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01" r:id="rId3"/>
    <p:sldId id="275" r:id="rId4"/>
    <p:sldId id="277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300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</p:sldIdLst>
  <p:sldSz cx="9144000" cy="6858000" type="screen4x3"/>
  <p:notesSz cx="6794500" cy="9931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210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7E0258-42B7-43DF-A404-FA8310B530D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03F7512-FE28-4455-9694-2F761326FA4B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de-DE" sz="2800" b="1" dirty="0" err="1" smtClean="0"/>
            <a:t>PetaGCS</a:t>
          </a:r>
          <a:endParaRPr lang="de-DE" sz="2800" b="1" dirty="0" smtClean="0"/>
        </a:p>
        <a:p>
          <a:r>
            <a:rPr lang="de-DE" sz="2800" dirty="0" smtClean="0"/>
            <a:t> </a:t>
          </a:r>
          <a:r>
            <a:rPr lang="de-DE" sz="2400" dirty="0" smtClean="0"/>
            <a:t>(Phase 1)</a:t>
          </a:r>
          <a:endParaRPr lang="de-DE" sz="2400" dirty="0"/>
        </a:p>
      </dgm:t>
    </dgm:pt>
    <dgm:pt modelId="{A5C37127-6AE4-4396-B691-E7E0DE0AC5B0}" type="parTrans" cxnId="{96CE4D37-430D-4846-B9E3-6A78683116C2}">
      <dgm:prSet/>
      <dgm:spPr/>
      <dgm:t>
        <a:bodyPr/>
        <a:lstStyle/>
        <a:p>
          <a:endParaRPr lang="de-DE"/>
        </a:p>
      </dgm:t>
    </dgm:pt>
    <dgm:pt modelId="{2709859D-DC2D-47ED-9294-2E6B9B1C043A}" type="sibTrans" cxnId="{96CE4D37-430D-4846-B9E3-6A78683116C2}">
      <dgm:prSet/>
      <dgm:spPr/>
      <dgm:t>
        <a:bodyPr/>
        <a:lstStyle/>
        <a:p>
          <a:endParaRPr lang="de-DE"/>
        </a:p>
      </dgm:t>
    </dgm:pt>
    <dgm:pt modelId="{7C858F94-900B-4BC1-845D-B97509368B00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de-DE" sz="2800" b="1" dirty="0" err="1" smtClean="0"/>
            <a:t>PetaGCS</a:t>
          </a:r>
          <a:endParaRPr lang="de-DE" sz="2800" b="1" dirty="0" smtClean="0"/>
        </a:p>
        <a:p>
          <a:r>
            <a:rPr lang="de-DE" sz="2800" b="1" dirty="0" smtClean="0"/>
            <a:t> </a:t>
          </a:r>
          <a:r>
            <a:rPr lang="de-DE" sz="2400" dirty="0" smtClean="0"/>
            <a:t>(Phase 2)</a:t>
          </a:r>
          <a:endParaRPr lang="de-DE" sz="2400" dirty="0"/>
        </a:p>
      </dgm:t>
    </dgm:pt>
    <dgm:pt modelId="{F7EE9A24-C276-4158-A1B2-43B4FB671D40}" type="parTrans" cxnId="{B27DBD8F-EFBB-414B-A30A-BD8FC2469E72}">
      <dgm:prSet/>
      <dgm:spPr/>
      <dgm:t>
        <a:bodyPr/>
        <a:lstStyle/>
        <a:p>
          <a:endParaRPr lang="de-DE"/>
        </a:p>
      </dgm:t>
    </dgm:pt>
    <dgm:pt modelId="{D8E72098-E368-432D-AB86-E7F73848263C}" type="sibTrans" cxnId="{B27DBD8F-EFBB-414B-A30A-BD8FC2469E72}">
      <dgm:prSet/>
      <dgm:spPr/>
      <dgm:t>
        <a:bodyPr/>
        <a:lstStyle/>
        <a:p>
          <a:endParaRPr lang="de-DE"/>
        </a:p>
      </dgm:t>
    </dgm:pt>
    <dgm:pt modelId="{F92ABB7C-F5A0-42F9-BCC5-77DD075F9B0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de-DE" sz="2800" b="1" dirty="0" smtClean="0"/>
            <a:t>GCS </a:t>
          </a:r>
        </a:p>
        <a:p>
          <a:r>
            <a:rPr lang="de-DE" sz="2400" dirty="0" smtClean="0"/>
            <a:t>(Phase 3)</a:t>
          </a:r>
          <a:endParaRPr lang="de-DE" sz="2400" dirty="0"/>
        </a:p>
      </dgm:t>
    </dgm:pt>
    <dgm:pt modelId="{864A0DE9-63F9-45E3-94D7-D83CA3FF8722}" type="parTrans" cxnId="{FC3368A3-6B57-452E-A0BD-51B79967B979}">
      <dgm:prSet/>
      <dgm:spPr/>
      <dgm:t>
        <a:bodyPr/>
        <a:lstStyle/>
        <a:p>
          <a:endParaRPr lang="de-DE"/>
        </a:p>
      </dgm:t>
    </dgm:pt>
    <dgm:pt modelId="{482727B4-E398-456C-889C-18C3665628A4}" type="sibTrans" cxnId="{FC3368A3-6B57-452E-A0BD-51B79967B979}">
      <dgm:prSet/>
      <dgm:spPr/>
      <dgm:t>
        <a:bodyPr/>
        <a:lstStyle/>
        <a:p>
          <a:endParaRPr lang="de-DE"/>
        </a:p>
      </dgm:t>
    </dgm:pt>
    <dgm:pt modelId="{F63BB976-1571-491F-8210-C14068273909}" type="pres">
      <dgm:prSet presAssocID="{D97E0258-42B7-43DF-A404-FA8310B530D5}" presName="Name0" presStyleCnt="0">
        <dgm:presLayoutVars>
          <dgm:dir/>
          <dgm:animLvl val="lvl"/>
          <dgm:resizeHandles val="exact"/>
        </dgm:presLayoutVars>
      </dgm:prSet>
      <dgm:spPr/>
    </dgm:pt>
    <dgm:pt modelId="{3A26A5CC-D515-4E75-8194-6935AF211129}" type="pres">
      <dgm:prSet presAssocID="{603F7512-FE28-4455-9694-2F761326FA4B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2EDBAB1-8B4A-4611-BE8A-11DAB696490D}" type="pres">
      <dgm:prSet presAssocID="{2709859D-DC2D-47ED-9294-2E6B9B1C043A}" presName="parTxOnlySpace" presStyleCnt="0"/>
      <dgm:spPr/>
    </dgm:pt>
    <dgm:pt modelId="{54640155-684C-4AFE-B91E-07EF1021BEC2}" type="pres">
      <dgm:prSet presAssocID="{7C858F94-900B-4BC1-845D-B97509368B0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83B4AA3-F082-49B3-849B-2D5B0658551A}" type="pres">
      <dgm:prSet presAssocID="{D8E72098-E368-432D-AB86-E7F73848263C}" presName="parTxOnlySpace" presStyleCnt="0"/>
      <dgm:spPr/>
    </dgm:pt>
    <dgm:pt modelId="{D3537762-EBCC-4515-8162-553D130E928C}" type="pres">
      <dgm:prSet presAssocID="{F92ABB7C-F5A0-42F9-BCC5-77DD075F9B0E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1BF46BBD-04ED-468E-A2D5-2DECA2E0ACC2}" type="presOf" srcId="{7C858F94-900B-4BC1-845D-B97509368B00}" destId="{54640155-684C-4AFE-B91E-07EF1021BEC2}" srcOrd="0" destOrd="0" presId="urn:microsoft.com/office/officeart/2005/8/layout/chevron1"/>
    <dgm:cxn modelId="{FC3368A3-6B57-452E-A0BD-51B79967B979}" srcId="{D97E0258-42B7-43DF-A404-FA8310B530D5}" destId="{F92ABB7C-F5A0-42F9-BCC5-77DD075F9B0E}" srcOrd="2" destOrd="0" parTransId="{864A0DE9-63F9-45E3-94D7-D83CA3FF8722}" sibTransId="{482727B4-E398-456C-889C-18C3665628A4}"/>
    <dgm:cxn modelId="{ABA209A0-9ECB-4FA0-BCB3-9594379B8765}" type="presOf" srcId="{603F7512-FE28-4455-9694-2F761326FA4B}" destId="{3A26A5CC-D515-4E75-8194-6935AF211129}" srcOrd="0" destOrd="0" presId="urn:microsoft.com/office/officeart/2005/8/layout/chevron1"/>
    <dgm:cxn modelId="{940BAD8E-F8FE-416D-BF06-38D629267230}" type="presOf" srcId="{F92ABB7C-F5A0-42F9-BCC5-77DD075F9B0E}" destId="{D3537762-EBCC-4515-8162-553D130E928C}" srcOrd="0" destOrd="0" presId="urn:microsoft.com/office/officeart/2005/8/layout/chevron1"/>
    <dgm:cxn modelId="{96CE4D37-430D-4846-B9E3-6A78683116C2}" srcId="{D97E0258-42B7-43DF-A404-FA8310B530D5}" destId="{603F7512-FE28-4455-9694-2F761326FA4B}" srcOrd="0" destOrd="0" parTransId="{A5C37127-6AE4-4396-B691-E7E0DE0AC5B0}" sibTransId="{2709859D-DC2D-47ED-9294-2E6B9B1C043A}"/>
    <dgm:cxn modelId="{70FD8C2E-496F-4A0F-9132-68EE9B43ECD8}" type="presOf" srcId="{D97E0258-42B7-43DF-A404-FA8310B530D5}" destId="{F63BB976-1571-491F-8210-C14068273909}" srcOrd="0" destOrd="0" presId="urn:microsoft.com/office/officeart/2005/8/layout/chevron1"/>
    <dgm:cxn modelId="{B27DBD8F-EFBB-414B-A30A-BD8FC2469E72}" srcId="{D97E0258-42B7-43DF-A404-FA8310B530D5}" destId="{7C858F94-900B-4BC1-845D-B97509368B00}" srcOrd="1" destOrd="0" parTransId="{F7EE9A24-C276-4158-A1B2-43B4FB671D40}" sibTransId="{D8E72098-E368-432D-AB86-E7F73848263C}"/>
    <dgm:cxn modelId="{F3DBD9E4-F713-4EAD-A392-56B2629D222D}" type="presParOf" srcId="{F63BB976-1571-491F-8210-C14068273909}" destId="{3A26A5CC-D515-4E75-8194-6935AF211129}" srcOrd="0" destOrd="0" presId="urn:microsoft.com/office/officeart/2005/8/layout/chevron1"/>
    <dgm:cxn modelId="{69706C13-3C48-430C-9C0B-B4C6CF592D0F}" type="presParOf" srcId="{F63BB976-1571-491F-8210-C14068273909}" destId="{82EDBAB1-8B4A-4611-BE8A-11DAB696490D}" srcOrd="1" destOrd="0" presId="urn:microsoft.com/office/officeart/2005/8/layout/chevron1"/>
    <dgm:cxn modelId="{E589222C-34D8-40B3-9DE6-89A66D4F748F}" type="presParOf" srcId="{F63BB976-1571-491F-8210-C14068273909}" destId="{54640155-684C-4AFE-B91E-07EF1021BEC2}" srcOrd="2" destOrd="0" presId="urn:microsoft.com/office/officeart/2005/8/layout/chevron1"/>
    <dgm:cxn modelId="{6E8209DF-D709-4AA7-BB36-2241C0AB0957}" type="presParOf" srcId="{F63BB976-1571-491F-8210-C14068273909}" destId="{883B4AA3-F082-49B3-849B-2D5B0658551A}" srcOrd="3" destOrd="0" presId="urn:microsoft.com/office/officeart/2005/8/layout/chevron1"/>
    <dgm:cxn modelId="{F3DE319F-1DF0-41C0-A56E-6916E42540F8}" type="presParOf" srcId="{F63BB976-1571-491F-8210-C14068273909}" destId="{D3537762-EBCC-4515-8162-553D130E928C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6A5CC-D515-4E75-8194-6935AF211129}">
      <dsp:nvSpPr>
        <dsp:cNvPr id="0" name=""/>
        <dsp:cNvSpPr/>
      </dsp:nvSpPr>
      <dsp:spPr>
        <a:xfrm>
          <a:off x="2540" y="950986"/>
          <a:ext cx="3094695" cy="1237878"/>
        </a:xfrm>
        <a:prstGeom prst="chevron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b="1" kern="1200" dirty="0" err="1" smtClean="0"/>
            <a:t>PetaGCS</a:t>
          </a:r>
          <a:endParaRPr lang="de-DE" sz="2800" b="1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dirty="0" smtClean="0"/>
            <a:t> </a:t>
          </a:r>
          <a:r>
            <a:rPr lang="de-DE" sz="2400" kern="1200" dirty="0" smtClean="0"/>
            <a:t>(Phase 1)</a:t>
          </a:r>
          <a:endParaRPr lang="de-DE" sz="2400" kern="1200" dirty="0"/>
        </a:p>
      </dsp:txBody>
      <dsp:txXfrm>
        <a:off x="621479" y="950986"/>
        <a:ext cx="1856817" cy="1237878"/>
      </dsp:txXfrm>
    </dsp:sp>
    <dsp:sp modelId="{54640155-684C-4AFE-B91E-07EF1021BEC2}">
      <dsp:nvSpPr>
        <dsp:cNvPr id="0" name=""/>
        <dsp:cNvSpPr/>
      </dsp:nvSpPr>
      <dsp:spPr>
        <a:xfrm>
          <a:off x="2787766" y="950986"/>
          <a:ext cx="3094695" cy="1237878"/>
        </a:xfrm>
        <a:prstGeom prst="chevron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b="1" kern="1200" dirty="0" err="1" smtClean="0"/>
            <a:t>PetaGCS</a:t>
          </a:r>
          <a:endParaRPr lang="de-DE" sz="2800" b="1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b="1" kern="1200" dirty="0" smtClean="0"/>
            <a:t> </a:t>
          </a:r>
          <a:r>
            <a:rPr lang="de-DE" sz="2400" kern="1200" dirty="0" smtClean="0"/>
            <a:t>(Phase 2)</a:t>
          </a:r>
          <a:endParaRPr lang="de-DE" sz="2400" kern="1200" dirty="0"/>
        </a:p>
      </dsp:txBody>
      <dsp:txXfrm>
        <a:off x="3406705" y="950986"/>
        <a:ext cx="1856817" cy="1237878"/>
      </dsp:txXfrm>
    </dsp:sp>
    <dsp:sp modelId="{D3537762-EBCC-4515-8162-553D130E928C}">
      <dsp:nvSpPr>
        <dsp:cNvPr id="0" name=""/>
        <dsp:cNvSpPr/>
      </dsp:nvSpPr>
      <dsp:spPr>
        <a:xfrm>
          <a:off x="5572992" y="950986"/>
          <a:ext cx="3094695" cy="1237878"/>
        </a:xfrm>
        <a:prstGeom prst="chevron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b="1" kern="1200" dirty="0" smtClean="0"/>
            <a:t>GCS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(Phase 3)</a:t>
          </a:r>
          <a:endParaRPr lang="de-DE" sz="2400" kern="1200" dirty="0"/>
        </a:p>
      </dsp:txBody>
      <dsp:txXfrm>
        <a:off x="6191931" y="950986"/>
        <a:ext cx="1856817" cy="1237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486" cy="496031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496" y="0"/>
            <a:ext cx="2944486" cy="496031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A35E43F3-9450-4C5B-9AF2-8DFD5D99C535}" type="datetimeFigureOut">
              <a:rPr lang="de-DE" smtClean="0"/>
              <a:pPr/>
              <a:t>11.05.2011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3829"/>
            <a:ext cx="2944486" cy="496031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496" y="9433829"/>
            <a:ext cx="2944486" cy="496031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18BC07EB-8DFC-46CC-B282-464BF290C71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0878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486" cy="496031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496" y="0"/>
            <a:ext cx="2944486" cy="496031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E3FF2845-9AB9-4C25-9E3E-870823449275}" type="datetimeFigureOut">
              <a:rPr lang="de-DE" smtClean="0"/>
              <a:pPr/>
              <a:t>11.05.2011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30" tIns="44115" rIns="88230" bIns="4411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47" y="4716914"/>
            <a:ext cx="5436208" cy="4468899"/>
          </a:xfrm>
          <a:prstGeom prst="rect">
            <a:avLst/>
          </a:prstGeom>
        </p:spPr>
        <p:txBody>
          <a:bodyPr vert="horz" lIns="88230" tIns="44115" rIns="88230" bIns="44115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3829"/>
            <a:ext cx="2944486" cy="496031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496" y="9433829"/>
            <a:ext cx="2944486" cy="496031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82027121-FF30-42A4-9E5D-2A3B033A303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605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1374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19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20</a:t>
            </a:fld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21</a:t>
            </a:fld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22</a:t>
            </a:fld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23</a:t>
            </a:fld>
            <a:endParaRPr 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24</a:t>
            </a:fld>
            <a:endParaRPr 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25</a:t>
            </a:fld>
            <a:endParaRPr 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26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7121-FF30-42A4-9E5D-2A3B033A303A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91EE-2B0E-4893-AC15-9AF36D3C09A9}" type="datetimeFigureOut">
              <a:rPr lang="de-DE" smtClean="0"/>
              <a:pPr/>
              <a:t>11.05.2011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73A6-7FDC-44E4-9F79-5AD88C103C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91EE-2B0E-4893-AC15-9AF36D3C09A9}" type="datetimeFigureOut">
              <a:rPr lang="de-DE" smtClean="0"/>
              <a:pPr/>
              <a:t>11.05.2011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73A6-7FDC-44E4-9F79-5AD88C103C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91EE-2B0E-4893-AC15-9AF36D3C09A9}" type="datetimeFigureOut">
              <a:rPr lang="de-DE" smtClean="0"/>
              <a:pPr/>
              <a:t>11.05.2011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73A6-7FDC-44E4-9F79-5AD88C103C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91EE-2B0E-4893-AC15-9AF36D3C09A9}" type="datetimeFigureOut">
              <a:rPr lang="de-DE" smtClean="0"/>
              <a:pPr/>
              <a:t>11.05.2011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73A6-7FDC-44E4-9F79-5AD88C103C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91EE-2B0E-4893-AC15-9AF36D3C09A9}" type="datetimeFigureOut">
              <a:rPr lang="de-DE" smtClean="0"/>
              <a:pPr/>
              <a:t>11.05.2011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73A6-7FDC-44E4-9F79-5AD88C103C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91EE-2B0E-4893-AC15-9AF36D3C09A9}" type="datetimeFigureOut">
              <a:rPr lang="de-DE" smtClean="0"/>
              <a:pPr/>
              <a:t>11.05.2011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73A6-7FDC-44E4-9F79-5AD88C103C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91EE-2B0E-4893-AC15-9AF36D3C09A9}" type="datetimeFigureOut">
              <a:rPr lang="de-DE" smtClean="0"/>
              <a:pPr/>
              <a:t>11.05.2011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73A6-7FDC-44E4-9F79-5AD88C103C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91EE-2B0E-4893-AC15-9AF36D3C09A9}" type="datetimeFigureOut">
              <a:rPr lang="de-DE" smtClean="0"/>
              <a:pPr/>
              <a:t>11.05.2011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73A6-7FDC-44E4-9F79-5AD88C103C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91EE-2B0E-4893-AC15-9AF36D3C09A9}" type="datetimeFigureOut">
              <a:rPr lang="de-DE" smtClean="0"/>
              <a:pPr/>
              <a:t>11.05.2011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73A6-7FDC-44E4-9F79-5AD88C103C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91EE-2B0E-4893-AC15-9AF36D3C09A9}" type="datetimeFigureOut">
              <a:rPr lang="de-DE" smtClean="0"/>
              <a:pPr/>
              <a:t>11.05.2011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73A6-7FDC-44E4-9F79-5AD88C103C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91EE-2B0E-4893-AC15-9AF36D3C09A9}" type="datetimeFigureOut">
              <a:rPr lang="de-DE" smtClean="0"/>
              <a:pPr/>
              <a:t>11.05.2011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73A6-7FDC-44E4-9F79-5AD88C103C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291EE-2B0E-4893-AC15-9AF36D3C09A9}" type="datetimeFigureOut">
              <a:rPr lang="de-DE" smtClean="0"/>
              <a:pPr/>
              <a:t>11.05.2011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173A6-7FDC-44E4-9F79-5AD88C103CB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tiff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6938978" cy="1470025"/>
          </a:xfrm>
        </p:spPr>
        <p:txBody>
          <a:bodyPr>
            <a:normAutofit fontScale="90000"/>
          </a:bodyPr>
          <a:lstStyle/>
          <a:p>
            <a:r>
              <a:rPr lang="de-DE" sz="3200" b="1" dirty="0" smtClean="0"/>
              <a:t> Fortschreibung eines nat. HPC-Konzeptes </a:t>
            </a:r>
            <a:r>
              <a:rPr lang="de-DE" sz="2700" b="1" dirty="0" smtClean="0"/>
              <a:t>Die Rollen von PRACE, GCS und Gauß-Allianz </a:t>
            </a:r>
            <a:br>
              <a:rPr lang="de-DE" sz="2700" b="1" dirty="0" smtClean="0"/>
            </a:br>
            <a:endParaRPr lang="de-DE" sz="27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00034" y="4357694"/>
            <a:ext cx="5929354" cy="1928826"/>
          </a:xfrm>
        </p:spPr>
        <p:txBody>
          <a:bodyPr>
            <a:noAutofit/>
          </a:bodyPr>
          <a:lstStyle/>
          <a:p>
            <a:r>
              <a:rPr lang="de-DE" sz="1600" dirty="0" smtClean="0"/>
              <a:t>Prof. Dr. Heinz-Gerd Hegering</a:t>
            </a:r>
          </a:p>
          <a:p>
            <a:r>
              <a:rPr lang="de-DE" sz="1600" dirty="0" smtClean="0"/>
              <a:t>Vorstandsvorsitzender </a:t>
            </a:r>
            <a:r>
              <a:rPr lang="de-DE" sz="1600" dirty="0" err="1" smtClean="0"/>
              <a:t>Gauss</a:t>
            </a:r>
            <a:r>
              <a:rPr lang="de-DE" sz="1600" dirty="0" smtClean="0"/>
              <a:t> </a:t>
            </a:r>
            <a:r>
              <a:rPr lang="de-DE" sz="1600" dirty="0" err="1" smtClean="0"/>
              <a:t>Centre</a:t>
            </a:r>
            <a:r>
              <a:rPr lang="de-DE" sz="1600" dirty="0" smtClean="0"/>
              <a:t> </a:t>
            </a:r>
            <a:r>
              <a:rPr lang="de-DE" sz="1600" dirty="0" err="1" smtClean="0"/>
              <a:t>for</a:t>
            </a:r>
            <a:r>
              <a:rPr lang="de-DE" sz="1600" dirty="0" smtClean="0"/>
              <a:t> </a:t>
            </a:r>
            <a:r>
              <a:rPr lang="de-DE" sz="1600" dirty="0" err="1" smtClean="0"/>
              <a:t>Supercomputing</a:t>
            </a:r>
            <a:r>
              <a:rPr lang="de-DE" sz="1600" dirty="0" smtClean="0"/>
              <a:t> e. V.</a:t>
            </a:r>
          </a:p>
          <a:p>
            <a:r>
              <a:rPr lang="de-DE" sz="1600" dirty="0" smtClean="0"/>
              <a:t>Vorstand Gauß-Allianz</a:t>
            </a:r>
          </a:p>
          <a:p>
            <a:r>
              <a:rPr lang="de-DE" sz="1600" dirty="0" smtClean="0"/>
              <a:t>19. Mai 2011</a:t>
            </a:r>
            <a:endParaRPr lang="de-DE" sz="1600" dirty="0"/>
          </a:p>
        </p:txBody>
      </p:sp>
      <p:sp>
        <p:nvSpPr>
          <p:cNvPr id="7" name="Rechteck 6"/>
          <p:cNvSpPr/>
          <p:nvPr/>
        </p:nvSpPr>
        <p:spPr>
          <a:xfrm>
            <a:off x="6938978" y="0"/>
            <a:ext cx="1633550" cy="6858000"/>
          </a:xfrm>
          <a:prstGeom prst="rect">
            <a:avLst/>
          </a:prstGeom>
          <a:solidFill>
            <a:schemeClr val="accent1">
              <a:alpha val="2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7786710" y="0"/>
            <a:ext cx="642942" cy="6858000"/>
          </a:xfrm>
          <a:prstGeom prst="rect">
            <a:avLst/>
          </a:prstGeom>
          <a:solidFill>
            <a:schemeClr val="accent1">
              <a:alpha val="2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2330" y="5929330"/>
            <a:ext cx="1492228" cy="6214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396849" y="37769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sz="3100" b="1" dirty="0"/>
              <a:t>Ziele und Aufgaben des GCS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half" idx="1"/>
          </p:nvPr>
        </p:nvSpPr>
        <p:spPr>
          <a:xfrm>
            <a:off x="539552" y="1268760"/>
            <a:ext cx="7128792" cy="528199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 sz="1700" dirty="0"/>
              <a:t>Nachhaltige Versorgung der computergestützten Wissenschaften in Deutschland und Europa mit HPC-Rechenkapazität der obersten Leistungsklasse</a:t>
            </a:r>
          </a:p>
          <a:p>
            <a:pPr lvl="0">
              <a:spcAft>
                <a:spcPts val="600"/>
              </a:spcAft>
            </a:pPr>
            <a:r>
              <a:rPr lang="de-DE" sz="1700" dirty="0"/>
              <a:t>Förderung von Wissenschaft und Forschung durch Gewinnung von neuen technischen Erkenntnissen und Erfahrungen auf dem Gebiet des wissenschaftlichen </a:t>
            </a:r>
            <a:r>
              <a:rPr lang="de-DE" sz="1700" dirty="0" err="1"/>
              <a:t>Supercomputing</a:t>
            </a:r>
            <a:r>
              <a:rPr lang="de-DE" sz="1700" dirty="0"/>
              <a:t>, insbesondere durch Bündelung der Supercomputer-Ressourcen in den Bereichen Höchstleistungsrechnen und </a:t>
            </a:r>
            <a:r>
              <a:rPr lang="de-DE" sz="1700" dirty="0" err="1"/>
              <a:t>Capability</a:t>
            </a:r>
            <a:r>
              <a:rPr lang="de-DE" sz="1700" dirty="0"/>
              <a:t> Computing im nationalen, aber auch im europäischen Rahmen.</a:t>
            </a:r>
          </a:p>
          <a:p>
            <a:pPr lvl="0">
              <a:spcAft>
                <a:spcPts val="600"/>
              </a:spcAft>
            </a:pPr>
            <a:r>
              <a:rPr lang="de-DE" sz="1700" dirty="0"/>
              <a:t>Koordination der drei nationalen HPC-Zentren. Dies betrifft die Interoperabilität zwischen den Zentren, die Evaluierung und bedarfsgerechte Abstimmung von Rechnerarchitekturen und deren Beschaffungen. Es bedeutet auch die Festlegung einer gemeinsamen Nutzungs- und Zugangspolitik.</a:t>
            </a:r>
          </a:p>
          <a:p>
            <a:pPr lvl="0">
              <a:spcAft>
                <a:spcPts val="600"/>
              </a:spcAft>
            </a:pPr>
            <a:r>
              <a:rPr lang="de-DE" sz="1700" dirty="0"/>
              <a:t>Engste Kooperation mit der Gauß-Allianz, die die regionale und themenbezogene HPC-Versorgungsebene in Deutschland umfasst.</a:t>
            </a:r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94783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295235" y="2857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de-DE" sz="2800" b="1" dirty="0" smtClean="0"/>
              <a:t>Gauß-Zentrum für </a:t>
            </a:r>
            <a:r>
              <a:rPr lang="de-DE" sz="2800" b="1" dirty="0" err="1" smtClean="0"/>
              <a:t>Supercomputing</a:t>
            </a:r>
            <a:r>
              <a:rPr lang="de-DE" sz="2800" b="1" dirty="0" smtClean="0"/>
              <a:t> - Ziele - </a:t>
            </a:r>
            <a:br>
              <a:rPr lang="de-DE" sz="2800" b="1" dirty="0" smtClean="0"/>
            </a:b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571472" y="1124744"/>
            <a:ext cx="7240888" cy="5398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/>
            </a:pPr>
            <a:r>
              <a:rPr lang="de-DE" sz="1700" dirty="0"/>
              <a:t>Ziele nach „außen“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de-DE" sz="1700" dirty="0"/>
              <a:t>Stärkung der nationalen Handlungsfähigkeit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de-DE" sz="1700" dirty="0"/>
              <a:t>Europäische Führerschaft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de-DE" sz="1700" dirty="0"/>
              <a:t>Höchstleistungsrechnen als Schlüsseltechnologie auf höchstem Niveau für Wissenschaft und Wirtschaft zugänglich machen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de-DE" sz="1700" dirty="0"/>
              <a:t>Vorsprung von USA und Japan ausgleichen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de-DE" sz="1700" dirty="0"/>
              <a:t>Führende Beteiligung an PRACE</a:t>
            </a:r>
          </a:p>
          <a:p>
            <a:pPr marL="285750" lvl="0" indent="-285750" fontAlgn="base">
              <a:spcBef>
                <a:spcPts val="1200"/>
              </a:spcBef>
              <a:spcAft>
                <a:spcPct val="0"/>
              </a:spcAft>
              <a:buFont typeface="Courier New" pitchFamily="49" charset="0"/>
              <a:buChar char="o"/>
              <a:defRPr/>
            </a:pPr>
            <a:r>
              <a:rPr lang="de-DE" sz="1700" dirty="0"/>
              <a:t>Ziele nach „innen“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de-DE" sz="1700" dirty="0"/>
              <a:t>Erarbeitung eines Betriebs- und Organisationsmodells für GCS</a:t>
            </a:r>
          </a:p>
          <a:p>
            <a:pPr marL="1200150" lvl="2" indent="-28575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de-DE" sz="1700" dirty="0"/>
              <a:t>Vorbereitung eines gemeinsamen Finanzierungsmodells Bund/Länder</a:t>
            </a:r>
          </a:p>
          <a:p>
            <a:pPr marL="1200150" lvl="2" indent="-28575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de-DE" sz="1700" dirty="0"/>
              <a:t>Abstimmung im Kontext </a:t>
            </a:r>
            <a:r>
              <a:rPr lang="de-DE" sz="1700" dirty="0" smtClean="0"/>
              <a:t>PRACE</a:t>
            </a:r>
            <a:endParaRPr lang="de-DE" sz="1700" dirty="0"/>
          </a:p>
          <a:p>
            <a:pPr marL="1200150" lvl="2" indent="-28575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de-DE" sz="1700" dirty="0"/>
              <a:t>Koordinierte Beschaffungsplanung</a:t>
            </a:r>
          </a:p>
          <a:p>
            <a:pPr marL="1200150" lvl="2" indent="-28575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de-DE" sz="1700" dirty="0"/>
              <a:t>Koordinierung der Infrastrukturen</a:t>
            </a:r>
          </a:p>
          <a:p>
            <a:pPr marL="1200150" lvl="2" indent="-28575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de-DE" sz="1700" dirty="0"/>
              <a:t>Koordinierung von Nutzungszugang und Nutzersupport</a:t>
            </a:r>
          </a:p>
          <a:p>
            <a:pPr marL="1200150" lvl="2" indent="-28575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de-DE" sz="1700" dirty="0"/>
              <a:t>Koordinierung von Entwicklungsaktivitäten</a:t>
            </a:r>
          </a:p>
          <a:p>
            <a:pPr marL="742950" lvl="1" indent="-285750" eaLnBrk="0" fontAlgn="base" hangingPunct="0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de-DE" sz="1700" dirty="0"/>
              <a:t>Aktives Mitwirken bei der Gründung einer deutschen HPC-Allianz</a:t>
            </a:r>
          </a:p>
        </p:txBody>
      </p:sp>
    </p:spTree>
    <p:extLst>
      <p:ext uri="{BB962C8B-B14F-4D97-AF65-F5344CB8AC3E}">
        <p14:creationId xmlns:p14="http://schemas.microsoft.com/office/powerpoint/2010/main" val="222917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Abgerundetes Rechteck 109"/>
          <p:cNvSpPr/>
          <p:nvPr/>
        </p:nvSpPr>
        <p:spPr>
          <a:xfrm>
            <a:off x="5148065" y="2060848"/>
            <a:ext cx="1944216" cy="403907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6" name="Abgerundetes Rechteck 1045"/>
          <p:cNvSpPr/>
          <p:nvPr/>
        </p:nvSpPr>
        <p:spPr>
          <a:xfrm>
            <a:off x="1376162" y="2060848"/>
            <a:ext cx="2155827" cy="396044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457200" y="35970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sz="3100" b="1" dirty="0"/>
              <a:t>Struktur der Förderung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auto">
          <a:xfrm>
            <a:off x="1017589" y="1512098"/>
            <a:ext cx="4673603" cy="4257683"/>
            <a:chOff x="641" y="993"/>
            <a:chExt cx="2944" cy="2682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955" y="1551"/>
              <a:ext cx="1166" cy="326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951" y="1547"/>
              <a:ext cx="1174" cy="334"/>
            </a:xfrm>
            <a:custGeom>
              <a:avLst/>
              <a:gdLst>
                <a:gd name="T0" fmla="*/ 0 w 1174"/>
                <a:gd name="T1" fmla="*/ 0 h 334"/>
                <a:gd name="T2" fmla="*/ 1174 w 1174"/>
                <a:gd name="T3" fmla="*/ 0 h 334"/>
                <a:gd name="T4" fmla="*/ 1174 w 1174"/>
                <a:gd name="T5" fmla="*/ 334 h 334"/>
                <a:gd name="T6" fmla="*/ 0 w 1174"/>
                <a:gd name="T7" fmla="*/ 334 h 334"/>
                <a:gd name="T8" fmla="*/ 0 w 1174"/>
                <a:gd name="T9" fmla="*/ 0 h 334"/>
                <a:gd name="T10" fmla="*/ 8 w 1174"/>
                <a:gd name="T11" fmla="*/ 330 h 334"/>
                <a:gd name="T12" fmla="*/ 4 w 1174"/>
                <a:gd name="T13" fmla="*/ 326 h 334"/>
                <a:gd name="T14" fmla="*/ 1170 w 1174"/>
                <a:gd name="T15" fmla="*/ 326 h 334"/>
                <a:gd name="T16" fmla="*/ 1166 w 1174"/>
                <a:gd name="T17" fmla="*/ 330 h 334"/>
                <a:gd name="T18" fmla="*/ 1166 w 1174"/>
                <a:gd name="T19" fmla="*/ 4 h 334"/>
                <a:gd name="T20" fmla="*/ 1170 w 1174"/>
                <a:gd name="T21" fmla="*/ 8 h 334"/>
                <a:gd name="T22" fmla="*/ 4 w 1174"/>
                <a:gd name="T23" fmla="*/ 8 h 334"/>
                <a:gd name="T24" fmla="*/ 8 w 1174"/>
                <a:gd name="T25" fmla="*/ 4 h 334"/>
                <a:gd name="T26" fmla="*/ 8 w 1174"/>
                <a:gd name="T27" fmla="*/ 33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74" h="334">
                  <a:moveTo>
                    <a:pt x="0" y="0"/>
                  </a:moveTo>
                  <a:lnTo>
                    <a:pt x="1174" y="0"/>
                  </a:lnTo>
                  <a:lnTo>
                    <a:pt x="1174" y="334"/>
                  </a:lnTo>
                  <a:lnTo>
                    <a:pt x="0" y="334"/>
                  </a:lnTo>
                  <a:lnTo>
                    <a:pt x="0" y="0"/>
                  </a:lnTo>
                  <a:close/>
                  <a:moveTo>
                    <a:pt x="8" y="330"/>
                  </a:moveTo>
                  <a:lnTo>
                    <a:pt x="4" y="326"/>
                  </a:lnTo>
                  <a:lnTo>
                    <a:pt x="1170" y="326"/>
                  </a:lnTo>
                  <a:lnTo>
                    <a:pt x="1166" y="330"/>
                  </a:lnTo>
                  <a:lnTo>
                    <a:pt x="1166" y="4"/>
                  </a:lnTo>
                  <a:lnTo>
                    <a:pt x="1170" y="8"/>
                  </a:lnTo>
                  <a:lnTo>
                    <a:pt x="4" y="8"/>
                  </a:lnTo>
                  <a:lnTo>
                    <a:pt x="8" y="4"/>
                  </a:lnTo>
                  <a:lnTo>
                    <a:pt x="8" y="330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266" y="1602"/>
              <a:ext cx="661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BMBF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955" y="2048"/>
              <a:ext cx="1175" cy="318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Freeform 10"/>
            <p:cNvSpPr>
              <a:spLocks noEditPoints="1"/>
            </p:cNvSpPr>
            <p:nvPr/>
          </p:nvSpPr>
          <p:spPr bwMode="auto">
            <a:xfrm>
              <a:off x="951" y="2044"/>
              <a:ext cx="1183" cy="326"/>
            </a:xfrm>
            <a:custGeom>
              <a:avLst/>
              <a:gdLst>
                <a:gd name="T0" fmla="*/ 0 w 1183"/>
                <a:gd name="T1" fmla="*/ 0 h 326"/>
                <a:gd name="T2" fmla="*/ 1183 w 1183"/>
                <a:gd name="T3" fmla="*/ 0 h 326"/>
                <a:gd name="T4" fmla="*/ 1183 w 1183"/>
                <a:gd name="T5" fmla="*/ 326 h 326"/>
                <a:gd name="T6" fmla="*/ 0 w 1183"/>
                <a:gd name="T7" fmla="*/ 326 h 326"/>
                <a:gd name="T8" fmla="*/ 0 w 1183"/>
                <a:gd name="T9" fmla="*/ 0 h 326"/>
                <a:gd name="T10" fmla="*/ 8 w 1183"/>
                <a:gd name="T11" fmla="*/ 322 h 326"/>
                <a:gd name="T12" fmla="*/ 4 w 1183"/>
                <a:gd name="T13" fmla="*/ 318 h 326"/>
                <a:gd name="T14" fmla="*/ 1179 w 1183"/>
                <a:gd name="T15" fmla="*/ 318 h 326"/>
                <a:gd name="T16" fmla="*/ 1174 w 1183"/>
                <a:gd name="T17" fmla="*/ 322 h 326"/>
                <a:gd name="T18" fmla="*/ 1174 w 1183"/>
                <a:gd name="T19" fmla="*/ 4 h 326"/>
                <a:gd name="T20" fmla="*/ 1179 w 1183"/>
                <a:gd name="T21" fmla="*/ 8 h 326"/>
                <a:gd name="T22" fmla="*/ 4 w 1183"/>
                <a:gd name="T23" fmla="*/ 8 h 326"/>
                <a:gd name="T24" fmla="*/ 8 w 1183"/>
                <a:gd name="T25" fmla="*/ 4 h 326"/>
                <a:gd name="T26" fmla="*/ 8 w 1183"/>
                <a:gd name="T27" fmla="*/ 322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83" h="326">
                  <a:moveTo>
                    <a:pt x="0" y="0"/>
                  </a:moveTo>
                  <a:lnTo>
                    <a:pt x="1183" y="0"/>
                  </a:lnTo>
                  <a:lnTo>
                    <a:pt x="1183" y="326"/>
                  </a:lnTo>
                  <a:lnTo>
                    <a:pt x="0" y="326"/>
                  </a:lnTo>
                  <a:lnTo>
                    <a:pt x="0" y="0"/>
                  </a:lnTo>
                  <a:close/>
                  <a:moveTo>
                    <a:pt x="8" y="322"/>
                  </a:moveTo>
                  <a:lnTo>
                    <a:pt x="4" y="318"/>
                  </a:lnTo>
                  <a:lnTo>
                    <a:pt x="1179" y="318"/>
                  </a:lnTo>
                  <a:lnTo>
                    <a:pt x="1174" y="322"/>
                  </a:lnTo>
                  <a:lnTo>
                    <a:pt x="1174" y="4"/>
                  </a:lnTo>
                  <a:lnTo>
                    <a:pt x="1179" y="8"/>
                  </a:lnTo>
                  <a:lnTo>
                    <a:pt x="4" y="8"/>
                  </a:lnTo>
                  <a:lnTo>
                    <a:pt x="8" y="4"/>
                  </a:lnTo>
                  <a:lnTo>
                    <a:pt x="8" y="322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1413" y="2096"/>
              <a:ext cx="359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BY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955" y="2538"/>
              <a:ext cx="1166" cy="326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13"/>
            <p:cNvSpPr>
              <a:spLocks noEditPoints="1"/>
            </p:cNvSpPr>
            <p:nvPr/>
          </p:nvSpPr>
          <p:spPr bwMode="auto">
            <a:xfrm>
              <a:off x="951" y="2533"/>
              <a:ext cx="1174" cy="335"/>
            </a:xfrm>
            <a:custGeom>
              <a:avLst/>
              <a:gdLst>
                <a:gd name="T0" fmla="*/ 0 w 1174"/>
                <a:gd name="T1" fmla="*/ 0 h 335"/>
                <a:gd name="T2" fmla="*/ 1174 w 1174"/>
                <a:gd name="T3" fmla="*/ 0 h 335"/>
                <a:gd name="T4" fmla="*/ 1174 w 1174"/>
                <a:gd name="T5" fmla="*/ 335 h 335"/>
                <a:gd name="T6" fmla="*/ 0 w 1174"/>
                <a:gd name="T7" fmla="*/ 335 h 335"/>
                <a:gd name="T8" fmla="*/ 0 w 1174"/>
                <a:gd name="T9" fmla="*/ 0 h 335"/>
                <a:gd name="T10" fmla="*/ 8 w 1174"/>
                <a:gd name="T11" fmla="*/ 331 h 335"/>
                <a:gd name="T12" fmla="*/ 4 w 1174"/>
                <a:gd name="T13" fmla="*/ 327 h 335"/>
                <a:gd name="T14" fmla="*/ 1170 w 1174"/>
                <a:gd name="T15" fmla="*/ 327 h 335"/>
                <a:gd name="T16" fmla="*/ 1166 w 1174"/>
                <a:gd name="T17" fmla="*/ 331 h 335"/>
                <a:gd name="T18" fmla="*/ 1166 w 1174"/>
                <a:gd name="T19" fmla="*/ 5 h 335"/>
                <a:gd name="T20" fmla="*/ 1170 w 1174"/>
                <a:gd name="T21" fmla="*/ 9 h 335"/>
                <a:gd name="T22" fmla="*/ 4 w 1174"/>
                <a:gd name="T23" fmla="*/ 9 h 335"/>
                <a:gd name="T24" fmla="*/ 8 w 1174"/>
                <a:gd name="T25" fmla="*/ 5 h 335"/>
                <a:gd name="T26" fmla="*/ 8 w 1174"/>
                <a:gd name="T27" fmla="*/ 331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74" h="335">
                  <a:moveTo>
                    <a:pt x="0" y="0"/>
                  </a:moveTo>
                  <a:lnTo>
                    <a:pt x="1174" y="0"/>
                  </a:lnTo>
                  <a:lnTo>
                    <a:pt x="1174" y="335"/>
                  </a:lnTo>
                  <a:lnTo>
                    <a:pt x="0" y="335"/>
                  </a:lnTo>
                  <a:lnTo>
                    <a:pt x="0" y="0"/>
                  </a:lnTo>
                  <a:close/>
                  <a:moveTo>
                    <a:pt x="8" y="331"/>
                  </a:moveTo>
                  <a:lnTo>
                    <a:pt x="4" y="327"/>
                  </a:lnTo>
                  <a:lnTo>
                    <a:pt x="1170" y="327"/>
                  </a:lnTo>
                  <a:lnTo>
                    <a:pt x="1166" y="331"/>
                  </a:lnTo>
                  <a:lnTo>
                    <a:pt x="1166" y="5"/>
                  </a:lnTo>
                  <a:lnTo>
                    <a:pt x="1170" y="9"/>
                  </a:lnTo>
                  <a:lnTo>
                    <a:pt x="4" y="9"/>
                  </a:lnTo>
                  <a:lnTo>
                    <a:pt x="8" y="5"/>
                  </a:lnTo>
                  <a:lnTo>
                    <a:pt x="8" y="331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Rectangle 14"/>
            <p:cNvSpPr>
              <a:spLocks noChangeArrowheads="1"/>
            </p:cNvSpPr>
            <p:nvPr/>
          </p:nvSpPr>
          <p:spPr bwMode="auto">
            <a:xfrm>
              <a:off x="1307" y="2588"/>
              <a:ext cx="57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NRW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15"/>
            <p:cNvSpPr>
              <a:spLocks noChangeArrowheads="1"/>
            </p:cNvSpPr>
            <p:nvPr/>
          </p:nvSpPr>
          <p:spPr bwMode="auto">
            <a:xfrm>
              <a:off x="955" y="3035"/>
              <a:ext cx="1166" cy="318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Freeform 16"/>
            <p:cNvSpPr>
              <a:spLocks noEditPoints="1"/>
            </p:cNvSpPr>
            <p:nvPr/>
          </p:nvSpPr>
          <p:spPr bwMode="auto">
            <a:xfrm>
              <a:off x="951" y="3031"/>
              <a:ext cx="1174" cy="326"/>
            </a:xfrm>
            <a:custGeom>
              <a:avLst/>
              <a:gdLst>
                <a:gd name="T0" fmla="*/ 0 w 1174"/>
                <a:gd name="T1" fmla="*/ 0 h 326"/>
                <a:gd name="T2" fmla="*/ 1174 w 1174"/>
                <a:gd name="T3" fmla="*/ 0 h 326"/>
                <a:gd name="T4" fmla="*/ 1174 w 1174"/>
                <a:gd name="T5" fmla="*/ 326 h 326"/>
                <a:gd name="T6" fmla="*/ 0 w 1174"/>
                <a:gd name="T7" fmla="*/ 326 h 326"/>
                <a:gd name="T8" fmla="*/ 0 w 1174"/>
                <a:gd name="T9" fmla="*/ 0 h 326"/>
                <a:gd name="T10" fmla="*/ 8 w 1174"/>
                <a:gd name="T11" fmla="*/ 322 h 326"/>
                <a:gd name="T12" fmla="*/ 4 w 1174"/>
                <a:gd name="T13" fmla="*/ 318 h 326"/>
                <a:gd name="T14" fmla="*/ 1170 w 1174"/>
                <a:gd name="T15" fmla="*/ 318 h 326"/>
                <a:gd name="T16" fmla="*/ 1166 w 1174"/>
                <a:gd name="T17" fmla="*/ 322 h 326"/>
                <a:gd name="T18" fmla="*/ 1166 w 1174"/>
                <a:gd name="T19" fmla="*/ 4 h 326"/>
                <a:gd name="T20" fmla="*/ 1170 w 1174"/>
                <a:gd name="T21" fmla="*/ 8 h 326"/>
                <a:gd name="T22" fmla="*/ 4 w 1174"/>
                <a:gd name="T23" fmla="*/ 8 h 326"/>
                <a:gd name="T24" fmla="*/ 8 w 1174"/>
                <a:gd name="T25" fmla="*/ 4 h 326"/>
                <a:gd name="T26" fmla="*/ 8 w 1174"/>
                <a:gd name="T27" fmla="*/ 322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74" h="326">
                  <a:moveTo>
                    <a:pt x="0" y="0"/>
                  </a:moveTo>
                  <a:lnTo>
                    <a:pt x="1174" y="0"/>
                  </a:lnTo>
                  <a:lnTo>
                    <a:pt x="1174" y="326"/>
                  </a:lnTo>
                  <a:lnTo>
                    <a:pt x="0" y="326"/>
                  </a:lnTo>
                  <a:lnTo>
                    <a:pt x="0" y="0"/>
                  </a:lnTo>
                  <a:close/>
                  <a:moveTo>
                    <a:pt x="8" y="322"/>
                  </a:moveTo>
                  <a:lnTo>
                    <a:pt x="4" y="318"/>
                  </a:lnTo>
                  <a:lnTo>
                    <a:pt x="1170" y="318"/>
                  </a:lnTo>
                  <a:lnTo>
                    <a:pt x="1166" y="322"/>
                  </a:lnTo>
                  <a:lnTo>
                    <a:pt x="1166" y="4"/>
                  </a:lnTo>
                  <a:lnTo>
                    <a:pt x="1170" y="8"/>
                  </a:lnTo>
                  <a:lnTo>
                    <a:pt x="4" y="8"/>
                  </a:lnTo>
                  <a:lnTo>
                    <a:pt x="8" y="4"/>
                  </a:lnTo>
                  <a:lnTo>
                    <a:pt x="8" y="322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Rectangle 17"/>
            <p:cNvSpPr>
              <a:spLocks noChangeArrowheads="1"/>
            </p:cNvSpPr>
            <p:nvPr/>
          </p:nvSpPr>
          <p:spPr bwMode="auto">
            <a:xfrm>
              <a:off x="1381" y="3080"/>
              <a:ext cx="416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BW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645" y="1734"/>
              <a:ext cx="310" cy="9"/>
            </a:xfrm>
            <a:prstGeom prst="rect">
              <a:avLst/>
            </a:pr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641" y="1739"/>
              <a:ext cx="8" cy="1483"/>
            </a:xfrm>
            <a:prstGeom prst="rect">
              <a:avLst/>
            </a:pr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645" y="3218"/>
              <a:ext cx="310" cy="8"/>
            </a:xfrm>
            <a:prstGeom prst="rect">
              <a:avLst/>
            </a:pr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Rectangle 21"/>
            <p:cNvSpPr>
              <a:spLocks noChangeArrowheads="1"/>
            </p:cNvSpPr>
            <p:nvPr/>
          </p:nvSpPr>
          <p:spPr bwMode="auto">
            <a:xfrm>
              <a:off x="645" y="2232"/>
              <a:ext cx="310" cy="8"/>
            </a:xfrm>
            <a:prstGeom prst="rect">
              <a:avLst/>
            </a:pr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Rectangle 22"/>
            <p:cNvSpPr>
              <a:spLocks noChangeArrowheads="1"/>
            </p:cNvSpPr>
            <p:nvPr/>
          </p:nvSpPr>
          <p:spPr bwMode="auto">
            <a:xfrm>
              <a:off x="645" y="2721"/>
              <a:ext cx="310" cy="8"/>
            </a:xfrm>
            <a:prstGeom prst="rect">
              <a:avLst/>
            </a:pr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1" name="Rectangle 23"/>
            <p:cNvSpPr>
              <a:spLocks noChangeArrowheads="1"/>
            </p:cNvSpPr>
            <p:nvPr/>
          </p:nvSpPr>
          <p:spPr bwMode="auto">
            <a:xfrm>
              <a:off x="927" y="3539"/>
              <a:ext cx="127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Verwaltungsvereinbarung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5" name="Rectangle 40"/>
            <p:cNvSpPr>
              <a:spLocks noChangeArrowheads="1"/>
            </p:cNvSpPr>
            <p:nvPr/>
          </p:nvSpPr>
          <p:spPr bwMode="auto">
            <a:xfrm>
              <a:off x="1200" y="997"/>
              <a:ext cx="2161" cy="212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66" name="Freeform 41"/>
            <p:cNvSpPr>
              <a:spLocks noEditPoints="1"/>
            </p:cNvSpPr>
            <p:nvPr/>
          </p:nvSpPr>
          <p:spPr bwMode="auto">
            <a:xfrm>
              <a:off x="1196" y="993"/>
              <a:ext cx="2169" cy="220"/>
            </a:xfrm>
            <a:custGeom>
              <a:avLst/>
              <a:gdLst>
                <a:gd name="T0" fmla="*/ 0 w 2169"/>
                <a:gd name="T1" fmla="*/ 0 h 220"/>
                <a:gd name="T2" fmla="*/ 2169 w 2169"/>
                <a:gd name="T3" fmla="*/ 0 h 220"/>
                <a:gd name="T4" fmla="*/ 2169 w 2169"/>
                <a:gd name="T5" fmla="*/ 220 h 220"/>
                <a:gd name="T6" fmla="*/ 0 w 2169"/>
                <a:gd name="T7" fmla="*/ 220 h 220"/>
                <a:gd name="T8" fmla="*/ 0 w 2169"/>
                <a:gd name="T9" fmla="*/ 0 h 220"/>
                <a:gd name="T10" fmla="*/ 8 w 2169"/>
                <a:gd name="T11" fmla="*/ 216 h 220"/>
                <a:gd name="T12" fmla="*/ 4 w 2169"/>
                <a:gd name="T13" fmla="*/ 212 h 220"/>
                <a:gd name="T14" fmla="*/ 2165 w 2169"/>
                <a:gd name="T15" fmla="*/ 212 h 220"/>
                <a:gd name="T16" fmla="*/ 2161 w 2169"/>
                <a:gd name="T17" fmla="*/ 216 h 220"/>
                <a:gd name="T18" fmla="*/ 2161 w 2169"/>
                <a:gd name="T19" fmla="*/ 4 h 220"/>
                <a:gd name="T20" fmla="*/ 2165 w 2169"/>
                <a:gd name="T21" fmla="*/ 8 h 220"/>
                <a:gd name="T22" fmla="*/ 4 w 2169"/>
                <a:gd name="T23" fmla="*/ 8 h 220"/>
                <a:gd name="T24" fmla="*/ 8 w 2169"/>
                <a:gd name="T25" fmla="*/ 4 h 220"/>
                <a:gd name="T26" fmla="*/ 8 w 2169"/>
                <a:gd name="T27" fmla="*/ 216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69" h="220">
                  <a:moveTo>
                    <a:pt x="0" y="0"/>
                  </a:moveTo>
                  <a:lnTo>
                    <a:pt x="2169" y="0"/>
                  </a:lnTo>
                  <a:lnTo>
                    <a:pt x="2169" y="220"/>
                  </a:lnTo>
                  <a:lnTo>
                    <a:pt x="0" y="220"/>
                  </a:lnTo>
                  <a:lnTo>
                    <a:pt x="0" y="0"/>
                  </a:lnTo>
                  <a:close/>
                  <a:moveTo>
                    <a:pt x="8" y="216"/>
                  </a:moveTo>
                  <a:lnTo>
                    <a:pt x="4" y="212"/>
                  </a:lnTo>
                  <a:lnTo>
                    <a:pt x="2165" y="212"/>
                  </a:lnTo>
                  <a:lnTo>
                    <a:pt x="2161" y="216"/>
                  </a:lnTo>
                  <a:lnTo>
                    <a:pt x="2161" y="4"/>
                  </a:lnTo>
                  <a:lnTo>
                    <a:pt x="2165" y="8"/>
                  </a:lnTo>
                  <a:lnTo>
                    <a:pt x="4" y="8"/>
                  </a:lnTo>
                  <a:lnTo>
                    <a:pt x="8" y="4"/>
                  </a:lnTo>
                  <a:lnTo>
                    <a:pt x="8" y="216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67" name="Rectangle 42"/>
            <p:cNvSpPr>
              <a:spLocks noChangeArrowheads="1"/>
            </p:cNvSpPr>
            <p:nvPr/>
          </p:nvSpPr>
          <p:spPr bwMode="auto">
            <a:xfrm>
              <a:off x="1603" y="1022"/>
              <a:ext cx="1476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Projektsteuerungskreis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" name="Rectangle 43"/>
            <p:cNvSpPr>
              <a:spLocks noChangeArrowheads="1"/>
            </p:cNvSpPr>
            <p:nvPr/>
          </p:nvSpPr>
          <p:spPr bwMode="auto">
            <a:xfrm>
              <a:off x="641" y="1119"/>
              <a:ext cx="8" cy="620"/>
            </a:xfrm>
            <a:prstGeom prst="rect">
              <a:avLst/>
            </a:pr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69" name="Rectangle 44"/>
            <p:cNvSpPr>
              <a:spLocks noChangeArrowheads="1"/>
            </p:cNvSpPr>
            <p:nvPr/>
          </p:nvSpPr>
          <p:spPr bwMode="auto">
            <a:xfrm>
              <a:off x="645" y="1115"/>
              <a:ext cx="555" cy="8"/>
            </a:xfrm>
            <a:prstGeom prst="rect">
              <a:avLst/>
            </a:pr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75" name="Freeform 50"/>
            <p:cNvSpPr>
              <a:spLocks noEditPoints="1"/>
            </p:cNvSpPr>
            <p:nvPr/>
          </p:nvSpPr>
          <p:spPr bwMode="auto">
            <a:xfrm>
              <a:off x="3328" y="1119"/>
              <a:ext cx="66" cy="310"/>
            </a:xfrm>
            <a:custGeom>
              <a:avLst/>
              <a:gdLst>
                <a:gd name="T0" fmla="*/ 37 w 66"/>
                <a:gd name="T1" fmla="*/ 0 h 310"/>
                <a:gd name="T2" fmla="*/ 37 w 66"/>
                <a:gd name="T3" fmla="*/ 256 h 310"/>
                <a:gd name="T4" fmla="*/ 29 w 66"/>
                <a:gd name="T5" fmla="*/ 256 h 310"/>
                <a:gd name="T6" fmla="*/ 29 w 66"/>
                <a:gd name="T7" fmla="*/ 0 h 310"/>
                <a:gd name="T8" fmla="*/ 37 w 66"/>
                <a:gd name="T9" fmla="*/ 0 h 310"/>
                <a:gd name="T10" fmla="*/ 66 w 66"/>
                <a:gd name="T11" fmla="*/ 244 h 310"/>
                <a:gd name="T12" fmla="*/ 33 w 66"/>
                <a:gd name="T13" fmla="*/ 310 h 310"/>
                <a:gd name="T14" fmla="*/ 0 w 66"/>
                <a:gd name="T15" fmla="*/ 244 h 310"/>
                <a:gd name="T16" fmla="*/ 66 w 66"/>
                <a:gd name="T17" fmla="*/ 244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" h="310">
                  <a:moveTo>
                    <a:pt x="37" y="0"/>
                  </a:moveTo>
                  <a:lnTo>
                    <a:pt x="37" y="256"/>
                  </a:lnTo>
                  <a:lnTo>
                    <a:pt x="29" y="256"/>
                  </a:lnTo>
                  <a:lnTo>
                    <a:pt x="29" y="0"/>
                  </a:lnTo>
                  <a:lnTo>
                    <a:pt x="37" y="0"/>
                  </a:lnTo>
                  <a:close/>
                  <a:moveTo>
                    <a:pt x="66" y="244"/>
                  </a:moveTo>
                  <a:lnTo>
                    <a:pt x="33" y="310"/>
                  </a:lnTo>
                  <a:lnTo>
                    <a:pt x="0" y="244"/>
                  </a:lnTo>
                  <a:lnTo>
                    <a:pt x="66" y="244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76" name="Freeform 51"/>
            <p:cNvSpPr>
              <a:spLocks noEditPoints="1"/>
            </p:cNvSpPr>
            <p:nvPr/>
          </p:nvSpPr>
          <p:spPr bwMode="auto">
            <a:xfrm>
              <a:off x="2121" y="1584"/>
              <a:ext cx="1207" cy="65"/>
            </a:xfrm>
            <a:custGeom>
              <a:avLst/>
              <a:gdLst>
                <a:gd name="T0" fmla="*/ 0 w 1110"/>
                <a:gd name="T1" fmla="*/ 28 h 65"/>
                <a:gd name="T2" fmla="*/ 1056 w 1110"/>
                <a:gd name="T3" fmla="*/ 28 h 65"/>
                <a:gd name="T4" fmla="*/ 1056 w 1110"/>
                <a:gd name="T5" fmla="*/ 36 h 65"/>
                <a:gd name="T6" fmla="*/ 0 w 1110"/>
                <a:gd name="T7" fmla="*/ 36 h 65"/>
                <a:gd name="T8" fmla="*/ 0 w 1110"/>
                <a:gd name="T9" fmla="*/ 28 h 65"/>
                <a:gd name="T10" fmla="*/ 1044 w 1110"/>
                <a:gd name="T11" fmla="*/ 0 h 65"/>
                <a:gd name="T12" fmla="*/ 1110 w 1110"/>
                <a:gd name="T13" fmla="*/ 32 h 65"/>
                <a:gd name="T14" fmla="*/ 1044 w 1110"/>
                <a:gd name="T15" fmla="*/ 65 h 65"/>
                <a:gd name="T16" fmla="*/ 1044 w 1110"/>
                <a:gd name="T1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0" h="65">
                  <a:moveTo>
                    <a:pt x="0" y="28"/>
                  </a:moveTo>
                  <a:lnTo>
                    <a:pt x="1056" y="28"/>
                  </a:lnTo>
                  <a:lnTo>
                    <a:pt x="1056" y="36"/>
                  </a:lnTo>
                  <a:lnTo>
                    <a:pt x="0" y="36"/>
                  </a:lnTo>
                  <a:lnTo>
                    <a:pt x="0" y="28"/>
                  </a:lnTo>
                  <a:close/>
                  <a:moveTo>
                    <a:pt x="1044" y="0"/>
                  </a:moveTo>
                  <a:lnTo>
                    <a:pt x="1110" y="32"/>
                  </a:lnTo>
                  <a:lnTo>
                    <a:pt x="1044" y="65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rgbClr val="0066FF"/>
            </a:solidFill>
            <a:ln w="1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77" name="Freeform 52"/>
            <p:cNvSpPr>
              <a:spLocks noEditPoints="1"/>
            </p:cNvSpPr>
            <p:nvPr/>
          </p:nvSpPr>
          <p:spPr bwMode="auto">
            <a:xfrm>
              <a:off x="2121" y="2271"/>
              <a:ext cx="1464" cy="66"/>
            </a:xfrm>
            <a:custGeom>
              <a:avLst/>
              <a:gdLst>
                <a:gd name="T0" fmla="*/ 0 w 1110"/>
                <a:gd name="T1" fmla="*/ 29 h 66"/>
                <a:gd name="T2" fmla="*/ 1056 w 1110"/>
                <a:gd name="T3" fmla="*/ 29 h 66"/>
                <a:gd name="T4" fmla="*/ 1056 w 1110"/>
                <a:gd name="T5" fmla="*/ 37 h 66"/>
                <a:gd name="T6" fmla="*/ 0 w 1110"/>
                <a:gd name="T7" fmla="*/ 37 h 66"/>
                <a:gd name="T8" fmla="*/ 0 w 1110"/>
                <a:gd name="T9" fmla="*/ 29 h 66"/>
                <a:gd name="T10" fmla="*/ 1044 w 1110"/>
                <a:gd name="T11" fmla="*/ 0 h 66"/>
                <a:gd name="T12" fmla="*/ 1110 w 1110"/>
                <a:gd name="T13" fmla="*/ 33 h 66"/>
                <a:gd name="T14" fmla="*/ 1044 w 1110"/>
                <a:gd name="T15" fmla="*/ 66 h 66"/>
                <a:gd name="T16" fmla="*/ 1044 w 1110"/>
                <a:gd name="T1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0" h="66">
                  <a:moveTo>
                    <a:pt x="0" y="29"/>
                  </a:moveTo>
                  <a:lnTo>
                    <a:pt x="1056" y="29"/>
                  </a:lnTo>
                  <a:lnTo>
                    <a:pt x="1056" y="37"/>
                  </a:lnTo>
                  <a:lnTo>
                    <a:pt x="0" y="37"/>
                  </a:lnTo>
                  <a:lnTo>
                    <a:pt x="0" y="29"/>
                  </a:lnTo>
                  <a:close/>
                  <a:moveTo>
                    <a:pt x="1044" y="0"/>
                  </a:moveTo>
                  <a:lnTo>
                    <a:pt x="1110" y="33"/>
                  </a:lnTo>
                  <a:lnTo>
                    <a:pt x="1044" y="66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rgbClr val="0066FF"/>
            </a:solidFill>
            <a:ln w="1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78" name="Freeform 53"/>
            <p:cNvSpPr>
              <a:spLocks noEditPoints="1"/>
            </p:cNvSpPr>
            <p:nvPr/>
          </p:nvSpPr>
          <p:spPr bwMode="auto">
            <a:xfrm>
              <a:off x="2121" y="2770"/>
              <a:ext cx="1464" cy="66"/>
            </a:xfrm>
            <a:custGeom>
              <a:avLst/>
              <a:gdLst>
                <a:gd name="T0" fmla="*/ 0 w 1110"/>
                <a:gd name="T1" fmla="*/ 29 h 66"/>
                <a:gd name="T2" fmla="*/ 1056 w 1110"/>
                <a:gd name="T3" fmla="*/ 29 h 66"/>
                <a:gd name="T4" fmla="*/ 1056 w 1110"/>
                <a:gd name="T5" fmla="*/ 37 h 66"/>
                <a:gd name="T6" fmla="*/ 0 w 1110"/>
                <a:gd name="T7" fmla="*/ 37 h 66"/>
                <a:gd name="T8" fmla="*/ 0 w 1110"/>
                <a:gd name="T9" fmla="*/ 29 h 66"/>
                <a:gd name="T10" fmla="*/ 1044 w 1110"/>
                <a:gd name="T11" fmla="*/ 0 h 66"/>
                <a:gd name="T12" fmla="*/ 1110 w 1110"/>
                <a:gd name="T13" fmla="*/ 33 h 66"/>
                <a:gd name="T14" fmla="*/ 1044 w 1110"/>
                <a:gd name="T15" fmla="*/ 66 h 66"/>
                <a:gd name="T16" fmla="*/ 1044 w 1110"/>
                <a:gd name="T1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0" h="66">
                  <a:moveTo>
                    <a:pt x="0" y="29"/>
                  </a:moveTo>
                  <a:lnTo>
                    <a:pt x="1056" y="29"/>
                  </a:lnTo>
                  <a:lnTo>
                    <a:pt x="1056" y="37"/>
                  </a:lnTo>
                  <a:lnTo>
                    <a:pt x="0" y="37"/>
                  </a:lnTo>
                  <a:lnTo>
                    <a:pt x="0" y="29"/>
                  </a:lnTo>
                  <a:close/>
                  <a:moveTo>
                    <a:pt x="1044" y="0"/>
                  </a:moveTo>
                  <a:lnTo>
                    <a:pt x="1110" y="33"/>
                  </a:lnTo>
                  <a:lnTo>
                    <a:pt x="1044" y="66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rgbClr val="0066FF"/>
            </a:solidFill>
            <a:ln w="1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79" name="Freeform 54"/>
            <p:cNvSpPr>
              <a:spLocks noEditPoints="1"/>
            </p:cNvSpPr>
            <p:nvPr/>
          </p:nvSpPr>
          <p:spPr bwMode="auto">
            <a:xfrm>
              <a:off x="2121" y="3315"/>
              <a:ext cx="1464" cy="65"/>
            </a:xfrm>
            <a:custGeom>
              <a:avLst/>
              <a:gdLst>
                <a:gd name="T0" fmla="*/ 0 w 1110"/>
                <a:gd name="T1" fmla="*/ 28 h 65"/>
                <a:gd name="T2" fmla="*/ 1056 w 1110"/>
                <a:gd name="T3" fmla="*/ 28 h 65"/>
                <a:gd name="T4" fmla="*/ 1056 w 1110"/>
                <a:gd name="T5" fmla="*/ 36 h 65"/>
                <a:gd name="T6" fmla="*/ 0 w 1110"/>
                <a:gd name="T7" fmla="*/ 36 h 65"/>
                <a:gd name="T8" fmla="*/ 0 w 1110"/>
                <a:gd name="T9" fmla="*/ 28 h 65"/>
                <a:gd name="T10" fmla="*/ 1044 w 1110"/>
                <a:gd name="T11" fmla="*/ 0 h 65"/>
                <a:gd name="T12" fmla="*/ 1110 w 1110"/>
                <a:gd name="T13" fmla="*/ 32 h 65"/>
                <a:gd name="T14" fmla="*/ 1044 w 1110"/>
                <a:gd name="T15" fmla="*/ 65 h 65"/>
                <a:gd name="T16" fmla="*/ 1044 w 1110"/>
                <a:gd name="T1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0" h="65">
                  <a:moveTo>
                    <a:pt x="0" y="28"/>
                  </a:moveTo>
                  <a:lnTo>
                    <a:pt x="1056" y="28"/>
                  </a:lnTo>
                  <a:lnTo>
                    <a:pt x="1056" y="36"/>
                  </a:lnTo>
                  <a:lnTo>
                    <a:pt x="0" y="36"/>
                  </a:lnTo>
                  <a:lnTo>
                    <a:pt x="0" y="28"/>
                  </a:lnTo>
                  <a:close/>
                  <a:moveTo>
                    <a:pt x="1044" y="0"/>
                  </a:moveTo>
                  <a:lnTo>
                    <a:pt x="1110" y="32"/>
                  </a:lnTo>
                  <a:lnTo>
                    <a:pt x="1044" y="65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rgbClr val="0066FF"/>
            </a:solidFill>
            <a:ln w="1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24" name="Rectangle 55"/>
            <p:cNvSpPr>
              <a:spLocks noChangeArrowheads="1"/>
            </p:cNvSpPr>
            <p:nvPr/>
          </p:nvSpPr>
          <p:spPr bwMode="auto">
            <a:xfrm>
              <a:off x="2305" y="1425"/>
              <a:ext cx="807" cy="375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25" name="Rectangle 56"/>
            <p:cNvSpPr>
              <a:spLocks noChangeArrowheads="1"/>
            </p:cNvSpPr>
            <p:nvPr/>
          </p:nvSpPr>
          <p:spPr bwMode="auto">
            <a:xfrm>
              <a:off x="2378" y="1508"/>
              <a:ext cx="70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50% Fehlbedarfs-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finanzierung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Rectangle 72"/>
            <p:cNvSpPr>
              <a:spLocks noChangeArrowheads="1"/>
            </p:cNvSpPr>
            <p:nvPr/>
          </p:nvSpPr>
          <p:spPr bwMode="auto">
            <a:xfrm>
              <a:off x="2427" y="1979"/>
              <a:ext cx="392" cy="1543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de-DE" sz="1600" dirty="0" smtClean="0"/>
                <a:t>Jeweils 1/6 der Gesamtfinanzierung</a:t>
              </a:r>
              <a:endParaRPr lang="de-DE" sz="1600" dirty="0"/>
            </a:p>
          </p:txBody>
        </p:sp>
      </p:grpSp>
      <p:sp>
        <p:nvSpPr>
          <p:cNvPr id="93" name="Rectangle 27"/>
          <p:cNvSpPr>
            <a:spLocks noChangeArrowheads="1"/>
          </p:cNvSpPr>
          <p:nvPr/>
        </p:nvSpPr>
        <p:spPr bwMode="auto">
          <a:xfrm>
            <a:off x="5724128" y="4825217"/>
            <a:ext cx="1184276" cy="5393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ts val="600"/>
              </a:spcBef>
              <a:spcAft>
                <a:spcPts val="600"/>
              </a:spcAft>
            </a:pPr>
            <a:r>
              <a:rPr lang="de-DE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HLRS</a:t>
            </a:r>
            <a:endParaRPr lang="de-DE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Rectangle 27"/>
          <p:cNvSpPr>
            <a:spLocks noChangeArrowheads="1"/>
          </p:cNvSpPr>
          <p:nvPr/>
        </p:nvSpPr>
        <p:spPr bwMode="auto">
          <a:xfrm>
            <a:off x="5724128" y="3991968"/>
            <a:ext cx="1184276" cy="5393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ts val="600"/>
              </a:spcBef>
              <a:spcAft>
                <a:spcPts val="600"/>
              </a:spcAft>
            </a:pPr>
            <a:r>
              <a:rPr lang="de-DE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JSC</a:t>
            </a:r>
            <a:endParaRPr lang="de-DE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Rectangle 27"/>
          <p:cNvSpPr>
            <a:spLocks noChangeArrowheads="1"/>
          </p:cNvSpPr>
          <p:nvPr/>
        </p:nvSpPr>
        <p:spPr bwMode="auto">
          <a:xfrm>
            <a:off x="5724128" y="3169642"/>
            <a:ext cx="1184276" cy="5393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ts val="600"/>
              </a:spcBef>
              <a:spcAft>
                <a:spcPts val="600"/>
              </a:spcAft>
            </a:pPr>
            <a:r>
              <a:rPr lang="de-DE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LRZ</a:t>
            </a:r>
            <a:endParaRPr lang="de-DE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49" name="Gewinkelte Verbindung 1048"/>
          <p:cNvCxnSpPr>
            <a:endCxn id="95" idx="1"/>
          </p:cNvCxnSpPr>
          <p:nvPr/>
        </p:nvCxnSpPr>
        <p:spPr>
          <a:xfrm rot="16200000" flipH="1">
            <a:off x="5242723" y="2957921"/>
            <a:ext cx="612774" cy="350036"/>
          </a:xfrm>
          <a:prstGeom prst="bentConnector2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winkelte Verbindung 100"/>
          <p:cNvCxnSpPr>
            <a:endCxn id="94" idx="1"/>
          </p:cNvCxnSpPr>
          <p:nvPr/>
        </p:nvCxnSpPr>
        <p:spPr>
          <a:xfrm rot="16200000" flipH="1">
            <a:off x="5137947" y="3675470"/>
            <a:ext cx="822325" cy="350038"/>
          </a:xfrm>
          <a:prstGeom prst="bentConnector2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winkelte Verbindung 105"/>
          <p:cNvCxnSpPr>
            <a:endCxn id="93" idx="1"/>
          </p:cNvCxnSpPr>
          <p:nvPr/>
        </p:nvCxnSpPr>
        <p:spPr>
          <a:xfrm rot="16200000" flipH="1">
            <a:off x="5129312" y="4500085"/>
            <a:ext cx="839596" cy="350036"/>
          </a:xfrm>
          <a:prstGeom prst="bentConnector2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27"/>
          <p:cNvSpPr>
            <a:spLocks noChangeArrowheads="1"/>
          </p:cNvSpPr>
          <p:nvPr/>
        </p:nvSpPr>
        <p:spPr bwMode="auto">
          <a:xfrm>
            <a:off x="5283204" y="2287182"/>
            <a:ext cx="1625201" cy="5393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ts val="600"/>
              </a:spcBef>
              <a:spcAft>
                <a:spcPts val="600"/>
              </a:spcAft>
            </a:pPr>
            <a:r>
              <a:rPr lang="de-DE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GCS</a:t>
            </a:r>
            <a:endParaRPr lang="de-DE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Rectangle 23"/>
          <p:cNvSpPr>
            <a:spLocks noChangeArrowheads="1"/>
          </p:cNvSpPr>
          <p:nvPr/>
        </p:nvSpPr>
        <p:spPr bwMode="auto">
          <a:xfrm>
            <a:off x="5262827" y="5526603"/>
            <a:ext cx="18081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Kooperationsvertrag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der </a:t>
            </a:r>
            <a:r>
              <a:rPr lang="de-DE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Forschungspartner</a:t>
            </a:r>
          </a:p>
        </p:txBody>
      </p:sp>
    </p:spTree>
    <p:extLst>
      <p:ext uri="{BB962C8B-B14F-4D97-AF65-F5344CB8AC3E}">
        <p14:creationId xmlns:p14="http://schemas.microsoft.com/office/powerpoint/2010/main" val="69233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18" name="Gruppieren 17"/>
          <p:cNvGrpSpPr/>
          <p:nvPr/>
        </p:nvGrpSpPr>
        <p:grpSpPr>
          <a:xfrm>
            <a:off x="428596" y="373785"/>
            <a:ext cx="7215238" cy="800219"/>
            <a:chOff x="428596" y="373785"/>
            <a:chExt cx="7215238" cy="800219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373785"/>
              <a:ext cx="7215238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b="1" dirty="0">
                  <a:latin typeface="+mj-lt"/>
                  <a:ea typeface="+mj-ea"/>
                  <a:cs typeface="+mj-cs"/>
                </a:rPr>
                <a:t>Projektphasen</a:t>
              </a:r>
            </a:p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1345830743"/>
              </p:ext>
            </p:extLst>
          </p:nvPr>
        </p:nvGraphicFramePr>
        <p:xfrm>
          <a:off x="263966" y="289148"/>
          <a:ext cx="8670228" cy="3139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256148" y="2671128"/>
            <a:ext cx="755621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2066925">
              <a:tabLst>
                <a:tab pos="2149475" algn="l"/>
                <a:tab pos="5022850" algn="l"/>
                <a:tab pos="6365875" algn="l"/>
              </a:tabLst>
            </a:pPr>
            <a:r>
              <a:rPr lang="de-DE" b="1" dirty="0" smtClean="0"/>
              <a:t>2008	2014	2016	2018ff</a:t>
            </a:r>
            <a:endParaRPr lang="de-DE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256148" y="3429000"/>
            <a:ext cx="273167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Aufbau der Organisation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400" dirty="0" smtClean="0"/>
              <a:t>Einrichtung Geschäftsstelle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400" dirty="0"/>
              <a:t>Beschaffung von Höchstleistungsrechnern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400" dirty="0" smtClean="0"/>
              <a:t>Einrichtung von Arbeitsgruppen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400" dirty="0" smtClean="0"/>
              <a:t>Implementierung von Prozessen</a:t>
            </a:r>
            <a:endParaRPr lang="de-DE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3220989" y="3435927"/>
            <a:ext cx="260143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Ausbau der Infrastruktur und Services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400" dirty="0" smtClean="0"/>
              <a:t>Aufstockung der Systeme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400" dirty="0" smtClean="0"/>
              <a:t>Beschaffungszyklus (jedes Jahr ein neues Höchstleistungssystem)</a:t>
            </a:r>
          </a:p>
          <a:p>
            <a:pPr marL="285750" indent="-285750">
              <a:buFont typeface="Arial" pitchFamily="34" charset="0"/>
              <a:buChar char="•"/>
            </a:pPr>
            <a:endParaRPr lang="de-DE" sz="1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2987824" y="3481949"/>
            <a:ext cx="45719" cy="13936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5822425" y="3429001"/>
            <a:ext cx="45719" cy="1446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/>
          <p:cNvSpPr txBox="1"/>
          <p:nvPr/>
        </p:nvSpPr>
        <p:spPr>
          <a:xfrm>
            <a:off x="6007459" y="3481949"/>
            <a:ext cx="19221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Nachhaltiger Betrieb und Finanzierung</a:t>
            </a:r>
            <a:endParaRPr lang="de-DE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179512" y="5291916"/>
            <a:ext cx="767343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defTabSz="2066925">
              <a:tabLst>
                <a:tab pos="2149475" algn="l"/>
                <a:tab pos="5022850" algn="l"/>
                <a:tab pos="6365875" algn="l"/>
              </a:tabLst>
              <a:defRPr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de-DE" dirty="0" err="1" smtClean="0"/>
              <a:t>Entwicklunsgziele</a:t>
            </a:r>
            <a:r>
              <a:rPr lang="de-DE" dirty="0" smtClean="0"/>
              <a:t>: Service Orientierung ,  </a:t>
            </a:r>
            <a:r>
              <a:rPr lang="de-DE" dirty="0" err="1" smtClean="0"/>
              <a:t>Exascale</a:t>
            </a:r>
            <a:r>
              <a:rPr lang="de-DE" dirty="0" smtClean="0"/>
              <a:t> </a:t>
            </a:r>
            <a:r>
              <a:rPr lang="de-DE" dirty="0" err="1" smtClean="0"/>
              <a:t>Capability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451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396849" y="37769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sz="3100" b="1" dirty="0" smtClean="0"/>
              <a:t>GCS-Systeme (für Tier0/1)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half" idx="1"/>
          </p:nvPr>
        </p:nvSpPr>
        <p:spPr>
          <a:xfrm>
            <a:off x="539552" y="1268760"/>
            <a:ext cx="7128792" cy="528199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@ Jülich: „JUGENE“</a:t>
            </a:r>
          </a:p>
          <a:p>
            <a:pPr marL="1085850" lvl="2" indent="-285750">
              <a:spcAft>
                <a:spcPts val="600"/>
              </a:spcAft>
            </a:pPr>
            <a:r>
              <a:rPr lang="de-DE" sz="1700" dirty="0" smtClean="0"/>
              <a:t>IBM Blue Gene / P auf Basis IBM Power PC 450, 294912 Cores in 72 Racks</a:t>
            </a:r>
          </a:p>
          <a:p>
            <a:pPr marL="1085850" lvl="2" indent="-285750">
              <a:spcAft>
                <a:spcPts val="600"/>
              </a:spcAft>
            </a:pPr>
            <a:r>
              <a:rPr lang="de-DE" sz="1700" dirty="0" smtClean="0"/>
              <a:t>Erstes 1 </a:t>
            </a:r>
            <a:r>
              <a:rPr lang="de-DE" sz="1700" dirty="0" err="1" smtClean="0"/>
              <a:t>Petaflop</a:t>
            </a:r>
            <a:r>
              <a:rPr lang="de-DE" sz="1700" dirty="0" smtClean="0"/>
              <a:t>-System in Europa, Installation Juli 2009, 1. Lieferstufe</a:t>
            </a:r>
          </a:p>
          <a:p>
            <a:pPr marL="1085850" lvl="2" indent="-285750">
              <a:spcAft>
                <a:spcPts val="600"/>
              </a:spcAft>
            </a:pPr>
            <a:r>
              <a:rPr lang="de-DE" sz="1700" dirty="0" smtClean="0"/>
              <a:t>Bisher 5 GCS-</a:t>
            </a:r>
            <a:r>
              <a:rPr lang="de-DE" sz="1700" dirty="0" err="1" smtClean="0"/>
              <a:t>Calls</a:t>
            </a:r>
            <a:endParaRPr lang="de-DE" sz="1700" dirty="0" smtClean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@ Garching: „</a:t>
            </a:r>
            <a:r>
              <a:rPr lang="de-DE" sz="1700" dirty="0" err="1" smtClean="0"/>
              <a:t>SuperMUC</a:t>
            </a:r>
            <a:r>
              <a:rPr lang="de-DE" sz="1700" dirty="0" smtClean="0"/>
              <a:t>“</a:t>
            </a:r>
          </a:p>
          <a:p>
            <a:pPr lvl="2">
              <a:spcAft>
                <a:spcPts val="600"/>
              </a:spcAft>
            </a:pPr>
            <a:r>
              <a:rPr lang="de-DE" sz="1700" dirty="0" smtClean="0"/>
              <a:t>System von IBM auf Basis Intel-Prozessoren. Ca. 150.000 Cores, IB-FDR, 3 </a:t>
            </a:r>
            <a:r>
              <a:rPr lang="de-DE" sz="1700" dirty="0" err="1" smtClean="0"/>
              <a:t>Petaflops</a:t>
            </a:r>
            <a:r>
              <a:rPr lang="de-DE" sz="1700" dirty="0" smtClean="0"/>
              <a:t>, &lt; 4 MW, PUE </a:t>
            </a:r>
            <a:r>
              <a:rPr lang="de-DE" sz="1700" u="sng" dirty="0" smtClean="0"/>
              <a:t>&lt; </a:t>
            </a:r>
            <a:r>
              <a:rPr lang="de-DE" sz="1700" dirty="0" smtClean="0"/>
              <a:t> 1,1</a:t>
            </a:r>
          </a:p>
          <a:p>
            <a:pPr lvl="2">
              <a:spcAft>
                <a:spcPts val="600"/>
              </a:spcAft>
            </a:pPr>
            <a:r>
              <a:rPr lang="de-DE" sz="1700" dirty="0" smtClean="0"/>
              <a:t>Integrationssystem Q3/2011, Gesamtsystem bis 01/2012#</a:t>
            </a:r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/>
              <a:t>@ Stuttgart: „HERMIT</a:t>
            </a:r>
            <a:r>
              <a:rPr lang="de-DE" sz="1700" dirty="0" smtClean="0"/>
              <a:t>“</a:t>
            </a:r>
          </a:p>
          <a:p>
            <a:pPr lvl="2">
              <a:spcAft>
                <a:spcPts val="600"/>
              </a:spcAft>
            </a:pPr>
            <a:r>
              <a:rPr lang="de-DE" sz="1700" dirty="0"/>
              <a:t>System von Cray auf Basis AMD-Prozessoren und Akzeleratoren </a:t>
            </a:r>
            <a:endParaRPr lang="de-DE" sz="1700" dirty="0" smtClean="0"/>
          </a:p>
          <a:p>
            <a:pPr lvl="2">
              <a:spcAft>
                <a:spcPts val="600"/>
              </a:spcAft>
            </a:pPr>
            <a:r>
              <a:rPr lang="de-DE" sz="1700" dirty="0" smtClean="0"/>
              <a:t>1. Stufe Q3/2011, 2. Stufe ab Q2/2013 (4 </a:t>
            </a:r>
            <a:r>
              <a:rPr lang="de-DE" sz="1700" dirty="0" err="1" smtClean="0"/>
              <a:t>Petaflops</a:t>
            </a:r>
            <a:r>
              <a:rPr lang="de-DE" sz="1700" dirty="0" smtClean="0"/>
              <a:t>)</a:t>
            </a:r>
            <a:endParaRPr lang="de-DE" sz="1700" dirty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 marL="0" indent="0">
              <a:spcAft>
                <a:spcPts val="600"/>
              </a:spcAft>
              <a:buNone/>
            </a:pPr>
            <a:endParaRPr lang="de-DE" sz="2100" dirty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83262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396849" y="37769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sz="3100" b="1" dirty="0" smtClean="0"/>
              <a:t>GCS und PRACE (1)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half" idx="1"/>
          </p:nvPr>
        </p:nvSpPr>
        <p:spPr>
          <a:xfrm>
            <a:off x="539552" y="1268760"/>
            <a:ext cx="7128792" cy="528199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PRACE: </a:t>
            </a:r>
            <a:r>
              <a:rPr lang="de-DE" sz="1700" dirty="0" err="1" smtClean="0"/>
              <a:t>Partnership</a:t>
            </a:r>
            <a:r>
              <a:rPr lang="de-DE" sz="1700" dirty="0" smtClean="0"/>
              <a:t> </a:t>
            </a:r>
            <a:r>
              <a:rPr lang="de-DE" sz="1700" dirty="0" err="1" smtClean="0"/>
              <a:t>for</a:t>
            </a:r>
            <a:r>
              <a:rPr lang="de-DE" sz="1700" dirty="0" smtClean="0"/>
              <a:t> </a:t>
            </a:r>
            <a:r>
              <a:rPr lang="de-DE" sz="1700" dirty="0" err="1" smtClean="0"/>
              <a:t>Advanced</a:t>
            </a:r>
            <a:r>
              <a:rPr lang="de-DE" sz="1700" dirty="0" smtClean="0"/>
              <a:t> Computing in Europe </a:t>
            </a:r>
          </a:p>
          <a:p>
            <a:pPr marL="800100" lvl="2" indent="0">
              <a:spcAft>
                <a:spcPts val="600"/>
              </a:spcAft>
              <a:buNone/>
            </a:pPr>
            <a:r>
              <a:rPr lang="de-DE" sz="1700" dirty="0"/>
              <a:t>Ziel: Aufbau eines europäischen HPC-Ökosystems</a:t>
            </a:r>
          </a:p>
          <a:p>
            <a:pPr marL="800100" lvl="2" indent="0">
              <a:spcAft>
                <a:spcPts val="600"/>
              </a:spcAft>
              <a:buNone/>
            </a:pPr>
            <a:r>
              <a:rPr lang="de-DE" sz="1700" dirty="0"/>
              <a:t>Auslöser: FP7-Call (2007), Projekt </a:t>
            </a:r>
            <a:r>
              <a:rPr lang="de-DE" sz="1700" dirty="0" err="1"/>
              <a:t>Proposal</a:t>
            </a:r>
            <a:r>
              <a:rPr lang="de-DE" sz="1700" dirty="0"/>
              <a:t> 17.04.2007</a:t>
            </a:r>
          </a:p>
          <a:p>
            <a:pPr marL="800100" lvl="2" indent="0">
              <a:spcAft>
                <a:spcPts val="600"/>
              </a:spcAft>
              <a:buNone/>
            </a:pPr>
            <a:r>
              <a:rPr lang="de-DE" sz="1700" dirty="0"/>
              <a:t>PRACE </a:t>
            </a:r>
            <a:r>
              <a:rPr lang="de-DE" sz="1700" dirty="0" err="1"/>
              <a:t>Consortium</a:t>
            </a:r>
            <a:r>
              <a:rPr lang="de-DE" sz="1700" dirty="0"/>
              <a:t>: 15 Länder, </a:t>
            </a:r>
            <a:r>
              <a:rPr lang="de-DE" sz="1700" dirty="0" err="1"/>
              <a:t>Principal</a:t>
            </a:r>
            <a:r>
              <a:rPr lang="de-DE" sz="1700" dirty="0"/>
              <a:t> Partners D, F, GB, E, NL</a:t>
            </a:r>
          </a:p>
          <a:p>
            <a:pPr marL="800100" lvl="2" indent="0">
              <a:spcAft>
                <a:spcPts val="600"/>
              </a:spcAft>
              <a:buNone/>
            </a:pPr>
            <a:r>
              <a:rPr lang="de-DE" sz="1700" dirty="0"/>
              <a:t>Deutschland vertreten durch GCS</a:t>
            </a:r>
          </a:p>
          <a:p>
            <a:pPr marL="800100" lvl="2" indent="0">
              <a:spcAft>
                <a:spcPts val="600"/>
              </a:spcAft>
              <a:buNone/>
            </a:pPr>
            <a:r>
              <a:rPr lang="de-DE" sz="1700" dirty="0"/>
              <a:t>GCS ist </a:t>
            </a:r>
            <a:r>
              <a:rPr lang="de-DE" sz="1700" dirty="0" err="1"/>
              <a:t>Principal</a:t>
            </a:r>
            <a:r>
              <a:rPr lang="de-DE" sz="1700" dirty="0"/>
              <a:t> Partner und Projektkoordinator (Jülich</a:t>
            </a:r>
            <a:r>
              <a:rPr lang="de-DE" sz="1700" dirty="0" smtClean="0"/>
              <a:t>)</a:t>
            </a:r>
          </a:p>
          <a:p>
            <a:pPr marL="800100" lvl="2" indent="0">
              <a:spcAft>
                <a:spcPts val="600"/>
              </a:spcAft>
              <a:buNone/>
            </a:pPr>
            <a:endParaRPr lang="de-DE" sz="1700" dirty="0" smtClean="0"/>
          </a:p>
          <a:p>
            <a:pPr marL="800100" lvl="2" indent="0">
              <a:spcAft>
                <a:spcPts val="600"/>
              </a:spcAft>
              <a:buNone/>
            </a:pPr>
            <a:endParaRPr lang="de-DE" sz="1700" dirty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err="1"/>
              <a:t>Preparatory</a:t>
            </a:r>
            <a:r>
              <a:rPr lang="de-DE" sz="1700" dirty="0"/>
              <a:t> Phase ab 01.01.2008 – 2010 (20 Mio. Euro</a:t>
            </a:r>
            <a:r>
              <a:rPr lang="de-DE" sz="1700" dirty="0" smtClean="0"/>
              <a:t>)</a:t>
            </a:r>
          </a:p>
          <a:p>
            <a:pPr marL="857250" lvl="2" indent="0">
              <a:spcAft>
                <a:spcPts val="600"/>
              </a:spcAft>
              <a:buNone/>
            </a:pPr>
            <a:r>
              <a:rPr lang="de-DE" sz="1700" dirty="0"/>
              <a:t>Untersuchungen von organisatorischen, rechtlichen und technischen Alternativen und Voraussetzungen zur Schaffung und zum Betrieb einer europäischen HPC-Infrastruktur</a:t>
            </a:r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 marL="0" indent="0">
              <a:spcAft>
                <a:spcPts val="600"/>
              </a:spcAft>
              <a:buNone/>
            </a:pPr>
            <a:endParaRPr lang="de-DE" sz="2100" dirty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2930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396849" y="37769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sz="3100" b="1" dirty="0" smtClean="0"/>
              <a:t>GCS und PRACE (2)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half" idx="1"/>
          </p:nvPr>
        </p:nvSpPr>
        <p:spPr>
          <a:xfrm>
            <a:off x="539552" y="1268760"/>
            <a:ext cx="7128792" cy="528199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Aufgaben der </a:t>
            </a:r>
            <a:r>
              <a:rPr lang="de-DE" sz="1700" dirty="0" err="1" smtClean="0"/>
              <a:t>Preparatory</a:t>
            </a:r>
            <a:r>
              <a:rPr lang="de-DE" sz="1700" dirty="0" smtClean="0"/>
              <a:t> Phase (01/2008-06/2010)</a:t>
            </a:r>
          </a:p>
          <a:p>
            <a:pPr marL="1085850" lvl="2" indent="-285750">
              <a:spcAft>
                <a:spcPts val="600"/>
              </a:spcAft>
            </a:pPr>
            <a:r>
              <a:rPr lang="de-DE" sz="1700" dirty="0" smtClean="0"/>
              <a:t>Untersuchung von Rechtsformen und Satzungen sowie von </a:t>
            </a:r>
            <a:r>
              <a:rPr lang="de-DE" sz="1700" dirty="0" err="1" smtClean="0"/>
              <a:t>Governance</a:t>
            </a:r>
            <a:r>
              <a:rPr lang="de-DE" sz="1700" dirty="0" smtClean="0"/>
              <a:t>-Strukturen für EU-Ebene</a:t>
            </a:r>
          </a:p>
          <a:p>
            <a:pPr marL="1085850" lvl="2" indent="-285750">
              <a:spcAft>
                <a:spcPts val="600"/>
              </a:spcAft>
            </a:pPr>
            <a:r>
              <a:rPr lang="de-DE" sz="1700" dirty="0" smtClean="0"/>
              <a:t>Untersuchung zu Finanzierungs- und Betriebsmodellen</a:t>
            </a:r>
          </a:p>
          <a:p>
            <a:pPr marL="1085850" lvl="2" indent="-285750">
              <a:spcAft>
                <a:spcPts val="600"/>
              </a:spcAft>
            </a:pPr>
            <a:r>
              <a:rPr lang="de-DE" sz="1700" dirty="0" smtClean="0"/>
              <a:t>Sammlung von Anwendungsanforderungen, Portierung und Skalierung ausgewählter Applikationen</a:t>
            </a:r>
          </a:p>
          <a:p>
            <a:pPr marL="1085850" lvl="2" indent="-285750">
              <a:spcAft>
                <a:spcPts val="600"/>
              </a:spcAft>
            </a:pPr>
            <a:r>
              <a:rPr lang="de-DE" sz="1700" dirty="0" smtClean="0"/>
              <a:t>Entwicklung eines Peer-Review-Prozesses</a:t>
            </a:r>
          </a:p>
          <a:p>
            <a:pPr marL="1085850" lvl="2" indent="-285750">
              <a:spcAft>
                <a:spcPts val="600"/>
              </a:spcAft>
            </a:pPr>
            <a:r>
              <a:rPr lang="de-DE" sz="1700" dirty="0" smtClean="0"/>
              <a:t>Untersuchung von Architekturen und Herstellern von      </a:t>
            </a:r>
            <a:r>
              <a:rPr lang="de-DE" sz="1700" dirty="0" err="1" smtClean="0"/>
              <a:t>Petaflop</a:t>
            </a:r>
            <a:r>
              <a:rPr lang="de-DE" sz="1700" dirty="0" smtClean="0"/>
              <a:t>/s-Systemen. Sichtung geeigneter Prototypen und Herstellerkooperationen</a:t>
            </a:r>
            <a:endParaRPr lang="de-DE" sz="1700" dirty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 marL="0" indent="0">
              <a:spcAft>
                <a:spcPts val="600"/>
              </a:spcAft>
              <a:buNone/>
            </a:pPr>
            <a:endParaRPr lang="de-DE" sz="2100" dirty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5104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396849" y="37769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sz="3100" b="1" dirty="0" smtClean="0"/>
              <a:t>GCS und PRACE (3)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half" idx="1"/>
          </p:nvPr>
        </p:nvSpPr>
        <p:spPr>
          <a:xfrm>
            <a:off x="539552" y="1268760"/>
            <a:ext cx="7128792" cy="5281991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PRACE First Implementation Project (07/2010 – 06/2012)</a:t>
            </a:r>
          </a:p>
          <a:p>
            <a:pPr marL="1085850" lvl="2" indent="-285750">
              <a:spcAft>
                <a:spcPts val="600"/>
              </a:spcAft>
            </a:pPr>
            <a:r>
              <a:rPr lang="de-DE" sz="1700" dirty="0" smtClean="0"/>
              <a:t>Weiterführung und Umsetzungsplanung der </a:t>
            </a:r>
            <a:r>
              <a:rPr lang="de-DE" sz="1700" dirty="0" err="1" smtClean="0"/>
              <a:t>Preparatory</a:t>
            </a:r>
            <a:r>
              <a:rPr lang="de-DE" sz="1700" dirty="0" smtClean="0"/>
              <a:t> Phase</a:t>
            </a:r>
          </a:p>
          <a:p>
            <a:pPr marL="1085850" lvl="2" indent="-285750">
              <a:spcAft>
                <a:spcPts val="600"/>
              </a:spcAft>
            </a:pPr>
            <a:r>
              <a:rPr lang="de-DE" sz="1700" dirty="0" smtClean="0"/>
              <a:t>Vorbereitung der Gründung einer PRACE Legal </a:t>
            </a:r>
            <a:r>
              <a:rPr lang="de-DE" sz="1700" dirty="0" err="1" smtClean="0"/>
              <a:t>Entity</a:t>
            </a:r>
            <a:r>
              <a:rPr lang="de-DE" sz="1700" dirty="0" smtClean="0"/>
              <a:t>          (Satzung, Ortswahl, etc.)</a:t>
            </a:r>
          </a:p>
          <a:p>
            <a:pPr marL="285750"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/>
              <a:t>Gründung PRACE AISBL in </a:t>
            </a:r>
            <a:r>
              <a:rPr lang="de-DE" sz="1700"/>
              <a:t>Brüssel </a:t>
            </a:r>
            <a:r>
              <a:rPr lang="de-DE" sz="1700" smtClean="0"/>
              <a:t>am 9.6.2010</a:t>
            </a:r>
            <a:endParaRPr lang="de-DE" sz="1700" dirty="0" smtClean="0"/>
          </a:p>
          <a:p>
            <a:pPr marL="1028700" lvl="2" indent="-171450">
              <a:spcAft>
                <a:spcPts val="600"/>
              </a:spcAft>
            </a:pPr>
            <a:r>
              <a:rPr lang="de-DE" sz="1700" dirty="0" smtClean="0"/>
              <a:t>20 Gründungsmitglieder, davon als Hosting Partner D, E, F, I</a:t>
            </a:r>
          </a:p>
          <a:p>
            <a:pPr marL="1028700" lvl="2" indent="-171450">
              <a:spcAft>
                <a:spcPts val="600"/>
              </a:spcAft>
            </a:pPr>
            <a:r>
              <a:rPr lang="de-DE" sz="1700" dirty="0" smtClean="0"/>
              <a:t>Organe sind Council, </a:t>
            </a:r>
            <a:r>
              <a:rPr lang="de-DE" sz="1700" dirty="0" err="1" smtClean="0"/>
              <a:t>Director</a:t>
            </a:r>
            <a:r>
              <a:rPr lang="de-DE" sz="1700" dirty="0" smtClean="0"/>
              <a:t> / </a:t>
            </a:r>
            <a:r>
              <a:rPr lang="de-DE" sz="1700" dirty="0" err="1" smtClean="0"/>
              <a:t>BoD</a:t>
            </a:r>
            <a:endParaRPr lang="de-DE" sz="1700" dirty="0" smtClean="0"/>
          </a:p>
          <a:p>
            <a:pPr marL="1028700" lvl="2" indent="-171450">
              <a:spcAft>
                <a:spcPts val="600"/>
              </a:spcAft>
            </a:pPr>
            <a:r>
              <a:rPr lang="de-DE" sz="1700" dirty="0" smtClean="0"/>
              <a:t>Unterstützend: Scientific </a:t>
            </a:r>
            <a:r>
              <a:rPr lang="de-DE" sz="1700" dirty="0" err="1" smtClean="0"/>
              <a:t>Steering</a:t>
            </a:r>
            <a:r>
              <a:rPr lang="de-DE" sz="1700" dirty="0" smtClean="0"/>
              <a:t> </a:t>
            </a:r>
            <a:r>
              <a:rPr lang="de-DE" sz="1700" dirty="0" err="1" smtClean="0"/>
              <a:t>Committee</a:t>
            </a:r>
            <a:r>
              <a:rPr lang="de-DE" sz="1700" dirty="0" smtClean="0"/>
              <a:t>, Access </a:t>
            </a:r>
            <a:r>
              <a:rPr lang="de-DE" sz="1700" dirty="0" err="1" smtClean="0"/>
              <a:t>Committee</a:t>
            </a:r>
            <a:endParaRPr lang="de-DE" sz="1700" dirty="0" smtClean="0"/>
          </a:p>
          <a:p>
            <a:pPr marL="1028700" lvl="2" indent="-171450">
              <a:spcAft>
                <a:spcPts val="600"/>
              </a:spcAft>
            </a:pPr>
            <a:r>
              <a:rPr lang="de-DE" sz="1700" dirty="0" smtClean="0"/>
              <a:t>Hosting Partners „zahlen“ </a:t>
            </a:r>
            <a:r>
              <a:rPr lang="de-DE" sz="1700" dirty="0" err="1" smtClean="0"/>
              <a:t>Cycles</a:t>
            </a:r>
            <a:r>
              <a:rPr lang="de-DE" sz="1700" dirty="0" smtClean="0"/>
              <a:t> im Wert von 100 Mio. € / 5 Jahre</a:t>
            </a:r>
          </a:p>
          <a:p>
            <a:pPr marL="1314450" lvl="3" indent="0">
              <a:spcAft>
                <a:spcPts val="600"/>
              </a:spcAft>
              <a:buNone/>
            </a:pPr>
            <a:r>
              <a:rPr lang="de-DE" sz="1500" dirty="0" smtClean="0"/>
              <a:t>Offen: </a:t>
            </a:r>
            <a:r>
              <a:rPr lang="de-DE" sz="1500" dirty="0" err="1" smtClean="0"/>
              <a:t>Contributors´und</a:t>
            </a:r>
            <a:r>
              <a:rPr lang="de-DE" sz="1500" dirty="0" smtClean="0"/>
              <a:t> </a:t>
            </a:r>
            <a:r>
              <a:rPr lang="de-DE" sz="1500" dirty="0" err="1" smtClean="0"/>
              <a:t>Users´agreements</a:t>
            </a:r>
            <a:endParaRPr lang="de-DE" sz="1500" dirty="0" smtClean="0"/>
          </a:p>
          <a:p>
            <a:pPr indent="-285750"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/>
              <a:t>Vorbereitung PRACE Second Implementation Project (ab 2012</a:t>
            </a:r>
            <a:r>
              <a:rPr lang="de-DE" sz="1700" dirty="0" smtClean="0"/>
              <a:t>)</a:t>
            </a:r>
          </a:p>
          <a:p>
            <a:pPr lvl="2">
              <a:spcAft>
                <a:spcPts val="600"/>
              </a:spcAft>
            </a:pPr>
            <a:r>
              <a:rPr lang="de-DE" sz="1700" dirty="0"/>
              <a:t>Weiterführung Untersuchungen Finanzierungs- und Betriebsmodelle</a:t>
            </a:r>
          </a:p>
          <a:p>
            <a:pPr lvl="2">
              <a:spcAft>
                <a:spcPts val="600"/>
              </a:spcAft>
            </a:pPr>
            <a:r>
              <a:rPr lang="de-DE" sz="1700" dirty="0" smtClean="0"/>
              <a:t>Einbindung Tier1-Systeme</a:t>
            </a:r>
            <a:endParaRPr lang="de-DE" sz="1700" dirty="0"/>
          </a:p>
          <a:p>
            <a:pPr lvl="2">
              <a:spcAft>
                <a:spcPts val="600"/>
              </a:spcAft>
            </a:pPr>
            <a:r>
              <a:rPr lang="de-DE" sz="1700" dirty="0"/>
              <a:t>Integration </a:t>
            </a:r>
            <a:r>
              <a:rPr lang="de-DE" sz="1700" dirty="0" smtClean="0"/>
              <a:t>DEISA, Industrie-Kooperationen (STRATOS)</a:t>
            </a:r>
            <a:endParaRPr lang="de-DE" sz="1700" dirty="0"/>
          </a:p>
          <a:p>
            <a:pPr marL="57150" indent="0">
              <a:spcAft>
                <a:spcPts val="600"/>
              </a:spcAft>
              <a:buNone/>
            </a:pPr>
            <a:endParaRPr lang="de-DE" sz="2500" dirty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 marL="0" indent="0">
              <a:spcAft>
                <a:spcPts val="600"/>
              </a:spcAft>
              <a:buNone/>
            </a:pPr>
            <a:endParaRPr lang="de-DE" sz="2100" dirty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92145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396849" y="37769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sz="3100" b="1" dirty="0" smtClean="0"/>
              <a:t>Gauß-Allianz (1)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half" idx="1"/>
          </p:nvPr>
        </p:nvSpPr>
        <p:spPr>
          <a:xfrm>
            <a:off x="539552" y="1268760"/>
            <a:ext cx="7128792" cy="528199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Mit GCS sind Tier 0/1 abgedeckt, aber nicht Tier 2/3</a:t>
            </a:r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Tier2 umfasst regional bedeutende und thematisch gewidmete Systeme. Ein Großteil wird über GG 91 b PSL finanziert</a:t>
            </a:r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 marL="0" indent="0">
              <a:spcAft>
                <a:spcPts val="600"/>
              </a:spcAft>
              <a:buNone/>
            </a:pPr>
            <a:r>
              <a:rPr lang="de-DE" sz="1700" dirty="0" smtClean="0"/>
              <a:t>Ein koordinierter Zusammenschluss solcher Zentren fehlte.</a:t>
            </a:r>
          </a:p>
          <a:p>
            <a:pPr indent="-285750"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Es </a:t>
            </a:r>
            <a:r>
              <a:rPr lang="de-DE" sz="1700" dirty="0"/>
              <a:t>geht auch nicht </a:t>
            </a:r>
            <a:r>
              <a:rPr lang="de-DE" sz="1700" dirty="0" smtClean="0"/>
              <a:t>nur um HPC-Systeminfrastrukturen, sondern auch um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/>
              <a:t>HPC-Forschung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Nutzerunterstützung</a:t>
            </a:r>
            <a:endParaRPr lang="de-DE" sz="1700" dirty="0"/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/>
              <a:t>Erschließung neuer </a:t>
            </a:r>
            <a:r>
              <a:rPr lang="de-DE" sz="1700" dirty="0" smtClean="0"/>
              <a:t>Anwendergruppen</a:t>
            </a:r>
            <a:endParaRPr lang="de-DE" sz="1700" dirty="0"/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/>
              <a:t>Ausbildungsaspekte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/>
              <a:t>Berücksichtigung der gesamten Versorgungspyramide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endParaRPr lang="de-DE" sz="1300" dirty="0" smtClean="0"/>
          </a:p>
          <a:p>
            <a:pPr marL="57150" indent="0">
              <a:spcAft>
                <a:spcPts val="600"/>
              </a:spcAft>
              <a:buNone/>
            </a:pPr>
            <a:r>
              <a:rPr lang="de-DE" sz="2500" dirty="0" smtClean="0"/>
              <a:t>		Gauß-Allianz</a:t>
            </a:r>
            <a:endParaRPr lang="de-DE" sz="2500" dirty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 marL="0" indent="0">
              <a:spcAft>
                <a:spcPts val="600"/>
              </a:spcAft>
              <a:buNone/>
            </a:pPr>
            <a:endParaRPr lang="de-DE" sz="2100" dirty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5" name="Pfeil nach rechts 4"/>
          <p:cNvSpPr/>
          <p:nvPr/>
        </p:nvSpPr>
        <p:spPr>
          <a:xfrm>
            <a:off x="1259632" y="5735984"/>
            <a:ext cx="100811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527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396849" y="37769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sz="3100" b="1" dirty="0" smtClean="0"/>
              <a:t>Gauß-Allianz (2)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half" idx="1"/>
          </p:nvPr>
        </p:nvSpPr>
        <p:spPr>
          <a:xfrm>
            <a:off x="539552" y="1268760"/>
            <a:ext cx="7128792" cy="528199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err="1" smtClean="0"/>
              <a:t>MoU</a:t>
            </a:r>
            <a:r>
              <a:rPr lang="de-DE" sz="1700" dirty="0" smtClean="0"/>
              <a:t> zur Gründung der Gauß-Allianz, unterzeichnet von 12 Institutionen am 18.06.2008 bei ISC in Dresden</a:t>
            </a:r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Gründung der Gauß-Allianz e. V. am 03.12.2008 mit Sitz Berlin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/>
              <a:t>Ordentliche Mitglieder: GCS, RWTH Aachen, TU Darmstadt, TU Dresden, ZIB Berlin, RRZN Hannover, KIT Karlsruhe, RZG Garching, DWD, DKRZ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/>
              <a:t>Assoziierte Mitglieder: DFN, RRZE Erlangen, Uni Frankfurt, DESY, </a:t>
            </a:r>
            <a:r>
              <a:rPr lang="de-DE" sz="1700" dirty="0" smtClean="0"/>
              <a:t>Heinz-Nixdorf-Institut Paderborn</a:t>
            </a:r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/>
              <a:t>Mitwirkung an den BMBF-</a:t>
            </a:r>
            <a:r>
              <a:rPr lang="de-DE" sz="1700" dirty="0" err="1"/>
              <a:t>Calls</a:t>
            </a:r>
            <a:r>
              <a:rPr lang="de-DE" sz="1700" dirty="0"/>
              <a:t> „HPC-Software für skalierbare Parallelrechner“ 2007/2010</a:t>
            </a:r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/>
              <a:t>Gauß-Allianz nimmt im Rahmen EGI Aufgaben der </a:t>
            </a:r>
            <a:r>
              <a:rPr lang="de-DE" sz="1700" dirty="0" smtClean="0"/>
              <a:t>NGI-DE </a:t>
            </a:r>
            <a:r>
              <a:rPr lang="de-DE" sz="1700" dirty="0"/>
              <a:t>wahr</a:t>
            </a:r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 smtClean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 marL="0" indent="0">
              <a:spcAft>
                <a:spcPts val="600"/>
              </a:spcAft>
              <a:buNone/>
            </a:pPr>
            <a:endParaRPr lang="de-DE" sz="2100" dirty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14611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2800" b="1" dirty="0" smtClean="0"/>
              <a:t>Gliederung</a:t>
            </a:r>
            <a:br>
              <a:rPr lang="de-DE" sz="2800" b="1" dirty="0" smtClean="0"/>
            </a:br>
            <a:endParaRPr lang="de-DE" sz="2800" dirty="0"/>
          </a:p>
        </p:txBody>
      </p:sp>
      <p:sp>
        <p:nvSpPr>
          <p:cNvPr id="5" name="Textfeld 4"/>
          <p:cNvSpPr txBox="1"/>
          <p:nvPr/>
        </p:nvSpPr>
        <p:spPr>
          <a:xfrm>
            <a:off x="571472" y="1292879"/>
            <a:ext cx="70723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sz="1600" dirty="0" smtClean="0"/>
              <a:t>Einleitung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600" dirty="0" smtClean="0"/>
              <a:t>HPC-Situation in Deutschland: Rückblick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600" dirty="0" err="1" smtClean="0"/>
              <a:t>Gauss</a:t>
            </a:r>
            <a:r>
              <a:rPr lang="de-DE" sz="1600" dirty="0" smtClean="0"/>
              <a:t> </a:t>
            </a:r>
            <a:r>
              <a:rPr lang="de-DE" sz="1600" dirty="0" err="1" smtClean="0"/>
              <a:t>Centre</a:t>
            </a:r>
            <a:r>
              <a:rPr lang="de-DE" sz="1600" dirty="0" smtClean="0"/>
              <a:t> </a:t>
            </a:r>
            <a:r>
              <a:rPr lang="de-DE" sz="1600" dirty="0" err="1" smtClean="0"/>
              <a:t>for</a:t>
            </a:r>
            <a:r>
              <a:rPr lang="de-DE" sz="1600" dirty="0" smtClean="0"/>
              <a:t> </a:t>
            </a:r>
            <a:r>
              <a:rPr lang="de-DE" sz="1600" dirty="0" err="1" smtClean="0"/>
              <a:t>Supercomputing</a:t>
            </a:r>
            <a:r>
              <a:rPr lang="de-DE" sz="1600" dirty="0" smtClean="0"/>
              <a:t> (GCS) e. V.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600" dirty="0" smtClean="0"/>
              <a:t>GCS und PRACE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600" dirty="0" smtClean="0"/>
              <a:t>Gauß-Allianz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600" dirty="0" smtClean="0"/>
              <a:t>Fortschreibung nationales HPC-Konzept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93292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396849" y="37769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sz="3100" b="1" dirty="0" smtClean="0"/>
              <a:t>Fortschreibung HPC-Konzept (1)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half" idx="1"/>
          </p:nvPr>
        </p:nvSpPr>
        <p:spPr>
          <a:xfrm>
            <a:off x="539552" y="1268760"/>
            <a:ext cx="7128792" cy="528199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Ausgangspunkt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/>
              <a:t>„Reuter-Papier“ stammt von 2006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/>
              <a:t>Seitdem viel verändert: GA, GCS, PRACE, </a:t>
            </a:r>
            <a:r>
              <a:rPr lang="de-DE" sz="1700" dirty="0" err="1"/>
              <a:t>Calls</a:t>
            </a:r>
            <a:r>
              <a:rPr lang="de-DE" sz="1700" dirty="0"/>
              <a:t>, DGI, EGI, Ende HBFG, </a:t>
            </a:r>
            <a:r>
              <a:rPr lang="de-DE" sz="1700" dirty="0" err="1"/>
              <a:t>NatKo</a:t>
            </a:r>
            <a:r>
              <a:rPr lang="de-DE" sz="1700" dirty="0"/>
              <a:t> </a:t>
            </a:r>
            <a:r>
              <a:rPr lang="de-DE" sz="1700" dirty="0" smtClean="0"/>
              <a:t>ausgesetzt</a:t>
            </a:r>
          </a:p>
          <a:p>
            <a:pPr indent="-285750"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/>
              <a:t>GCS aufgefordert, Gedanken zu einer HPC-Fortschreibung zu machen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/>
              <a:t>GCS legt Papier dem Projektsteuerkreis </a:t>
            </a:r>
            <a:r>
              <a:rPr lang="de-DE" sz="1700" dirty="0" err="1"/>
              <a:t>PetaGCS</a:t>
            </a:r>
            <a:r>
              <a:rPr lang="de-DE" sz="1700" dirty="0"/>
              <a:t> vor (10.02.2011)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/>
              <a:t>Papier </a:t>
            </a:r>
            <a:r>
              <a:rPr lang="de-DE" sz="1700" dirty="0" smtClean="0"/>
              <a:t>wurde </a:t>
            </a:r>
            <a:r>
              <a:rPr lang="de-DE" sz="1700" dirty="0"/>
              <a:t>verteilt an WR, DFG, Gauß-Allianz, Länderreferenten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/>
              <a:t>WR-Anhörung am </a:t>
            </a:r>
            <a:r>
              <a:rPr lang="de-DE" sz="1700" dirty="0" smtClean="0"/>
              <a:t>15.02.2011</a:t>
            </a:r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Zur Zeit Diskussionen zum Papier und weiteren Vorgehen</a:t>
            </a:r>
            <a:endParaRPr lang="de-DE" sz="1700" dirty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 marL="0" indent="0">
              <a:spcAft>
                <a:spcPts val="600"/>
              </a:spcAft>
              <a:buNone/>
            </a:pPr>
            <a:endParaRPr lang="de-DE" sz="2100" dirty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15360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405575" y="39895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sz="3100" b="1" dirty="0" smtClean="0"/>
              <a:t>Fortschreibung HPC-Konzept (2)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half" idx="1"/>
          </p:nvPr>
        </p:nvSpPr>
        <p:spPr>
          <a:xfrm>
            <a:off x="539552" y="1268760"/>
            <a:ext cx="7128792" cy="528199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Titel: High Performance Computing in Deutschland – Gedanken zur Fortschreibung eines nationalen HPC-Konzeptes</a:t>
            </a:r>
          </a:p>
          <a:p>
            <a:pPr indent="-285750"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Gliederung</a:t>
            </a:r>
            <a:endParaRPr lang="de-DE" sz="1700" dirty="0"/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de-DE" sz="1700" dirty="0" smtClean="0"/>
              <a:t>Einordnung des Papiers</a:t>
            </a:r>
            <a:endParaRPr lang="de-DE" sz="1700" dirty="0"/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de-DE" sz="1700" dirty="0" smtClean="0"/>
              <a:t>Stand des nationalen und europäischen Versorgungskonzeptes (Pyramide, GCS, GA, PRACE und Zugang)</a:t>
            </a:r>
            <a:endParaRPr lang="de-DE" sz="1700" dirty="0"/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de-DE" sz="1700" dirty="0" smtClean="0"/>
              <a:t>HPC-Entwicklungen und Herausforderungen der Zukunft (Anwendungssicht, Systemsicht, Datensicht)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de-DE" sz="1700" dirty="0" smtClean="0"/>
              <a:t>HPC-Forschung und Kompetenznetzwerke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de-DE" sz="1700" dirty="0" smtClean="0"/>
              <a:t>Ausbildung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de-DE" sz="1700" dirty="0" smtClean="0"/>
              <a:t>Industrie und Höchstleistungsrechnen 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de-DE" sz="1700" dirty="0" smtClean="0"/>
              <a:t>Beschaffung, Finanzierung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de-DE" sz="1700" dirty="0" smtClean="0"/>
              <a:t>Handlungsempfehlungen</a:t>
            </a:r>
            <a:endParaRPr lang="de-DE" sz="1700" dirty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 marL="0" indent="0">
              <a:spcAft>
                <a:spcPts val="600"/>
              </a:spcAft>
              <a:buNone/>
            </a:pPr>
            <a:endParaRPr lang="de-DE" sz="2100" dirty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70045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393401" y="21429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sz="3100" b="1" dirty="0" smtClean="0"/>
              <a:t>Fortschreibung HPC-Konzept (3) Handlungsempfehlungen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half" idx="1"/>
          </p:nvPr>
        </p:nvSpPr>
        <p:spPr>
          <a:xfrm>
            <a:off x="539552" y="1268760"/>
            <a:ext cx="7128792" cy="528199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HPC-Versorgungskonzept längs einer Leistungspyramide</a:t>
            </a:r>
          </a:p>
          <a:p>
            <a:pPr marL="0" indent="0">
              <a:spcAft>
                <a:spcPts val="600"/>
              </a:spcAft>
              <a:buNone/>
            </a:pPr>
            <a:endParaRPr lang="de-DE" sz="1700" dirty="0" smtClean="0"/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HPC-Pyramide ist sachgerecht und hat sich bewährt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Jederzeit in D mindestens ein Spitzensystem. Mitarbeit bei </a:t>
            </a:r>
            <a:r>
              <a:rPr lang="de-DE" sz="1700" dirty="0" err="1" smtClean="0"/>
              <a:t>Exascale</a:t>
            </a:r>
            <a:r>
              <a:rPr lang="de-DE" sz="1700" dirty="0" smtClean="0"/>
              <a:t> angeraten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Notwendigkeit einer funktionierenden Ebene 1 mit Architekturvielfalt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Notwendigkeit einer flächendeckenden Tier2-Versorgung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HPC wird vielfältiger:</a:t>
            </a:r>
          </a:p>
          <a:p>
            <a:pPr marL="857250" lvl="2" indent="0">
              <a:spcAft>
                <a:spcPts val="600"/>
              </a:spcAft>
              <a:buNone/>
            </a:pPr>
            <a:r>
              <a:rPr lang="de-DE" sz="1700" dirty="0" err="1"/>
              <a:t>Computational</a:t>
            </a:r>
            <a:r>
              <a:rPr lang="de-DE" sz="1700" dirty="0"/>
              <a:t> </a:t>
            </a:r>
            <a:r>
              <a:rPr lang="de-DE" sz="1700" dirty="0" err="1"/>
              <a:t>Steering</a:t>
            </a:r>
            <a:r>
              <a:rPr lang="de-DE" sz="1700" dirty="0"/>
              <a:t>, </a:t>
            </a:r>
            <a:endParaRPr lang="de-DE" sz="1700" dirty="0" smtClean="0"/>
          </a:p>
          <a:p>
            <a:pPr marL="857250" lvl="2" indent="0">
              <a:spcAft>
                <a:spcPts val="600"/>
              </a:spcAft>
              <a:buNone/>
            </a:pPr>
            <a:r>
              <a:rPr lang="de-DE" sz="1700" dirty="0" smtClean="0"/>
              <a:t>Real-Time </a:t>
            </a:r>
            <a:r>
              <a:rPr lang="de-DE" sz="1700" dirty="0"/>
              <a:t>Computing</a:t>
            </a:r>
            <a:r>
              <a:rPr lang="de-DE" sz="1700" dirty="0" smtClean="0"/>
              <a:t>,</a:t>
            </a:r>
          </a:p>
          <a:p>
            <a:pPr marL="857250" lvl="2" indent="0">
              <a:spcAft>
                <a:spcPts val="600"/>
              </a:spcAft>
              <a:buNone/>
            </a:pPr>
            <a:r>
              <a:rPr lang="de-DE" sz="1700" dirty="0" smtClean="0"/>
              <a:t>Data-Intensive </a:t>
            </a:r>
            <a:r>
              <a:rPr lang="de-DE" sz="1700" dirty="0"/>
              <a:t>Computing</a:t>
            </a:r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 marL="0" indent="0">
              <a:spcAft>
                <a:spcPts val="600"/>
              </a:spcAft>
              <a:buNone/>
            </a:pPr>
            <a:endParaRPr lang="de-DE" sz="2100" dirty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77974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393401" y="21429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sz="3100" b="1" dirty="0" smtClean="0"/>
              <a:t>Fortschreibung </a:t>
            </a:r>
            <a:r>
              <a:rPr lang="de-DE" sz="3100" b="1" smtClean="0"/>
              <a:t>HPC-Konzept (4) </a:t>
            </a:r>
            <a:r>
              <a:rPr lang="de-DE" sz="3100" b="1" dirty="0" smtClean="0"/>
              <a:t>Handlungsempfehlungen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half" idx="1"/>
          </p:nvPr>
        </p:nvSpPr>
        <p:spPr>
          <a:xfrm>
            <a:off x="539552" y="1268760"/>
            <a:ext cx="7128792" cy="528199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HPC-Forschung und Ausbildung</a:t>
            </a:r>
          </a:p>
          <a:p>
            <a:pPr marL="0" indent="0">
              <a:spcAft>
                <a:spcPts val="600"/>
              </a:spcAft>
              <a:buNone/>
            </a:pPr>
            <a:endParaRPr lang="de-DE" sz="1700" dirty="0" smtClean="0"/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Stärkung der HPC-Methodenwissenschaften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Stärkung der Tools für HPC-SW-Entwicklung und den HPC-Betrieb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Anpassung von HPC-Applikationen an neue Architekturen inkl. Skalierung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Fortsetzung der BMBF-HPC-SW-</a:t>
            </a:r>
            <a:r>
              <a:rPr lang="de-DE" sz="1700" dirty="0" err="1" smtClean="0"/>
              <a:t>Calls</a:t>
            </a:r>
            <a:endParaRPr lang="de-DE" sz="1700" dirty="0" smtClean="0"/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Förderung von HPC-Kompetenzzentren und Simulation-Labs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Stärkung der HPC-relevanten Ausbildungsangebote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Verstärkte Kooperationen mit der Industrie</a:t>
            </a:r>
            <a:endParaRPr lang="de-DE" sz="1700" dirty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 marL="0" indent="0">
              <a:spcAft>
                <a:spcPts val="600"/>
              </a:spcAft>
              <a:buNone/>
            </a:pPr>
            <a:endParaRPr lang="de-DE" sz="2100" dirty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57454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393401" y="21429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sz="3100" b="1" dirty="0" smtClean="0"/>
              <a:t>Fortschreibung HPC-Konzept (5) Handlungsempfehlungen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half" idx="1"/>
          </p:nvPr>
        </p:nvSpPr>
        <p:spPr>
          <a:xfrm>
            <a:off x="539552" y="1268760"/>
            <a:ext cx="7128792" cy="528199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Organisation und Gremien</a:t>
            </a:r>
          </a:p>
          <a:p>
            <a:pPr marL="0" indent="0">
              <a:spcAft>
                <a:spcPts val="600"/>
              </a:spcAft>
              <a:buNone/>
            </a:pPr>
            <a:endParaRPr lang="de-DE" sz="1700" dirty="0" smtClean="0"/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Koordination von Tier0/1 durch GCS hat sich bewährt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Verstärkte Koordination in Tier2 unter starker Beteiligung der GA erforderlich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Engere Zusammenarbeit GA und GCS ist angeraten, insbesondere bei Anwenderunterstützung, Lösungsentwicklung, Ausbildung, Öffentlichkeitsarbeit, Beratung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Organisationsform von GA und GCS angemessen. GA wird ein „Nutzer-Beirat“ empfohlen</a:t>
            </a:r>
            <a:endParaRPr lang="de-DE" sz="1700" dirty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 marL="0" indent="0">
              <a:spcAft>
                <a:spcPts val="600"/>
              </a:spcAft>
              <a:buNone/>
            </a:pPr>
            <a:endParaRPr lang="de-DE" sz="2100" dirty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27054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393401" y="21429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sz="3100" b="1" dirty="0" smtClean="0"/>
              <a:t>Fortschreibung HPC-Konzept (6) Handlungsempfehlungen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half" idx="1"/>
          </p:nvPr>
        </p:nvSpPr>
        <p:spPr>
          <a:xfrm>
            <a:off x="539552" y="1268760"/>
            <a:ext cx="7128792" cy="528199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Finanzierungsbedarf</a:t>
            </a:r>
          </a:p>
          <a:p>
            <a:pPr marL="0" indent="0">
              <a:spcAft>
                <a:spcPts val="600"/>
              </a:spcAft>
              <a:buNone/>
            </a:pPr>
            <a:endParaRPr lang="de-DE" sz="1700" dirty="0" smtClean="0"/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Zu Ebene 0/1: bisheriges Fördervolumen sollte nachhaltig abgesichert werden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Zu Ebene 2: Mittel bisher zu knapp, sollten keine Bauten i.e.S. enthalten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Zur HPC-Forschung: ca. 20 Mio. jährlich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de-DE" sz="1700" dirty="0" smtClean="0"/>
              <a:t>Länder werden ermutigt, Mittel für Simulation-Labs und Kompetenzzentren bzw. –</a:t>
            </a:r>
            <a:r>
              <a:rPr lang="de-DE" sz="1700" dirty="0" err="1" smtClean="0"/>
              <a:t>netzwerke</a:t>
            </a:r>
            <a:r>
              <a:rPr lang="de-DE" sz="1700" dirty="0" smtClean="0"/>
              <a:t> bereitzustellen</a:t>
            </a:r>
            <a:endParaRPr lang="de-DE" sz="1700" dirty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 marL="0" indent="0">
              <a:spcAft>
                <a:spcPts val="600"/>
              </a:spcAft>
              <a:buNone/>
            </a:pPr>
            <a:endParaRPr lang="de-DE" sz="2100" dirty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55753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428596" y="429499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sz="3100" b="1" dirty="0" smtClean="0"/>
              <a:t>Fazit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half" idx="1"/>
          </p:nvPr>
        </p:nvSpPr>
        <p:spPr>
          <a:xfrm>
            <a:off x="539552" y="1268760"/>
            <a:ext cx="7128792" cy="528199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Die WR-Empfehlungen von 2004, die BMBF-Initiativen und das Reuter-Papier haben in den letzten Jahren viel bewegt</a:t>
            </a:r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Die HPC-Situation in D ist verbessert worden, aber die anderen Länder schlafen nicht</a:t>
            </a:r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Die Nachhaltigkeit der Maßnahmen der letzten Jahre ist nicht gesichert</a:t>
            </a:r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de-DE" sz="1700" dirty="0" smtClean="0"/>
              <a:t>Deutschland muss in Europa an der Spitze bleiben. HPC bleibt ein wichtiger Wettbewerbsfaktor</a:t>
            </a:r>
          </a:p>
          <a:p>
            <a:pPr marL="0" indent="0">
              <a:spcAft>
                <a:spcPts val="600"/>
              </a:spcAft>
              <a:buNone/>
            </a:pPr>
            <a:endParaRPr lang="de-DE" sz="1700" dirty="0" smtClean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de-DE" sz="1700" dirty="0"/>
          </a:p>
          <a:p>
            <a:pPr marL="0" indent="0">
              <a:spcAft>
                <a:spcPts val="600"/>
              </a:spcAft>
              <a:buNone/>
            </a:pPr>
            <a:endParaRPr lang="de-DE" sz="2100" dirty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55753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2800" b="1" dirty="0" smtClean="0"/>
              <a:t>Bedeutung von High Performance Computing (HPC)</a:t>
            </a:r>
            <a:br>
              <a:rPr lang="de-DE" sz="2800" b="1" dirty="0" smtClean="0"/>
            </a:br>
            <a:endParaRPr lang="de-DE" sz="2800" dirty="0"/>
          </a:p>
        </p:txBody>
      </p:sp>
      <p:sp>
        <p:nvSpPr>
          <p:cNvPr id="5" name="Textfeld 4"/>
          <p:cNvSpPr txBox="1"/>
          <p:nvPr/>
        </p:nvSpPr>
        <p:spPr>
          <a:xfrm>
            <a:off x="571472" y="1292879"/>
            <a:ext cx="707236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Modellierung und Simulation stellen Wettbewerbsfaktor dar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600" dirty="0" smtClean="0"/>
              <a:t>für die Weiterentwicklung der Wissenschaften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600" dirty="0" smtClean="0"/>
              <a:t>für die Entwicklung von Produkten und Dienstleistungen</a:t>
            </a:r>
          </a:p>
          <a:p>
            <a:pPr marL="285750" indent="-285750">
              <a:buFont typeface="Arial" pitchFamily="34" charset="0"/>
              <a:buChar char="•"/>
            </a:pPr>
            <a:endParaRPr lang="de-DE" sz="1600" dirty="0"/>
          </a:p>
          <a:p>
            <a:r>
              <a:rPr lang="de-DE" sz="1600" dirty="0" smtClean="0"/>
              <a:t>Simulationen ergänzen Theorie und Experiment in Wissenschaft und Technik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600" dirty="0" smtClean="0"/>
              <a:t>schneller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600" dirty="0"/>
              <a:t>b</a:t>
            </a:r>
            <a:r>
              <a:rPr lang="de-DE" sz="1600" dirty="0" smtClean="0"/>
              <a:t>illiger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600" dirty="0"/>
              <a:t>u</a:t>
            </a:r>
            <a:r>
              <a:rPr lang="de-DE" sz="1600" dirty="0" smtClean="0"/>
              <a:t>mweltschonend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600" dirty="0"/>
              <a:t>m</a:t>
            </a:r>
            <a:r>
              <a:rPr lang="de-DE" sz="1600" dirty="0" smtClean="0"/>
              <a:t>anchmal der einzige Weg</a:t>
            </a:r>
          </a:p>
          <a:p>
            <a:pPr marL="285750" indent="-285750">
              <a:buFont typeface="Arial" pitchFamily="34" charset="0"/>
              <a:buChar char="•"/>
            </a:pPr>
            <a:endParaRPr lang="de-DE" sz="1600" dirty="0"/>
          </a:p>
          <a:p>
            <a:pPr lvl="2"/>
            <a:r>
              <a:rPr lang="de-DE" sz="1600" dirty="0" smtClean="0"/>
              <a:t>Wissenschaftliches Rechnen und HPC müssen als zusätzliche Methodik</a:t>
            </a:r>
          </a:p>
          <a:p>
            <a:pPr lvl="2"/>
            <a:r>
              <a:rPr lang="de-DE" sz="1600" dirty="0"/>
              <a:t>d</a:t>
            </a:r>
            <a:r>
              <a:rPr lang="de-DE" sz="1600" dirty="0" smtClean="0"/>
              <a:t>es Erkenntnisgewinns auf der Basis eines nationalen Versorgungskonzeptes gefördert werden (Sicherung des Standortvorteils)</a:t>
            </a:r>
            <a:endParaRPr lang="de-DE" sz="1600" dirty="0"/>
          </a:p>
        </p:txBody>
      </p:sp>
      <p:sp>
        <p:nvSpPr>
          <p:cNvPr id="9" name="Pfeil nach rechts 8"/>
          <p:cNvSpPr/>
          <p:nvPr/>
        </p:nvSpPr>
        <p:spPr>
          <a:xfrm>
            <a:off x="827584" y="3861048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810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2800" b="1" dirty="0" smtClean="0"/>
              <a:t>Beispiel-Anwendungen</a:t>
            </a:r>
            <a:br>
              <a:rPr lang="de-DE" sz="2800" b="1" dirty="0" smtClean="0"/>
            </a:b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571472" y="1124744"/>
            <a:ext cx="7072362" cy="3490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3863" indent="-423863" defTabSz="116681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600" dirty="0"/>
              <a:t>Strömungsdynamik: Optimierung von Turbinen, Tragflächenoptimierung, Lärmreduktion, Klimatisierung in Zügen </a:t>
            </a:r>
          </a:p>
          <a:p>
            <a:pPr marL="423863" indent="-423863" defTabSz="116681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600" dirty="0"/>
              <a:t>Fusionsforschung: Plasma in künftigen Fusionsreaktoren (ITER)</a:t>
            </a:r>
          </a:p>
          <a:p>
            <a:pPr marL="423863" indent="-423863" defTabSz="116681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600" dirty="0"/>
              <a:t>Astrophysik: Entstehung und Entwicklung von Sternen und Galaxien</a:t>
            </a:r>
          </a:p>
          <a:p>
            <a:pPr marL="423863" indent="-423863" defTabSz="116681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600" dirty="0"/>
              <a:t>Festkörperphysik: Supraleitung, Oberflächeneigenschaften</a:t>
            </a:r>
          </a:p>
          <a:p>
            <a:pPr marL="423863" indent="-423863" defTabSz="116681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600" dirty="0"/>
              <a:t>Geophysik: Erdbebenszenarien</a:t>
            </a:r>
          </a:p>
          <a:p>
            <a:pPr marL="423863" indent="-423863" defTabSz="116681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600" dirty="0"/>
              <a:t>Materialwissenschaften: Halbleiter</a:t>
            </a:r>
          </a:p>
          <a:p>
            <a:pPr marL="423863" indent="-423863" defTabSz="116681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600" dirty="0"/>
              <a:t>Chemie: Katalysatorreaktionen</a:t>
            </a:r>
          </a:p>
          <a:p>
            <a:pPr marL="423863" indent="-423863" defTabSz="116681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600" dirty="0"/>
              <a:t>Medizin und Medizintechnik: Blutströmungen, Aneurysmen, Klimatisierung in Operationssälen</a:t>
            </a:r>
          </a:p>
          <a:p>
            <a:pPr marL="423863" indent="-423863" defTabSz="116681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600" dirty="0"/>
              <a:t>Biowissenschaften: Viruseigenschaften, Genom-Analyse</a:t>
            </a:r>
          </a:p>
          <a:p>
            <a:pPr marL="423863" indent="-423863" defTabSz="116681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600" dirty="0"/>
              <a:t>Klimatologie: Ozeanströmungen</a:t>
            </a:r>
          </a:p>
        </p:txBody>
      </p:sp>
    </p:spTree>
    <p:extLst>
      <p:ext uri="{BB962C8B-B14F-4D97-AF65-F5344CB8AC3E}">
        <p14:creationId xmlns:p14="http://schemas.microsoft.com/office/powerpoint/2010/main" val="417613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2800" b="1" dirty="0" smtClean="0"/>
              <a:t>Begriffe</a:t>
            </a:r>
            <a:br>
              <a:rPr lang="de-DE" sz="2800" b="1" dirty="0" smtClean="0"/>
            </a:b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571472" y="1124744"/>
            <a:ext cx="707236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sz="1600" dirty="0"/>
              <a:t>Wiss. Rechnen: Entwicklung und Einsatz von math.  und statistischen Modellen und Verfahren unter Nutzung von </a:t>
            </a:r>
            <a:r>
              <a:rPr lang="de-DE" sz="1600" dirty="0" smtClean="0"/>
              <a:t>Rechnern</a:t>
            </a:r>
          </a:p>
          <a:p>
            <a:pPr marL="285750" indent="-285750">
              <a:buFont typeface="Arial" pitchFamily="34" charset="0"/>
              <a:buChar char="•"/>
            </a:pPr>
            <a:endParaRPr lang="de-DE" sz="1600" dirty="0"/>
          </a:p>
          <a:p>
            <a:pPr marL="285750" indent="-285750">
              <a:buFont typeface="Arial" pitchFamily="34" charset="0"/>
              <a:buChar char="•"/>
            </a:pPr>
            <a:endParaRPr lang="de-DE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de-DE" sz="1600" dirty="0"/>
              <a:t>Hoch-/Höchstleistungsrechnen (HPC): falls für wiss. Rechnen Systeme niedriger Leistungsstufen (in Bezug auf Prozessor-architektur/-leistung, Prozessoranzahl, Speichergröße/Zugriffs-charakteristik) nicht </a:t>
            </a:r>
            <a:r>
              <a:rPr lang="de-DE" sz="1600" dirty="0" smtClean="0"/>
              <a:t>ausreichen</a:t>
            </a:r>
          </a:p>
          <a:p>
            <a:pPr marL="285750" indent="-285750">
              <a:buFont typeface="Arial" pitchFamily="34" charset="0"/>
              <a:buChar char="•"/>
            </a:pPr>
            <a:endParaRPr lang="de-DE" sz="1600" dirty="0"/>
          </a:p>
          <a:p>
            <a:pPr marL="285750" indent="-285750">
              <a:buFont typeface="Arial" pitchFamily="34" charset="0"/>
              <a:buChar char="•"/>
            </a:pPr>
            <a:endParaRPr lang="de-DE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de-DE" sz="1600" dirty="0"/>
              <a:t>HPC  </a:t>
            </a:r>
            <a:r>
              <a:rPr lang="de-DE" sz="1600" dirty="0" err="1"/>
              <a:t>Capacity</a:t>
            </a:r>
            <a:r>
              <a:rPr lang="de-DE" sz="1600" dirty="0"/>
              <a:t> Computing: Ziel ist Durchsatzmaximierung vieler Programmläufe mit jeweils beschränkten </a:t>
            </a:r>
            <a:r>
              <a:rPr lang="de-DE" sz="1600" dirty="0" smtClean="0"/>
              <a:t>Ressourcenanforderungen</a:t>
            </a:r>
          </a:p>
          <a:p>
            <a:pPr marL="285750" indent="-285750">
              <a:buFont typeface="Arial" pitchFamily="34" charset="0"/>
              <a:buChar char="•"/>
            </a:pPr>
            <a:endParaRPr lang="de-DE" sz="1600" dirty="0"/>
          </a:p>
          <a:p>
            <a:pPr marL="285750" indent="-285750">
              <a:buFont typeface="Arial" pitchFamily="34" charset="0"/>
              <a:buChar char="•"/>
            </a:pPr>
            <a:endParaRPr lang="de-DE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de-DE" sz="1600" dirty="0"/>
              <a:t>HPC </a:t>
            </a:r>
            <a:r>
              <a:rPr lang="de-DE" sz="1600" dirty="0" err="1"/>
              <a:t>Capability</a:t>
            </a:r>
            <a:r>
              <a:rPr lang="de-DE" sz="1600" dirty="0"/>
              <a:t> Computing: Durchführung einzelner, sehr umfangreicher Simulationsprogramme mit Bedarf an sehr hoher Prozessorleistung, hoher Speicherbandbreite und sehr gutem </a:t>
            </a:r>
            <a:r>
              <a:rPr lang="de-DE" sz="1600" dirty="0" err="1" smtClean="0"/>
              <a:t>Internnetz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88411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2800" b="1" dirty="0" smtClean="0"/>
              <a:t>WR-Aussagen zum HPC in Deutschland</a:t>
            </a:r>
            <a:br>
              <a:rPr lang="de-DE" sz="2800" b="1" dirty="0" smtClean="0"/>
            </a:b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571472" y="1124744"/>
            <a:ext cx="7240888" cy="363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6800" indent="-2336800" defTabSz="1166813">
              <a:lnSpc>
                <a:spcPct val="90000"/>
              </a:lnSpc>
              <a:tabLst>
                <a:tab pos="812800" algn="l"/>
                <a:tab pos="1079500" algn="l"/>
                <a:tab pos="2159000" algn="l"/>
                <a:tab pos="2336800" algn="l"/>
              </a:tabLst>
            </a:pPr>
            <a:r>
              <a:rPr lang="de-DE" sz="1600" dirty="0" smtClean="0"/>
              <a:t>1995	Empfehlung </a:t>
            </a:r>
            <a:r>
              <a:rPr lang="de-DE" sz="1600" dirty="0"/>
              <a:t>zur Versorgung von W&amp;F mit </a:t>
            </a:r>
            <a:r>
              <a:rPr lang="de-DE" sz="1600" dirty="0" smtClean="0"/>
              <a:t>Höchstleistungsrechenkapazität</a:t>
            </a:r>
            <a:endParaRPr lang="de-DE" sz="1600" dirty="0"/>
          </a:p>
          <a:p>
            <a:pPr marL="2336800" indent="-2336800" defTabSz="1166813">
              <a:lnSpc>
                <a:spcPct val="90000"/>
              </a:lnSpc>
              <a:tabLst>
                <a:tab pos="812800" algn="l"/>
                <a:tab pos="1079500" algn="l"/>
                <a:tab pos="2159000" algn="l"/>
                <a:tab pos="2336800" algn="l"/>
              </a:tabLst>
            </a:pPr>
            <a:r>
              <a:rPr lang="de-DE" sz="1600" dirty="0"/>
              <a:t>1999	Stellungnahme zur Einrichtung von Zentren für Höchstleistungsrechnen</a:t>
            </a:r>
          </a:p>
          <a:p>
            <a:pPr marL="2336800" indent="-2336800" defTabSz="1166813">
              <a:lnSpc>
                <a:spcPct val="90000"/>
              </a:lnSpc>
              <a:tabLst>
                <a:tab pos="812800" algn="l"/>
                <a:tab pos="1079500" algn="l"/>
                <a:tab pos="2159000" algn="l"/>
                <a:tab pos="2336800" algn="l"/>
              </a:tabLst>
            </a:pPr>
            <a:r>
              <a:rPr lang="de-DE" sz="1600" dirty="0"/>
              <a:t>2000	Empfehlung zur zukünftigen Nutzung von Höchstleistungsrechnern</a:t>
            </a:r>
          </a:p>
          <a:p>
            <a:pPr marL="2336800" indent="-2336800" defTabSz="1166813">
              <a:lnSpc>
                <a:spcPct val="90000"/>
              </a:lnSpc>
              <a:tabLst>
                <a:tab pos="812800" algn="l"/>
                <a:tab pos="1079500" algn="l"/>
                <a:tab pos="2159000" algn="l"/>
                <a:tab pos="2336800" algn="l"/>
              </a:tabLst>
            </a:pPr>
            <a:r>
              <a:rPr lang="de-DE" sz="1600" dirty="0"/>
              <a:t>	Aussagen:	-	Höchstleistungsrechenzentren an der Spitze der Versorgungspyramide</a:t>
            </a:r>
          </a:p>
          <a:p>
            <a:pPr marL="2336800" indent="-2336800" defTabSz="1166813">
              <a:lnSpc>
                <a:spcPct val="90000"/>
              </a:lnSpc>
              <a:tabLst>
                <a:tab pos="812800" algn="l"/>
                <a:tab pos="1079500" algn="l"/>
                <a:tab pos="2159000" algn="l"/>
                <a:tab pos="2336800" algn="l"/>
              </a:tabLst>
            </a:pPr>
            <a:r>
              <a:rPr lang="de-DE" sz="1600" dirty="0"/>
              <a:t>			-	Beschaffungsspirale</a:t>
            </a:r>
          </a:p>
          <a:p>
            <a:pPr marL="2336800" indent="-2336800" defTabSz="1166813">
              <a:lnSpc>
                <a:spcPct val="90000"/>
              </a:lnSpc>
              <a:tabLst>
                <a:tab pos="812800" algn="l"/>
                <a:tab pos="1079500" algn="l"/>
                <a:tab pos="2159000" algn="l"/>
                <a:tab pos="2336800" algn="l"/>
              </a:tabLst>
            </a:pPr>
            <a:r>
              <a:rPr lang="de-DE" sz="1600" dirty="0"/>
              <a:t>			-	Schaffung eines nationalen </a:t>
            </a:r>
            <a:r>
              <a:rPr lang="de-DE" sz="1600" dirty="0" smtClean="0"/>
              <a:t>Koordinierungsausschusses    ( 2001- 2007 </a:t>
            </a:r>
            <a:r>
              <a:rPr lang="de-DE" sz="1600" dirty="0"/>
              <a:t>tätig)</a:t>
            </a:r>
          </a:p>
          <a:p>
            <a:pPr marL="2336800" indent="-2336800" defTabSz="1166813">
              <a:lnSpc>
                <a:spcPct val="90000"/>
              </a:lnSpc>
              <a:tabLst>
                <a:tab pos="812800" algn="l"/>
                <a:tab pos="1079500" algn="l"/>
                <a:tab pos="2159000" algn="l"/>
                <a:tab pos="2336800" algn="l"/>
              </a:tabLst>
            </a:pPr>
            <a:r>
              <a:rPr lang="de-DE" sz="1600" dirty="0"/>
              <a:t>			-	Forderung nach HPC-Kompetenznetzwerken</a:t>
            </a:r>
          </a:p>
          <a:p>
            <a:pPr marL="2336800" indent="-2336800" defTabSz="1166813">
              <a:lnSpc>
                <a:spcPct val="90000"/>
              </a:lnSpc>
              <a:tabLst>
                <a:tab pos="812800" algn="l"/>
                <a:tab pos="1079500" algn="l"/>
                <a:tab pos="2159000" algn="l"/>
                <a:tab pos="2336800" algn="l"/>
              </a:tabLst>
            </a:pPr>
            <a:r>
              <a:rPr lang="de-DE" sz="1600" dirty="0"/>
              <a:t>			-	Forderung nach einschlägigen Studiengängen</a:t>
            </a:r>
          </a:p>
          <a:p>
            <a:pPr marL="2336800" indent="-2336800" defTabSz="1166813">
              <a:lnSpc>
                <a:spcPct val="90000"/>
              </a:lnSpc>
              <a:tabLst>
                <a:tab pos="812800" algn="l"/>
                <a:tab pos="1079500" algn="l"/>
                <a:tab pos="2159000" algn="l"/>
                <a:tab pos="2336800" algn="l"/>
              </a:tabLst>
            </a:pPr>
            <a:r>
              <a:rPr lang="de-DE" sz="1600" dirty="0"/>
              <a:t>			-	Absage an eine nachfrageorientierte Steuerung der HLR-Nutzung durch Gebühren</a:t>
            </a:r>
          </a:p>
          <a:p>
            <a:pPr marL="2336800" indent="-2336800" defTabSz="1166813">
              <a:lnSpc>
                <a:spcPct val="90000"/>
              </a:lnSpc>
              <a:tabLst>
                <a:tab pos="812800" algn="l"/>
                <a:tab pos="1079500" algn="l"/>
                <a:tab pos="2159000" algn="l"/>
                <a:tab pos="2336800" algn="l"/>
              </a:tabLst>
            </a:pPr>
            <a:r>
              <a:rPr lang="de-DE" sz="1600" dirty="0"/>
              <a:t>			-	Nutzungszugang aufgrund wissenschaftlicher Beurteilung</a:t>
            </a:r>
          </a:p>
          <a:p>
            <a:pPr marL="2336800" indent="-2336800" defTabSz="1166813">
              <a:lnSpc>
                <a:spcPct val="90000"/>
              </a:lnSpc>
              <a:tabLst>
                <a:tab pos="812800" algn="l"/>
                <a:tab pos="1079500" algn="l"/>
                <a:tab pos="2159000" algn="l"/>
                <a:tab pos="2336800" algn="l"/>
              </a:tabLst>
            </a:pPr>
            <a:r>
              <a:rPr lang="de-DE" sz="1600" dirty="0"/>
              <a:t>2004	Empfehlung zur Einrichtung europäischer Höchstleistungsrechner</a:t>
            </a:r>
          </a:p>
          <a:p>
            <a:pPr marL="2336800" indent="-2336800" defTabSz="1166813">
              <a:lnSpc>
                <a:spcPct val="90000"/>
              </a:lnSpc>
              <a:tabLst>
                <a:tab pos="812800" algn="l"/>
                <a:tab pos="1079500" algn="l"/>
                <a:tab pos="2159000" algn="l"/>
                <a:tab pos="2336800" algn="l"/>
              </a:tabLst>
            </a:pPr>
            <a:r>
              <a:rPr lang="de-DE" sz="1600" dirty="0"/>
              <a:t>	-	Ziel: Konkurrenzsituation zu USA und Japan verbessern</a:t>
            </a:r>
          </a:p>
          <a:p>
            <a:pPr marL="2336800" indent="-2336800" defTabSz="1166813">
              <a:lnSpc>
                <a:spcPct val="90000"/>
              </a:lnSpc>
              <a:tabLst>
                <a:tab pos="812800" algn="l"/>
                <a:tab pos="1079500" algn="l"/>
                <a:tab pos="2159000" algn="l"/>
                <a:tab pos="2336800" algn="l"/>
              </a:tabLst>
            </a:pPr>
            <a:r>
              <a:rPr lang="de-DE" sz="1600" dirty="0"/>
              <a:t>	-	Konzepte: Versorgungspyramide und </a:t>
            </a:r>
            <a:r>
              <a:rPr lang="de-DE" sz="1600" dirty="0" smtClean="0"/>
              <a:t>Beschaffungsspirale übernehmen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88411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2800" b="1" dirty="0" smtClean="0"/>
              <a:t>HPC-Versorgungspyramide</a:t>
            </a:r>
            <a:br>
              <a:rPr lang="de-DE" sz="2800" b="1" dirty="0" smtClean="0"/>
            </a:br>
            <a:endParaRPr lang="de-DE" sz="2800" dirty="0"/>
          </a:p>
        </p:txBody>
      </p:sp>
      <p:sp>
        <p:nvSpPr>
          <p:cNvPr id="14" name="AutoShape 2"/>
          <p:cNvSpPr>
            <a:spLocks noChangeArrowheads="1"/>
          </p:cNvSpPr>
          <p:nvPr/>
        </p:nvSpPr>
        <p:spPr bwMode="auto">
          <a:xfrm>
            <a:off x="1285852" y="1417113"/>
            <a:ext cx="5643602" cy="4214842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Ctr="1"/>
          <a:lstStyle/>
          <a:p>
            <a:pPr algn="ctr" eaLnBrk="0" hangingPunct="0"/>
            <a:endParaRPr lang="de-DE" dirty="0" smtClean="0">
              <a:latin typeface="Times New Roman" pitchFamily="18" charset="0"/>
            </a:endParaRPr>
          </a:p>
          <a:p>
            <a:pPr algn="ctr" eaLnBrk="0" hangingPunct="0"/>
            <a:endParaRPr lang="de-DE" dirty="0" smtClean="0">
              <a:latin typeface="Times New Roman" pitchFamily="18" charset="0"/>
            </a:endParaRPr>
          </a:p>
          <a:p>
            <a:pPr algn="ctr" eaLnBrk="0" hangingPunct="0"/>
            <a:r>
              <a:rPr lang="de-DE" b="1" dirty="0" smtClean="0">
                <a:latin typeface="+mj-lt"/>
              </a:rPr>
              <a:t>ca. 10</a:t>
            </a:r>
          </a:p>
          <a:p>
            <a:pPr algn="ctr" eaLnBrk="0" hangingPunct="0"/>
            <a:endParaRPr lang="de-DE" b="1" dirty="0" smtClean="0">
              <a:latin typeface="+mj-lt"/>
            </a:endParaRPr>
          </a:p>
          <a:p>
            <a:pPr algn="ctr" eaLnBrk="0" hangingPunct="0"/>
            <a:endParaRPr lang="de-DE" b="1" dirty="0" smtClean="0">
              <a:latin typeface="+mj-lt"/>
            </a:endParaRPr>
          </a:p>
          <a:p>
            <a:pPr algn="ctr" eaLnBrk="0" hangingPunct="0"/>
            <a:r>
              <a:rPr lang="de-DE" b="1" dirty="0" smtClean="0">
                <a:latin typeface="+mj-lt"/>
              </a:rPr>
              <a:t>ca. 100</a:t>
            </a:r>
            <a:endParaRPr lang="de-DE" b="1" dirty="0">
              <a:latin typeface="+mj-lt"/>
            </a:endParaRPr>
          </a:p>
        </p:txBody>
      </p:sp>
      <p:cxnSp>
        <p:nvCxnSpPr>
          <p:cNvPr id="16" name="Gerade Verbindung 15"/>
          <p:cNvCxnSpPr/>
          <p:nvPr/>
        </p:nvCxnSpPr>
        <p:spPr>
          <a:xfrm rot="10800000" flipH="1">
            <a:off x="2696752" y="3571876"/>
            <a:ext cx="2821801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1911345" y="4714884"/>
            <a:ext cx="43926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18" name="Gerade Verbindung 17"/>
          <p:cNvCxnSpPr/>
          <p:nvPr/>
        </p:nvCxnSpPr>
        <p:spPr>
          <a:xfrm>
            <a:off x="3571868" y="2285992"/>
            <a:ext cx="1071570" cy="1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4036215" y="283055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3</a:t>
            </a:r>
            <a:endParaRPr lang="de-DE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107504" y="1504528"/>
            <a:ext cx="3392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Europäische</a:t>
            </a:r>
            <a:r>
              <a:rPr lang="de-DE" sz="1400" b="1" dirty="0" smtClean="0"/>
              <a:t> </a:t>
            </a:r>
            <a:r>
              <a:rPr lang="de-DE" sz="1400" dirty="0"/>
              <a:t>Höchstleistungsrechenzentren (Tier0)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107504" y="2522773"/>
            <a:ext cx="3392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Nationale Höchstleistungsrechenzentren </a:t>
            </a:r>
            <a:r>
              <a:rPr lang="de-DE" sz="1400" dirty="0"/>
              <a:t>(</a:t>
            </a:r>
            <a:r>
              <a:rPr lang="de-DE" sz="1400" dirty="0" smtClean="0"/>
              <a:t>Tier1)</a:t>
            </a:r>
            <a:endParaRPr lang="de-DE" sz="1400" dirty="0"/>
          </a:p>
        </p:txBody>
      </p:sp>
      <p:sp>
        <p:nvSpPr>
          <p:cNvPr id="25" name="Textfeld 24"/>
          <p:cNvSpPr txBox="1"/>
          <p:nvPr/>
        </p:nvSpPr>
        <p:spPr>
          <a:xfrm>
            <a:off x="107504" y="3560527"/>
            <a:ext cx="33923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Thematische HPC-Zentren,</a:t>
            </a:r>
          </a:p>
          <a:p>
            <a:r>
              <a:rPr lang="de-DE" sz="1400" dirty="0" smtClean="0"/>
              <a:t>Zentren mit regionalen Auf-</a:t>
            </a:r>
          </a:p>
          <a:p>
            <a:r>
              <a:rPr lang="de-DE" sz="1400" dirty="0"/>
              <a:t>g</a:t>
            </a:r>
            <a:r>
              <a:rPr lang="de-DE" sz="1400" dirty="0" smtClean="0"/>
              <a:t>aben (Tier2)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179512" y="4711433"/>
            <a:ext cx="3392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HPC-Server</a:t>
            </a:r>
          </a:p>
          <a:p>
            <a:r>
              <a:rPr lang="de-DE" sz="1400" dirty="0" smtClean="0"/>
              <a:t>(Tier3)</a:t>
            </a:r>
          </a:p>
        </p:txBody>
      </p:sp>
      <p:sp>
        <p:nvSpPr>
          <p:cNvPr id="5" name="Geschweifte Klammer rechts 4"/>
          <p:cNvSpPr/>
          <p:nvPr/>
        </p:nvSpPr>
        <p:spPr>
          <a:xfrm>
            <a:off x="5799902" y="1340768"/>
            <a:ext cx="504056" cy="21837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6228184" y="1340768"/>
            <a:ext cx="1584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/>
              <a:t>Gauss</a:t>
            </a:r>
            <a:endParaRPr lang="de-DE" sz="1400" dirty="0"/>
          </a:p>
          <a:p>
            <a:r>
              <a:rPr lang="de-DE" sz="1400" dirty="0" err="1"/>
              <a:t>Centre</a:t>
            </a:r>
            <a:r>
              <a:rPr lang="de-DE" sz="1400" dirty="0"/>
              <a:t>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Supercomputing</a:t>
            </a:r>
            <a:r>
              <a:rPr lang="de-DE" sz="1400" dirty="0"/>
              <a:t> (GCS) e. V.</a:t>
            </a:r>
          </a:p>
          <a:p>
            <a:r>
              <a:rPr lang="de-DE" sz="1400" dirty="0"/>
              <a:t>(Garching, Stuttgart, Jülich)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380584" y="3524534"/>
            <a:ext cx="15841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Aachen, Berlin, DKRZ, Dresden, DWD, Karlsruhe, Hannover, MPG/RZG, </a:t>
            </a:r>
            <a:r>
              <a:rPr lang="de-DE" sz="1400" dirty="0" err="1" smtClean="0"/>
              <a:t>udgl</a:t>
            </a:r>
            <a:r>
              <a:rPr lang="de-DE" sz="1400" dirty="0" smtClean="0"/>
              <a:t>.</a:t>
            </a:r>
            <a:endParaRPr lang="de-DE" sz="1400" dirty="0"/>
          </a:p>
        </p:txBody>
      </p:sp>
      <p:sp>
        <p:nvSpPr>
          <p:cNvPr id="27" name="Textfeld 26"/>
          <p:cNvSpPr txBox="1"/>
          <p:nvPr/>
        </p:nvSpPr>
        <p:spPr>
          <a:xfrm>
            <a:off x="6689619" y="486916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Hochschule/</a:t>
            </a:r>
          </a:p>
          <a:p>
            <a:r>
              <a:rPr lang="de-DE" sz="1400" dirty="0" smtClean="0"/>
              <a:t>Institut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88411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295235" y="2857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de-DE" sz="2800" b="1" dirty="0" smtClean="0"/>
              <a:t>Auf dem Weg zu einem nationalen HPC-Konzept (1)</a:t>
            </a:r>
            <a:br>
              <a:rPr lang="de-DE" sz="2800" b="1" dirty="0" smtClean="0"/>
            </a:b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571472" y="1124744"/>
            <a:ext cx="7240888" cy="454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 smtClean="0"/>
              <a:t>Ab 2001	Nationaler Koordinierungsausschuss</a:t>
            </a:r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endParaRPr lang="de-DE" sz="1600" dirty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 smtClean="0"/>
              <a:t>August </a:t>
            </a:r>
            <a:r>
              <a:rPr lang="de-DE" sz="1600" dirty="0"/>
              <a:t>2005	</a:t>
            </a:r>
            <a:r>
              <a:rPr lang="de-DE" sz="1600" dirty="0" smtClean="0"/>
              <a:t>Studie: </a:t>
            </a:r>
            <a:r>
              <a:rPr lang="de-DE" sz="1600" dirty="0" err="1" smtClean="0"/>
              <a:t>Petaflops</a:t>
            </a:r>
            <a:r>
              <a:rPr lang="de-DE" sz="1600" dirty="0" smtClean="0"/>
              <a:t>-Computing </a:t>
            </a:r>
            <a:r>
              <a:rPr lang="de-DE" sz="1600" dirty="0"/>
              <a:t>mit Standort Deutschland im europäischen Forschungsraum </a:t>
            </a:r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/>
              <a:t>                              </a:t>
            </a:r>
            <a:r>
              <a:rPr lang="de-DE" sz="1600" dirty="0" smtClean="0"/>
              <a:t>	(</a:t>
            </a:r>
            <a:r>
              <a:rPr lang="de-DE" sz="1600" dirty="0"/>
              <a:t>Scientific Case im Auftrag des BMBF</a:t>
            </a:r>
            <a:r>
              <a:rPr lang="de-DE" sz="1600" dirty="0" smtClean="0"/>
              <a:t>)</a:t>
            </a:r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endParaRPr lang="de-DE" sz="1600" dirty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/>
              <a:t>Mai 2006	Gemeinsame Arbeitsgruppe Bayern/Baden-Württemberg:</a:t>
            </a:r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/>
              <a:t>	„Konzept für Einrichtung und Betrieb eines Deutsch-Europäischen Zentrums für Höchstleistungsrechnen</a:t>
            </a:r>
            <a:r>
              <a:rPr lang="de-DE" sz="1600" dirty="0" smtClean="0"/>
              <a:t>“</a:t>
            </a:r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 smtClean="0"/>
              <a:t> </a:t>
            </a:r>
            <a:endParaRPr lang="de-DE" sz="1600" dirty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/>
              <a:t>13. Juli 2006	Pressemitteilung BMBF zum geplanten Verbund der drei </a:t>
            </a:r>
            <a:r>
              <a:rPr lang="de-DE" sz="1600" dirty="0" smtClean="0"/>
              <a:t>Höchstleistungsrechenzentren</a:t>
            </a:r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endParaRPr lang="de-DE" sz="1600" dirty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/>
              <a:t>Juni/Sept. 2006	„Reuter-Kommission“: </a:t>
            </a:r>
            <a:r>
              <a:rPr lang="de-DE" sz="1600" dirty="0" smtClean="0"/>
              <a:t>Studie „HPC </a:t>
            </a:r>
            <a:r>
              <a:rPr lang="de-DE" sz="1600" dirty="0"/>
              <a:t>in Deutschland – Argumente zur Gründung einer strategischen Allianz“ </a:t>
            </a:r>
            <a:endParaRPr lang="de-DE" sz="1600" dirty="0" smtClean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endParaRPr lang="de-DE" sz="1600" dirty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/>
              <a:t>ab Juli 2006	Arbeiten zur Gründung des </a:t>
            </a:r>
            <a:r>
              <a:rPr lang="de-DE" sz="1600" dirty="0" err="1"/>
              <a:t>Gauss</a:t>
            </a:r>
            <a:r>
              <a:rPr lang="de-DE" sz="1600" dirty="0"/>
              <a:t> </a:t>
            </a:r>
            <a:r>
              <a:rPr lang="de-DE" sz="1600" dirty="0" err="1"/>
              <a:t>Centre</a:t>
            </a:r>
            <a:r>
              <a:rPr lang="de-DE" sz="1600" dirty="0"/>
              <a:t> </a:t>
            </a:r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Supercomputing</a:t>
            </a:r>
            <a:r>
              <a:rPr lang="de-DE" sz="1600" dirty="0"/>
              <a:t> (s.u</a:t>
            </a:r>
            <a:r>
              <a:rPr lang="de-DE" sz="1600" dirty="0" smtClean="0"/>
              <a:t>.)</a:t>
            </a:r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endParaRPr lang="de-DE" sz="1600" dirty="0"/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28248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7929586" y="0"/>
            <a:ext cx="1000132" cy="6858000"/>
            <a:chOff x="6715140" y="0"/>
            <a:chExt cx="2214578" cy="6858000"/>
          </a:xfrm>
        </p:grpSpPr>
        <p:sp>
          <p:nvSpPr>
            <p:cNvPr id="4" name="Rechteck 3"/>
            <p:cNvSpPr/>
            <p:nvPr/>
          </p:nvSpPr>
          <p:spPr>
            <a:xfrm>
              <a:off x="6715140" y="0"/>
              <a:ext cx="2214578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6938978" y="0"/>
              <a:ext cx="1633550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7786710" y="0"/>
              <a:ext cx="642942" cy="6858000"/>
            </a:xfrm>
            <a:prstGeom prst="rect">
              <a:avLst/>
            </a:prstGeom>
            <a:solidFill>
              <a:schemeClr val="accent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" name="Grafik 11" descr="Logo schwarz transparen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0" y="5929330"/>
            <a:ext cx="1492228" cy="621421"/>
          </a:xfrm>
          <a:prstGeom prst="rect">
            <a:avLst/>
          </a:prstGeom>
        </p:spPr>
      </p:pic>
      <p:grpSp>
        <p:nvGrpSpPr>
          <p:cNvPr id="3" name="Gruppieren 17"/>
          <p:cNvGrpSpPr/>
          <p:nvPr/>
        </p:nvGrpSpPr>
        <p:grpSpPr>
          <a:xfrm>
            <a:off x="428596" y="214290"/>
            <a:ext cx="7215238" cy="642942"/>
            <a:chOff x="428596" y="214290"/>
            <a:chExt cx="7215238" cy="642942"/>
          </a:xfrm>
        </p:grpSpPr>
        <p:sp>
          <p:nvSpPr>
            <p:cNvPr id="19" name="Textfeld 18"/>
            <p:cNvSpPr txBox="1"/>
            <p:nvPr/>
          </p:nvSpPr>
          <p:spPr>
            <a:xfrm>
              <a:off x="428596" y="214290"/>
              <a:ext cx="72152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b="1" dirty="0"/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571472" y="857232"/>
              <a:ext cx="70723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295235" y="2857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de-DE" sz="2800" b="1" dirty="0" smtClean="0"/>
              <a:t>Auf dem Weg zu einem nationalen HPC-Konzept (2)</a:t>
            </a:r>
            <a:br>
              <a:rPr lang="de-DE" sz="2800" b="1" dirty="0" smtClean="0"/>
            </a:b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571472" y="1124744"/>
            <a:ext cx="7240888" cy="5213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 smtClean="0"/>
              <a:t>13.04.2007</a:t>
            </a:r>
            <a:r>
              <a:rPr lang="de-DE" sz="1600" dirty="0"/>
              <a:t>	</a:t>
            </a:r>
            <a:r>
              <a:rPr lang="de-DE" sz="1600" dirty="0" smtClean="0"/>
              <a:t>Gründung des GCS e. V. mit Sitz in Berlin</a:t>
            </a:r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endParaRPr lang="de-DE" sz="1600" dirty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 smtClean="0"/>
              <a:t>16.04.2007</a:t>
            </a:r>
            <a:r>
              <a:rPr lang="de-DE" sz="1600" dirty="0"/>
              <a:t>	</a:t>
            </a:r>
            <a:r>
              <a:rPr lang="de-DE" sz="1600" dirty="0" smtClean="0"/>
              <a:t>European </a:t>
            </a:r>
            <a:r>
              <a:rPr lang="de-DE" sz="1600" dirty="0" err="1" smtClean="0"/>
              <a:t>MoU</a:t>
            </a:r>
            <a:r>
              <a:rPr lang="de-DE" sz="1600" dirty="0" smtClean="0"/>
              <a:t> PRACE und FP7-Proposal</a:t>
            </a:r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endParaRPr lang="de-DE" sz="1600" dirty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 smtClean="0"/>
              <a:t>09.11.2007	der „</a:t>
            </a:r>
            <a:r>
              <a:rPr lang="de-DE" sz="1600" dirty="0" err="1" smtClean="0"/>
              <a:t>NatKo</a:t>
            </a:r>
            <a:r>
              <a:rPr lang="de-DE" sz="1600" dirty="0" smtClean="0"/>
              <a:t>“ des WR wird ausgesetzt</a:t>
            </a:r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 smtClean="0"/>
              <a:t> </a:t>
            </a:r>
            <a:endParaRPr lang="de-DE" sz="1600" dirty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 smtClean="0"/>
              <a:t>16.07.2008</a:t>
            </a:r>
            <a:r>
              <a:rPr lang="de-DE" sz="1600" dirty="0"/>
              <a:t>	</a:t>
            </a:r>
            <a:r>
              <a:rPr lang="de-DE" sz="1600" dirty="0" err="1" smtClean="0"/>
              <a:t>MoU</a:t>
            </a:r>
            <a:r>
              <a:rPr lang="de-DE" sz="1600" dirty="0" smtClean="0"/>
              <a:t> zur Gründung der Gauß-Allianz</a:t>
            </a:r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endParaRPr lang="de-DE" sz="1600" dirty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 smtClean="0"/>
              <a:t>16.09.2008</a:t>
            </a:r>
            <a:r>
              <a:rPr lang="de-DE" sz="1600" dirty="0"/>
              <a:t>	</a:t>
            </a:r>
            <a:r>
              <a:rPr lang="de-DE" sz="1600" dirty="0" smtClean="0"/>
              <a:t>Verwaltungsabkommen zu GCS zwischen BMBF, BW, BY,NRW</a:t>
            </a:r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endParaRPr lang="de-DE" sz="1600" dirty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 smtClean="0"/>
              <a:t>Nov. 2008</a:t>
            </a:r>
            <a:r>
              <a:rPr lang="de-DE" sz="1600" dirty="0"/>
              <a:t>	</a:t>
            </a:r>
            <a:r>
              <a:rPr lang="de-DE" sz="1600" dirty="0" err="1" smtClean="0"/>
              <a:t>Vorhabensantrag</a:t>
            </a:r>
            <a:r>
              <a:rPr lang="de-DE" sz="1600" dirty="0" smtClean="0"/>
              <a:t> </a:t>
            </a:r>
            <a:r>
              <a:rPr lang="de-DE" sz="1600" dirty="0" err="1" smtClean="0"/>
              <a:t>PetaGCS</a:t>
            </a:r>
            <a:endParaRPr lang="de-DE" sz="1600" dirty="0" smtClean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endParaRPr lang="de-DE" sz="1600" dirty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 smtClean="0"/>
              <a:t>03.12.2008</a:t>
            </a:r>
            <a:r>
              <a:rPr lang="de-DE" sz="1600" dirty="0"/>
              <a:t>	</a:t>
            </a:r>
            <a:r>
              <a:rPr lang="de-DE" sz="1600" dirty="0" smtClean="0"/>
              <a:t>Vereinsgründung Gauß-Allianz e. V. mit Sitz Berlin</a:t>
            </a:r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endParaRPr lang="de-DE" sz="1600" dirty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 smtClean="0"/>
              <a:t>09.12.2008	Genehmigung Projekt </a:t>
            </a:r>
            <a:r>
              <a:rPr lang="de-DE" sz="1600" dirty="0" err="1" smtClean="0"/>
              <a:t>PetaGCS</a:t>
            </a:r>
            <a:endParaRPr lang="de-DE" sz="1600" dirty="0" smtClean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endParaRPr lang="de-DE" sz="1600" dirty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 smtClean="0"/>
              <a:t>09.06.2010	Gründung PRACE AISBL</a:t>
            </a:r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endParaRPr lang="de-DE" sz="1600" dirty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 smtClean="0"/>
              <a:t>10.02.2011	GCS legt Entwurf zur Fortschreibung d. „Reuter-Papiers“ vor</a:t>
            </a:r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endParaRPr lang="de-DE" sz="1600" dirty="0"/>
          </a:p>
          <a:p>
            <a:pPr marL="2057400" indent="-2057400" defTabSz="1166813">
              <a:lnSpc>
                <a:spcPct val="90000"/>
              </a:lnSpc>
              <a:tabLst>
                <a:tab pos="2057400" algn="l"/>
              </a:tabLst>
            </a:pPr>
            <a:r>
              <a:rPr lang="de-DE" sz="1600" dirty="0" smtClean="0"/>
              <a:t>15.02.2011	Anhörung des Wissenschaftsrates zur Situation des HPC in Deutschland und zur Wiederbelebung des „</a:t>
            </a:r>
            <a:r>
              <a:rPr lang="de-DE" sz="1600" dirty="0" err="1" smtClean="0"/>
              <a:t>NatKo</a:t>
            </a:r>
            <a:r>
              <a:rPr lang="de-DE" sz="1600" dirty="0" smtClean="0"/>
              <a:t>“</a:t>
            </a:r>
            <a:endParaRPr lang="de-DE" sz="1600" dirty="0"/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13154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b="1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1605</Words>
  <Application>Microsoft Office PowerPoint</Application>
  <PresentationFormat>Bildschirmpräsentation (4:3)</PresentationFormat>
  <Paragraphs>345</Paragraphs>
  <Slides>26</Slides>
  <Notes>26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7" baseType="lpstr">
      <vt:lpstr>Larissa-Design</vt:lpstr>
      <vt:lpstr> Fortschreibung eines nat. HPC-Konzeptes Die Rollen von PRACE, GCS und Gauß-Allianz  </vt:lpstr>
      <vt:lpstr>Gliederung </vt:lpstr>
      <vt:lpstr>Bedeutung von High Performance Computing (HPC) </vt:lpstr>
      <vt:lpstr>Beispiel-Anwendungen </vt:lpstr>
      <vt:lpstr>Begriffe </vt:lpstr>
      <vt:lpstr>WR-Aussagen zum HPC in Deutschland </vt:lpstr>
      <vt:lpstr>HPC-Versorgungspyramide </vt:lpstr>
      <vt:lpstr>Auf dem Weg zu einem nationalen HPC-Konzept (1) </vt:lpstr>
      <vt:lpstr>Auf dem Weg zu einem nationalen HPC-Konzept (2) </vt:lpstr>
      <vt:lpstr>Ziele und Aufgaben des GCS </vt:lpstr>
      <vt:lpstr>Gauß-Zentrum für Supercomputing - Ziele -  </vt:lpstr>
      <vt:lpstr>Struktur der Förderung </vt:lpstr>
      <vt:lpstr>PowerPoint-Präsentation</vt:lpstr>
      <vt:lpstr>GCS-Systeme (für Tier0/1) </vt:lpstr>
      <vt:lpstr>GCS und PRACE (1) </vt:lpstr>
      <vt:lpstr>GCS und PRACE (2) </vt:lpstr>
      <vt:lpstr>GCS und PRACE (3) </vt:lpstr>
      <vt:lpstr>Gauß-Allianz (1) </vt:lpstr>
      <vt:lpstr>Gauß-Allianz (2) </vt:lpstr>
      <vt:lpstr>Fortschreibung HPC-Konzept (1) </vt:lpstr>
      <vt:lpstr>Fortschreibung HPC-Konzept (2) </vt:lpstr>
      <vt:lpstr>Fortschreibung HPC-Konzept (3) Handlungsempfehlungen </vt:lpstr>
      <vt:lpstr>Fortschreibung HPC-Konzept (4) Handlungsempfehlungen </vt:lpstr>
      <vt:lpstr>Fortschreibung HPC-Konzept (5) Handlungsempfehlungen </vt:lpstr>
      <vt:lpstr>Fortschreibung HPC-Konzept (6) Handlungsempfehlungen </vt:lpstr>
      <vt:lpstr>Fazit </vt:lpstr>
    </vt:vector>
  </TitlesOfParts>
  <Company>LRZ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 at the  Leading Edge</dc:title>
  <dc:creator>lu28few</dc:creator>
  <cp:lastModifiedBy>HGH</cp:lastModifiedBy>
  <cp:revision>320</cp:revision>
  <cp:lastPrinted>2011-05-06T10:17:32Z</cp:lastPrinted>
  <dcterms:created xsi:type="dcterms:W3CDTF">2010-03-12T10:19:35Z</dcterms:created>
  <dcterms:modified xsi:type="dcterms:W3CDTF">2011-05-11T10:04:03Z</dcterms:modified>
</cp:coreProperties>
</file>