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Libre Franklin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Montserrat Light"/>
      <p:regular r:id="rId45"/>
      <p:bold r:id="rId46"/>
      <p:italic r:id="rId47"/>
      <p:boldItalic r:id="rId48"/>
    </p:embeddedFont>
    <p:embeddedFont>
      <p:font typeface="Montserrat ExtraLight"/>
      <p:regular r:id="rId49"/>
      <p:bold r:id="rId50"/>
      <p:italic r:id="rId51"/>
      <p:boldItalic r:id="rId52"/>
    </p:embeddedFon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7" roundtripDataSignature="AMtx7mi5IojwnohBoLA9OBVNQ2i5Qxs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5E0D9C-D552-4883-8227-379D94FCFBE4}">
  <a:tblStyle styleId="{185E0D9C-D552-4883-8227-379D94FCFB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MontserratMedium-bold.fntdata"/><Relationship Id="rId41" Type="http://schemas.openxmlformats.org/officeDocument/2006/relationships/font" Target="fonts/MontserratMedium-regular.fntdata"/><Relationship Id="rId44" Type="http://schemas.openxmlformats.org/officeDocument/2006/relationships/font" Target="fonts/MontserratMedium-boldItalic.fntdata"/><Relationship Id="rId43" Type="http://schemas.openxmlformats.org/officeDocument/2006/relationships/font" Target="fonts/MontserratMedium-italic.fntdata"/><Relationship Id="rId46" Type="http://schemas.openxmlformats.org/officeDocument/2006/relationships/font" Target="fonts/MontserratLight-bold.fntdata"/><Relationship Id="rId45" Type="http://schemas.openxmlformats.org/officeDocument/2006/relationships/font" Target="fonts/Montserrat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Light-boldItalic.fntdata"/><Relationship Id="rId47" Type="http://schemas.openxmlformats.org/officeDocument/2006/relationships/font" Target="fonts/MontserratLight-italic.fntdata"/><Relationship Id="rId49" Type="http://schemas.openxmlformats.org/officeDocument/2006/relationships/font" Target="fonts/MontserratExtra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LibreFranklin-regular.fntdata"/><Relationship Id="rId32" Type="http://schemas.openxmlformats.org/officeDocument/2006/relationships/slide" Target="slides/slide27.xml"/><Relationship Id="rId35" Type="http://schemas.openxmlformats.org/officeDocument/2006/relationships/font" Target="fonts/LibreFranklin-italic.fntdata"/><Relationship Id="rId34" Type="http://schemas.openxmlformats.org/officeDocument/2006/relationships/font" Target="fonts/LibreFranklin-bold.fntdata"/><Relationship Id="rId37" Type="http://schemas.openxmlformats.org/officeDocument/2006/relationships/font" Target="fonts/Montserrat-regular.fntdata"/><Relationship Id="rId36" Type="http://schemas.openxmlformats.org/officeDocument/2006/relationships/font" Target="fonts/LibreFranklin-boldItalic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ExtraLight-italic.fntdata"/><Relationship Id="rId50" Type="http://schemas.openxmlformats.org/officeDocument/2006/relationships/font" Target="fonts/MontserratExtraLight-bold.fntdata"/><Relationship Id="rId53" Type="http://schemas.openxmlformats.org/officeDocument/2006/relationships/font" Target="fonts/OpenSans-regular.fntdata"/><Relationship Id="rId52" Type="http://schemas.openxmlformats.org/officeDocument/2006/relationships/font" Target="fonts/MontserratExtra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OpenSans-italic.fntdata"/><Relationship Id="rId10" Type="http://schemas.openxmlformats.org/officeDocument/2006/relationships/slide" Target="slides/slide5.xml"/><Relationship Id="rId54" Type="http://schemas.openxmlformats.org/officeDocument/2006/relationships/font" Target="fonts/OpenSans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Add Fermilab</a:t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ac4855fa4_0_3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ac4855fa4_0_3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bac4855fa4_0_3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ac4855fa4_0_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ac4855fa4_0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bac4855fa4_0_3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ac4855fa4_0_3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ac4855fa4_0_3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bac4855fa4_0_3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ac4855fa4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bac4855fa4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bac4855fa4_0_4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ac4855fa4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bac4855fa4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951a061c9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951a061c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6951a061c9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bac4855fa4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bac4855fa4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bac4855fa4_5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bac4855fa4_5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2bac4855fa4_5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bac4855fa4_0_4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bac4855fa4_0_4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2bac4855fa4_0_4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6951a061c9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6951a061c9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26951a061c9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ac4855fa4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ac4855fa4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bac4855fa4_0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ac4855fa4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ac4855fa4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bac4855fa4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ac4855fa4_0_3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ac4855fa4_0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bac4855fa4_0_3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ac4855fa4_0_3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ac4855fa4_0_3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bac4855fa4_0_3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0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Montserrat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4" name="Google Shape;84;p41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2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9" name="Google Shape;89;p4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42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7" name="Google Shape;97;p4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98" name="Google Shape;98;p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4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0" name="Google Shape;100;p43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Montserrat"/>
              <a:buNone/>
              <a:defRPr sz="3466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/>
            </a:lvl9pPr>
          </a:lstStyle>
          <a:p/>
        </p:txBody>
      </p:sp>
      <p:sp>
        <p:nvSpPr>
          <p:cNvPr id="101" name="Google Shape;101;p43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buClr>
                <a:srgbClr val="7F7F7F"/>
              </a:buClr>
              <a:buSzPts val="1800"/>
              <a:buFont typeface="Libre Franklin"/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581193" y="1860804"/>
            <a:ext cx="11029615" cy="420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7605951" y="6423914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/>
          <p:nvPr/>
        </p:nvSpPr>
        <p:spPr>
          <a:xfrm>
            <a:off x="447817" y="4589523"/>
            <a:ext cx="11290860" cy="147790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4"/>
          <p:cNvSpPr txBox="1"/>
          <p:nvPr>
            <p:ph type="title"/>
          </p:nvPr>
        </p:nvSpPr>
        <p:spPr>
          <a:xfrm>
            <a:off x="581193" y="1679575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Montserrat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581192" y="398896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8" name="Google Shape;38;p34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5" name="Google Shape;45;p35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1" name="Google Shape;51;p36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9" name="Google Shape;59;p37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9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39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Montserrat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0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6" name="Google Shape;76;p4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8" name="Google Shape;78;p40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  <a:defRPr b="0" i="0" sz="2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" name="Google Shape;14;p2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9"/>
          <p:cNvSpPr/>
          <p:nvPr/>
        </p:nvSpPr>
        <p:spPr>
          <a:xfrm>
            <a:off x="1912812" y="6371343"/>
            <a:ext cx="871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1st Large Language Models in Physics Symposium - Hamburg, Germany</a:t>
            </a:r>
            <a:r>
              <a:rPr b="0" i="0" lang="en-AU" sz="14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-  </a:t>
            </a:r>
            <a:r>
              <a:rPr b="1" lang="en-AU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February 21</a:t>
            </a:r>
            <a:r>
              <a:rPr b="1" i="0" lang="en-AU" sz="1400" u="none" cap="none" strike="noStrik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</a:t>
            </a:r>
            <a:r>
              <a:rPr b="1" lang="en-AU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/>
          </a:p>
        </p:txBody>
      </p:sp>
      <p:grpSp>
        <p:nvGrpSpPr>
          <p:cNvPr id="18" name="Google Shape;18;p29"/>
          <p:cNvGrpSpPr/>
          <p:nvPr/>
        </p:nvGrpSpPr>
        <p:grpSpPr>
          <a:xfrm>
            <a:off x="122965" y="6357122"/>
            <a:ext cx="1342577" cy="450571"/>
            <a:chOff x="122965" y="6357122"/>
            <a:chExt cx="1342577" cy="450571"/>
          </a:xfrm>
        </p:grpSpPr>
        <p:sp>
          <p:nvSpPr>
            <p:cNvPr id="19" name="Google Shape;19;p29"/>
            <p:cNvSpPr/>
            <p:nvPr/>
          </p:nvSpPr>
          <p:spPr>
            <a:xfrm>
              <a:off x="158503" y="6357122"/>
              <a:ext cx="127150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AU" sz="2000" u="none" cap="none" strike="noStrike">
                  <a:solidFill>
                    <a:srgbClr val="0B80C3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b="1" i="0" lang="en-AU" sz="20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LAS</a:t>
              </a:r>
              <a:endParaRPr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122965" y="6372997"/>
              <a:ext cx="1342577" cy="434696"/>
            </a:xfrm>
            <a:prstGeom prst="rect">
              <a:avLst/>
            </a:prstGeom>
            <a:solidFill>
              <a:schemeClr val="lt1">
                <a:alpha val="6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7.jp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UNULVysZsRdNxsZ_a8x1a_fxwqd9U4zG/view" TargetMode="External"/><Relationship Id="rId4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hatlas-flask-chatlas.app.cern.ch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1"/>
          <p:cNvSpPr txBox="1"/>
          <p:nvPr>
            <p:ph type="ctrTitle"/>
          </p:nvPr>
        </p:nvSpPr>
        <p:spPr>
          <a:xfrm>
            <a:off x="326968" y="1666539"/>
            <a:ext cx="7062530" cy="1618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0C3"/>
              </a:buClr>
              <a:buSzPts val="4400"/>
              <a:buFont typeface="Open Sans"/>
              <a:buNone/>
            </a:pPr>
            <a:r>
              <a:rPr b="1" lang="en-AU" sz="4400" cap="none">
                <a:solidFill>
                  <a:srgbClr val="0B80C3"/>
                </a:solidFill>
                <a:latin typeface="Open Sans"/>
                <a:ea typeface="Open Sans"/>
                <a:cs typeface="Open Sans"/>
                <a:sym typeface="Open Sans"/>
              </a:rPr>
              <a:t>chAT</a:t>
            </a:r>
            <a:r>
              <a:rPr b="1" lang="en-AU" sz="4400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LAS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326968" y="4097766"/>
            <a:ext cx="10993546" cy="7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b="1" lang="en-AU"/>
              <a:t>DANIEL MURNANE, GABRIEL FACINI, </a:t>
            </a:r>
            <a:br>
              <a:rPr b="1" lang="en-AU"/>
            </a:br>
            <a:r>
              <a:rPr b="1" lang="en-AU"/>
              <a:t>RUNZE LI, DANIELE DEL SANTO &amp; CARY RANDAZZO</a:t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descr="Berkeley Lab Masterbrand Logo" id="115" name="Google Shape;115;p1"/>
          <p:cNvPicPr preferRelativeResize="0"/>
          <p:nvPr/>
        </p:nvPicPr>
        <p:blipFill rotWithShape="1">
          <a:blip r:embed="rId3">
            <a:alphaModFix/>
          </a:blip>
          <a:srcRect b="35571" l="0" r="16836" t="0"/>
          <a:stretch/>
        </p:blipFill>
        <p:spPr>
          <a:xfrm>
            <a:off x="389385" y="6131956"/>
            <a:ext cx="1872972" cy="46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326968" y="2738407"/>
            <a:ext cx="4923688" cy="1285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Montserrat"/>
              <a:buNone/>
            </a:pPr>
            <a:r>
              <a:rPr b="0" lang="en-AU" sz="2800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An AI Assistant for the ATLAS Collaboration</a:t>
            </a:r>
            <a:endParaRPr b="0" sz="2400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26968" y="4951769"/>
            <a:ext cx="10993546" cy="7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</a:pPr>
            <a:r>
              <a:rPr lang="en-AU" sz="16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1st Large Language Models in Physics Symposium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</a:pPr>
            <a:r>
              <a:rPr b="1" lang="en-AU" sz="160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February 21</a:t>
            </a:r>
            <a:r>
              <a:rPr b="1" lang="en-AU" sz="1600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</a:t>
            </a:r>
            <a:r>
              <a:rPr b="1" lang="en-AU" sz="160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/>
          </a:p>
        </p:txBody>
      </p:sp>
      <p:pic>
        <p:nvPicPr>
          <p:cNvPr descr="University College London (UCL) Vector Logo - (.SVG + .PNG) -  VectorLogoSeek.Com" id="118" name="Google Shape;1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3863" y="5987295"/>
            <a:ext cx="1212362" cy="673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ale Logo and symbol, meaning, history, PNG, brand" id="119" name="Google Shape;11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2158" y="6131956"/>
            <a:ext cx="694691" cy="390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uisiana Tech University Logo PNG vector in SVG, PDF, AI, CDR format" id="120" name="Google Shape;120;p1"/>
          <p:cNvPicPr preferRelativeResize="0"/>
          <p:nvPr/>
        </p:nvPicPr>
        <p:blipFill rotWithShape="1">
          <a:blip r:embed="rId6">
            <a:alphaModFix/>
          </a:blip>
          <a:srcRect b="37365" l="6492" r="7431" t="33138"/>
          <a:stretch/>
        </p:blipFill>
        <p:spPr>
          <a:xfrm>
            <a:off x="6094541" y="5990563"/>
            <a:ext cx="2618710" cy="67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4525" y="5798066"/>
            <a:ext cx="1212350" cy="9294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ac4855fa4_0_357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Data Gathering: Volume Measurements and Tool Selection</a:t>
            </a:r>
            <a:endParaRPr/>
          </a:p>
        </p:txBody>
      </p:sp>
      <p:sp>
        <p:nvSpPr>
          <p:cNvPr id="215" name="Google Shape;215;g2bac4855fa4_0_357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16" name="Google Shape;216;g2bac4855fa4_0_357"/>
          <p:cNvSpPr txBox="1"/>
          <p:nvPr/>
        </p:nvSpPr>
        <p:spPr>
          <a:xfrm>
            <a:off x="683413" y="1812025"/>
            <a:ext cx="1296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Indico Meetings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g2bac4855fa4_0_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263" y="2841550"/>
            <a:ext cx="3459375" cy="31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bac4855fa4_0_357"/>
          <p:cNvSpPr txBox="1"/>
          <p:nvPr/>
        </p:nvSpPr>
        <p:spPr>
          <a:xfrm>
            <a:off x="581200" y="5012600"/>
            <a:ext cx="28479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440,440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ATLAS Indico Meeting Events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19" name="Google Shape;219;g2bac4855fa4_0_357"/>
          <p:cNvCxnSpPr/>
          <p:nvPr/>
        </p:nvCxnSpPr>
        <p:spPr>
          <a:xfrm>
            <a:off x="3818525" y="5280800"/>
            <a:ext cx="58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g2bac4855fa4_0_357"/>
          <p:cNvSpPr txBox="1"/>
          <p:nvPr/>
        </p:nvSpPr>
        <p:spPr>
          <a:xfrm>
            <a:off x="8977975" y="2400925"/>
            <a:ext cx="2605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Nougat and Marker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c4855fa4_0_373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/>
              <a:t>Data Gathering: Volume Measurements and Tool Selection</a:t>
            </a:r>
            <a:endParaRPr/>
          </a:p>
        </p:txBody>
      </p:sp>
      <p:sp>
        <p:nvSpPr>
          <p:cNvPr id="227" name="Google Shape;227;g2bac4855fa4_0_373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28" name="Google Shape;228;g2bac4855fa4_0_373"/>
          <p:cNvSpPr txBox="1"/>
          <p:nvPr/>
        </p:nvSpPr>
        <p:spPr>
          <a:xfrm>
            <a:off x="2750775" y="182195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Jira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g2bac4855fa4_0_373"/>
          <p:cNvSpPr txBox="1"/>
          <p:nvPr/>
        </p:nvSpPr>
        <p:spPr>
          <a:xfrm>
            <a:off x="581200" y="178085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PDF Plots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g2bac4855fa4_0_373"/>
          <p:cNvSpPr txBox="1"/>
          <p:nvPr/>
        </p:nvSpPr>
        <p:spPr>
          <a:xfrm>
            <a:off x="1457325" y="1903550"/>
            <a:ext cx="1393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Mattermost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bac4855fa4_0_373"/>
          <p:cNvSpPr txBox="1"/>
          <p:nvPr/>
        </p:nvSpPr>
        <p:spPr>
          <a:xfrm>
            <a:off x="3670575" y="1780850"/>
            <a:ext cx="134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ATLAS Codebases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g2bac4855fa4_0_373"/>
          <p:cNvSpPr txBox="1"/>
          <p:nvPr/>
        </p:nvSpPr>
        <p:spPr>
          <a:xfrm>
            <a:off x="4920350" y="1627950"/>
            <a:ext cx="10299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Group level Docs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g2bac4855fa4_0_373"/>
          <p:cNvSpPr txBox="1"/>
          <p:nvPr/>
        </p:nvSpPr>
        <p:spPr>
          <a:xfrm>
            <a:off x="4137800" y="3218250"/>
            <a:ext cx="4374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Measurements Pending - </a:t>
            </a: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very large</a:t>
            </a:r>
            <a:endParaRPr sz="1700" u="sng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" name="Google Shape;234;g2bac4855fa4_0_373"/>
          <p:cNvSpPr txBox="1"/>
          <p:nvPr/>
        </p:nvSpPr>
        <p:spPr>
          <a:xfrm>
            <a:off x="9163150" y="2713500"/>
            <a:ext cx="2605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Pending further experiments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ac4855fa4_0_389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/>
              <a:t>Data Gathering: Volume Measurements and Tool Selection</a:t>
            </a:r>
            <a:endParaRPr/>
          </a:p>
        </p:txBody>
      </p:sp>
      <p:sp>
        <p:nvSpPr>
          <p:cNvPr id="241" name="Google Shape;241;g2bac4855fa4_0_389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42" name="Google Shape;242;g2bac4855fa4_0_389"/>
          <p:cNvSpPr txBox="1"/>
          <p:nvPr/>
        </p:nvSpPr>
        <p:spPr>
          <a:xfrm>
            <a:off x="581200" y="1737175"/>
            <a:ext cx="10524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CDS Papers &amp; Notes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g2bac4855fa4_0_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525" y="1641075"/>
            <a:ext cx="5501451" cy="43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bac4855fa4_0_389"/>
          <p:cNvSpPr txBox="1"/>
          <p:nvPr/>
        </p:nvSpPr>
        <p:spPr>
          <a:xfrm>
            <a:off x="8947900" y="2914875"/>
            <a:ext cx="26628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Total: </a:t>
            </a: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66,465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records found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36,405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are Internal including communications, notes, etc.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5" name="Google Shape;245;g2bac4855fa4_0_389"/>
          <p:cNvSpPr txBox="1"/>
          <p:nvPr/>
        </p:nvSpPr>
        <p:spPr>
          <a:xfrm>
            <a:off x="9226975" y="1793875"/>
            <a:ext cx="2605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Nougat and Marker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ac4855fa4_0_405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/>
              <a:t>Data Gathering: A Tool Comparison</a:t>
            </a:r>
            <a:endParaRPr/>
          </a:p>
        </p:txBody>
      </p:sp>
      <p:sp>
        <p:nvSpPr>
          <p:cNvPr id="252" name="Google Shape;252;g2bac4855fa4_0_405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3" name="Google Shape;253;g2bac4855fa4_0_405"/>
          <p:cNvSpPr txBox="1"/>
          <p:nvPr/>
        </p:nvSpPr>
        <p:spPr>
          <a:xfrm>
            <a:off x="581200" y="1647775"/>
            <a:ext cx="10524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CDS Papers &amp; Notes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g2bac4855fa4_0_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3" y="3121650"/>
            <a:ext cx="3729975" cy="25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bac4855fa4_0_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825" y="3156950"/>
            <a:ext cx="4114249" cy="24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bac4855fa4_0_4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0800" y="2713492"/>
            <a:ext cx="2633075" cy="175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bac4855fa4_0_4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7924" y="4558388"/>
            <a:ext cx="2307902" cy="16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bac4855fa4_0_405"/>
          <p:cNvSpPr txBox="1"/>
          <p:nvPr/>
        </p:nvSpPr>
        <p:spPr>
          <a:xfrm>
            <a:off x="2847950" y="5734150"/>
            <a:ext cx="24840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Marker vs Nougat (PDF scraping)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9" name="Google Shape;259;g2bac4855fa4_0_405"/>
          <p:cNvSpPr txBox="1"/>
          <p:nvPr/>
        </p:nvSpPr>
        <p:spPr>
          <a:xfrm>
            <a:off x="1366500" y="5791625"/>
            <a:ext cx="1424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Faster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0" name="Google Shape;260;g2bac4855fa4_0_405"/>
          <p:cNvSpPr txBox="1"/>
          <p:nvPr/>
        </p:nvSpPr>
        <p:spPr>
          <a:xfrm>
            <a:off x="4597575" y="2308063"/>
            <a:ext cx="3882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Slides more difficult to process and largest data in volume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/>
          <p:nvPr>
            <p:ph type="title"/>
          </p:nvPr>
        </p:nvSpPr>
        <p:spPr>
          <a:xfrm>
            <a:off x="581250" y="635574"/>
            <a:ext cx="110295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Processing: </a:t>
            </a:r>
            <a:r>
              <a:rPr lang="en-AU"/>
              <a:t>Chunking and Retrieval</a:t>
            </a:r>
            <a:endParaRPr/>
          </a:p>
        </p:txBody>
      </p:sp>
      <p:sp>
        <p:nvSpPr>
          <p:cNvPr id="266" name="Google Shape;266;p10"/>
          <p:cNvSpPr txBox="1"/>
          <p:nvPr>
            <p:ph idx="1" type="body"/>
          </p:nvPr>
        </p:nvSpPr>
        <p:spPr>
          <a:xfrm>
            <a:off x="581194" y="1626452"/>
            <a:ext cx="107955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(Current) Loop through HTML and Markdown heading sections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If section exceeds 510 tokens, split with </a:t>
            </a:r>
            <a:r>
              <a:rPr b="1" lang="en-AU"/>
              <a:t>SentenceTransformersTokenTextSplitter</a:t>
            </a:r>
            <a:endParaRPr b="1"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Pass chunk through </a:t>
            </a:r>
            <a:r>
              <a:rPr b="1" lang="en-AU"/>
              <a:t>HuggingFace’s sentence-transformers/all-MiniLM-L6-v2 </a:t>
            </a:r>
            <a:r>
              <a:rPr lang="en-AU"/>
              <a:t>model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(Planned) Use built-in </a:t>
            </a:r>
            <a:r>
              <a:rPr b="1" lang="en-AU"/>
              <a:t>unstructured </a:t>
            </a:r>
            <a:r>
              <a:rPr lang="en-AU"/>
              <a:t>library to identify chunks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Insert chunk into Chroma database, with metadata of file URL, twiki name</a:t>
            </a:r>
            <a:endParaRPr/>
          </a:p>
          <a:p>
            <a:pPr indent="-206686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</p:txBody>
      </p:sp>
      <p:sp>
        <p:nvSpPr>
          <p:cNvPr id="267" name="Google Shape;267;p10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8" name="Google Shape;268;p10"/>
          <p:cNvSpPr txBox="1"/>
          <p:nvPr/>
        </p:nvSpPr>
        <p:spPr>
          <a:xfrm>
            <a:off x="581200" y="3812129"/>
            <a:ext cx="110295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b="1" lang="en-AU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Retrieval</a:t>
            </a:r>
            <a:endParaRPr b="1" sz="300"/>
          </a:p>
        </p:txBody>
      </p:sp>
      <p:sp>
        <p:nvSpPr>
          <p:cNvPr id="269" name="Google Shape;269;p10"/>
          <p:cNvSpPr txBox="1"/>
          <p:nvPr/>
        </p:nvSpPr>
        <p:spPr>
          <a:xfrm>
            <a:off x="581194" y="4203183"/>
            <a:ext cx="8248481" cy="221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2000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handled internally by </a:t>
            </a:r>
            <a:b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AU" sz="170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qa = ConversationalRetrievalChain.from_llm(    llm=model,    retriever=db.as_retriever(),    memory=memory,    verbose=False,)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Clr>
                <a:schemeClr val="accent1"/>
              </a:buClr>
              <a:buSzPct val="92000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LLM Model is GPT-3.5 from OpenAI API, retriever is default Chroma which contains the embedding model, memory is a buffer that retains all previous chat information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889"/>
              </a:spcBef>
              <a:spcAft>
                <a:spcPts val="0"/>
              </a:spcAft>
              <a:buClr>
                <a:schemeClr val="accent1"/>
              </a:buClr>
              <a:buSzPct val="92000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Implicit is that the model aggregates all K-documents with a prompt to produce a </a:t>
            </a:r>
            <a:r>
              <a:rPr b="1"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question 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based on the original question and the K-documents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9122569" y="4115047"/>
            <a:ext cx="2728913" cy="842963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Conversational</a:t>
            </a:r>
            <a:br>
              <a:rPr lang="en-AU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RetrievalChain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71" name="Google Shape;271;p10"/>
          <p:cNvCxnSpPr/>
          <p:nvPr/>
        </p:nvCxnSpPr>
        <p:spPr>
          <a:xfrm>
            <a:off x="9589292" y="3500056"/>
            <a:ext cx="0" cy="614991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2" name="Google Shape;272;p10"/>
          <p:cNvCxnSpPr/>
          <p:nvPr/>
        </p:nvCxnSpPr>
        <p:spPr>
          <a:xfrm>
            <a:off x="10613230" y="3497951"/>
            <a:ext cx="0" cy="614991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10"/>
          <p:cNvCxnSpPr/>
          <p:nvPr/>
        </p:nvCxnSpPr>
        <p:spPr>
          <a:xfrm>
            <a:off x="10489406" y="4958010"/>
            <a:ext cx="0" cy="614991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4" name="Google Shape;274;p10"/>
          <p:cNvSpPr/>
          <p:nvPr/>
        </p:nvSpPr>
        <p:spPr>
          <a:xfrm>
            <a:off x="8596311" y="2998182"/>
            <a:ext cx="17954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Original </a:t>
            </a:r>
            <a:b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Query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9699052" y="3025336"/>
            <a:ext cx="17954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 </a:t>
            </a:r>
            <a:b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documents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9589292" y="5594189"/>
            <a:ext cx="17954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 documents + processed new query</a:t>
            </a:r>
            <a:b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77" name="Google Shape;277;p10"/>
          <p:cNvCxnSpPr/>
          <p:nvPr/>
        </p:nvCxnSpPr>
        <p:spPr>
          <a:xfrm>
            <a:off x="11632277" y="3497951"/>
            <a:ext cx="0" cy="614991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8" name="Google Shape;278;p10"/>
          <p:cNvSpPr/>
          <p:nvPr/>
        </p:nvSpPr>
        <p:spPr>
          <a:xfrm>
            <a:off x="10718099" y="2998181"/>
            <a:ext cx="17954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Previous </a:t>
            </a:r>
            <a:b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chat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503700" y="1281579"/>
            <a:ext cx="110295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b="1" lang="en-AU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Chunking</a:t>
            </a:r>
            <a:endParaRPr b="1" sz="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Summary of Gathering and Processing</a:t>
            </a:r>
            <a:endParaRPr/>
          </a:p>
        </p:txBody>
      </p:sp>
      <p:sp>
        <p:nvSpPr>
          <p:cNvPr id="285" name="Google Shape;285;p8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9887779" y="5678000"/>
            <a:ext cx="143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rgbClr val="A0AC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 yet started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Progress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Complete</a:t>
            </a:r>
            <a:endParaRPr/>
          </a:p>
        </p:txBody>
      </p:sp>
      <p:graphicFrame>
        <p:nvGraphicFramePr>
          <p:cNvPr id="287" name="Google Shape;287;p8"/>
          <p:cNvGraphicFramePr/>
          <p:nvPr/>
        </p:nvGraphicFramePr>
        <p:xfrm>
          <a:off x="1191925" y="443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{185E0D9C-D552-4883-8227-379D94FCFBE4}</a:tableStyleId>
              </a:tblPr>
              <a:tblGrid>
                <a:gridCol w="1092625"/>
                <a:gridCol w="1092625"/>
                <a:gridCol w="1092625"/>
                <a:gridCol w="1092625"/>
                <a:gridCol w="1092625"/>
                <a:gridCol w="1092625"/>
                <a:gridCol w="1092625"/>
                <a:gridCol w="1092625"/>
                <a:gridCol w="1092625"/>
                <a:gridCol w="1092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2k+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500+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10k+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~1k+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~1k+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~5k+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sp>
        <p:nvSpPr>
          <p:cNvPr id="288" name="Google Shape;288;p8"/>
          <p:cNvSpPr txBox="1"/>
          <p:nvPr/>
        </p:nvSpPr>
        <p:spPr>
          <a:xfrm>
            <a:off x="1197500" y="381075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Twiki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20575" y="4406425"/>
            <a:ext cx="1139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Scrape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-31925" y="4810463"/>
            <a:ext cx="13443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Convert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25825" y="5151475"/>
            <a:ext cx="12288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Chunk &amp; Embed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2264925" y="3616750"/>
            <a:ext cx="1092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Software Docs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7763350" y="381075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Jira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3357525" y="376965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E-group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Archive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4375638" y="3769650"/>
            <a:ext cx="1296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Indico Meetings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5593775" y="376965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PDF Plots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6566550" y="3892350"/>
            <a:ext cx="1296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Mattermost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8683150" y="3769650"/>
            <a:ext cx="134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Codebases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9932925" y="3616750"/>
            <a:ext cx="10299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Group level Docs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11025550" y="3579100"/>
            <a:ext cx="10524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CDS Papers &amp; Notes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776750" y="3846400"/>
            <a:ext cx="588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DB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125600" y="4172600"/>
            <a:ext cx="6933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8"/>
          <p:cNvSpPr txBox="1"/>
          <p:nvPr>
            <p:ph idx="1" type="body"/>
          </p:nvPr>
        </p:nvSpPr>
        <p:spPr>
          <a:xfrm>
            <a:off x="476175" y="1703274"/>
            <a:ext cx="10848900" cy="18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Summary includes…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6205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2000"/>
              <a:buChar char="◼"/>
            </a:pPr>
            <a:r>
              <a:rPr lang="en-AU"/>
              <a:t>Diagram of all the possible ATLAS datasets and how many we have in the Database(</a:t>
            </a:r>
            <a:r>
              <a:rPr lang="en-AU"/>
              <a:t>DB</a:t>
            </a:r>
            <a:r>
              <a:rPr lang="en-AU"/>
              <a:t>)</a:t>
            </a:r>
            <a:endParaRPr/>
          </a:p>
          <a:p>
            <a:pPr indent="-276205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Char char="◼"/>
            </a:pPr>
            <a:r>
              <a:rPr lang="en-AU">
                <a:highlight>
                  <a:srgbClr val="B6D7A8"/>
                </a:highlight>
              </a:rPr>
              <a:t>Chunked &amp; Embedded Datasets</a:t>
            </a:r>
            <a:r>
              <a:rPr lang="en-AU"/>
              <a:t> are ready for or have been added to DB</a:t>
            </a:r>
            <a:endParaRPr/>
          </a:p>
          <a:p>
            <a:pPr indent="-276205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ct val="92000"/>
              <a:buChar char="◼"/>
            </a:pPr>
            <a:r>
              <a:rPr lang="en-AU"/>
              <a:t>Stage the progress of each</a:t>
            </a:r>
            <a:endParaRPr/>
          </a:p>
          <a:p>
            <a:pPr indent="-270363" lvl="0" marL="306000" rtl="0" algn="l">
              <a:spcBef>
                <a:spcPts val="940"/>
              </a:spcBef>
              <a:spcAft>
                <a:spcPts val="0"/>
              </a:spcAft>
              <a:buSzPct val="92000"/>
              <a:buChar char="◼"/>
            </a:pPr>
            <a:r>
              <a:rPr lang="en-AU"/>
              <a:t>Over 37% of textualizable ATLAS datasets (minimum)</a:t>
            </a:r>
            <a:endParaRPr/>
          </a:p>
          <a:p>
            <a:pPr indent="-270363" lvl="0" marL="306000" rtl="0" algn="l">
              <a:spcBef>
                <a:spcPts val="940"/>
              </a:spcBef>
              <a:spcAft>
                <a:spcPts val="0"/>
              </a:spcAft>
              <a:buSzPct val="92000"/>
              <a:buChar char="◼"/>
            </a:pPr>
            <a:r>
              <a:rPr lang="en-AU"/>
              <a:t>Hardware upgrades were made to scrape in larger volume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JIR</a:t>
            </a:r>
            <a:endParaRPr/>
          </a:p>
        </p:txBody>
      </p:sp>
      <p:sp>
        <p:nvSpPr>
          <p:cNvPr id="304" name="Google Shape;304;p8"/>
          <p:cNvSpPr txBox="1"/>
          <p:nvPr/>
        </p:nvSpPr>
        <p:spPr>
          <a:xfrm>
            <a:off x="1364750" y="5734200"/>
            <a:ext cx="101562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"/>
          <p:cNvSpPr txBox="1"/>
          <p:nvPr>
            <p:ph type="title"/>
          </p:nvPr>
        </p:nvSpPr>
        <p:spPr>
          <a:xfrm>
            <a:off x="365760" y="561677"/>
            <a:ext cx="4173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 sz="2500"/>
              <a:t>Current </a:t>
            </a:r>
            <a:r>
              <a:rPr lang="en-AU" sz="2500"/>
              <a:t>INFRASTRUCTURE</a:t>
            </a:r>
            <a:endParaRPr sz="2500"/>
          </a:p>
        </p:txBody>
      </p:sp>
      <p:sp>
        <p:nvSpPr>
          <p:cNvPr id="310" name="Google Shape;310;p7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11" name="Google Shape;311;p7"/>
          <p:cNvSpPr/>
          <p:nvPr/>
        </p:nvSpPr>
        <p:spPr>
          <a:xfrm>
            <a:off x="3863340" y="1592579"/>
            <a:ext cx="4594860" cy="4236711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1189363" y="2473806"/>
            <a:ext cx="753264" cy="75326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13" name="Google Shape;313;p7"/>
          <p:cNvCxnSpPr/>
          <p:nvPr/>
        </p:nvCxnSpPr>
        <p:spPr>
          <a:xfrm>
            <a:off x="2263140" y="2842260"/>
            <a:ext cx="238506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4" name="Google Shape;314;p7"/>
          <p:cNvSpPr/>
          <p:nvPr/>
        </p:nvSpPr>
        <p:spPr>
          <a:xfrm>
            <a:off x="2556264" y="2445596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Query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15" name="Google Shape;315;p7"/>
          <p:cNvCxnSpPr/>
          <p:nvPr/>
        </p:nvCxnSpPr>
        <p:spPr>
          <a:xfrm rot="10800000">
            <a:off x="2263141" y="2992986"/>
            <a:ext cx="2385059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6" name="Google Shape;316;p7"/>
          <p:cNvSpPr/>
          <p:nvPr/>
        </p:nvSpPr>
        <p:spPr>
          <a:xfrm>
            <a:off x="1940036" y="3099010"/>
            <a:ext cx="1944763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2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3981576" y="2232659"/>
            <a:ext cx="4369800" cy="34860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5076299" y="956977"/>
            <a:ext cx="203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CERN Openshift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5063524" y="1778906"/>
            <a:ext cx="220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CERN OAuth SSO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4648200" y="2445596"/>
            <a:ext cx="2880360" cy="791230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Flask Server</a:t>
            </a:r>
            <a:endParaRPr/>
          </a:p>
        </p:txBody>
      </p:sp>
      <p:sp>
        <p:nvSpPr>
          <p:cNvPr id="321" name="Google Shape;321;p7"/>
          <p:cNvSpPr/>
          <p:nvPr/>
        </p:nvSpPr>
        <p:spPr>
          <a:xfrm>
            <a:off x="1237952" y="3275100"/>
            <a:ext cx="65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User</a:t>
            </a:r>
            <a:endParaRPr b="1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4631558" y="4356150"/>
            <a:ext cx="1342522" cy="791230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H.F.S.T</a:t>
            </a:r>
            <a:br>
              <a:rPr lang="en-AU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AU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Embedding</a:t>
            </a:r>
            <a:endParaRPr/>
          </a:p>
        </p:txBody>
      </p:sp>
      <p:sp>
        <p:nvSpPr>
          <p:cNvPr id="323" name="Google Shape;323;p7"/>
          <p:cNvSpPr/>
          <p:nvPr/>
        </p:nvSpPr>
        <p:spPr>
          <a:xfrm>
            <a:off x="6186051" y="4356150"/>
            <a:ext cx="1429200" cy="791100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Conversational</a:t>
            </a:r>
            <a:b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RetrievalChain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4397710" y="4128901"/>
            <a:ext cx="3396600" cy="12456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5629475" y="3857110"/>
            <a:ext cx="10166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2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LangChain</a:t>
            </a:r>
            <a:endParaRPr b="1" sz="12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26" name="Google Shape;326;p7"/>
          <p:cNvCxnSpPr/>
          <p:nvPr/>
        </p:nvCxnSpPr>
        <p:spPr>
          <a:xfrm>
            <a:off x="5448300" y="3276822"/>
            <a:ext cx="0" cy="1079328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p7"/>
          <p:cNvSpPr/>
          <p:nvPr/>
        </p:nvSpPr>
        <p:spPr>
          <a:xfrm>
            <a:off x="4735584" y="3534166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Query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28" name="Google Shape;328;p7"/>
          <p:cNvCxnSpPr/>
          <p:nvPr/>
        </p:nvCxnSpPr>
        <p:spPr>
          <a:xfrm>
            <a:off x="6889351" y="3236826"/>
            <a:ext cx="0" cy="1119324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29" name="Google Shape;329;p7"/>
          <p:cNvSpPr/>
          <p:nvPr/>
        </p:nvSpPr>
        <p:spPr>
          <a:xfrm>
            <a:off x="6708177" y="3547111"/>
            <a:ext cx="18022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(PP) Response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9283737" y="713202"/>
            <a:ext cx="25425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(PP) = (Possibly Processed)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760905" y="4204090"/>
            <a:ext cx="1844684" cy="16252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40710" y="5931806"/>
            <a:ext cx="1406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CERN EOS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33" name="Google Shape;333;p7"/>
          <p:cNvCxnSpPr>
            <a:stCxn id="322" idx="1"/>
          </p:cNvCxnSpPr>
          <p:nvPr/>
        </p:nvCxnSpPr>
        <p:spPr>
          <a:xfrm rot="10800000">
            <a:off x="2263058" y="4751765"/>
            <a:ext cx="23685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4" name="Google Shape;334;p7"/>
          <p:cNvSpPr/>
          <p:nvPr/>
        </p:nvSpPr>
        <p:spPr>
          <a:xfrm>
            <a:off x="1031805" y="4356150"/>
            <a:ext cx="1292739" cy="1292739"/>
          </a:xfrm>
          <a:prstGeom prst="ellipse">
            <a:avLst/>
          </a:prstGeom>
          <a:solidFill>
            <a:srgbClr val="FFC000"/>
          </a:solidFill>
          <a:ln cap="rnd" cmpd="sng" w="22225">
            <a:solidFill>
              <a:srgbClr val="B8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Chroma DB</a:t>
            </a:r>
            <a:endParaRPr/>
          </a:p>
        </p:txBody>
      </p:sp>
      <p:sp>
        <p:nvSpPr>
          <p:cNvPr id="335" name="Google Shape;335;p7"/>
          <p:cNvSpPr/>
          <p:nvPr/>
        </p:nvSpPr>
        <p:spPr>
          <a:xfrm>
            <a:off x="2654207" y="4178442"/>
            <a:ext cx="12506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Embedding</a:t>
            </a:r>
            <a:b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Vector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2682295" y="5528567"/>
            <a:ext cx="12057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KNN </a:t>
            </a:r>
            <a:b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documents</a:t>
            </a: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9818244" y="3949340"/>
            <a:ext cx="1844684" cy="16252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0134173" y="3497175"/>
            <a:ext cx="12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OpenAI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2072867" y="5169447"/>
            <a:ext cx="4711362" cy="345617"/>
          </a:xfrm>
          <a:custGeom>
            <a:rect b="b" l="l" r="r" t="t"/>
            <a:pathLst>
              <a:path extrusionOk="0" h="593334" w="2181186">
                <a:moveTo>
                  <a:pt x="0" y="586740"/>
                </a:moveTo>
                <a:cubicBezTo>
                  <a:pt x="726440" y="586740"/>
                  <a:pt x="1973580" y="629920"/>
                  <a:pt x="2087880" y="495300"/>
                </a:cubicBezTo>
                <a:cubicBezTo>
                  <a:pt x="2202180" y="360680"/>
                  <a:pt x="2179320" y="195580"/>
                  <a:pt x="2179320" y="0"/>
                </a:cubicBezTo>
              </a:path>
            </a:pathLst>
          </a:custGeom>
          <a:noFill/>
          <a:ln cap="flat" cmpd="sng" w="12700">
            <a:solidFill>
              <a:srgbClr val="323A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40" name="Google Shape;340;p7"/>
          <p:cNvCxnSpPr/>
          <p:nvPr/>
        </p:nvCxnSpPr>
        <p:spPr>
          <a:xfrm>
            <a:off x="7528560" y="4998720"/>
            <a:ext cx="2559682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1" name="Google Shape;341;p7"/>
          <p:cNvCxnSpPr/>
          <p:nvPr/>
        </p:nvCxnSpPr>
        <p:spPr>
          <a:xfrm>
            <a:off x="7528560" y="4884420"/>
            <a:ext cx="2559682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2" name="Google Shape;342;p7"/>
          <p:cNvSpPr/>
          <p:nvPr/>
        </p:nvSpPr>
        <p:spPr>
          <a:xfrm>
            <a:off x="10088242" y="4204090"/>
            <a:ext cx="1342522" cy="1110394"/>
          </a:xfrm>
          <a:prstGeom prst="rect">
            <a:avLst/>
          </a:prstGeom>
          <a:solidFill>
            <a:schemeClr val="accent5"/>
          </a:solidFill>
          <a:ln cap="rnd" cmpd="sng" w="22225">
            <a:solidFill>
              <a:srgbClr val="2D63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GPT 3.5 /</a:t>
            </a:r>
            <a:b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GPT 4</a:t>
            </a:r>
            <a:endParaRPr/>
          </a:p>
        </p:txBody>
      </p:sp>
      <p:cxnSp>
        <p:nvCxnSpPr>
          <p:cNvPr id="343" name="Google Shape;343;p7"/>
          <p:cNvCxnSpPr/>
          <p:nvPr/>
        </p:nvCxnSpPr>
        <p:spPr>
          <a:xfrm>
            <a:off x="7528560" y="4526280"/>
            <a:ext cx="2559682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44" name="Google Shape;344;p7"/>
          <p:cNvSpPr/>
          <p:nvPr/>
        </p:nvSpPr>
        <p:spPr>
          <a:xfrm>
            <a:off x="8078896" y="5016690"/>
            <a:ext cx="1802296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36" l="0" r="-1012" t="-16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8229355" y="4209518"/>
            <a:ext cx="18022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Response</a:t>
            </a:r>
            <a:endParaRPr/>
          </a:p>
        </p:txBody>
      </p:sp>
      <p:sp>
        <p:nvSpPr>
          <p:cNvPr id="346" name="Google Shape;346;p7"/>
          <p:cNvSpPr txBox="1"/>
          <p:nvPr>
            <p:ph idx="1" type="body"/>
          </p:nvPr>
        </p:nvSpPr>
        <p:spPr>
          <a:xfrm>
            <a:off x="9014088" y="1529593"/>
            <a:ext cx="2850252" cy="1527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Currently takes ~3 seconds to respond (mostly waiting on OpenAI)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ac4855fa4_5_7"/>
          <p:cNvSpPr txBox="1"/>
          <p:nvPr>
            <p:ph type="title"/>
          </p:nvPr>
        </p:nvSpPr>
        <p:spPr>
          <a:xfrm>
            <a:off x="365760" y="561677"/>
            <a:ext cx="4173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 sz="2500"/>
              <a:t>Planned</a:t>
            </a:r>
            <a:r>
              <a:rPr lang="en-AU" sz="2500"/>
              <a:t>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 sz="2500"/>
              <a:t>Infrastructure</a:t>
            </a:r>
            <a:endParaRPr sz="2500"/>
          </a:p>
        </p:txBody>
      </p:sp>
      <p:sp>
        <p:nvSpPr>
          <p:cNvPr id="352" name="Google Shape;352;g2bac4855fa4_5_7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53" name="Google Shape;353;g2bac4855fa4_5_7"/>
          <p:cNvSpPr/>
          <p:nvPr/>
        </p:nvSpPr>
        <p:spPr>
          <a:xfrm>
            <a:off x="3863358" y="1592575"/>
            <a:ext cx="8131500" cy="42366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4" name="Google Shape;354;g2bac4855fa4_5_7"/>
          <p:cNvSpPr/>
          <p:nvPr/>
        </p:nvSpPr>
        <p:spPr>
          <a:xfrm>
            <a:off x="1189363" y="2473806"/>
            <a:ext cx="753300" cy="753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55" name="Google Shape;355;g2bac4855fa4_5_7"/>
          <p:cNvCxnSpPr/>
          <p:nvPr/>
        </p:nvCxnSpPr>
        <p:spPr>
          <a:xfrm>
            <a:off x="2263140" y="2842260"/>
            <a:ext cx="23850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6" name="Google Shape;356;g2bac4855fa4_5_7"/>
          <p:cNvSpPr/>
          <p:nvPr/>
        </p:nvSpPr>
        <p:spPr>
          <a:xfrm>
            <a:off x="2556264" y="2445596"/>
            <a:ext cx="7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Query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57" name="Google Shape;357;g2bac4855fa4_5_7"/>
          <p:cNvCxnSpPr/>
          <p:nvPr/>
        </p:nvCxnSpPr>
        <p:spPr>
          <a:xfrm rot="10800000">
            <a:off x="2263200" y="2992986"/>
            <a:ext cx="23850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8" name="Google Shape;358;g2bac4855fa4_5_7"/>
          <p:cNvSpPr/>
          <p:nvPr/>
        </p:nvSpPr>
        <p:spPr>
          <a:xfrm>
            <a:off x="1940036" y="3099010"/>
            <a:ext cx="1944900" cy="46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2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59" name="Google Shape;359;g2bac4855fa4_5_7"/>
          <p:cNvSpPr/>
          <p:nvPr/>
        </p:nvSpPr>
        <p:spPr>
          <a:xfrm>
            <a:off x="3981574" y="2232650"/>
            <a:ext cx="7784400" cy="34860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0" name="Google Shape;360;g2bac4855fa4_5_7"/>
          <p:cNvSpPr/>
          <p:nvPr/>
        </p:nvSpPr>
        <p:spPr>
          <a:xfrm>
            <a:off x="5076299" y="956977"/>
            <a:ext cx="203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CERN Openshift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61" name="Google Shape;361;g2bac4855fa4_5_7"/>
          <p:cNvSpPr/>
          <p:nvPr/>
        </p:nvSpPr>
        <p:spPr>
          <a:xfrm>
            <a:off x="5063524" y="1778906"/>
            <a:ext cx="220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CERN OAuth SSO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62" name="Google Shape;362;g2bac4855fa4_5_7"/>
          <p:cNvSpPr/>
          <p:nvPr/>
        </p:nvSpPr>
        <p:spPr>
          <a:xfrm>
            <a:off x="4648200" y="2445596"/>
            <a:ext cx="2880300" cy="791100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Flask Server</a:t>
            </a:r>
            <a:endParaRPr/>
          </a:p>
        </p:txBody>
      </p:sp>
      <p:sp>
        <p:nvSpPr>
          <p:cNvPr id="363" name="Google Shape;363;g2bac4855fa4_5_7"/>
          <p:cNvSpPr/>
          <p:nvPr/>
        </p:nvSpPr>
        <p:spPr>
          <a:xfrm>
            <a:off x="1237952" y="3275100"/>
            <a:ext cx="65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User</a:t>
            </a:r>
            <a:endParaRPr b="1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64" name="Google Shape;364;g2bac4855fa4_5_7"/>
          <p:cNvSpPr/>
          <p:nvPr/>
        </p:nvSpPr>
        <p:spPr>
          <a:xfrm>
            <a:off x="4631558" y="4356150"/>
            <a:ext cx="1342500" cy="791100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H.F.S.T</a:t>
            </a:r>
            <a:br>
              <a:rPr lang="en-AU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AU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Embedding</a:t>
            </a:r>
            <a:endParaRPr/>
          </a:p>
        </p:txBody>
      </p:sp>
      <p:sp>
        <p:nvSpPr>
          <p:cNvPr id="365" name="Google Shape;365;g2bac4855fa4_5_7"/>
          <p:cNvSpPr/>
          <p:nvPr/>
        </p:nvSpPr>
        <p:spPr>
          <a:xfrm>
            <a:off x="6186051" y="4356150"/>
            <a:ext cx="1435800" cy="791100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Conversational</a:t>
            </a:r>
            <a:b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RetrievalChain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6" name="Google Shape;366;g2bac4855fa4_5_7"/>
          <p:cNvSpPr/>
          <p:nvPr/>
        </p:nvSpPr>
        <p:spPr>
          <a:xfrm>
            <a:off x="4364994" y="4085263"/>
            <a:ext cx="3475800" cy="14298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7" name="Google Shape;367;g2bac4855fa4_5_7"/>
          <p:cNvSpPr/>
          <p:nvPr/>
        </p:nvSpPr>
        <p:spPr>
          <a:xfrm>
            <a:off x="5580000" y="3774185"/>
            <a:ext cx="101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2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LangChain</a:t>
            </a:r>
            <a:endParaRPr b="1" sz="12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68" name="Google Shape;368;g2bac4855fa4_5_7"/>
          <p:cNvCxnSpPr/>
          <p:nvPr/>
        </p:nvCxnSpPr>
        <p:spPr>
          <a:xfrm>
            <a:off x="5448300" y="3276822"/>
            <a:ext cx="0" cy="107940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9" name="Google Shape;369;g2bac4855fa4_5_7"/>
          <p:cNvSpPr/>
          <p:nvPr/>
        </p:nvSpPr>
        <p:spPr>
          <a:xfrm>
            <a:off x="4338600" y="3380275"/>
            <a:ext cx="112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Query </a:t>
            </a:r>
            <a:r>
              <a:rPr lang="en-A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&amp; </a:t>
            </a:r>
            <a:r>
              <a:rPr b="1" lang="en-A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Filter</a:t>
            </a:r>
            <a:endParaRPr b="1" sz="1400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0" name="Google Shape;370;g2bac4855fa4_5_7"/>
          <p:cNvCxnSpPr/>
          <p:nvPr/>
        </p:nvCxnSpPr>
        <p:spPr>
          <a:xfrm>
            <a:off x="6889351" y="3236826"/>
            <a:ext cx="0" cy="111930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71" name="Google Shape;371;g2bac4855fa4_5_7"/>
          <p:cNvSpPr/>
          <p:nvPr/>
        </p:nvSpPr>
        <p:spPr>
          <a:xfrm>
            <a:off x="9283737" y="713202"/>
            <a:ext cx="25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(PP) = (Possibly Processed)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72" name="Google Shape;372;g2bac4855fa4_5_7"/>
          <p:cNvSpPr/>
          <p:nvPr/>
        </p:nvSpPr>
        <p:spPr>
          <a:xfrm>
            <a:off x="760905" y="4204090"/>
            <a:ext cx="1844700" cy="1625100"/>
          </a:xfrm>
          <a:prstGeom prst="roundRect">
            <a:avLst>
              <a:gd fmla="val 16667" name="adj"/>
            </a:avLst>
          </a:prstGeom>
          <a:noFill/>
          <a:ln cap="rnd" cmpd="sng" w="22225">
            <a:solidFill>
              <a:srgbClr val="147EA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3" name="Google Shape;373;g2bac4855fa4_5_7"/>
          <p:cNvSpPr/>
          <p:nvPr/>
        </p:nvSpPr>
        <p:spPr>
          <a:xfrm>
            <a:off x="840710" y="5931806"/>
            <a:ext cx="140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CERN EOS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74" name="Google Shape;374;g2bac4855fa4_5_7"/>
          <p:cNvCxnSpPr>
            <a:stCxn id="364" idx="1"/>
          </p:cNvCxnSpPr>
          <p:nvPr/>
        </p:nvCxnSpPr>
        <p:spPr>
          <a:xfrm rot="10800000">
            <a:off x="2263058" y="4751700"/>
            <a:ext cx="23685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5" name="Google Shape;375;g2bac4855fa4_5_7"/>
          <p:cNvSpPr/>
          <p:nvPr/>
        </p:nvSpPr>
        <p:spPr>
          <a:xfrm>
            <a:off x="1031805" y="4356150"/>
            <a:ext cx="1292700" cy="1292700"/>
          </a:xfrm>
          <a:prstGeom prst="ellipse">
            <a:avLst/>
          </a:prstGeom>
          <a:solidFill>
            <a:srgbClr val="FFC000"/>
          </a:solidFill>
          <a:ln cap="rnd" cmpd="sng" w="22225">
            <a:solidFill>
              <a:srgbClr val="B8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Chroma DB</a:t>
            </a:r>
            <a:endParaRPr/>
          </a:p>
        </p:txBody>
      </p:sp>
      <p:sp>
        <p:nvSpPr>
          <p:cNvPr id="376" name="Google Shape;376;g2bac4855fa4_5_7"/>
          <p:cNvSpPr/>
          <p:nvPr/>
        </p:nvSpPr>
        <p:spPr>
          <a:xfrm>
            <a:off x="2654207" y="4178442"/>
            <a:ext cx="125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Embedding</a:t>
            </a:r>
            <a:b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en-AU" sz="1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Vector</a:t>
            </a:r>
            <a:endParaRPr b="0" sz="14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77" name="Google Shape;377;g2bac4855fa4_5_7"/>
          <p:cNvSpPr/>
          <p:nvPr/>
        </p:nvSpPr>
        <p:spPr>
          <a:xfrm>
            <a:off x="2682295" y="5528567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KNN </a:t>
            </a:r>
            <a:b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documents</a:t>
            </a:r>
            <a:endParaRPr/>
          </a:p>
        </p:txBody>
      </p:sp>
      <p:sp>
        <p:nvSpPr>
          <p:cNvPr id="378" name="Google Shape;378;g2bac4855fa4_5_7"/>
          <p:cNvSpPr/>
          <p:nvPr/>
        </p:nvSpPr>
        <p:spPr>
          <a:xfrm>
            <a:off x="2072867" y="5169447"/>
            <a:ext cx="4711362" cy="345617"/>
          </a:xfrm>
          <a:custGeom>
            <a:rect b="b" l="l" r="r" t="t"/>
            <a:pathLst>
              <a:path extrusionOk="0" h="593334" w="2181186">
                <a:moveTo>
                  <a:pt x="0" y="586740"/>
                </a:moveTo>
                <a:cubicBezTo>
                  <a:pt x="726440" y="586740"/>
                  <a:pt x="1973580" y="629920"/>
                  <a:pt x="2087880" y="495300"/>
                </a:cubicBezTo>
                <a:cubicBezTo>
                  <a:pt x="2202180" y="360680"/>
                  <a:pt x="2179320" y="195580"/>
                  <a:pt x="2179320" y="0"/>
                </a:cubicBezTo>
              </a:path>
            </a:pathLst>
          </a:custGeom>
          <a:noFill/>
          <a:ln cap="flat" cmpd="sng" w="12700">
            <a:solidFill>
              <a:srgbClr val="323A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79" name="Google Shape;379;g2bac4855fa4_5_7"/>
          <p:cNvCxnSpPr/>
          <p:nvPr/>
        </p:nvCxnSpPr>
        <p:spPr>
          <a:xfrm>
            <a:off x="7528560" y="4998720"/>
            <a:ext cx="23199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0" name="Google Shape;380;g2bac4855fa4_5_7"/>
          <p:cNvCxnSpPr/>
          <p:nvPr/>
        </p:nvCxnSpPr>
        <p:spPr>
          <a:xfrm>
            <a:off x="7528560" y="4884420"/>
            <a:ext cx="22806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1" name="Google Shape;381;g2bac4855fa4_5_7"/>
          <p:cNvSpPr/>
          <p:nvPr/>
        </p:nvSpPr>
        <p:spPr>
          <a:xfrm>
            <a:off x="9881301" y="4204100"/>
            <a:ext cx="1549500" cy="1110300"/>
          </a:xfrm>
          <a:prstGeom prst="rect">
            <a:avLst/>
          </a:prstGeom>
          <a:solidFill>
            <a:schemeClr val="accent5"/>
          </a:solidFill>
          <a:ln cap="rnd" cmpd="sng" w="22225">
            <a:solidFill>
              <a:srgbClr val="2D63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Llama-7B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 CERN GPUs (KubeFlow?)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82" name="Google Shape;382;g2bac4855fa4_5_7"/>
          <p:cNvCxnSpPr/>
          <p:nvPr/>
        </p:nvCxnSpPr>
        <p:spPr>
          <a:xfrm>
            <a:off x="7528560" y="4526280"/>
            <a:ext cx="2313600" cy="0"/>
          </a:xfrm>
          <a:prstGeom prst="straightConnector1">
            <a:avLst/>
          </a:prstGeom>
          <a:noFill/>
          <a:ln cap="rnd" cmpd="sng" w="12700">
            <a:solidFill>
              <a:srgbClr val="323A3E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83" name="Google Shape;383;g2bac4855fa4_5_7"/>
          <p:cNvSpPr/>
          <p:nvPr/>
        </p:nvSpPr>
        <p:spPr>
          <a:xfrm>
            <a:off x="8078896" y="5016690"/>
            <a:ext cx="1802400" cy="738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39" l="0" r="-1009" t="-16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84" name="Google Shape;384;g2bac4855fa4_5_7"/>
          <p:cNvSpPr/>
          <p:nvPr/>
        </p:nvSpPr>
        <p:spPr>
          <a:xfrm>
            <a:off x="8229355" y="4209518"/>
            <a:ext cx="18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400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Response</a:t>
            </a:r>
            <a:endParaRPr/>
          </a:p>
        </p:txBody>
      </p:sp>
      <p:sp>
        <p:nvSpPr>
          <p:cNvPr id="385" name="Google Shape;385;g2bac4855fa4_5_7"/>
          <p:cNvSpPr/>
          <p:nvPr/>
        </p:nvSpPr>
        <p:spPr>
          <a:xfrm>
            <a:off x="8164575" y="2404375"/>
            <a:ext cx="3048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Filters:</a:t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en-A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Which database (Twiki, etc)</a:t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en-A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Date</a:t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en-A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Internal/External</a:t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ExtraLight"/>
              <a:buChar char="●"/>
            </a:pPr>
            <a:r>
              <a:rPr lang="en-A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“Trustworthiness”</a:t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Chat Interface</a:t>
            </a:r>
            <a:endParaRPr/>
          </a:p>
        </p:txBody>
      </p:sp>
      <p:sp>
        <p:nvSpPr>
          <p:cNvPr id="391" name="Google Shape;391;p11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392" name="Google Shape;3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936" y="942975"/>
            <a:ext cx="4339828" cy="45005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Chat Interface</a:t>
            </a:r>
            <a:endParaRPr/>
          </a:p>
        </p:txBody>
      </p:sp>
      <p:sp>
        <p:nvSpPr>
          <p:cNvPr id="398" name="Google Shape;398;p12"/>
          <p:cNvSpPr txBox="1"/>
          <p:nvPr>
            <p:ph idx="1" type="body"/>
          </p:nvPr>
        </p:nvSpPr>
        <p:spPr>
          <a:xfrm>
            <a:off x="581194" y="1860804"/>
            <a:ext cx="3733631" cy="4204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Version 1.0 contains everything needed to answer a query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Can cite the top sources used in the response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Has a quick search for similar sources</a:t>
            </a:r>
            <a:endParaRPr/>
          </a:p>
        </p:txBody>
      </p:sp>
      <p:sp>
        <p:nvSpPr>
          <p:cNvPr id="399" name="Google Shape;399;p12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400" name="Google Shape;4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936" y="942975"/>
            <a:ext cx="4339828" cy="45005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01" name="Google Shape;401;p12"/>
          <p:cNvGrpSpPr/>
          <p:nvPr/>
        </p:nvGrpSpPr>
        <p:grpSpPr>
          <a:xfrm>
            <a:off x="5919788" y="1030686"/>
            <a:ext cx="5338762" cy="788589"/>
            <a:chOff x="5919788" y="1030686"/>
            <a:chExt cx="5338762" cy="788589"/>
          </a:xfrm>
        </p:grpSpPr>
        <p:sp>
          <p:nvSpPr>
            <p:cNvPr id="402" name="Google Shape;402;p12"/>
            <p:cNvSpPr/>
            <p:nvPr/>
          </p:nvSpPr>
          <p:spPr>
            <a:xfrm>
              <a:off x="7150894" y="1030686"/>
              <a:ext cx="4107656" cy="26233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03" name="Google Shape;403;p12"/>
            <p:cNvCxnSpPr/>
            <p:nvPr/>
          </p:nvCxnSpPr>
          <p:spPr>
            <a:xfrm flipH="1">
              <a:off x="5919788" y="1281113"/>
              <a:ext cx="1228725" cy="538162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4" name="Google Shape;404;p12"/>
          <p:cNvSpPr/>
          <p:nvPr/>
        </p:nvSpPr>
        <p:spPr>
          <a:xfrm>
            <a:off x="4760846" y="1731148"/>
            <a:ext cx="11630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Input query</a:t>
            </a:r>
            <a:endParaRPr/>
          </a:p>
        </p:txBody>
      </p:sp>
      <p:grpSp>
        <p:nvGrpSpPr>
          <p:cNvPr id="405" name="Google Shape;405;p12"/>
          <p:cNvGrpSpPr/>
          <p:nvPr/>
        </p:nvGrpSpPr>
        <p:grpSpPr>
          <a:xfrm>
            <a:off x="6043829" y="1293019"/>
            <a:ext cx="5214721" cy="1054401"/>
            <a:chOff x="6043829" y="1030686"/>
            <a:chExt cx="5214721" cy="296671"/>
          </a:xfrm>
        </p:grpSpPr>
        <p:sp>
          <p:nvSpPr>
            <p:cNvPr id="406" name="Google Shape;406;p12"/>
            <p:cNvSpPr/>
            <p:nvPr/>
          </p:nvSpPr>
          <p:spPr>
            <a:xfrm>
              <a:off x="7150894" y="1030686"/>
              <a:ext cx="4107656" cy="26233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07" name="Google Shape;407;p12"/>
            <p:cNvCxnSpPr>
              <a:endCxn id="408" idx="3"/>
            </p:cNvCxnSpPr>
            <p:nvPr/>
          </p:nvCxnSpPr>
          <p:spPr>
            <a:xfrm flipH="1">
              <a:off x="6043829" y="1163257"/>
              <a:ext cx="1104600" cy="16410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8" name="Google Shape;408;p12"/>
          <p:cNvSpPr/>
          <p:nvPr/>
        </p:nvSpPr>
        <p:spPr>
          <a:xfrm>
            <a:off x="4640881" y="2178143"/>
            <a:ext cx="14029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LLM response</a:t>
            </a:r>
            <a:endParaRPr/>
          </a:p>
        </p:txBody>
      </p:sp>
      <p:grpSp>
        <p:nvGrpSpPr>
          <p:cNvPr id="409" name="Google Shape;409;p12"/>
          <p:cNvGrpSpPr/>
          <p:nvPr/>
        </p:nvGrpSpPr>
        <p:grpSpPr>
          <a:xfrm>
            <a:off x="5919788" y="2656486"/>
            <a:ext cx="3014662" cy="788589"/>
            <a:chOff x="5919788" y="1030686"/>
            <a:chExt cx="3014662" cy="788589"/>
          </a:xfrm>
        </p:grpSpPr>
        <p:sp>
          <p:nvSpPr>
            <p:cNvPr id="410" name="Google Shape;410;p12"/>
            <p:cNvSpPr/>
            <p:nvPr/>
          </p:nvSpPr>
          <p:spPr>
            <a:xfrm>
              <a:off x="7150894" y="1030686"/>
              <a:ext cx="1783556" cy="26233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11" name="Google Shape;411;p12"/>
            <p:cNvCxnSpPr/>
            <p:nvPr/>
          </p:nvCxnSpPr>
          <p:spPr>
            <a:xfrm flipH="1">
              <a:off x="5919788" y="1281113"/>
              <a:ext cx="1228725" cy="538162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2" name="Google Shape;412;p12"/>
          <p:cNvSpPr/>
          <p:nvPr/>
        </p:nvSpPr>
        <p:spPr>
          <a:xfrm>
            <a:off x="4760240" y="3356948"/>
            <a:ext cx="11642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 title</a:t>
            </a:r>
            <a:endParaRPr/>
          </a:p>
        </p:txBody>
      </p:sp>
      <p:sp>
        <p:nvSpPr>
          <p:cNvPr id="413" name="Google Shape;413;p12"/>
          <p:cNvSpPr/>
          <p:nvPr/>
        </p:nvSpPr>
        <p:spPr>
          <a:xfrm>
            <a:off x="8969008" y="2656485"/>
            <a:ext cx="270242" cy="26233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4" name="Google Shape;414;p12"/>
          <p:cNvCxnSpPr/>
          <p:nvPr/>
        </p:nvCxnSpPr>
        <p:spPr>
          <a:xfrm flipH="1">
            <a:off x="5978319" y="2918818"/>
            <a:ext cx="2990690" cy="1309875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5" name="Google Shape;415;p12"/>
          <p:cNvSpPr/>
          <p:nvPr/>
        </p:nvSpPr>
        <p:spPr>
          <a:xfrm>
            <a:off x="4428159" y="4059416"/>
            <a:ext cx="1502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Similarity score</a:t>
            </a:r>
            <a:endParaRPr/>
          </a:p>
        </p:txBody>
      </p:sp>
      <p:sp>
        <p:nvSpPr>
          <p:cNvPr id="416" name="Google Shape;416;p12"/>
          <p:cNvSpPr/>
          <p:nvPr/>
        </p:nvSpPr>
        <p:spPr>
          <a:xfrm>
            <a:off x="10360908" y="3084433"/>
            <a:ext cx="713491" cy="262333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7" name="Google Shape;417;p12"/>
          <p:cNvCxnSpPr/>
          <p:nvPr/>
        </p:nvCxnSpPr>
        <p:spPr>
          <a:xfrm flipH="1">
            <a:off x="5968665" y="3346766"/>
            <a:ext cx="4392245" cy="192373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12"/>
          <p:cNvSpPr/>
          <p:nvPr/>
        </p:nvSpPr>
        <p:spPr>
          <a:xfrm>
            <a:off x="4337678" y="5012311"/>
            <a:ext cx="1608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Instant similarity</a:t>
            </a:r>
            <a:b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search</a:t>
            </a:r>
            <a:endParaRPr/>
          </a:p>
        </p:txBody>
      </p:sp>
      <p:grpSp>
        <p:nvGrpSpPr>
          <p:cNvPr id="419" name="Google Shape;419;p12"/>
          <p:cNvGrpSpPr/>
          <p:nvPr/>
        </p:nvGrpSpPr>
        <p:grpSpPr>
          <a:xfrm>
            <a:off x="5919182" y="5025318"/>
            <a:ext cx="5338762" cy="788589"/>
            <a:chOff x="5919788" y="1030686"/>
            <a:chExt cx="5338762" cy="788589"/>
          </a:xfrm>
        </p:grpSpPr>
        <p:sp>
          <p:nvSpPr>
            <p:cNvPr id="420" name="Google Shape;420;p12"/>
            <p:cNvSpPr/>
            <p:nvPr/>
          </p:nvSpPr>
          <p:spPr>
            <a:xfrm>
              <a:off x="7150894" y="1030686"/>
              <a:ext cx="4107656" cy="26233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21" name="Google Shape;421;p12"/>
            <p:cNvCxnSpPr/>
            <p:nvPr/>
          </p:nvCxnSpPr>
          <p:spPr>
            <a:xfrm flipH="1">
              <a:off x="5919788" y="1281113"/>
              <a:ext cx="1228725" cy="538162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2" name="Google Shape;422;p12"/>
          <p:cNvSpPr/>
          <p:nvPr/>
        </p:nvSpPr>
        <p:spPr>
          <a:xfrm>
            <a:off x="4314825" y="5682903"/>
            <a:ext cx="15987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AU" sz="16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Next query entry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951a061c9_0_3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chATLAS Overview</a:t>
            </a:r>
            <a:endParaRPr/>
          </a:p>
        </p:txBody>
      </p:sp>
      <p:sp>
        <p:nvSpPr>
          <p:cNvPr id="128" name="Google Shape;128;g26951a061c9_0_3"/>
          <p:cNvSpPr txBox="1"/>
          <p:nvPr>
            <p:ph idx="1" type="body"/>
          </p:nvPr>
        </p:nvSpPr>
        <p:spPr>
          <a:xfrm>
            <a:off x="581200" y="1724253"/>
            <a:ext cx="11029500" cy="422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Motivation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History of chATLAS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Data Gathering</a:t>
            </a:r>
            <a:endParaRPr/>
          </a:p>
          <a:p>
            <a:pPr indent="-306000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Infrastructure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Deployment Result: Chat Interface and Demo</a:t>
            </a:r>
            <a:endParaRPr/>
          </a:p>
          <a:p>
            <a:pPr indent="-306000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Roadmap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Updates, Challenges, and Summary</a:t>
            </a:r>
            <a:endParaRPr/>
          </a:p>
        </p:txBody>
      </p:sp>
      <p:sp>
        <p:nvSpPr>
          <p:cNvPr id="129" name="Google Shape;129;g26951a061c9_0_3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Chat Interface</a:t>
            </a:r>
            <a:endParaRPr/>
          </a:p>
        </p:txBody>
      </p:sp>
      <p:sp>
        <p:nvSpPr>
          <p:cNvPr id="428" name="Google Shape;428;p13"/>
          <p:cNvSpPr txBox="1"/>
          <p:nvPr>
            <p:ph idx="1" type="body"/>
          </p:nvPr>
        </p:nvSpPr>
        <p:spPr>
          <a:xfrm>
            <a:off x="581194" y="1860804"/>
            <a:ext cx="3733631" cy="4204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Version 1.0 contains everything needed to answer a query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Can cite the top sources used in the response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Has a quick search for similar sources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Experimenting with a V2.0 appearance that is lighter, and has a dedicated </a:t>
            </a:r>
            <a:r>
              <a:rPr b="1" lang="en-AU"/>
              <a:t>Assistant </a:t>
            </a:r>
            <a:r>
              <a:rPr lang="en-AU"/>
              <a:t>mode and </a:t>
            </a:r>
            <a:r>
              <a:rPr b="1" lang="en-AU"/>
              <a:t>Search </a:t>
            </a:r>
            <a:r>
              <a:rPr lang="en-AU"/>
              <a:t>mode</a:t>
            </a:r>
            <a:endParaRPr/>
          </a:p>
        </p:txBody>
      </p:sp>
      <p:sp>
        <p:nvSpPr>
          <p:cNvPr id="429" name="Google Shape;429;p13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430" name="Google Shape;4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993775"/>
            <a:ext cx="3335400" cy="47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"/>
          <p:cNvSpPr txBox="1"/>
          <p:nvPr>
            <p:ph type="title"/>
          </p:nvPr>
        </p:nvSpPr>
        <p:spPr>
          <a:xfrm>
            <a:off x="159710" y="494737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Demo</a:t>
            </a:r>
            <a:endParaRPr/>
          </a:p>
        </p:txBody>
      </p:sp>
      <p:sp>
        <p:nvSpPr>
          <p:cNvPr id="436" name="Google Shape;436;p4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437" name="Google Shape;437;p4" title="Chatlas-lips-edit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000" y="684799"/>
            <a:ext cx="7435576" cy="55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ac4855fa4_0_544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43" name="Google Shape;443;g2bac4855fa4_0_544"/>
          <p:cNvSpPr/>
          <p:nvPr/>
        </p:nvSpPr>
        <p:spPr>
          <a:xfrm>
            <a:off x="2342978" y="3228113"/>
            <a:ext cx="1549500" cy="972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HuggingFace</a:t>
            </a:r>
            <a:b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&amp; OpenAI API</a:t>
            </a:r>
            <a:endParaRPr/>
          </a:p>
        </p:txBody>
      </p:sp>
      <p:sp>
        <p:nvSpPr>
          <p:cNvPr id="444" name="Google Shape;444;g2bac4855fa4_0_544"/>
          <p:cNvSpPr/>
          <p:nvPr/>
        </p:nvSpPr>
        <p:spPr>
          <a:xfrm>
            <a:off x="4053832" y="3228113"/>
            <a:ext cx="1549500" cy="972600"/>
          </a:xfrm>
          <a:prstGeom prst="roundRect">
            <a:avLst>
              <a:gd fmla="val 16667" name="adj"/>
            </a:avLst>
          </a:prstGeom>
          <a:solidFill>
            <a:srgbClr val="39B5E7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HuggingFace both Embedding &amp; Completion</a:t>
            </a:r>
            <a:endParaRPr/>
          </a:p>
        </p:txBody>
      </p:sp>
      <p:sp>
        <p:nvSpPr>
          <p:cNvPr id="445" name="Google Shape;445;g2bac4855fa4_0_544"/>
          <p:cNvSpPr/>
          <p:nvPr/>
        </p:nvSpPr>
        <p:spPr>
          <a:xfrm>
            <a:off x="5764686" y="3228113"/>
            <a:ext cx="1549500" cy="972600"/>
          </a:xfrm>
          <a:prstGeom prst="roundRect">
            <a:avLst>
              <a:gd fmla="val 16667" name="adj"/>
            </a:avLst>
          </a:prstGeom>
          <a:solidFill>
            <a:srgbClr val="45BAE9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More sophisticated document aggregation</a:t>
            </a:r>
            <a:endParaRPr/>
          </a:p>
        </p:txBody>
      </p:sp>
      <p:sp>
        <p:nvSpPr>
          <p:cNvPr id="446" name="Google Shape;446;g2bac4855fa4_0_544"/>
          <p:cNvSpPr/>
          <p:nvPr/>
        </p:nvSpPr>
        <p:spPr>
          <a:xfrm>
            <a:off x="7475539" y="4604631"/>
            <a:ext cx="1549500" cy="972600"/>
          </a:xfrm>
          <a:prstGeom prst="roundRect">
            <a:avLst>
              <a:gd fmla="val 16667" name="adj"/>
            </a:avLst>
          </a:prstGeom>
          <a:solidFill>
            <a:srgbClr val="76E1E6"/>
          </a:solidFill>
          <a:ln cap="rnd" cmpd="sng" w="22225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Integration with other CERN AI Assistants</a:t>
            </a:r>
            <a:endParaRPr/>
          </a:p>
        </p:txBody>
      </p:sp>
      <p:sp>
        <p:nvSpPr>
          <p:cNvPr id="447" name="Google Shape;447;g2bac4855fa4_0_544"/>
          <p:cNvSpPr/>
          <p:nvPr/>
        </p:nvSpPr>
        <p:spPr>
          <a:xfrm>
            <a:off x="7475539" y="3228112"/>
            <a:ext cx="1549500" cy="972600"/>
          </a:xfrm>
          <a:prstGeom prst="roundRect">
            <a:avLst>
              <a:gd fmla="val 16667" name="adj"/>
            </a:avLst>
          </a:prstGeom>
          <a:solidFill>
            <a:srgbClr val="79CDEF"/>
          </a:solidFill>
          <a:ln cap="rnd" cmpd="sng" w="2222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Vision model for plots and diagrams</a:t>
            </a:r>
            <a:endParaRPr/>
          </a:p>
        </p:txBody>
      </p:sp>
      <p:sp>
        <p:nvSpPr>
          <p:cNvPr id="448" name="Google Shape;448;g2bac4855fa4_0_544"/>
          <p:cNvSpPr/>
          <p:nvPr/>
        </p:nvSpPr>
        <p:spPr>
          <a:xfrm>
            <a:off x="2342978" y="4604632"/>
            <a:ext cx="1549500" cy="972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rnd" cmpd="sng" w="22225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Single-query Assistant &amp; Simple search</a:t>
            </a:r>
            <a:endParaRPr/>
          </a:p>
        </p:txBody>
      </p:sp>
      <p:sp>
        <p:nvSpPr>
          <p:cNvPr id="449" name="Google Shape;449;g2bac4855fa4_0_544"/>
          <p:cNvSpPr/>
          <p:nvPr/>
        </p:nvSpPr>
        <p:spPr>
          <a:xfrm>
            <a:off x="4053832" y="4604632"/>
            <a:ext cx="1549500" cy="972600"/>
          </a:xfrm>
          <a:prstGeom prst="roundRect">
            <a:avLst>
              <a:gd fmla="val 16667" name="adj"/>
            </a:avLst>
          </a:prstGeom>
          <a:solidFill>
            <a:srgbClr val="32D2DA"/>
          </a:solidFill>
          <a:ln cap="rnd" cmpd="sng" w="22225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Filtered search &amp; Continued- conversation Assistant</a:t>
            </a:r>
            <a:endParaRPr/>
          </a:p>
        </p:txBody>
      </p:sp>
      <p:sp>
        <p:nvSpPr>
          <p:cNvPr id="450" name="Google Shape;450;g2bac4855fa4_0_544"/>
          <p:cNvSpPr/>
          <p:nvPr/>
        </p:nvSpPr>
        <p:spPr>
          <a:xfrm>
            <a:off x="5764686" y="4604632"/>
            <a:ext cx="1549500" cy="972600"/>
          </a:xfrm>
          <a:prstGeom prst="roundRect">
            <a:avLst>
              <a:gd fmla="val 16667" name="adj"/>
            </a:avLst>
          </a:prstGeom>
          <a:solidFill>
            <a:srgbClr val="59DBE1"/>
          </a:solidFill>
          <a:ln cap="rnd" cmpd="sng" w="22225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Integration with Gitlab and IDEs</a:t>
            </a:r>
            <a:endParaRPr/>
          </a:p>
        </p:txBody>
      </p:sp>
      <p:cxnSp>
        <p:nvCxnSpPr>
          <p:cNvPr id="451" name="Google Shape;451;g2bac4855fa4_0_544"/>
          <p:cNvCxnSpPr/>
          <p:nvPr/>
        </p:nvCxnSpPr>
        <p:spPr>
          <a:xfrm>
            <a:off x="2874860" y="6147476"/>
            <a:ext cx="7132200" cy="0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52" name="Google Shape;452;g2bac4855fa4_0_544" title="Points scored"/>
          <p:cNvPicPr preferRelativeResize="0"/>
          <p:nvPr/>
        </p:nvPicPr>
        <p:blipFill rotWithShape="1">
          <a:blip r:embed="rId3">
            <a:alphaModFix/>
          </a:blip>
          <a:srcRect b="0" l="-3660" r="3659" t="0"/>
          <a:stretch/>
        </p:blipFill>
        <p:spPr>
          <a:xfrm>
            <a:off x="585388" y="589969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2bac4855fa4_0_544"/>
          <p:cNvSpPr txBox="1"/>
          <p:nvPr/>
        </p:nvSpPr>
        <p:spPr>
          <a:xfrm>
            <a:off x="2127400" y="2294500"/>
            <a:ext cx="731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Twiki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4" name="Google Shape;454;g2bac4855fa4_0_544"/>
          <p:cNvSpPr txBox="1"/>
          <p:nvPr/>
        </p:nvSpPr>
        <p:spPr>
          <a:xfrm>
            <a:off x="2750025" y="2145175"/>
            <a:ext cx="920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Software Docs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5" name="Google Shape;455;g2bac4855fa4_0_544"/>
          <p:cNvSpPr txBox="1"/>
          <p:nvPr/>
        </p:nvSpPr>
        <p:spPr>
          <a:xfrm>
            <a:off x="6878959" y="2253400"/>
            <a:ext cx="731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Jira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6" name="Google Shape;456;g2bac4855fa4_0_544"/>
          <p:cNvSpPr txBox="1"/>
          <p:nvPr/>
        </p:nvSpPr>
        <p:spPr>
          <a:xfrm>
            <a:off x="3566088" y="2235450"/>
            <a:ext cx="860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E-group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Archive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7" name="Google Shape;457;g2bac4855fa4_0_544"/>
          <p:cNvSpPr txBox="1"/>
          <p:nvPr/>
        </p:nvSpPr>
        <p:spPr>
          <a:xfrm>
            <a:off x="4321670" y="2235450"/>
            <a:ext cx="920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Indico Meetings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8" name="Google Shape;458;g2bac4855fa4_0_544"/>
          <p:cNvSpPr txBox="1"/>
          <p:nvPr/>
        </p:nvSpPr>
        <p:spPr>
          <a:xfrm>
            <a:off x="5269963" y="2235450"/>
            <a:ext cx="731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PDF Plots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9" name="Google Shape;459;g2bac4855fa4_0_544"/>
          <p:cNvSpPr txBox="1"/>
          <p:nvPr/>
        </p:nvSpPr>
        <p:spPr>
          <a:xfrm>
            <a:off x="5974775" y="2235450"/>
            <a:ext cx="1129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Mattermost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0" name="Google Shape;460;g2bac4855fa4_0_544"/>
          <p:cNvSpPr txBox="1"/>
          <p:nvPr/>
        </p:nvSpPr>
        <p:spPr>
          <a:xfrm>
            <a:off x="7475550" y="2153225"/>
            <a:ext cx="101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Codebases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1" name="Google Shape;461;g2bac4855fa4_0_544"/>
          <p:cNvSpPr txBox="1"/>
          <p:nvPr/>
        </p:nvSpPr>
        <p:spPr>
          <a:xfrm>
            <a:off x="8419830" y="2100500"/>
            <a:ext cx="7314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Group level Docs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2" name="Google Shape;462;g2bac4855fa4_0_544"/>
          <p:cNvSpPr txBox="1"/>
          <p:nvPr/>
        </p:nvSpPr>
        <p:spPr>
          <a:xfrm>
            <a:off x="9195832" y="2062850"/>
            <a:ext cx="7476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CDS Papers &amp; Notes</a:t>
            </a:r>
            <a:endParaRPr sz="12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3" name="Google Shape;463;g2bac4855fa4_0_544"/>
          <p:cNvSpPr txBox="1"/>
          <p:nvPr/>
        </p:nvSpPr>
        <p:spPr>
          <a:xfrm>
            <a:off x="1570850" y="5440425"/>
            <a:ext cx="6500400" cy="2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F3F3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g2bac4855fa4_0_544"/>
          <p:cNvSpPr txBox="1"/>
          <p:nvPr/>
        </p:nvSpPr>
        <p:spPr>
          <a:xfrm>
            <a:off x="2109200" y="6134374"/>
            <a:ext cx="789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Nov ‘23		Jan ’24			March ’24			July ‘24</a:t>
            </a:r>
            <a:endParaRPr/>
          </a:p>
        </p:txBody>
      </p:sp>
      <p:sp>
        <p:nvSpPr>
          <p:cNvPr id="465" name="Google Shape;465;g2bac4855fa4_0_544"/>
          <p:cNvSpPr txBox="1"/>
          <p:nvPr/>
        </p:nvSpPr>
        <p:spPr>
          <a:xfrm>
            <a:off x="2311525" y="3659263"/>
            <a:ext cx="12516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Hugging Face &amp; OpenAI API</a:t>
            </a:r>
            <a:endParaRPr sz="12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g2bac4855fa4_0_544"/>
          <p:cNvSpPr txBox="1"/>
          <p:nvPr/>
        </p:nvSpPr>
        <p:spPr>
          <a:xfrm>
            <a:off x="3578850" y="3691775"/>
            <a:ext cx="12516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434343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HuggingFace both Embedding &amp; Completion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g2bac4855fa4_0_544"/>
          <p:cNvSpPr txBox="1"/>
          <p:nvPr/>
        </p:nvSpPr>
        <p:spPr>
          <a:xfrm>
            <a:off x="5282725" y="3691775"/>
            <a:ext cx="12516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More sophisticated document aggregation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2bac4855fa4_0_544"/>
          <p:cNvSpPr txBox="1"/>
          <p:nvPr/>
        </p:nvSpPr>
        <p:spPr>
          <a:xfrm>
            <a:off x="6877013" y="3777350"/>
            <a:ext cx="12516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Vision model for plots and diagrams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2bac4855fa4_0_544"/>
          <p:cNvSpPr txBox="1"/>
          <p:nvPr/>
        </p:nvSpPr>
        <p:spPr>
          <a:xfrm>
            <a:off x="8587863" y="3777363"/>
            <a:ext cx="12516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Fine-tuned Completion Model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2bac4855fa4_0_544"/>
          <p:cNvSpPr txBox="1"/>
          <p:nvPr/>
        </p:nvSpPr>
        <p:spPr>
          <a:xfrm>
            <a:off x="2279575" y="5107975"/>
            <a:ext cx="1226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Single-query </a:t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Assistant &amp; </a:t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Simple search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2bac4855fa4_0_544"/>
          <p:cNvSpPr txBox="1"/>
          <p:nvPr/>
        </p:nvSpPr>
        <p:spPr>
          <a:xfrm>
            <a:off x="3591600" y="5043100"/>
            <a:ext cx="1226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Filtered search &amp; Continued- conversation Assistant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2" name="Google Shape;472;g2bac4855fa4_0_544"/>
          <p:cNvSpPr txBox="1"/>
          <p:nvPr/>
        </p:nvSpPr>
        <p:spPr>
          <a:xfrm>
            <a:off x="5119425" y="5114900"/>
            <a:ext cx="1226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Integration with Gitlab and IDEs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3" name="Google Shape;473;g2bac4855fa4_0_544"/>
          <p:cNvSpPr txBox="1"/>
          <p:nvPr/>
        </p:nvSpPr>
        <p:spPr>
          <a:xfrm>
            <a:off x="6932075" y="5114900"/>
            <a:ext cx="1226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Integration with other CERN AI Assistants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4" name="Google Shape;474;g2bac4855fa4_0_544"/>
          <p:cNvSpPr txBox="1"/>
          <p:nvPr/>
        </p:nvSpPr>
        <p:spPr>
          <a:xfrm>
            <a:off x="8575113" y="4903975"/>
            <a:ext cx="12516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3F3F3F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Agentic – categorize, review papers, monitor Glance and Jira</a:t>
            </a:r>
            <a:endParaRPr sz="1200">
              <a:solidFill>
                <a:srgbClr val="3F3F3F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bac4855fa4_5_50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Recent Updates and Ongoing Work</a:t>
            </a:r>
            <a:endParaRPr/>
          </a:p>
        </p:txBody>
      </p:sp>
      <p:sp>
        <p:nvSpPr>
          <p:cNvPr id="481" name="Google Shape;481;g2bac4855fa4_5_50"/>
          <p:cNvSpPr txBox="1"/>
          <p:nvPr>
            <p:ph idx="1" type="body"/>
          </p:nvPr>
        </p:nvSpPr>
        <p:spPr>
          <a:xfrm>
            <a:off x="581193" y="1860804"/>
            <a:ext cx="11029500" cy="420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3756" lvl="0" marL="457200" rtl="0" algn="l"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Studies of the use and performance of different models as well as</a:t>
            </a:r>
            <a:r>
              <a:rPr lang="en-AU"/>
              <a:t> </a:t>
            </a:r>
            <a:r>
              <a:rPr i="1" lang="en-AU"/>
              <a:t>response optimization</a:t>
            </a:r>
            <a:r>
              <a:rPr lang="en-AU"/>
              <a:t> via </a:t>
            </a:r>
            <a:r>
              <a:rPr i="1" lang="en-AU"/>
              <a:t>prompt engineering</a:t>
            </a:r>
            <a:r>
              <a:rPr lang="en-AU"/>
              <a:t> and </a:t>
            </a:r>
            <a:r>
              <a:rPr i="1" lang="en-AU"/>
              <a:t>similarity search techniques</a:t>
            </a:r>
            <a:endParaRPr i="1"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Indico scraping shown previously with Nougat and Marker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Video caption search and embedding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Fine-tuning model research and experiments on either CDS or Twiki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App development, deployment, documentation, etc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Studies on how to include the ATLAS Glossary, and other “Dictionary” or “Reference” type documents - first-layer database search, fine-tuning, or even heuristic hand-engineering (“When is the NSW being upgraded?” - search in Glossary for any words present - place them in parentheses = “When is the NSW (New Small Wheel) being upgraded?”)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2bac4855fa4_5_50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"/>
          <p:cNvSpPr txBox="1"/>
          <p:nvPr>
            <p:ph type="title"/>
          </p:nvPr>
        </p:nvSpPr>
        <p:spPr>
          <a:xfrm>
            <a:off x="581192" y="544993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Challenges and Suggestions</a:t>
            </a:r>
            <a:endParaRPr/>
          </a:p>
        </p:txBody>
      </p:sp>
      <p:sp>
        <p:nvSpPr>
          <p:cNvPr id="488" name="Google Shape;488;p14"/>
          <p:cNvSpPr txBox="1"/>
          <p:nvPr>
            <p:ph idx="1" type="body"/>
          </p:nvPr>
        </p:nvSpPr>
        <p:spPr>
          <a:xfrm>
            <a:off x="581194" y="1428750"/>
            <a:ext cx="10848806" cy="475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Getting the data! Highly heterogeneous file types, many behind authorisation walls, many stale or inaccurate, many requiring high levels of post-processing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Community solutions could go a long way: Ensure that any experiment/collaboration databases are easily accessible and exportable. All websites should live in a git repo. All publications should be submitted and saved as latex, and compiled separately. All discussion forums should have anonymisation options. This would have saved ~1 year of data wrangling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Hallucination is still a very real problem [https://www.arxiv-vanity.com/papers/2311.04348/]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A high quality AI assistant probably requires fine tuning, which is an expensive task (less in gpu-hours, more in expert-hours)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Open-source solutions for UI are not particularly flexible. A tool built by+for the scientific community would be </a:t>
            </a:r>
            <a:r>
              <a:rPr b="1" lang="en-AU"/>
              <a:t>very </a:t>
            </a:r>
            <a:r>
              <a:rPr lang="en-AU"/>
              <a:t>useful! Open-source solutions for backend (retrieval, document aggregation) are perfectly fine.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Codebase integration: experiment codebases are huge, not so well-commented, and non-obvious how to chunk. Perhaps an automated commenting algorithm as a pre-process step?</a:t>
            </a:r>
            <a:endParaRPr/>
          </a:p>
        </p:txBody>
      </p:sp>
      <p:sp>
        <p:nvSpPr>
          <p:cNvPr id="489" name="Google Shape;489;p14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6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OPEN QUESTIONS</a:t>
            </a:r>
            <a:endParaRPr/>
          </a:p>
        </p:txBody>
      </p:sp>
      <p:sp>
        <p:nvSpPr>
          <p:cNvPr id="495" name="Google Shape;495;p16"/>
          <p:cNvSpPr txBox="1"/>
          <p:nvPr>
            <p:ph idx="1" type="body"/>
          </p:nvPr>
        </p:nvSpPr>
        <p:spPr>
          <a:xfrm>
            <a:off x="474514" y="1700784"/>
            <a:ext cx="10848806" cy="4204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How to avoid hallucinations? (Integrate latest research?)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How to best “censor” politically incorrect responses (e.g. which analysis team is the best?) 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How to </a:t>
            </a:r>
            <a:r>
              <a:rPr b="1" lang="en-AU"/>
              <a:t>measure</a:t>
            </a:r>
            <a:r>
              <a:rPr lang="en-AU"/>
              <a:t> the quality of responses – LangSmith</a:t>
            </a:r>
            <a:br>
              <a:rPr lang="en-AU"/>
            </a:br>
            <a:r>
              <a:rPr lang="en-AU"/>
              <a:t>AI-assisted evaluators? (Metric Development)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What is the best dataset to gather for fine-tuning?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How to anonymize email threads and discussion </a:t>
            </a:r>
            <a:br>
              <a:rPr lang="en-AU"/>
            </a:br>
            <a:r>
              <a:rPr lang="en-AU"/>
              <a:t>forums?</a:t>
            </a:r>
            <a:endParaRPr/>
          </a:p>
          <a:p>
            <a:pPr indent="-206686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rPr b="1" lang="en-AU"/>
              <a:t>We are having a lot of fun building this thing from scratch, but if there was an open-source scientific community framework for AI Assistants, it would be even more fun!</a:t>
            </a:r>
            <a:endParaRPr/>
          </a:p>
        </p:txBody>
      </p:sp>
      <p:sp>
        <p:nvSpPr>
          <p:cNvPr id="496" name="Google Shape;496;p16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497" name="Google Shape;4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5640" y="2829742"/>
            <a:ext cx="4605704" cy="12317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bac4855fa4_0_468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Presentation Summary</a:t>
            </a:r>
            <a:endParaRPr/>
          </a:p>
        </p:txBody>
      </p:sp>
      <p:sp>
        <p:nvSpPr>
          <p:cNvPr id="504" name="Google Shape;504;g2bac4855fa4_0_468"/>
          <p:cNvSpPr txBox="1"/>
          <p:nvPr>
            <p:ph idx="1" type="body"/>
          </p:nvPr>
        </p:nvSpPr>
        <p:spPr>
          <a:xfrm>
            <a:off x="581193" y="1624529"/>
            <a:ext cx="11029500" cy="420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Our goal is to create a reliable AI assistant across all ATLAS content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Solved(In Progress) - ATLAS has significant data and presents a logistical challenge that we have largely overcome</a:t>
            </a:r>
            <a:endParaRPr/>
          </a:p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Complete - Implemented good semantic (vector embedded) search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Complete - Prototype of AI Assistant</a:t>
            </a:r>
            <a:endParaRPr/>
          </a:p>
          <a:p>
            <a:pPr indent="-306000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Roadmap - Achieving our goal by Iterative Development</a:t>
            </a:r>
            <a:endParaRPr/>
          </a:p>
          <a:p>
            <a:pPr indent="-311842" lvl="0" marL="306000" rtl="0" algn="l">
              <a:spcBef>
                <a:spcPts val="940"/>
              </a:spcBef>
              <a:spcAft>
                <a:spcPts val="0"/>
              </a:spcAft>
              <a:buSzPts val="1656"/>
              <a:buChar char="◼"/>
            </a:pPr>
            <a:r>
              <a:rPr lang="en-AU"/>
              <a:t>Feedback - Recent Updates, Challenges, Suggestions, and Open Questions</a:t>
            </a:r>
            <a:endParaRPr/>
          </a:p>
        </p:txBody>
      </p:sp>
      <p:sp>
        <p:nvSpPr>
          <p:cNvPr id="505" name="Google Shape;505;g2bac4855fa4_0_468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6951a061c9_0_69"/>
          <p:cNvSpPr txBox="1"/>
          <p:nvPr>
            <p:ph type="title"/>
          </p:nvPr>
        </p:nvSpPr>
        <p:spPr>
          <a:xfrm>
            <a:off x="728217" y="34222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END</a:t>
            </a:r>
            <a:endParaRPr/>
          </a:p>
        </p:txBody>
      </p:sp>
      <p:sp>
        <p:nvSpPr>
          <p:cNvPr id="512" name="Google Shape;512;g26951a061c9_0_69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MOTIVATION</a:t>
            </a:r>
            <a:endParaRPr/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581194" y="2286000"/>
            <a:ext cx="10848806" cy="377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Quickly parsing documentation and twiki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Semantic search and availability of heterogeneous sources of ATLAS information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Summarizing research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Connecting the dots between different groups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Debugging software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Searching and summarizing JIRA and </a:t>
            </a:r>
            <a:r>
              <a:rPr lang="en-AU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Glance </a:t>
            </a:r>
            <a:r>
              <a:rPr lang="en-AU"/>
              <a:t>information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</p:txBody>
      </p:sp>
      <p:sp>
        <p:nvSpPr>
          <p:cNvPr id="136" name="Google Shape;136;p2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581192" y="702156"/>
            <a:ext cx="11029616" cy="75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HISTORY</a:t>
            </a:r>
            <a:endParaRPr/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581194" y="1860804"/>
            <a:ext cx="10848806" cy="4204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In April 2023, initial ATLAS ML Forum meeting to discuss usage of ChatGPT and Github Copilot within ATLAS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In June 2023, presentations on several ongoing works to use LLMs within ATLAS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AU"/>
              <a:t>ATLAS-GPT: Daniel Murnane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AU"/>
              <a:t>ChATLAS: Gabriel Facini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AU"/>
              <a:t>Google Bard + ATLAS: Kaushik De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en-AU"/>
              <a:t>Analysis Description Language + GPT: Gokhan Unel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Decision made to converge ATLAS-GPT and ChATLAS and create an official prototype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Fortnightly developer meetings kicked off in August 2023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Currently approx. seven part-time contributors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Launched ATLAS-public demo November 16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https://chatlas-flask-chatlas.app.cern.ch/</a:t>
            </a:r>
            <a:r>
              <a:rPr lang="en-AU"/>
              <a:t> </a:t>
            </a:r>
            <a:endParaRPr/>
          </a:p>
        </p:txBody>
      </p: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ontserrat"/>
              <a:buNone/>
            </a:pPr>
            <a:r>
              <a:rPr lang="en-AU"/>
              <a:t>Data Gathering: How Scraping Began</a:t>
            </a:r>
            <a:endParaRPr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348409" y="2423160"/>
            <a:ext cx="3754586" cy="364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Start with set of “Starting URLs”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Recursively visit included links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Find all headers, and visit content below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en-AU"/>
              <a:t>Append metadata of twiki (parent structure, date revised, etc.)</a:t>
            </a:r>
            <a:endParaRPr/>
          </a:p>
          <a:p>
            <a:pPr indent="-206686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  <a:p>
            <a:pPr indent="-206686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 txBox="1"/>
          <p:nvPr>
            <p:ph idx="12" type="sldNum"/>
          </p:nvPr>
        </p:nvSpPr>
        <p:spPr>
          <a:xfrm>
            <a:off x="10904509" y="634267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1454499" y="1840467"/>
            <a:ext cx="15424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ATLAS Twiki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52" name="Google Shape;152;p9"/>
          <p:cNvCxnSpPr/>
          <p:nvPr/>
        </p:nvCxnSpPr>
        <p:spPr>
          <a:xfrm>
            <a:off x="4213860" y="2118360"/>
            <a:ext cx="0" cy="3139440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9"/>
          <p:cNvSpPr txBox="1"/>
          <p:nvPr/>
        </p:nvSpPr>
        <p:spPr>
          <a:xfrm>
            <a:off x="4247995" y="2427206"/>
            <a:ext cx="3754586" cy="364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Discover whether the CDS paper has a Gitlab latex repo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latex exists, pull from repo and (planned) convert to markdown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(Planned) Use </a:t>
            </a:r>
            <a:r>
              <a:rPr b="1"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unstructured 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library to parse markdown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latex </a:t>
            </a:r>
            <a:r>
              <a:rPr i="1"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does not 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exist, use </a:t>
            </a:r>
            <a:r>
              <a:rPr b="1"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nougat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library to read PDF (including equations) into markdown</a:t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5785294" y="1844513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CDS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8315731" y="2423160"/>
            <a:ext cx="3754586" cy="364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Load event list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Scrape timetable contents (date, title, speaker, etc.)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(Planned) Pull PDF slide decks and minutes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(Planned) Parse in the same way as in CDS</a:t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9586301" y="1840475"/>
            <a:ext cx="10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Indico</a:t>
            </a:r>
            <a:endParaRPr b="1" sz="1800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57" name="Google Shape;157;p9"/>
          <p:cNvCxnSpPr/>
          <p:nvPr/>
        </p:nvCxnSpPr>
        <p:spPr>
          <a:xfrm>
            <a:off x="8258448" y="2118360"/>
            <a:ext cx="0" cy="3139440"/>
          </a:xfrm>
          <a:prstGeom prst="straightConnector1">
            <a:avLst/>
          </a:prstGeom>
          <a:noFill/>
          <a:ln cap="rnd" cmpd="sng" w="12700">
            <a:solidFill>
              <a:srgbClr val="189CC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ac4855fa4_0_191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Data Gathering: Volume Measurements</a:t>
            </a:r>
            <a:endParaRPr/>
          </a:p>
        </p:txBody>
      </p:sp>
      <p:sp>
        <p:nvSpPr>
          <p:cNvPr id="164" name="Google Shape;164;g2bac4855fa4_0_191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5" name="Google Shape;165;g2bac4855fa4_0_191"/>
          <p:cNvSpPr txBox="1"/>
          <p:nvPr/>
        </p:nvSpPr>
        <p:spPr>
          <a:xfrm>
            <a:off x="289350" y="316930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Twiki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6" name="Google Shape;166;g2bac4855fa4_0_191"/>
          <p:cNvSpPr txBox="1"/>
          <p:nvPr/>
        </p:nvSpPr>
        <p:spPr>
          <a:xfrm>
            <a:off x="1356775" y="2975300"/>
            <a:ext cx="1092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Software Docs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7" name="Google Shape;167;g2bac4855fa4_0_191"/>
          <p:cNvSpPr txBox="1"/>
          <p:nvPr/>
        </p:nvSpPr>
        <p:spPr>
          <a:xfrm>
            <a:off x="6855200" y="316930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Jira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8" name="Google Shape;168;g2bac4855fa4_0_191"/>
          <p:cNvSpPr txBox="1"/>
          <p:nvPr/>
        </p:nvSpPr>
        <p:spPr>
          <a:xfrm>
            <a:off x="2449375" y="312820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E-group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Archive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9" name="Google Shape;169;g2bac4855fa4_0_191"/>
          <p:cNvSpPr txBox="1"/>
          <p:nvPr/>
        </p:nvSpPr>
        <p:spPr>
          <a:xfrm>
            <a:off x="3467488" y="3128200"/>
            <a:ext cx="1296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Indico Meetings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0" name="Google Shape;170;g2bac4855fa4_0_191"/>
          <p:cNvSpPr txBox="1"/>
          <p:nvPr/>
        </p:nvSpPr>
        <p:spPr>
          <a:xfrm>
            <a:off x="4685625" y="3128200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PDF Plots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1" name="Google Shape;171;g2bac4855fa4_0_191"/>
          <p:cNvSpPr txBox="1"/>
          <p:nvPr/>
        </p:nvSpPr>
        <p:spPr>
          <a:xfrm>
            <a:off x="5658400" y="3250900"/>
            <a:ext cx="1296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Mattermost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2" name="Google Shape;172;g2bac4855fa4_0_191"/>
          <p:cNvSpPr txBox="1"/>
          <p:nvPr/>
        </p:nvSpPr>
        <p:spPr>
          <a:xfrm>
            <a:off x="7775000" y="3128200"/>
            <a:ext cx="1344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Codebases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g2bac4855fa4_0_191"/>
          <p:cNvSpPr txBox="1"/>
          <p:nvPr/>
        </p:nvSpPr>
        <p:spPr>
          <a:xfrm>
            <a:off x="9024775" y="2975300"/>
            <a:ext cx="10299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Group level Docs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4" name="Google Shape;174;g2bac4855fa4_0_191"/>
          <p:cNvSpPr txBox="1"/>
          <p:nvPr/>
        </p:nvSpPr>
        <p:spPr>
          <a:xfrm>
            <a:off x="10117400" y="2937650"/>
            <a:ext cx="10524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CDS Papers &amp; Notes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ac4855fa4_0_214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Data Gathering: Volume Measurements and Tool Selection</a:t>
            </a:r>
            <a:endParaRPr/>
          </a:p>
        </p:txBody>
      </p:sp>
      <p:sp>
        <p:nvSpPr>
          <p:cNvPr id="181" name="Google Shape;181;g2bac4855fa4_0_214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2" name="Google Shape;182;g2bac4855fa4_0_214"/>
          <p:cNvSpPr txBox="1"/>
          <p:nvPr/>
        </p:nvSpPr>
        <p:spPr>
          <a:xfrm>
            <a:off x="365975" y="1790025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Twiki</a:t>
            </a:r>
            <a:endParaRPr b="1" sz="17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g2bac4855fa4_0_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150" y="2665625"/>
            <a:ext cx="5053327" cy="36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bac4855fa4_0_214"/>
          <p:cNvSpPr txBox="1"/>
          <p:nvPr/>
        </p:nvSpPr>
        <p:spPr>
          <a:xfrm>
            <a:off x="4572025" y="2166638"/>
            <a:ext cx="330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Over 2000</a:t>
            </a:r>
            <a:r>
              <a:rPr lang="en-AU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ATLAS Twiki Topics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5" name="Google Shape;185;g2bac4855fa4_0_214"/>
          <p:cNvSpPr txBox="1"/>
          <p:nvPr/>
        </p:nvSpPr>
        <p:spPr>
          <a:xfrm>
            <a:off x="9252550" y="2381775"/>
            <a:ext cx="2605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BeautifulSoup and auth-get-sso-cookie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ac4855fa4_0_325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Data Gathering: Volume Measurements and Tool Selection</a:t>
            </a:r>
            <a:endParaRPr/>
          </a:p>
        </p:txBody>
      </p:sp>
      <p:sp>
        <p:nvSpPr>
          <p:cNvPr id="192" name="Google Shape;192;g2bac4855fa4_0_325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93" name="Google Shape;193;g2bac4855fa4_0_325"/>
          <p:cNvSpPr txBox="1"/>
          <p:nvPr/>
        </p:nvSpPr>
        <p:spPr>
          <a:xfrm>
            <a:off x="609675" y="1627650"/>
            <a:ext cx="1092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ATLAS Software Docs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g2bac4855fa4_0_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421" y="2618521"/>
            <a:ext cx="6920351" cy="357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bac4855fa4_0_325"/>
          <p:cNvSpPr txBox="1"/>
          <p:nvPr/>
        </p:nvSpPr>
        <p:spPr>
          <a:xfrm>
            <a:off x="3429000" y="2222125"/>
            <a:ext cx="39336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Hundreds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ATLAS Software Docs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6" name="Google Shape;196;g2bac4855fa4_0_325"/>
          <p:cNvSpPr txBox="1"/>
          <p:nvPr/>
        </p:nvSpPr>
        <p:spPr>
          <a:xfrm>
            <a:off x="9265325" y="1724100"/>
            <a:ext cx="2605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BeautifulSoup and auth-get-sso-cookie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ac4855fa4_0_341"/>
          <p:cNvSpPr txBox="1"/>
          <p:nvPr>
            <p:ph type="title"/>
          </p:nvPr>
        </p:nvSpPr>
        <p:spPr>
          <a:xfrm>
            <a:off x="581192" y="702156"/>
            <a:ext cx="11029500" cy="7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Data Gathering: Volume Measurements and Tool Selection</a:t>
            </a:r>
            <a:endParaRPr/>
          </a:p>
        </p:txBody>
      </p:sp>
      <p:sp>
        <p:nvSpPr>
          <p:cNvPr id="203" name="Google Shape;203;g2bac4855fa4_0_341"/>
          <p:cNvSpPr txBox="1"/>
          <p:nvPr>
            <p:ph idx="12" type="sldNum"/>
          </p:nvPr>
        </p:nvSpPr>
        <p:spPr>
          <a:xfrm>
            <a:off x="10904509" y="6342676"/>
            <a:ext cx="1052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04" name="Google Shape;204;g2bac4855fa4_0_341"/>
          <p:cNvSpPr txBox="1"/>
          <p:nvPr/>
        </p:nvSpPr>
        <p:spPr>
          <a:xfrm>
            <a:off x="581200" y="1596025"/>
            <a:ext cx="1029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E-group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Archive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g2bac4855fa4_0_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850" y="2325500"/>
            <a:ext cx="3693400" cy="390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bac4855fa4_0_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4377" y="2911800"/>
            <a:ext cx="2923627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ac4855fa4_0_341"/>
          <p:cNvSpPr txBox="1"/>
          <p:nvPr/>
        </p:nvSpPr>
        <p:spPr>
          <a:xfrm>
            <a:off x="5172250" y="1845375"/>
            <a:ext cx="4863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8912 topics x (1-50+ messages) for largest egroup 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~ </a:t>
            </a: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tens of </a:t>
            </a: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thousands</a:t>
            </a:r>
            <a:r>
              <a:rPr lang="en-AU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messages</a:t>
            </a: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to date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8" name="Google Shape;208;g2bac4855fa4_0_341"/>
          <p:cNvSpPr txBox="1"/>
          <p:nvPr/>
        </p:nvSpPr>
        <p:spPr>
          <a:xfrm>
            <a:off x="9942175" y="1845375"/>
            <a:ext cx="2605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BeautifulSoup and Selenium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2020-08-11T01:33:07Z</dcterms:created>
  <dc:creator>Daniel Murnane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