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 id="2147483650" r:id="rId2"/>
    <p:sldMasterId id="2147483723" r:id="rId3"/>
    <p:sldMasterId id="2147483654" r:id="rId4"/>
    <p:sldMasterId id="2147483658" r:id="rId5"/>
    <p:sldMasterId id="2147483660" r:id="rId6"/>
    <p:sldMasterId id="2147483662" r:id="rId7"/>
    <p:sldMasterId id="2147483668" r:id="rId8"/>
    <p:sldMasterId id="2147483664" r:id="rId9"/>
    <p:sldMasterId id="2147483666" r:id="rId10"/>
    <p:sldMasterId id="2147483727" r:id="rId11"/>
  </p:sldMasterIdLst>
  <p:notesMasterIdLst>
    <p:notesMasterId r:id="rId48"/>
  </p:notesMasterIdLst>
  <p:sldIdLst>
    <p:sldId id="256" r:id="rId12"/>
    <p:sldId id="372" r:id="rId13"/>
    <p:sldId id="321" r:id="rId14"/>
    <p:sldId id="347" r:id="rId15"/>
    <p:sldId id="367" r:id="rId16"/>
    <p:sldId id="368" r:id="rId17"/>
    <p:sldId id="380" r:id="rId18"/>
    <p:sldId id="388" r:id="rId19"/>
    <p:sldId id="349" r:id="rId20"/>
    <p:sldId id="261" r:id="rId21"/>
    <p:sldId id="384" r:id="rId22"/>
    <p:sldId id="385" r:id="rId23"/>
    <p:sldId id="387" r:id="rId24"/>
    <p:sldId id="386" r:id="rId25"/>
    <p:sldId id="262" r:id="rId26"/>
    <p:sldId id="265" r:id="rId27"/>
    <p:sldId id="322" r:id="rId28"/>
    <p:sldId id="364" r:id="rId29"/>
    <p:sldId id="363" r:id="rId30"/>
    <p:sldId id="383" r:id="rId31"/>
    <p:sldId id="371" r:id="rId32"/>
    <p:sldId id="382" r:id="rId33"/>
    <p:sldId id="323" r:id="rId34"/>
    <p:sldId id="361" r:id="rId35"/>
    <p:sldId id="379" r:id="rId36"/>
    <p:sldId id="378" r:id="rId37"/>
    <p:sldId id="389" r:id="rId38"/>
    <p:sldId id="390" r:id="rId39"/>
    <p:sldId id="373" r:id="rId40"/>
    <p:sldId id="374" r:id="rId41"/>
    <p:sldId id="391" r:id="rId42"/>
    <p:sldId id="375" r:id="rId43"/>
    <p:sldId id="376" r:id="rId44"/>
    <p:sldId id="328" r:id="rId45"/>
    <p:sldId id="338" r:id="rId46"/>
    <p:sldId id="339" r:id="rId47"/>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ämer, Julia" initials="KJ" lastIdx="9" clrIdx="0">
    <p:extLst>
      <p:ext uri="{19B8F6BF-5375-455C-9EA6-DF929625EA0E}">
        <p15:presenceInfo xmlns:p15="http://schemas.microsoft.com/office/powerpoint/2012/main" userId="S-1-5-21-3262521613-164117625-2965018878-9724" providerId="AD"/>
      </p:ext>
    </p:extLst>
  </p:cmAuthor>
  <p:cmAuthor id="2" name="Panetzky, Christian" initials="PC" lastIdx="2" clrIdx="1">
    <p:extLst>
      <p:ext uri="{19B8F6BF-5375-455C-9EA6-DF929625EA0E}">
        <p15:presenceInfo xmlns:p15="http://schemas.microsoft.com/office/powerpoint/2012/main" userId="S-1-5-21-3262521613-164117625-2965018878-9749" providerId="AD"/>
      </p:ext>
    </p:extLst>
  </p:cmAuthor>
  <p:cmAuthor id="3" name="Wiesenfeldt, Sören" initials="WS" lastIdx="11" clrIdx="2">
    <p:extLst>
      <p:ext uri="{19B8F6BF-5375-455C-9EA6-DF929625EA0E}">
        <p15:presenceInfo xmlns:p15="http://schemas.microsoft.com/office/powerpoint/2012/main" userId="S-1-5-21-3262521613-164117625-2965018878-3202" providerId="AD"/>
      </p:ext>
    </p:extLst>
  </p:cmAuthor>
  <p:cmAuthor id="4" name="Baumann, Stefanie" initials="BS" lastIdx="1" clrIdx="3">
    <p:extLst>
      <p:ext uri="{19B8F6BF-5375-455C-9EA6-DF929625EA0E}">
        <p15:presenceInfo xmlns:p15="http://schemas.microsoft.com/office/powerpoint/2012/main" userId="S-1-5-21-3262521613-164117625-2965018878-7812" providerId="AD"/>
      </p:ext>
    </p:extLst>
  </p:cmAuthor>
  <p:cmAuthor id="5" name="Brüchmann, Cathrin" initials="BC" lastIdx="3" clrIdx="4">
    <p:extLst>
      <p:ext uri="{19B8F6BF-5375-455C-9EA6-DF929625EA0E}">
        <p15:presenceInfo xmlns:p15="http://schemas.microsoft.com/office/powerpoint/2012/main" userId="S-1-5-21-3262521613-164117625-2965018878-3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0"/>
    <a:srgbClr val="2DA3FF"/>
    <a:srgbClr val="0A2D6E"/>
    <a:srgbClr val="002864"/>
    <a:srgbClr val="14C8FF"/>
    <a:srgbClr val="22B0F8"/>
    <a:srgbClr val="CDEEFB"/>
    <a:srgbClr val="EBFBFD"/>
    <a:srgbClr val="00CCBC"/>
    <a:srgbClr val="8CB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5824" autoAdjust="0"/>
  </p:normalViewPr>
  <p:slideViewPr>
    <p:cSldViewPr snapToObjects="1" showGuides="1">
      <p:cViewPr varScale="1">
        <p:scale>
          <a:sx n="115" d="100"/>
          <a:sy n="115" d="100"/>
        </p:scale>
        <p:origin x="751" y="90"/>
      </p:cViewPr>
      <p:guideLst>
        <p:guide orient="horz" pos="2982"/>
        <p:guide pos="2880"/>
      </p:guideLst>
    </p:cSldViewPr>
  </p:slideViewPr>
  <p:notesTextViewPr>
    <p:cViewPr>
      <p:scale>
        <a:sx n="3" d="2"/>
        <a:sy n="3" d="2"/>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E6A6037-A285-4C9E-B04C-6DCA60BD155D}" type="datetimeFigureOut">
              <a:rPr lang="de-DE" smtClean="0"/>
              <a:t>31.03.2023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01BAFD-BDF1-4073-A261-64C06A00B82D}" type="slidenum">
              <a:rPr lang="de-DE" smtClean="0"/>
              <a:t>‹Nr.›</a:t>
            </a:fld>
            <a:endParaRPr lang="de-DE"/>
          </a:p>
        </p:txBody>
      </p:sp>
    </p:spTree>
    <p:extLst>
      <p:ext uri="{BB962C8B-B14F-4D97-AF65-F5344CB8AC3E}">
        <p14:creationId xmlns:p14="http://schemas.microsoft.com/office/powerpoint/2010/main" val="277589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901BAFD-BDF1-4073-A261-64C06A00B82D}" type="slidenum">
              <a:rPr lang="de-DE" smtClean="0"/>
              <a:t>1</a:t>
            </a:fld>
            <a:endParaRPr lang="de-DE" dirty="0"/>
          </a:p>
        </p:txBody>
      </p:sp>
    </p:spTree>
    <p:extLst>
      <p:ext uri="{BB962C8B-B14F-4D97-AF65-F5344CB8AC3E}">
        <p14:creationId xmlns:p14="http://schemas.microsoft.com/office/powerpoint/2010/main" val="165895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27</a:t>
            </a:fld>
            <a:endParaRPr lang="de-DE"/>
          </a:p>
        </p:txBody>
      </p:sp>
    </p:spTree>
    <p:extLst>
      <p:ext uri="{BB962C8B-B14F-4D97-AF65-F5344CB8AC3E}">
        <p14:creationId xmlns:p14="http://schemas.microsoft.com/office/powerpoint/2010/main" val="3323957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28</a:t>
            </a:fld>
            <a:endParaRPr lang="de-DE"/>
          </a:p>
        </p:txBody>
      </p:sp>
    </p:spTree>
    <p:extLst>
      <p:ext uri="{BB962C8B-B14F-4D97-AF65-F5344CB8AC3E}">
        <p14:creationId xmlns:p14="http://schemas.microsoft.com/office/powerpoint/2010/main" val="1360776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901BAFD-BDF1-4073-A261-64C06A00B82D}" type="slidenum">
              <a:rPr lang="de-DE" smtClean="0"/>
              <a:t>29</a:t>
            </a:fld>
            <a:endParaRPr lang="de-DE" dirty="0"/>
          </a:p>
        </p:txBody>
      </p:sp>
    </p:spTree>
    <p:extLst>
      <p:ext uri="{BB962C8B-B14F-4D97-AF65-F5344CB8AC3E}">
        <p14:creationId xmlns:p14="http://schemas.microsoft.com/office/powerpoint/2010/main" val="381146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901BAFD-BDF1-4073-A261-64C06A00B82D}" type="slidenum">
              <a:rPr lang="de-DE" smtClean="0"/>
              <a:t>30</a:t>
            </a:fld>
            <a:endParaRPr lang="de-DE" dirty="0"/>
          </a:p>
        </p:txBody>
      </p:sp>
    </p:spTree>
    <p:extLst>
      <p:ext uri="{BB962C8B-B14F-4D97-AF65-F5344CB8AC3E}">
        <p14:creationId xmlns:p14="http://schemas.microsoft.com/office/powerpoint/2010/main" val="3183175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31</a:t>
            </a:fld>
            <a:endParaRPr lang="de-DE"/>
          </a:p>
        </p:txBody>
      </p:sp>
    </p:spTree>
    <p:extLst>
      <p:ext uri="{BB962C8B-B14F-4D97-AF65-F5344CB8AC3E}">
        <p14:creationId xmlns:p14="http://schemas.microsoft.com/office/powerpoint/2010/main" val="235900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901BAFD-BDF1-4073-A261-64C06A00B82D}" type="slidenum">
              <a:rPr lang="de-DE" smtClean="0"/>
              <a:t>32</a:t>
            </a:fld>
            <a:endParaRPr lang="de-DE" dirty="0"/>
          </a:p>
        </p:txBody>
      </p:sp>
    </p:spTree>
    <p:extLst>
      <p:ext uri="{BB962C8B-B14F-4D97-AF65-F5344CB8AC3E}">
        <p14:creationId xmlns:p14="http://schemas.microsoft.com/office/powerpoint/2010/main" val="106797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901BAFD-BDF1-4073-A261-64C06A00B82D}" type="slidenum">
              <a:rPr lang="de-DE" smtClean="0"/>
              <a:t>33</a:t>
            </a:fld>
            <a:endParaRPr lang="de-DE" dirty="0"/>
          </a:p>
        </p:txBody>
      </p:sp>
    </p:spTree>
    <p:extLst>
      <p:ext uri="{BB962C8B-B14F-4D97-AF65-F5344CB8AC3E}">
        <p14:creationId xmlns:p14="http://schemas.microsoft.com/office/powerpoint/2010/main" val="1019664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901BAFD-BDF1-4073-A261-64C06A00B82D}" type="slidenum">
              <a:rPr lang="de-DE" smtClean="0"/>
              <a:t>34</a:t>
            </a:fld>
            <a:endParaRPr lang="de-DE" dirty="0"/>
          </a:p>
        </p:txBody>
      </p:sp>
    </p:spTree>
    <p:extLst>
      <p:ext uri="{BB962C8B-B14F-4D97-AF65-F5344CB8AC3E}">
        <p14:creationId xmlns:p14="http://schemas.microsoft.com/office/powerpoint/2010/main" val="3749014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901BAFD-BDF1-4073-A261-64C06A00B82D}" type="slidenum">
              <a:rPr lang="de-DE" smtClean="0"/>
              <a:t>36</a:t>
            </a:fld>
            <a:endParaRPr lang="de-DE" dirty="0"/>
          </a:p>
        </p:txBody>
      </p:sp>
    </p:spTree>
    <p:extLst>
      <p:ext uri="{BB962C8B-B14F-4D97-AF65-F5344CB8AC3E}">
        <p14:creationId xmlns:p14="http://schemas.microsoft.com/office/powerpoint/2010/main" val="379720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901BAFD-BDF1-4073-A261-64C06A00B82D}" type="slidenum">
              <a:rPr lang="de-DE" smtClean="0"/>
              <a:t>3</a:t>
            </a:fld>
            <a:endParaRPr lang="de-DE" dirty="0"/>
          </a:p>
        </p:txBody>
      </p:sp>
    </p:spTree>
    <p:extLst>
      <p:ext uri="{BB962C8B-B14F-4D97-AF65-F5344CB8AC3E}">
        <p14:creationId xmlns:p14="http://schemas.microsoft.com/office/powerpoint/2010/main" val="227804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901BAFD-BDF1-4073-A261-64C06A00B82D}" type="slidenum">
              <a:rPr lang="de-DE" smtClean="0"/>
              <a:t>17</a:t>
            </a:fld>
            <a:endParaRPr lang="de-DE" dirty="0"/>
          </a:p>
        </p:txBody>
      </p:sp>
    </p:spTree>
    <p:extLst>
      <p:ext uri="{BB962C8B-B14F-4D97-AF65-F5344CB8AC3E}">
        <p14:creationId xmlns:p14="http://schemas.microsoft.com/office/powerpoint/2010/main" val="315545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18</a:t>
            </a:fld>
            <a:endParaRPr lang="de-DE"/>
          </a:p>
        </p:txBody>
      </p:sp>
    </p:spTree>
    <p:extLst>
      <p:ext uri="{BB962C8B-B14F-4D97-AF65-F5344CB8AC3E}">
        <p14:creationId xmlns:p14="http://schemas.microsoft.com/office/powerpoint/2010/main" val="183455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19</a:t>
            </a:fld>
            <a:endParaRPr lang="de-DE"/>
          </a:p>
        </p:txBody>
      </p:sp>
    </p:spTree>
    <p:extLst>
      <p:ext uri="{BB962C8B-B14F-4D97-AF65-F5344CB8AC3E}">
        <p14:creationId xmlns:p14="http://schemas.microsoft.com/office/powerpoint/2010/main" val="96707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21</a:t>
            </a:fld>
            <a:endParaRPr lang="de-DE"/>
          </a:p>
        </p:txBody>
      </p:sp>
    </p:spTree>
    <p:extLst>
      <p:ext uri="{BB962C8B-B14F-4D97-AF65-F5344CB8AC3E}">
        <p14:creationId xmlns:p14="http://schemas.microsoft.com/office/powerpoint/2010/main" val="114080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901BAFD-BDF1-4073-A261-64C06A00B82D}" type="slidenum">
              <a:rPr lang="de-DE" smtClean="0"/>
              <a:t>23</a:t>
            </a:fld>
            <a:endParaRPr lang="de-DE" dirty="0"/>
          </a:p>
        </p:txBody>
      </p:sp>
    </p:spTree>
    <p:extLst>
      <p:ext uri="{BB962C8B-B14F-4D97-AF65-F5344CB8AC3E}">
        <p14:creationId xmlns:p14="http://schemas.microsoft.com/office/powerpoint/2010/main" val="1395834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25</a:t>
            </a:fld>
            <a:endParaRPr lang="de-DE"/>
          </a:p>
        </p:txBody>
      </p:sp>
    </p:spTree>
    <p:extLst>
      <p:ext uri="{BB962C8B-B14F-4D97-AF65-F5344CB8AC3E}">
        <p14:creationId xmlns:p14="http://schemas.microsoft.com/office/powerpoint/2010/main" val="3501106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26</a:t>
            </a:fld>
            <a:endParaRPr lang="de-DE"/>
          </a:p>
        </p:txBody>
      </p:sp>
    </p:spTree>
    <p:extLst>
      <p:ext uri="{BB962C8B-B14F-4D97-AF65-F5344CB8AC3E}">
        <p14:creationId xmlns:p14="http://schemas.microsoft.com/office/powerpoint/2010/main" val="392810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088376" y="1465220"/>
            <a:ext cx="5868000" cy="699686"/>
          </a:xfrm>
          <a:prstGeom prst="rect">
            <a:avLst/>
          </a:prstGeom>
        </p:spPr>
        <p:txBody>
          <a:bodyPr lIns="0" tIns="0" rIns="0" bIns="0" anchor="t" anchorCtr="0">
            <a:noAutofit/>
          </a:bodyPr>
          <a:lstStyle>
            <a:lvl1pPr algn="l">
              <a:defRPr sz="3200" b="0" cap="none" baseline="0"/>
            </a:lvl1pPr>
          </a:lstStyle>
          <a:p>
            <a:r>
              <a:rPr lang="de-DE" dirty="0"/>
              <a:t>Willkommen</a:t>
            </a:r>
          </a:p>
        </p:txBody>
      </p:sp>
      <p:sp>
        <p:nvSpPr>
          <p:cNvPr id="3" name="Untertitel 2"/>
          <p:cNvSpPr>
            <a:spLocks noGrp="1"/>
          </p:cNvSpPr>
          <p:nvPr>
            <p:ph type="subTitle" idx="1" hasCustomPrompt="1"/>
          </p:nvPr>
        </p:nvSpPr>
        <p:spPr>
          <a:xfrm>
            <a:off x="2069706" y="2599264"/>
            <a:ext cx="5868000" cy="692566"/>
          </a:xfrm>
          <a:prstGeom prst="rect">
            <a:avLst/>
          </a:prstGeom>
        </p:spPr>
        <p:txBody>
          <a:bodyPr lIns="0" tIns="0" rIns="0" bIns="0">
            <a:normAutofit/>
          </a:bodyPr>
          <a:lstStyle>
            <a:lvl1pPr marL="0" indent="0" algn="l">
              <a:lnSpc>
                <a:spcPts val="18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Prof. Otmar D. Wiestler</a:t>
            </a:r>
          </a:p>
          <a:p>
            <a:r>
              <a:rPr lang="de-DE" dirty="0"/>
              <a:t>Präsident der Helmholtz-Gemeinschaft</a:t>
            </a:r>
          </a:p>
        </p:txBody>
      </p:sp>
    </p:spTree>
    <p:extLst>
      <p:ext uri="{BB962C8B-B14F-4D97-AF65-F5344CB8AC3E}">
        <p14:creationId xmlns:p14="http://schemas.microsoft.com/office/powerpoint/2010/main" val="4290410325"/>
      </p:ext>
    </p:extLst>
  </p:cSld>
  <p:clrMapOvr>
    <a:masterClrMapping/>
  </p:clrMapOvr>
  <p:extLst mod="1">
    <p:ext uri="{DCECCB84-F9BA-43D5-87BE-67443E8EF086}">
      <p15:sldGuideLst xmlns:p15="http://schemas.microsoft.com/office/powerpoint/2012/main">
        <p15:guide id="1" orient="horz" pos="1745" userDrawn="1">
          <p15:clr>
            <a:srgbClr val="FBAE40"/>
          </p15:clr>
        </p15:guide>
        <p15:guide id="2" pos="224" userDrawn="1">
          <p15:clr>
            <a:srgbClr val="FBAE40"/>
          </p15:clr>
        </p15:guide>
        <p15:guide id="3" pos="4378" userDrawn="1">
          <p15:clr>
            <a:srgbClr val="FBAE40"/>
          </p15:clr>
        </p15:guide>
        <p15:guide id="4" orient="horz" pos="1172" userDrawn="1">
          <p15:clr>
            <a:srgbClr val="FBAE40"/>
          </p15:clr>
        </p15:guide>
        <p15:guide id="5" orient="horz" pos="31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ischspaltig_Verkehr und Weltrau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a:t>Bildunterschrift</a:t>
            </a:r>
          </a:p>
        </p:txBody>
      </p:sp>
    </p:spTree>
    <p:extLst>
      <p:ext uri="{BB962C8B-B14F-4D97-AF65-F5344CB8AC3E}">
        <p14:creationId xmlns:p14="http://schemas.microsoft.com/office/powerpoint/2010/main" val="56570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Zweispaltig_Verkehr und Weltrau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36586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ischspaltig_Schlüsseltechnologi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a:t>Bildunterschrift</a:t>
            </a:r>
          </a:p>
        </p:txBody>
      </p:sp>
    </p:spTree>
    <p:extLst>
      <p:ext uri="{BB962C8B-B14F-4D97-AF65-F5344CB8AC3E}">
        <p14:creationId xmlns:p14="http://schemas.microsoft.com/office/powerpoint/2010/main" val="110901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Zweispaltig_Schlüsseltechnologi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12074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Zwischen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000" b="0" cap="none" baseline="0">
                <a:solidFill>
                  <a:schemeClr val="accent1"/>
                </a:solidFill>
              </a:defRPr>
            </a:lvl1pPr>
          </a:lstStyle>
          <a:p>
            <a:r>
              <a:rPr lang="de-DE" dirty="0"/>
              <a:t>Zwischenfolie, </a:t>
            </a:r>
            <a:r>
              <a:rPr lang="de-DE" dirty="0" err="1"/>
              <a:t>titel</a:t>
            </a:r>
            <a:r>
              <a:rPr lang="de-DE" dirty="0"/>
              <a:t> ein- oder Zweizeilig</a:t>
            </a:r>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400" baseline="0">
                <a:solidFill>
                  <a:srgbClr val="0028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Entweder zweizeiliger Titel oder Titel mit Subheadline</a:t>
            </a:r>
          </a:p>
        </p:txBody>
      </p:sp>
    </p:spTree>
    <p:extLst>
      <p:ext uri="{BB962C8B-B14F-4D97-AF65-F5344CB8AC3E}">
        <p14:creationId xmlns:p14="http://schemas.microsoft.com/office/powerpoint/2010/main" val="3580236886"/>
      </p:ext>
    </p:extLst>
  </p:cSld>
  <p:clrMapOvr>
    <a:masterClrMapping/>
  </p:clrMapOvr>
  <p:extLst mod="1">
    <p:ext uri="{DCECCB84-F9BA-43D5-87BE-67443E8EF086}">
      <p15:sldGuideLst xmlns:p15="http://schemas.microsoft.com/office/powerpoint/2012/main">
        <p15:guide id="1" pos="221" userDrawn="1">
          <p15:clr>
            <a:srgbClr val="FBAE40"/>
          </p15:clr>
        </p15:guide>
        <p15:guide id="2" orient="horz" pos="312" userDrawn="1">
          <p15:clr>
            <a:srgbClr val="FBAE40"/>
          </p15:clr>
        </p15:guide>
        <p15:guide id="3" orient="horz" pos="54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85828" y="1763094"/>
            <a:ext cx="6858000" cy="420365"/>
          </a:xfrm>
        </p:spPr>
        <p:txBody>
          <a:bodyPr anchor="b">
            <a:noAutofit/>
          </a:bodyPr>
          <a:lstStyle>
            <a:lvl1pPr algn="l">
              <a:defRPr sz="3600"/>
            </a:lvl1pPr>
          </a:lstStyle>
          <a:p>
            <a:r>
              <a:rPr lang="de-DE" dirty="0"/>
              <a:t>Zwischenfolie Titel</a:t>
            </a:r>
          </a:p>
        </p:txBody>
      </p:sp>
      <p:sp>
        <p:nvSpPr>
          <p:cNvPr id="8" name="Textplatzhalter 7"/>
          <p:cNvSpPr>
            <a:spLocks noGrp="1"/>
          </p:cNvSpPr>
          <p:nvPr>
            <p:ph type="body" sz="quarter" idx="13" hasCustomPrompt="1"/>
          </p:nvPr>
        </p:nvSpPr>
        <p:spPr>
          <a:xfrm>
            <a:off x="990332" y="2190486"/>
            <a:ext cx="6513513" cy="682625"/>
          </a:xfrm>
          <a:prstGeom prst="rect">
            <a:avLst/>
          </a:prstGeom>
        </p:spPr>
        <p:txBody>
          <a:bodyPr/>
          <a:lstStyle>
            <a:lvl1pPr marL="0" indent="0">
              <a:buNone/>
              <a:defRPr sz="2800">
                <a:solidFill>
                  <a:srgbClr val="22B0F8"/>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de-DE" dirty="0"/>
              <a:t>Unterzeile</a:t>
            </a:r>
          </a:p>
        </p:txBody>
      </p:sp>
    </p:spTree>
    <p:extLst>
      <p:ext uri="{BB962C8B-B14F-4D97-AF65-F5344CB8AC3E}">
        <p14:creationId xmlns:p14="http://schemas.microsoft.com/office/powerpoint/2010/main" val="3436943862"/>
      </p:ext>
    </p:extLst>
  </p:cSld>
  <p:clrMapOvr>
    <a:masterClrMapping/>
  </p:clrMapOvr>
  <p:extLst mod="1">
    <p:ext uri="{DCECCB84-F9BA-43D5-87BE-67443E8EF086}">
      <p15:sldGuideLst xmlns:p15="http://schemas.microsoft.com/office/powerpoint/2012/main">
        <p15:guide id="1" orient="horz" pos="1600" userDrawn="1">
          <p15:clr>
            <a:srgbClr val="FBAE40"/>
          </p15:clr>
        </p15:guide>
        <p15:guide id="2" orient="horz" pos="128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85083" y="2459234"/>
            <a:ext cx="7776864" cy="540060"/>
          </a:xfrm>
        </p:spPr>
        <p:txBody>
          <a:bodyPr/>
          <a:lstStyle>
            <a:lvl1pPr>
              <a:defRPr/>
            </a:lvl1pPr>
          </a:lstStyle>
          <a:p>
            <a:r>
              <a:rPr lang="de-DE" dirty="0"/>
              <a:t>Zwischenfolie Titel</a:t>
            </a:r>
          </a:p>
        </p:txBody>
      </p:sp>
      <p:sp>
        <p:nvSpPr>
          <p:cNvPr id="5" name="Textplatzhalter 4"/>
          <p:cNvSpPr>
            <a:spLocks noGrp="1"/>
          </p:cNvSpPr>
          <p:nvPr>
            <p:ph type="body" sz="quarter" idx="11" hasCustomPrompt="1"/>
          </p:nvPr>
        </p:nvSpPr>
        <p:spPr>
          <a:xfrm>
            <a:off x="985082" y="3012806"/>
            <a:ext cx="7799386" cy="1044575"/>
          </a:xfrm>
          <a:prstGeom prst="rect">
            <a:avLst/>
          </a:prstGeom>
        </p:spPr>
        <p:txBody>
          <a:bodyPr/>
          <a:lstStyle>
            <a:lvl1pPr marL="0" indent="0">
              <a:buNone/>
              <a:defRPr>
                <a:solidFill>
                  <a:srgbClr val="22B0F8"/>
                </a:solidFill>
                <a:latin typeface="Arial" panose="020B0604020202020204" pitchFamily="34" charset="0"/>
                <a:cs typeface="Arial" panose="020B0604020202020204" pitchFamily="34" charset="0"/>
              </a:defRPr>
            </a:lvl1pPr>
          </a:lstStyle>
          <a:p>
            <a:pPr lvl="0"/>
            <a:r>
              <a:rPr lang="de-DE" dirty="0"/>
              <a:t>Unterzeile</a:t>
            </a:r>
          </a:p>
        </p:txBody>
      </p:sp>
    </p:spTree>
    <p:extLst>
      <p:ext uri="{BB962C8B-B14F-4D97-AF65-F5344CB8AC3E}">
        <p14:creationId xmlns:p14="http://schemas.microsoft.com/office/powerpoint/2010/main" val="3072746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31490"/>
            <a:ext cx="8424000" cy="371930"/>
          </a:xfrm>
        </p:spPr>
        <p:txBody>
          <a:bodyPr/>
          <a:lstStyle>
            <a:lvl1pPr>
              <a:defRPr sz="2000"/>
            </a:lvl1pPr>
          </a:lstStyle>
          <a:p>
            <a:r>
              <a:rPr lang="de-DE" dirty="0"/>
              <a:t>Übergeordnete Rubrik</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Einzeilige Überschrift</a:t>
            </a:r>
          </a:p>
        </p:txBody>
      </p:sp>
      <p:sp>
        <p:nvSpPr>
          <p:cNvPr id="7" name="Inhaltsplatzhalter 6"/>
          <p:cNvSpPr>
            <a:spLocks noGrp="1"/>
          </p:cNvSpPr>
          <p:nvPr>
            <p:ph sz="quarter" idx="15"/>
          </p:nvPr>
        </p:nvSpPr>
        <p:spPr>
          <a:xfrm>
            <a:off x="358775" y="1311275"/>
            <a:ext cx="4105275" cy="3422650"/>
          </a:xfrm>
        </p:spPr>
        <p:txBody>
          <a:bodyPr/>
          <a:lstStyle>
            <a:lvl1pPr>
              <a:buClr>
                <a:srgbClr val="002864"/>
              </a:buClr>
              <a:defRPr/>
            </a:lvl1pPr>
            <a:lvl2pPr>
              <a:buClr>
                <a:srgbClr val="002864"/>
              </a:buClr>
              <a:defRPr/>
            </a:lvl2pPr>
            <a:lvl3pPr>
              <a:buClr>
                <a:srgbClr val="002864"/>
              </a:buClr>
              <a:defRPr/>
            </a:lvl3pPr>
            <a:lvl4pPr>
              <a:buClr>
                <a:srgbClr val="002864"/>
              </a:buClr>
              <a:defRPr/>
            </a:lvl4pPr>
            <a:lvl5pPr>
              <a:buClr>
                <a:srgbClr val="002864"/>
              </a:buCl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10"/>
          <p:cNvSpPr>
            <a:spLocks noGrp="1"/>
          </p:cNvSpPr>
          <p:nvPr>
            <p:ph sz="quarter" idx="16"/>
          </p:nvPr>
        </p:nvSpPr>
        <p:spPr>
          <a:xfrm>
            <a:off x="4679950" y="1311275"/>
            <a:ext cx="4092575" cy="3422650"/>
          </a:xfrm>
        </p:spPr>
        <p:txBody>
          <a:bodyPr/>
          <a:lstStyle>
            <a:lvl1pPr>
              <a:buClr>
                <a:srgbClr val="002864"/>
              </a:buClr>
              <a:defRPr/>
            </a:lvl1pPr>
            <a:lvl2pPr>
              <a:buClr>
                <a:srgbClr val="002864"/>
              </a:buClr>
              <a:defRPr/>
            </a:lvl2pPr>
            <a:lvl3pPr>
              <a:buClr>
                <a:srgbClr val="002864"/>
              </a:buClr>
              <a:defRPr/>
            </a:lvl3pPr>
            <a:lvl4pPr>
              <a:buClr>
                <a:srgbClr val="002864"/>
              </a:buClr>
              <a:defRPr/>
            </a:lvl4pPr>
            <a:lvl5pPr>
              <a:buClr>
                <a:srgbClr val="002864"/>
              </a:buCl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4" name="Gerader Verbinder 3"/>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442642"/>
      </p:ext>
    </p:extLst>
  </p:cSld>
  <p:clrMapOvr>
    <a:masterClrMapping/>
  </p:clrMapOvr>
  <p:extLst mod="1">
    <p:ext uri="{DCECCB84-F9BA-43D5-87BE-67443E8EF086}">
      <p15:sldGuideLst xmlns:p15="http://schemas.microsoft.com/office/powerpoint/2012/main">
        <p15:guide id="1" orient="horz" pos="306" userDrawn="1">
          <p15:clr>
            <a:srgbClr val="FBAE40"/>
          </p15:clr>
        </p15:guide>
        <p15:guide id="2" pos="221" userDrawn="1">
          <p15:clr>
            <a:srgbClr val="FBAE40"/>
          </p15:clr>
        </p15:guide>
        <p15:guide id="3" orient="horz" pos="539" userDrawn="1">
          <p15:clr>
            <a:srgbClr val="FBAE40"/>
          </p15:clr>
        </p15:guide>
        <p15:guide id="4" orient="horz" pos="826" userDrawn="1">
          <p15:clr>
            <a:srgbClr val="FBAE40"/>
          </p15:clr>
        </p15:guide>
        <p15:guide id="5" pos="2945" userDrawn="1">
          <p15:clr>
            <a:srgbClr val="FBAE40"/>
          </p15:clr>
        </p15:guide>
        <p15:guide id="6" pos="2818" userDrawn="1">
          <p15:clr>
            <a:srgbClr val="FBAE40"/>
          </p15:clr>
        </p15:guide>
        <p15:guide id="7" orient="horz" pos="2985" userDrawn="1">
          <p15:clr>
            <a:srgbClr val="FBAE40"/>
          </p15:clr>
        </p15:guide>
        <p15:guide id="8" orient="horz" pos="3161" userDrawn="1">
          <p15:clr>
            <a:srgbClr val="FBAE40"/>
          </p15:clr>
        </p15:guide>
        <p15:guide id="9" pos="8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4104049" cy="3422650"/>
          </a:xfrm>
        </p:spPr>
        <p:txBody>
          <a:bodyPr/>
          <a:lstStyle>
            <a:lvl1pPr>
              <a:buClr>
                <a:srgbClr val="002864"/>
              </a:buClr>
              <a:defRPr/>
            </a:lvl1pPr>
            <a:lvl2pPr>
              <a:buClr>
                <a:srgbClr val="002864"/>
              </a:buClr>
              <a:defRPr/>
            </a:lvl2pPr>
            <a:lvl3pPr>
              <a:buClr>
                <a:srgbClr val="002864"/>
              </a:buClr>
              <a:defRPr/>
            </a:lvl3pPr>
            <a:lvl4pPr>
              <a:buClr>
                <a:srgbClr val="002864"/>
              </a:buClr>
              <a:defRPr/>
            </a:lvl4pPr>
            <a:lvl5pPr>
              <a:buClr>
                <a:srgbClr val="002864"/>
              </a:buCl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6" name="Gerader Verbinder 5"/>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600849"/>
      </p:ext>
    </p:extLst>
  </p:cSld>
  <p:clrMapOvr>
    <a:masterClrMapping/>
  </p:clrMapOvr>
  <p:extLst mod="1">
    <p:ext uri="{DCECCB84-F9BA-43D5-87BE-67443E8EF086}">
      <p15:sldGuideLst xmlns:p15="http://schemas.microsoft.com/office/powerpoint/2012/main">
        <p15:guide id="1" pos="2812" userDrawn="1">
          <p15:clr>
            <a:srgbClr val="FBAE40"/>
          </p15:clr>
        </p15:guide>
        <p15:guide id="2" pos="2945" userDrawn="1">
          <p15:clr>
            <a:srgbClr val="FBAE40"/>
          </p15:clr>
        </p15:guide>
        <p15:guide id="3" orient="horz" pos="312" userDrawn="1">
          <p15:clr>
            <a:srgbClr val="FBAE40"/>
          </p15:clr>
        </p15:guide>
        <p15:guide id="4" orient="horz" pos="539" userDrawn="1">
          <p15:clr>
            <a:srgbClr val="FBAE40"/>
          </p15:clr>
        </p15:guide>
        <p15:guide id="5" orient="horz" pos="823" userDrawn="1">
          <p15:clr>
            <a:srgbClr val="FBAE40"/>
          </p15:clr>
        </p15:guide>
        <p15:guide id="6" orient="horz" pos="298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03100" y="2459234"/>
            <a:ext cx="7776864" cy="540060"/>
          </a:xfrm>
        </p:spPr>
        <p:txBody>
          <a:bodyPr/>
          <a:lstStyle>
            <a:lvl1pPr>
              <a:defRPr/>
            </a:lvl1pPr>
          </a:lstStyle>
          <a:p>
            <a:r>
              <a:rPr lang="de-DE" dirty="0"/>
              <a:t>Zwischenfolie Titel</a:t>
            </a:r>
          </a:p>
        </p:txBody>
      </p:sp>
      <p:sp>
        <p:nvSpPr>
          <p:cNvPr id="5" name="Textplatzhalter 4"/>
          <p:cNvSpPr>
            <a:spLocks noGrp="1"/>
          </p:cNvSpPr>
          <p:nvPr>
            <p:ph type="body" sz="quarter" idx="11" hasCustomPrompt="1"/>
          </p:nvPr>
        </p:nvSpPr>
        <p:spPr>
          <a:xfrm>
            <a:off x="985082" y="3012806"/>
            <a:ext cx="7799386" cy="1044575"/>
          </a:xfrm>
          <a:prstGeom prst="rect">
            <a:avLst/>
          </a:prstGeom>
        </p:spPr>
        <p:txBody>
          <a:bodyPr/>
          <a:lstStyle>
            <a:lvl1pPr marL="0" indent="0">
              <a:buNone/>
              <a:defRPr>
                <a:solidFill>
                  <a:srgbClr val="22B0F8"/>
                </a:solidFill>
                <a:latin typeface="Arial" panose="020B0604020202020204" pitchFamily="34" charset="0"/>
                <a:cs typeface="Arial" panose="020B0604020202020204" pitchFamily="34" charset="0"/>
              </a:defRPr>
            </a:lvl1pPr>
          </a:lstStyle>
          <a:p>
            <a:pPr lvl="0"/>
            <a:r>
              <a:rPr lang="de-DE" dirty="0"/>
              <a:t>Unterzeile</a:t>
            </a:r>
          </a:p>
        </p:txBody>
      </p:sp>
    </p:spTree>
    <p:extLst>
      <p:ext uri="{BB962C8B-B14F-4D97-AF65-F5344CB8AC3E}">
        <p14:creationId xmlns:p14="http://schemas.microsoft.com/office/powerpoint/2010/main" val="81087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Zweispaltig_Energ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03298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_Energ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400" b="0" cap="none" baseline="0">
                <a:solidFill>
                  <a:srgbClr val="002864"/>
                </a:solidFill>
              </a:defRPr>
            </a:lvl1pPr>
          </a:lstStyle>
          <a:p>
            <a:r>
              <a:rPr lang="de-DE" dirty="0"/>
              <a:t>Zwischentitel grafisch, Insgesamt Zweizeilig</a:t>
            </a:r>
          </a:p>
        </p:txBody>
      </p:sp>
    </p:spTree>
    <p:extLst>
      <p:ext uri="{BB962C8B-B14F-4D97-AF65-F5344CB8AC3E}">
        <p14:creationId xmlns:p14="http://schemas.microsoft.com/office/powerpoint/2010/main" val="798782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_Erde und Umwel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0" cap="none" baseline="0">
                <a:solidFill>
                  <a:srgbClr val="002864"/>
                </a:solidFill>
              </a:defRPr>
            </a:lvl1pPr>
          </a:lstStyle>
          <a:p>
            <a:r>
              <a:rPr lang="de-DE" dirty="0"/>
              <a:t>Zwischentitel grafisch, Insgesamt Zweizeilig</a:t>
            </a:r>
          </a:p>
        </p:txBody>
      </p:sp>
    </p:spTree>
    <p:extLst>
      <p:ext uri="{BB962C8B-B14F-4D97-AF65-F5344CB8AC3E}">
        <p14:creationId xmlns:p14="http://schemas.microsoft.com/office/powerpoint/2010/main" val="2572875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_Gesundhei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0" cap="none" baseline="0">
                <a:solidFill>
                  <a:srgbClr val="002864"/>
                </a:solidFill>
              </a:defRPr>
            </a:lvl1pPr>
          </a:lstStyle>
          <a:p>
            <a:r>
              <a:rPr lang="de-DE" dirty="0"/>
              <a:t>Zwischentitel grafisch, Insgesamt Zweizeilig</a:t>
            </a:r>
          </a:p>
        </p:txBody>
      </p:sp>
    </p:spTree>
    <p:extLst>
      <p:ext uri="{BB962C8B-B14F-4D97-AF65-F5344CB8AC3E}">
        <p14:creationId xmlns:p14="http://schemas.microsoft.com/office/powerpoint/2010/main" val="2401437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_Mater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0" cap="none" baseline="0">
                <a:solidFill>
                  <a:srgbClr val="002864"/>
                </a:solidFill>
              </a:defRPr>
            </a:lvl1pPr>
          </a:lstStyle>
          <a:p>
            <a:r>
              <a:rPr lang="de-DE" dirty="0"/>
              <a:t>Zwischentitel grafisch, Insgesamt Zweizeilig</a:t>
            </a:r>
          </a:p>
        </p:txBody>
      </p:sp>
    </p:spTree>
    <p:extLst>
      <p:ext uri="{BB962C8B-B14F-4D97-AF65-F5344CB8AC3E}">
        <p14:creationId xmlns:p14="http://schemas.microsoft.com/office/powerpoint/2010/main" val="2342566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_Verkehr und Weltraum">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0" cap="none" baseline="0">
                <a:solidFill>
                  <a:srgbClr val="002864"/>
                </a:solidFill>
              </a:defRPr>
            </a:lvl1pPr>
          </a:lstStyle>
          <a:p>
            <a:r>
              <a:rPr lang="de-DE" dirty="0"/>
              <a:t>Zwischentitel grafisch, Insgesamt Zweizeilig</a:t>
            </a:r>
          </a:p>
        </p:txBody>
      </p:sp>
    </p:spTree>
    <p:extLst>
      <p:ext uri="{BB962C8B-B14F-4D97-AF65-F5344CB8AC3E}">
        <p14:creationId xmlns:p14="http://schemas.microsoft.com/office/powerpoint/2010/main" val="2992916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_Schlüsseltechnologi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0" cap="none" baseline="0">
                <a:solidFill>
                  <a:srgbClr val="002864"/>
                </a:solidFill>
              </a:defRPr>
            </a:lvl1pPr>
          </a:lstStyle>
          <a:p>
            <a:r>
              <a:rPr lang="de-DE" dirty="0"/>
              <a:t>Zwischentitel grafisch, Insgesamt Zweizeilig</a:t>
            </a:r>
          </a:p>
        </p:txBody>
      </p:sp>
    </p:spTree>
    <p:extLst>
      <p:ext uri="{BB962C8B-B14F-4D97-AF65-F5344CB8AC3E}">
        <p14:creationId xmlns:p14="http://schemas.microsoft.com/office/powerpoint/2010/main" val="2527815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folie">
    <p:bg>
      <p:bgPr>
        <a:solidFill>
          <a:schemeClr val="bg1">
            <a:lumMod val="75000"/>
          </a:schemeClr>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5E66D25-009F-6E4A-B1C6-287793D17F3A}"/>
              </a:ext>
            </a:extLst>
          </p:cNvPr>
          <p:cNvSpPr/>
          <p:nvPr userDrawn="1"/>
        </p:nvSpPr>
        <p:spPr>
          <a:xfrm>
            <a:off x="180000" y="180000"/>
            <a:ext cx="8783247" cy="2236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 name="Rechteck 1">
            <a:extLst>
              <a:ext uri="{FF2B5EF4-FFF2-40B4-BE49-F238E27FC236}">
                <a16:creationId xmlns:a16="http://schemas.microsoft.com/office/drawing/2014/main" id="{AAF8CEDE-F185-C941-A1D2-6558A970A697}"/>
              </a:ext>
            </a:extLst>
          </p:cNvPr>
          <p:cNvSpPr/>
          <p:nvPr userDrawn="1"/>
        </p:nvSpPr>
        <p:spPr>
          <a:xfrm>
            <a:off x="473825" y="207818"/>
            <a:ext cx="340822" cy="234683"/>
          </a:xfrm>
          <a:prstGeom prst="rect">
            <a:avLst/>
          </a:prstGeom>
        </p:spPr>
        <p:txBody>
          <a:bodyPr wrap="square" lIns="0" tIns="0" rIns="0" bIns="0" rtlCol="0" anchor="ctr" anchorCtr="0">
            <a:noAutofit/>
          </a:bodyPr>
          <a:lstStyle/>
          <a:p>
            <a:pPr algn="ctr">
              <a:lnSpc>
                <a:spcPct val="100000"/>
              </a:lnSpc>
              <a:spcAft>
                <a:spcPts val="0"/>
              </a:spcAft>
            </a:pPr>
            <a:endParaRPr lang="de-DE" sz="1200" b="1" i="0" baseline="0" dirty="0">
              <a:solidFill>
                <a:srgbClr val="FFFFFF"/>
              </a:solidFill>
              <a:latin typeface="BundesSans Office Bold"/>
              <a:cs typeface="BundesSans Office Bold"/>
            </a:endParaRPr>
          </a:p>
        </p:txBody>
      </p:sp>
      <p:sp>
        <p:nvSpPr>
          <p:cNvPr id="11" name="Titel 1">
            <a:extLst>
              <a:ext uri="{FF2B5EF4-FFF2-40B4-BE49-F238E27FC236}">
                <a16:creationId xmlns:a16="http://schemas.microsoft.com/office/drawing/2014/main" id="{5078B88C-08BA-0245-BB17-D0F4C94A7B2A}"/>
              </a:ext>
            </a:extLst>
          </p:cNvPr>
          <p:cNvSpPr>
            <a:spLocks noGrp="1"/>
          </p:cNvSpPr>
          <p:nvPr>
            <p:ph type="title" hasCustomPrompt="1"/>
          </p:nvPr>
        </p:nvSpPr>
        <p:spPr>
          <a:xfrm>
            <a:off x="900113" y="1315988"/>
            <a:ext cx="7775575" cy="547842"/>
          </a:xfrm>
          <a:prstGeom prst="rect">
            <a:avLst/>
          </a:prstGeom>
        </p:spPr>
        <p:txBody>
          <a:bodyPr wrap="square" lIns="0" tIns="0" rIns="0" bIns="0" anchor="t">
            <a:spAutoFit/>
          </a:bodyPr>
          <a:lstStyle>
            <a:lvl1pPr algn="l">
              <a:lnSpc>
                <a:spcPts val="4400"/>
              </a:lnSpc>
              <a:spcAft>
                <a:spcPts val="1134"/>
              </a:spcAft>
              <a:defRPr sz="3600" b="0" i="0" cap="none" baseline="0">
                <a:solidFill>
                  <a:schemeClr val="tx1"/>
                </a:solidFill>
                <a:latin typeface="BundesSans Medium" panose="020B0002030500000203" pitchFamily="34" charset="0"/>
              </a:defRPr>
            </a:lvl1pPr>
          </a:lstStyle>
          <a:p>
            <a:r>
              <a:rPr lang="de-DE" dirty="0"/>
              <a:t>Titel der Präsentation </a:t>
            </a:r>
          </a:p>
        </p:txBody>
      </p:sp>
      <p:sp>
        <p:nvSpPr>
          <p:cNvPr id="17" name="Untertitel 2">
            <a:extLst>
              <a:ext uri="{FF2B5EF4-FFF2-40B4-BE49-F238E27FC236}">
                <a16:creationId xmlns:a16="http://schemas.microsoft.com/office/drawing/2014/main" id="{FC67BD98-73E6-CF46-BCA4-EFD1D984EFAB}"/>
              </a:ext>
            </a:extLst>
          </p:cNvPr>
          <p:cNvSpPr>
            <a:spLocks noGrp="1"/>
          </p:cNvSpPr>
          <p:nvPr>
            <p:ph type="subTitle" idx="1" hasCustomPrompt="1"/>
          </p:nvPr>
        </p:nvSpPr>
        <p:spPr>
          <a:xfrm>
            <a:off x="906761" y="1893224"/>
            <a:ext cx="7768927" cy="335963"/>
          </a:xfrm>
          <a:prstGeom prst="rect">
            <a:avLst/>
          </a:prstGeom>
        </p:spPr>
        <p:txBody>
          <a:bodyPr lIns="0" tIns="0" rIns="0" bIns="0" anchor="b" anchorCtr="0">
            <a:normAutofit/>
          </a:bodyPr>
          <a:lstStyle>
            <a:lvl1pPr marL="0" indent="0" algn="l">
              <a:lnSpc>
                <a:spcPts val="2200"/>
              </a:lnSpc>
              <a:buNone/>
              <a:defRPr sz="1800" b="0" i="0" baseline="0">
                <a:solidFill>
                  <a:schemeClr val="tx1"/>
                </a:solidFill>
                <a:latin typeface="BundesSans Bold" panose="020B0002030500000203"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Veranstaltungsort, Datum</a:t>
            </a:r>
          </a:p>
        </p:txBody>
      </p:sp>
      <p:sp>
        <p:nvSpPr>
          <p:cNvPr id="18" name="Rechteck 17">
            <a:extLst>
              <a:ext uri="{FF2B5EF4-FFF2-40B4-BE49-F238E27FC236}">
                <a16:creationId xmlns:a16="http://schemas.microsoft.com/office/drawing/2014/main" id="{0C56327B-E3BB-2F48-B2E4-EE568E5CA984}"/>
              </a:ext>
            </a:extLst>
          </p:cNvPr>
          <p:cNvSpPr/>
          <p:nvPr userDrawn="1"/>
        </p:nvSpPr>
        <p:spPr>
          <a:xfrm>
            <a:off x="906761" y="4603932"/>
            <a:ext cx="914902" cy="138500"/>
          </a:xfrm>
          <a:prstGeom prst="rect">
            <a:avLst/>
          </a:prstGeom>
        </p:spPr>
        <p:txBody>
          <a:bodyPr wrap="none" lIns="0" tIns="0" rIns="0" bIns="0" anchor="b" anchorCtr="0">
            <a:noAutofit/>
          </a:bodyPr>
          <a:lstStyle/>
          <a:p>
            <a:pPr>
              <a:lnSpc>
                <a:spcPct val="100000"/>
              </a:lnSpc>
              <a:spcAft>
                <a:spcPts val="0"/>
              </a:spcAft>
            </a:pPr>
            <a:r>
              <a:rPr lang="de-DE" sz="1100" b="1" i="0" baseline="0" dirty="0" err="1">
                <a:solidFill>
                  <a:srgbClr val="FFFFFF"/>
                </a:solidFill>
                <a:latin typeface="BundesSans Bold" panose="020B0002030500000203" pitchFamily="34" charset="0"/>
                <a:cs typeface="BundesSans Office Bold"/>
              </a:rPr>
              <a:t>bmbf.de</a:t>
            </a:r>
            <a:endParaRPr lang="de-DE" sz="1100" b="1" i="0" dirty="0">
              <a:solidFill>
                <a:srgbClr val="FFFFFF"/>
              </a:solidFill>
              <a:latin typeface="BundesSans Bold" panose="020B0002030500000203" pitchFamily="34" charset="0"/>
              <a:cs typeface="BundesSans Office Bold"/>
            </a:endParaRPr>
          </a:p>
        </p:txBody>
      </p:sp>
      <p:sp>
        <p:nvSpPr>
          <p:cNvPr id="12" name="Bildplatzhalter 3">
            <a:extLst>
              <a:ext uri="{FF2B5EF4-FFF2-40B4-BE49-F238E27FC236}">
                <a16:creationId xmlns:a16="http://schemas.microsoft.com/office/drawing/2014/main" id="{52AD3594-E566-5B4F-80D9-50B131B1BBCA}"/>
              </a:ext>
            </a:extLst>
          </p:cNvPr>
          <p:cNvSpPr>
            <a:spLocks noGrp="1"/>
          </p:cNvSpPr>
          <p:nvPr>
            <p:ph type="pic" sz="quarter" idx="11"/>
          </p:nvPr>
        </p:nvSpPr>
        <p:spPr>
          <a:xfrm>
            <a:off x="7143751" y="447675"/>
            <a:ext cx="1531937" cy="458787"/>
          </a:xfrm>
          <a:prstGeom prst="rect">
            <a:avLst/>
          </a:prstGeom>
        </p:spPr>
        <p:txBody>
          <a:bodyPr anchor="ctr" anchorCtr="0"/>
          <a:lstStyle>
            <a:lvl1pPr marL="0" indent="0">
              <a:buFontTx/>
              <a:buNone/>
              <a:defRPr>
                <a:solidFill>
                  <a:schemeClr val="tx1">
                    <a:alpha val="0"/>
                  </a:schemeClr>
                </a:solidFill>
              </a:defRPr>
            </a:lvl1pPr>
          </a:lstStyle>
          <a:p>
            <a:r>
              <a:rPr lang="de-DE"/>
              <a:t>Bild durch Klicken auf Symbol hinzufügen</a:t>
            </a:r>
            <a:endParaRPr lang="de-DE" dirty="0"/>
          </a:p>
        </p:txBody>
      </p:sp>
      <p:pic>
        <p:nvPicPr>
          <p:cNvPr id="10" name="Grafik 9">
            <a:extLst>
              <a:ext uri="{FF2B5EF4-FFF2-40B4-BE49-F238E27FC236}">
                <a16:creationId xmlns:a16="http://schemas.microsoft.com/office/drawing/2014/main" id="{FA126CF2-2A8A-5546-A471-120011D19E00}"/>
              </a:ext>
            </a:extLst>
          </p:cNvPr>
          <p:cNvPicPr>
            <a:picLocks noChangeAspect="1"/>
          </p:cNvPicPr>
          <p:nvPr userDrawn="1"/>
        </p:nvPicPr>
        <p:blipFill rotWithShape="1">
          <a:blip r:embed="rId2"/>
          <a:srcRect b="16725"/>
          <a:stretch/>
        </p:blipFill>
        <p:spPr>
          <a:xfrm>
            <a:off x="193945" y="217220"/>
            <a:ext cx="1885283" cy="971892"/>
          </a:xfrm>
          <a:prstGeom prst="rect">
            <a:avLst/>
          </a:prstGeom>
        </p:spPr>
      </p:pic>
    </p:spTree>
    <p:extLst>
      <p:ext uri="{BB962C8B-B14F-4D97-AF65-F5344CB8AC3E}">
        <p14:creationId xmlns:p14="http://schemas.microsoft.com/office/powerpoint/2010/main" val="418941174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7">
          <p15:clr>
            <a:srgbClr val="FBAE40"/>
          </p15:clr>
        </p15:guide>
        <p15:guide id="4" pos="5465">
          <p15:clr>
            <a:srgbClr val="FBAE40"/>
          </p15:clr>
        </p15:guide>
        <p15:guide id="5" orient="horz" pos="577">
          <p15:clr>
            <a:srgbClr val="FBAE40"/>
          </p15:clr>
        </p15:guide>
        <p15:guide id="6" orient="horz" pos="28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elfolie">
    <p:bg>
      <p:bgPr>
        <a:solidFill>
          <a:srgbClr val="007194"/>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0091EC2-36F2-034F-A3D8-CF51682B4461}"/>
              </a:ext>
            </a:extLst>
          </p:cNvPr>
          <p:cNvPicPr>
            <a:picLocks noChangeAspect="1"/>
          </p:cNvPicPr>
          <p:nvPr userDrawn="1"/>
        </p:nvPicPr>
        <p:blipFill>
          <a:blip r:embed="rId2"/>
          <a:stretch>
            <a:fillRect/>
          </a:stretch>
        </p:blipFill>
        <p:spPr>
          <a:xfrm>
            <a:off x="5724525" y="0"/>
            <a:ext cx="3419475" cy="5143500"/>
          </a:xfrm>
          <a:prstGeom prst="rect">
            <a:avLst/>
          </a:prstGeom>
        </p:spPr>
      </p:pic>
      <p:sp>
        <p:nvSpPr>
          <p:cNvPr id="18" name="Rechteck 17">
            <a:extLst>
              <a:ext uri="{FF2B5EF4-FFF2-40B4-BE49-F238E27FC236}">
                <a16:creationId xmlns:a16="http://schemas.microsoft.com/office/drawing/2014/main" id="{39D5B6B2-6E77-BF48-A516-C786C2BA9FF2}"/>
              </a:ext>
            </a:extLst>
          </p:cNvPr>
          <p:cNvSpPr/>
          <p:nvPr userDrawn="1"/>
        </p:nvSpPr>
        <p:spPr>
          <a:xfrm>
            <a:off x="180000" y="180000"/>
            <a:ext cx="8783247" cy="120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Titel 1">
            <a:extLst>
              <a:ext uri="{FF2B5EF4-FFF2-40B4-BE49-F238E27FC236}">
                <a16:creationId xmlns:a16="http://schemas.microsoft.com/office/drawing/2014/main" id="{5594D1F7-34AF-1149-B729-B56C4639C633}"/>
              </a:ext>
            </a:extLst>
          </p:cNvPr>
          <p:cNvSpPr>
            <a:spLocks noGrp="1"/>
          </p:cNvSpPr>
          <p:nvPr>
            <p:ph type="title" hasCustomPrompt="1"/>
          </p:nvPr>
        </p:nvSpPr>
        <p:spPr>
          <a:xfrm>
            <a:off x="906761" y="2010810"/>
            <a:ext cx="7768928" cy="547842"/>
          </a:xfrm>
          <a:prstGeom prst="rect">
            <a:avLst/>
          </a:prstGeom>
        </p:spPr>
        <p:txBody>
          <a:bodyPr wrap="square" lIns="0" tIns="0" rIns="0" bIns="0" anchor="t">
            <a:spAutoFit/>
          </a:bodyPr>
          <a:lstStyle>
            <a:lvl1pPr algn="l">
              <a:lnSpc>
                <a:spcPts val="4400"/>
              </a:lnSpc>
              <a:spcAft>
                <a:spcPts val="1134"/>
              </a:spcAft>
              <a:defRPr sz="3600" b="0" i="0" cap="none" baseline="0">
                <a:solidFill>
                  <a:schemeClr val="bg1"/>
                </a:solidFill>
                <a:latin typeface="BundesSans Medium" panose="020B0002030500000203" pitchFamily="34" charset="0"/>
              </a:defRPr>
            </a:lvl1pPr>
          </a:lstStyle>
          <a:p>
            <a:r>
              <a:rPr lang="de-DE" dirty="0"/>
              <a:t>Titel der Präsentation </a:t>
            </a:r>
          </a:p>
        </p:txBody>
      </p:sp>
      <p:sp>
        <p:nvSpPr>
          <p:cNvPr id="9" name="Untertitel 2">
            <a:extLst>
              <a:ext uri="{FF2B5EF4-FFF2-40B4-BE49-F238E27FC236}">
                <a16:creationId xmlns:a16="http://schemas.microsoft.com/office/drawing/2014/main" id="{5A4EC860-F674-D847-905D-CE29D5152008}"/>
              </a:ext>
            </a:extLst>
          </p:cNvPr>
          <p:cNvSpPr>
            <a:spLocks noGrp="1"/>
          </p:cNvSpPr>
          <p:nvPr>
            <p:ph type="subTitle" idx="1" hasCustomPrompt="1"/>
          </p:nvPr>
        </p:nvSpPr>
        <p:spPr>
          <a:xfrm>
            <a:off x="906761" y="2572950"/>
            <a:ext cx="7768928" cy="335963"/>
          </a:xfrm>
          <a:prstGeom prst="rect">
            <a:avLst/>
          </a:prstGeom>
        </p:spPr>
        <p:txBody>
          <a:bodyPr lIns="0" tIns="0" rIns="0" bIns="0" anchor="b" anchorCtr="0">
            <a:normAutofit/>
          </a:bodyPr>
          <a:lstStyle>
            <a:lvl1pPr marL="0" indent="0" algn="l">
              <a:lnSpc>
                <a:spcPts val="2200"/>
              </a:lnSpc>
              <a:buNone/>
              <a:defRPr sz="1800" b="0" i="0" baseline="0">
                <a:solidFill>
                  <a:schemeClr val="bg1"/>
                </a:solidFill>
                <a:latin typeface="BundesSans Bold" panose="020B0002030500000203"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Veranstaltungsort, Datum</a:t>
            </a:r>
          </a:p>
        </p:txBody>
      </p:sp>
      <p:sp>
        <p:nvSpPr>
          <p:cNvPr id="17" name="Rechteck 16">
            <a:extLst>
              <a:ext uri="{FF2B5EF4-FFF2-40B4-BE49-F238E27FC236}">
                <a16:creationId xmlns:a16="http://schemas.microsoft.com/office/drawing/2014/main" id="{53C6CB61-6E9F-3A43-A439-5F5079826DCD}"/>
              </a:ext>
            </a:extLst>
          </p:cNvPr>
          <p:cNvSpPr/>
          <p:nvPr userDrawn="1"/>
        </p:nvSpPr>
        <p:spPr>
          <a:xfrm>
            <a:off x="906761" y="4603932"/>
            <a:ext cx="914902" cy="138500"/>
          </a:xfrm>
          <a:prstGeom prst="rect">
            <a:avLst/>
          </a:prstGeom>
        </p:spPr>
        <p:txBody>
          <a:bodyPr wrap="none" lIns="0" tIns="0" rIns="0" bIns="0" anchor="b" anchorCtr="0">
            <a:noAutofit/>
          </a:bodyPr>
          <a:lstStyle/>
          <a:p>
            <a:pPr>
              <a:lnSpc>
                <a:spcPct val="100000"/>
              </a:lnSpc>
              <a:spcAft>
                <a:spcPts val="0"/>
              </a:spcAft>
            </a:pPr>
            <a:r>
              <a:rPr lang="de-DE" sz="1100" b="1" i="0" baseline="0" dirty="0" err="1">
                <a:solidFill>
                  <a:srgbClr val="FFFFFF"/>
                </a:solidFill>
                <a:latin typeface="BundesSans Bold" panose="020B0002030500000203" pitchFamily="34" charset="0"/>
                <a:cs typeface="BundesSans Office Bold"/>
              </a:rPr>
              <a:t>bmbf.de</a:t>
            </a:r>
            <a:endParaRPr lang="de-DE" sz="1100" b="1" i="0" dirty="0">
              <a:solidFill>
                <a:srgbClr val="FFFFFF"/>
              </a:solidFill>
              <a:latin typeface="BundesSans Bold" panose="020B0002030500000203" pitchFamily="34" charset="0"/>
              <a:cs typeface="BundesSans Office Bold"/>
            </a:endParaRPr>
          </a:p>
        </p:txBody>
      </p:sp>
      <p:sp>
        <p:nvSpPr>
          <p:cNvPr id="10" name="Bildplatzhalter 3">
            <a:extLst>
              <a:ext uri="{FF2B5EF4-FFF2-40B4-BE49-F238E27FC236}">
                <a16:creationId xmlns:a16="http://schemas.microsoft.com/office/drawing/2014/main" id="{B230D5B7-CEB5-AB4D-AB07-7F268FCA1A4F}"/>
              </a:ext>
            </a:extLst>
          </p:cNvPr>
          <p:cNvSpPr>
            <a:spLocks noGrp="1"/>
          </p:cNvSpPr>
          <p:nvPr>
            <p:ph type="pic" sz="quarter" idx="11"/>
          </p:nvPr>
        </p:nvSpPr>
        <p:spPr>
          <a:xfrm>
            <a:off x="7143751" y="447675"/>
            <a:ext cx="1531937" cy="458787"/>
          </a:xfrm>
          <a:prstGeom prst="rect">
            <a:avLst/>
          </a:prstGeom>
        </p:spPr>
        <p:txBody>
          <a:bodyPr anchor="ctr" anchorCtr="0"/>
          <a:lstStyle>
            <a:lvl1pPr marL="0" indent="0">
              <a:buFontTx/>
              <a:buNone/>
              <a:defRPr>
                <a:solidFill>
                  <a:schemeClr val="tx1">
                    <a:alpha val="0"/>
                  </a:schemeClr>
                </a:solidFill>
              </a:defRPr>
            </a:lvl1pPr>
          </a:lstStyle>
          <a:p>
            <a:r>
              <a:rPr lang="de-DE"/>
              <a:t>Bild durch Klicken auf Symbol hinzufügen</a:t>
            </a:r>
            <a:endParaRPr lang="de-DE" dirty="0"/>
          </a:p>
        </p:txBody>
      </p:sp>
      <p:pic>
        <p:nvPicPr>
          <p:cNvPr id="11" name="Grafik 10">
            <a:extLst>
              <a:ext uri="{FF2B5EF4-FFF2-40B4-BE49-F238E27FC236}">
                <a16:creationId xmlns:a16="http://schemas.microsoft.com/office/drawing/2014/main" id="{E7131ACA-21F9-D74A-94AF-E82E0371FBE8}"/>
              </a:ext>
            </a:extLst>
          </p:cNvPr>
          <p:cNvPicPr>
            <a:picLocks noChangeAspect="1"/>
          </p:cNvPicPr>
          <p:nvPr userDrawn="1"/>
        </p:nvPicPr>
        <p:blipFill>
          <a:blip r:embed="rId3"/>
          <a:stretch>
            <a:fillRect/>
          </a:stretch>
        </p:blipFill>
        <p:spPr>
          <a:xfrm>
            <a:off x="193945" y="217220"/>
            <a:ext cx="1885283" cy="1167080"/>
          </a:xfrm>
          <a:prstGeom prst="rect">
            <a:avLst/>
          </a:prstGeom>
        </p:spPr>
      </p:pic>
    </p:spTree>
    <p:extLst>
      <p:ext uri="{BB962C8B-B14F-4D97-AF65-F5344CB8AC3E}">
        <p14:creationId xmlns:p14="http://schemas.microsoft.com/office/powerpoint/2010/main" val="10842036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465">
          <p15:clr>
            <a:srgbClr val="FBAE40"/>
          </p15:clr>
        </p15:guide>
        <p15:guide id="4" pos="567">
          <p15:clr>
            <a:srgbClr val="FBAE40"/>
          </p15:clr>
        </p15:guide>
        <p15:guide id="5" orient="horz" pos="577">
          <p15:clr>
            <a:srgbClr val="FBAE40"/>
          </p15:clr>
        </p15:guide>
        <p15:guide id="6" orient="horz" pos="872">
          <p15:clr>
            <a:srgbClr val="FBAE40"/>
          </p15:clr>
        </p15:guide>
        <p15:guide id="7" orient="horz" pos="28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17" name="Inhaltsplatzhalter 2"/>
          <p:cNvSpPr>
            <a:spLocks noGrp="1"/>
          </p:cNvSpPr>
          <p:nvPr>
            <p:ph idx="1" hasCustomPrompt="1"/>
          </p:nvPr>
        </p:nvSpPr>
        <p:spPr>
          <a:xfrm>
            <a:off x="900112" y="2019300"/>
            <a:ext cx="7775575" cy="2546963"/>
          </a:xfrm>
          <a:prstGeom prst="rect">
            <a:avLst/>
          </a:prstGeom>
        </p:spPr>
        <p:txBody>
          <a:bodyPr lIns="0" tIns="0" rIns="0" bIns="0">
            <a:noAutofit/>
          </a:bodyPr>
          <a:lstStyle>
            <a:lvl1pPr marL="0" indent="0">
              <a:lnSpc>
                <a:spcPts val="2400"/>
              </a:lnSpc>
              <a:spcBef>
                <a:spcPts val="0"/>
              </a:spcBef>
              <a:spcAft>
                <a:spcPts val="800"/>
              </a:spcAft>
              <a:buClrTx/>
              <a:buFont typeface="Arial" panose="020B0604020202020204" pitchFamily="34" charset="0"/>
              <a:buNone/>
              <a:defRPr lang="de-DE" sz="2000" b="0" i="0" smtClean="0">
                <a:effectLst/>
                <a:latin typeface="BundesSans Regular" panose="020B0002030500000203" pitchFamily="34" charset="0"/>
              </a:defRPr>
            </a:lvl1pPr>
            <a:lvl2pPr marL="523350" marR="0" indent="-285750" algn="l" defTabSz="57150" rtl="0" eaLnBrk="1" fontAlgn="auto" latinLnBrk="0" hangingPunct="1">
              <a:lnSpc>
                <a:spcPts val="2400"/>
              </a:lnSpc>
              <a:spcBef>
                <a:spcPts val="0"/>
              </a:spcBef>
              <a:spcAft>
                <a:spcPts val="800"/>
              </a:spcAft>
              <a:buClrTx/>
              <a:buSzPct val="100000"/>
              <a:buFont typeface="Arial" panose="020B0604020202020204" pitchFamily="34" charset="0"/>
              <a:buChar char="•"/>
              <a:tabLst>
                <a:tab pos="0" algn="l"/>
              </a:tabLst>
              <a:defRPr sz="2000" b="0" i="0" baseline="0">
                <a:latin typeface="BundesSans Regular" panose="020B0002030500000203" pitchFamily="34" charset="0"/>
              </a:defRPr>
            </a:lvl2pPr>
            <a:lvl3pPr marL="442800" indent="0">
              <a:lnSpc>
                <a:spcPts val="2600"/>
              </a:lnSpc>
              <a:buClrTx/>
              <a:buFont typeface="Arial"/>
              <a:buNone/>
              <a:defRPr sz="2000" baseline="0">
                <a:latin typeface="BundesSans Office"/>
              </a:defRPr>
            </a:lvl3pPr>
            <a:lvl4pPr marL="1371600" indent="0">
              <a:buFont typeface="Wingdings" charset="2"/>
              <a:buNone/>
              <a:defRPr sz="1800" baseline="0">
                <a:latin typeface="Arial"/>
              </a:defRPr>
            </a:lvl4pPr>
            <a:lvl5pPr marL="2057400" indent="-228600">
              <a:buFont typeface="Wingdings" charset="2"/>
              <a:buChar char="§"/>
              <a:defRPr baseline="0">
                <a:latin typeface="Arial"/>
              </a:defRPr>
            </a:lvl5pPr>
          </a:lstStyle>
          <a:p>
            <a:r>
              <a:rPr lang="de-DE" dirty="0" err="1">
                <a:effectLst/>
                <a:latin typeface="BundesSans Regular" panose="020B0002030500000203" pitchFamily="34" charset="0"/>
              </a:rPr>
              <a:t>Lestrum</a:t>
            </a:r>
            <a:r>
              <a:rPr lang="de-DE" dirty="0">
                <a:effectLst/>
                <a:latin typeface="BundesSans Regular" panose="020B0002030500000203" pitchFamily="34" charset="0"/>
              </a:rPr>
              <a:t> </a:t>
            </a:r>
            <a:r>
              <a:rPr lang="de-DE" dirty="0" err="1">
                <a:effectLst/>
                <a:latin typeface="BundesSans Regular" panose="020B0002030500000203" pitchFamily="34" charset="0"/>
              </a:rPr>
              <a:t>landis</a:t>
            </a:r>
            <a:r>
              <a:rPr lang="de-DE" dirty="0">
                <a:effectLst/>
                <a:latin typeface="BundesSans Regular" panose="020B0002030500000203" pitchFamily="34" charset="0"/>
              </a:rPr>
              <a:t> </a:t>
            </a:r>
            <a:r>
              <a:rPr lang="de-DE" dirty="0" err="1">
                <a:effectLst/>
                <a:latin typeface="BundesSans Regular" panose="020B0002030500000203" pitchFamily="34" charset="0"/>
              </a:rPr>
              <a:t>aces</a:t>
            </a:r>
            <a:r>
              <a:rPr lang="de-DE" dirty="0">
                <a:effectLst/>
                <a:latin typeface="BundesSans Regular" panose="020B0002030500000203" pitchFamily="34" charset="0"/>
              </a:rPr>
              <a:t> </a:t>
            </a:r>
            <a:r>
              <a:rPr lang="de-DE" dirty="0" err="1">
                <a:effectLst/>
                <a:latin typeface="BundesSans Regular" panose="020B0002030500000203" pitchFamily="34" charset="0"/>
              </a:rPr>
              <a:t>eici</a:t>
            </a:r>
            <a:r>
              <a:rPr lang="de-DE" dirty="0">
                <a:effectLst/>
                <a:latin typeface="BundesSans Regular" panose="020B0002030500000203" pitchFamily="34" charset="0"/>
              </a:rPr>
              <a:t> </a:t>
            </a:r>
            <a:r>
              <a:rPr lang="de-DE" dirty="0" err="1">
                <a:effectLst/>
                <a:latin typeface="BundesSans Regular" panose="020B0002030500000203" pitchFamily="34" charset="0"/>
              </a:rPr>
              <a:t>berio</a:t>
            </a:r>
            <a:r>
              <a:rPr lang="de-DE" dirty="0">
                <a:effectLst/>
                <a:latin typeface="BundesSans Regular" panose="020B0002030500000203" pitchFamily="34" charset="0"/>
              </a:rPr>
              <a:t> </a:t>
            </a:r>
            <a:r>
              <a:rPr lang="de-DE" dirty="0" err="1">
                <a:effectLst/>
                <a:latin typeface="BundesSans Regular" panose="020B0002030500000203" pitchFamily="34" charset="0"/>
              </a:rPr>
              <a:t>tem</a:t>
            </a:r>
            <a:r>
              <a:rPr lang="de-DE" dirty="0">
                <a:effectLst/>
                <a:latin typeface="BundesSans Regular" panose="020B0002030500000203" pitchFamily="34" charset="0"/>
              </a:rPr>
              <a:t> </a:t>
            </a:r>
            <a:r>
              <a:rPr lang="de-DE" dirty="0" err="1">
                <a:effectLst/>
                <a:latin typeface="BundesSans Regular" panose="020B0002030500000203" pitchFamily="34" charset="0"/>
              </a:rPr>
              <a:t>eseditam</a:t>
            </a:r>
            <a:r>
              <a:rPr lang="de-DE" dirty="0">
                <a:effectLst/>
                <a:latin typeface="BundesSans Regular" panose="020B0002030500000203" pitchFamily="34" charset="0"/>
              </a:rPr>
              <a:t> </a:t>
            </a:r>
            <a:r>
              <a:rPr lang="de-DE" dirty="0" err="1">
                <a:effectLst/>
                <a:latin typeface="BundesSans Regular" panose="020B0002030500000203" pitchFamily="34" charset="0"/>
              </a:rPr>
              <a:t>que</a:t>
            </a:r>
            <a:r>
              <a:rPr lang="de-DE" dirty="0">
                <a:effectLst/>
                <a:latin typeface="BundesSans Regular" panose="020B0002030500000203" pitchFamily="34" charset="0"/>
              </a:rPr>
              <a:t> </a:t>
            </a:r>
            <a:r>
              <a:rPr lang="de-DE" dirty="0" err="1">
                <a:effectLst/>
                <a:latin typeface="BundesSans Regular" panose="020B0002030500000203" pitchFamily="34" charset="0"/>
              </a:rPr>
              <a:t>quam</a:t>
            </a:r>
            <a:r>
              <a:rPr lang="de-DE" dirty="0">
                <a:effectLst/>
                <a:latin typeface="BundesSans Regular" panose="020B0002030500000203" pitchFamily="34" charset="0"/>
              </a:rPr>
              <a:t> </a:t>
            </a:r>
            <a:r>
              <a:rPr lang="de-DE" dirty="0" err="1">
                <a:effectLst/>
                <a:latin typeface="BundesSans Regular" panose="020B0002030500000203" pitchFamily="34" charset="0"/>
              </a:rPr>
              <a:t>consequ</a:t>
            </a:r>
            <a:r>
              <a:rPr lang="de-DE" dirty="0">
                <a:effectLst/>
                <a:latin typeface="BundesSans Regular" panose="020B0002030500000203" pitchFamily="34" charset="0"/>
              </a:rPr>
              <a:t> </a:t>
            </a:r>
            <a:r>
              <a:rPr lang="de-DE" dirty="0" err="1">
                <a:effectLst/>
                <a:latin typeface="BundesSans Regular" panose="020B0002030500000203" pitchFamily="34" charset="0"/>
              </a:rPr>
              <a:t>atatest</a:t>
            </a:r>
            <a:r>
              <a:rPr lang="de-DE" dirty="0">
                <a:effectLst/>
                <a:latin typeface="BundesSans Regular" panose="020B0002030500000203" pitchFamily="34" charset="0"/>
              </a:rPr>
              <a:t>, </a:t>
            </a:r>
            <a:r>
              <a:rPr lang="de-DE" dirty="0" err="1">
                <a:effectLst/>
                <a:latin typeface="BundesSans Regular" panose="020B0002030500000203" pitchFamily="34" charset="0"/>
              </a:rPr>
              <a:t>quis</a:t>
            </a:r>
            <a:r>
              <a:rPr lang="de-DE" dirty="0">
                <a:effectLst/>
                <a:latin typeface="BundesSans Regular" panose="020B0002030500000203" pitchFamily="34" charset="0"/>
              </a:rPr>
              <a:t> </a:t>
            </a:r>
            <a:r>
              <a:rPr lang="de-DE" dirty="0" err="1">
                <a:effectLst/>
                <a:latin typeface="BundesSans Regular" panose="020B0002030500000203" pitchFamily="34" charset="0"/>
              </a:rPr>
              <a:t>aut</a:t>
            </a:r>
            <a:r>
              <a:rPr lang="de-DE" dirty="0">
                <a:effectLst/>
                <a:latin typeface="BundesSans Regular" panose="020B0002030500000203" pitchFamily="34" charset="0"/>
              </a:rPr>
              <a:t> </a:t>
            </a:r>
            <a:r>
              <a:rPr lang="de-DE" dirty="0" err="1">
                <a:effectLst/>
                <a:latin typeface="BundesSans Regular" panose="020B0002030500000203" pitchFamily="34" charset="0"/>
              </a:rPr>
              <a:t>officiis</a:t>
            </a:r>
            <a:r>
              <a:rPr lang="de-DE" dirty="0">
                <a:effectLst/>
                <a:latin typeface="BundesSans Regular" panose="020B0002030500000203" pitchFamily="34" charset="0"/>
              </a:rPr>
              <a:t> </a:t>
            </a:r>
            <a:r>
              <a:rPr lang="de-DE" dirty="0" err="1">
                <a:effectLst/>
                <a:latin typeface="BundesSans Regular" panose="020B0002030500000203" pitchFamily="34" charset="0"/>
              </a:rPr>
              <a:t>aborem</a:t>
            </a:r>
            <a:r>
              <a:rPr lang="de-DE" dirty="0">
                <a:effectLst/>
                <a:latin typeface="BundesSans Regular" panose="020B0002030500000203" pitchFamily="34" charset="0"/>
              </a:rPr>
              <a:t>. </a:t>
            </a:r>
            <a:r>
              <a:rPr lang="de-DE" dirty="0" err="1">
                <a:effectLst/>
                <a:latin typeface="BundesSans Regular" panose="020B0002030500000203" pitchFamily="34" charset="0"/>
              </a:rPr>
              <a:t>Iquatio</a:t>
            </a:r>
            <a:r>
              <a:rPr lang="de-DE" dirty="0">
                <a:effectLst/>
                <a:latin typeface="BundesSans Regular" panose="020B0002030500000203" pitchFamily="34" charset="0"/>
              </a:rPr>
              <a:t> </a:t>
            </a:r>
            <a:r>
              <a:rPr lang="de-DE" dirty="0" err="1">
                <a:effectLst/>
                <a:latin typeface="BundesSans Regular" panose="020B0002030500000203" pitchFamily="34" charset="0"/>
              </a:rPr>
              <a:t>nsequidebit</a:t>
            </a:r>
            <a:r>
              <a:rPr lang="de-DE" dirty="0">
                <a:effectLst/>
                <a:latin typeface="BundesSans Regular" panose="020B0002030500000203" pitchFamily="34" charset="0"/>
              </a:rPr>
              <a:t>, </a:t>
            </a:r>
            <a:r>
              <a:rPr lang="de-DE" dirty="0" err="1">
                <a:effectLst/>
                <a:latin typeface="BundesSans Regular" panose="020B0002030500000203" pitchFamily="34" charset="0"/>
              </a:rPr>
              <a:t>velibus</a:t>
            </a:r>
            <a:r>
              <a:rPr lang="de-DE" dirty="0">
                <a:effectLst/>
                <a:latin typeface="BundesSans Regular" panose="020B0002030500000203" pitchFamily="34" charset="0"/>
              </a:rPr>
              <a:t> </a:t>
            </a:r>
            <a:r>
              <a:rPr lang="de-DE" dirty="0" err="1">
                <a:effectLst/>
                <a:latin typeface="BundesSans Regular" panose="020B0002030500000203" pitchFamily="34" charset="0"/>
              </a:rPr>
              <a:t>modit</a:t>
            </a:r>
            <a:r>
              <a:rPr lang="de-DE" dirty="0">
                <a:effectLst/>
                <a:latin typeface="BundesSans Regular" panose="020B0002030500000203" pitchFamily="34" charset="0"/>
              </a:rPr>
              <a:t> </a:t>
            </a:r>
            <a:r>
              <a:rPr lang="de-DE" dirty="0" err="1">
                <a:effectLst/>
                <a:latin typeface="BundesSans Regular" panose="020B0002030500000203" pitchFamily="34" charset="0"/>
              </a:rPr>
              <a:t>etus</a:t>
            </a:r>
            <a:r>
              <a:rPr lang="de-DE" dirty="0">
                <a:effectLst/>
                <a:latin typeface="BundesSans Regular" panose="020B0002030500000203" pitchFamily="34" charset="0"/>
              </a:rPr>
              <a:t> et di </a:t>
            </a:r>
            <a:r>
              <a:rPr lang="de-DE" dirty="0" err="1">
                <a:effectLst/>
                <a:latin typeface="BundesSans Regular" panose="020B0002030500000203" pitchFamily="34" charset="0"/>
              </a:rPr>
              <a:t>audaeptem</a:t>
            </a:r>
            <a:r>
              <a:rPr lang="de-DE" dirty="0">
                <a:effectLst/>
                <a:latin typeface="BundesSans Regular" panose="020B0002030500000203" pitchFamily="34" charset="0"/>
              </a:rPr>
              <a:t> </a:t>
            </a:r>
            <a:r>
              <a:rPr lang="de-DE" dirty="0" err="1">
                <a:effectLst/>
                <a:latin typeface="BundesSans Regular" panose="020B0002030500000203" pitchFamily="34" charset="0"/>
              </a:rPr>
              <a:t>reptatur</a:t>
            </a:r>
            <a:r>
              <a:rPr lang="de-DE" dirty="0">
                <a:effectLst/>
                <a:latin typeface="BundesSans Regular" panose="020B0002030500000203" pitchFamily="34" charset="0"/>
              </a:rPr>
              <a:t> </a:t>
            </a:r>
            <a:r>
              <a:rPr lang="de-DE" dirty="0" err="1">
                <a:effectLst/>
                <a:latin typeface="BundesSans Regular" panose="020B0002030500000203" pitchFamily="34" charset="0"/>
              </a:rPr>
              <a:t>audiciae</a:t>
            </a:r>
            <a:r>
              <a:rPr lang="de-DE" dirty="0">
                <a:effectLst/>
                <a:latin typeface="BundesSans Regular" panose="020B0002030500000203" pitchFamily="34" charset="0"/>
              </a:rPr>
              <a:t>. </a:t>
            </a:r>
          </a:p>
          <a:p>
            <a:pPr lvl="1"/>
            <a:r>
              <a:rPr lang="de-DE" dirty="0" err="1"/>
              <a:t>Onsed</a:t>
            </a:r>
            <a:r>
              <a:rPr lang="de-DE" dirty="0"/>
              <a:t> </a:t>
            </a:r>
            <a:r>
              <a:rPr lang="de-DE" dirty="0" err="1"/>
              <a:t>eture</a:t>
            </a:r>
            <a:r>
              <a:rPr lang="de-DE" dirty="0"/>
              <a:t> </a:t>
            </a:r>
            <a:r>
              <a:rPr lang="de-DE" dirty="0" err="1"/>
              <a:t>quam</a:t>
            </a:r>
            <a:r>
              <a:rPr lang="de-DE" dirty="0"/>
              <a:t> </a:t>
            </a:r>
            <a:r>
              <a:rPr lang="de-DE" dirty="0" err="1"/>
              <a:t>que</a:t>
            </a:r>
            <a:r>
              <a:rPr lang="de-DE" dirty="0"/>
              <a:t> </a:t>
            </a:r>
            <a:r>
              <a:rPr lang="de-DE" dirty="0" err="1"/>
              <a:t>niaecum</a:t>
            </a:r>
            <a:r>
              <a:rPr lang="de-DE" dirty="0"/>
              <a:t> </a:t>
            </a:r>
            <a:r>
              <a:rPr lang="de-DE" dirty="0" err="1"/>
              <a:t>nem</a:t>
            </a:r>
            <a:r>
              <a:rPr lang="de-DE" dirty="0"/>
              <a:t> </a:t>
            </a:r>
            <a:r>
              <a:rPr lang="de-DE" dirty="0" err="1"/>
              <a:t>lantus</a:t>
            </a:r>
            <a:r>
              <a:rPr lang="de-DE" dirty="0"/>
              <a:t> </a:t>
            </a:r>
            <a:r>
              <a:rPr lang="de-DE" dirty="0" err="1"/>
              <a:t>usaecae</a:t>
            </a:r>
            <a:r>
              <a:rPr lang="de-DE" dirty="0"/>
              <a:t> </a:t>
            </a:r>
            <a:r>
              <a:rPr lang="de-DE" dirty="0" err="1"/>
              <a:t>arumquiae</a:t>
            </a:r>
            <a:r>
              <a:rPr lang="de-DE" dirty="0"/>
              <a:t>. </a:t>
            </a:r>
          </a:p>
          <a:p>
            <a:pPr marL="523350" marR="0" lvl="1" indent="-285750" algn="l" defTabSz="457200" rtl="0" eaLnBrk="1" fontAlgn="auto" latinLnBrk="0" hangingPunct="1">
              <a:lnSpc>
                <a:spcPts val="2200"/>
              </a:lnSpc>
              <a:spcBef>
                <a:spcPts val="0"/>
              </a:spcBef>
              <a:spcAft>
                <a:spcPts val="800"/>
              </a:spcAft>
              <a:buClrTx/>
              <a:buSzPct val="100000"/>
              <a:buFont typeface="Arial" panose="020B0604020202020204" pitchFamily="34" charset="0"/>
              <a:buChar char="•"/>
              <a:tabLst/>
              <a:defRPr/>
            </a:pPr>
            <a:r>
              <a:rPr lang="de-DE" dirty="0" err="1">
                <a:effectLst/>
                <a:latin typeface="BundesSans Regular" panose="020B0002030500000203" pitchFamily="34" charset="0"/>
              </a:rPr>
              <a:t>Nequ</a:t>
            </a:r>
            <a:r>
              <a:rPr lang="de-DE" dirty="0" err="1"/>
              <a:t>i</a:t>
            </a:r>
            <a:r>
              <a:rPr lang="de-DE" dirty="0"/>
              <a:t> </a:t>
            </a:r>
            <a:r>
              <a:rPr lang="de-DE" dirty="0" err="1"/>
              <a:t>dolor</a:t>
            </a:r>
            <a:r>
              <a:rPr lang="de-DE" dirty="0"/>
              <a:t> </a:t>
            </a:r>
            <a:r>
              <a:rPr lang="de-DE" dirty="0" err="1"/>
              <a:t>secte</a:t>
            </a:r>
            <a:r>
              <a:rPr lang="de-DE" dirty="0"/>
              <a:t> et </a:t>
            </a:r>
            <a:r>
              <a:rPr lang="de-DE" dirty="0" err="1"/>
              <a:t>utemodi</a:t>
            </a:r>
            <a:r>
              <a:rPr lang="de-DE" dirty="0"/>
              <a:t> </a:t>
            </a:r>
            <a:r>
              <a:rPr lang="de-DE" dirty="0" err="1"/>
              <a:t>gnihicitat</a:t>
            </a:r>
            <a:r>
              <a:rPr lang="de-DE" dirty="0"/>
              <a:t> </a:t>
            </a:r>
            <a:r>
              <a:rPr lang="de-DE" dirty="0" err="1"/>
              <a:t>alique</a:t>
            </a:r>
            <a:r>
              <a:rPr lang="de-DE" dirty="0"/>
              <a:t> in </a:t>
            </a:r>
            <a:r>
              <a:rPr lang="de-DE" dirty="0" err="1"/>
              <a:t>coremquae</a:t>
            </a:r>
            <a:r>
              <a:rPr lang="de-DE" dirty="0"/>
              <a:t>.</a:t>
            </a:r>
          </a:p>
        </p:txBody>
      </p:sp>
      <p:sp>
        <p:nvSpPr>
          <p:cNvPr id="19" name="Rechteck 18"/>
          <p:cNvSpPr/>
          <p:nvPr userDrawn="1"/>
        </p:nvSpPr>
        <p:spPr>
          <a:xfrm>
            <a:off x="0" y="4752923"/>
            <a:ext cx="9144000" cy="395287"/>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userDrawn="1"/>
        </p:nvSpPr>
        <p:spPr>
          <a:xfrm>
            <a:off x="6353831" y="4762058"/>
            <a:ext cx="2321857" cy="381442"/>
          </a:xfrm>
          <a:prstGeom prst="rect">
            <a:avLst/>
          </a:prstGeom>
        </p:spPr>
        <p:txBody>
          <a:bodyPr wrap="square" lIns="0" tIns="0" rIns="0" bIns="0" anchor="ctr" anchorCtr="0">
            <a:noAutofit/>
          </a:bodyPr>
          <a:lstStyle/>
          <a:p>
            <a:pPr algn="r">
              <a:lnSpc>
                <a:spcPct val="100000"/>
              </a:lnSpc>
              <a:spcAft>
                <a:spcPts val="0"/>
              </a:spcAft>
            </a:pPr>
            <a:fld id="{50C77D1C-F0FB-DF48-A0F1-90ACD1E3FEBC}" type="slidenum">
              <a:rPr lang="de-DE" sz="1200" b="0" i="0" baseline="0" smtClean="0">
                <a:solidFill>
                  <a:srgbClr val="FFFFFF"/>
                </a:solidFill>
                <a:latin typeface="BundesSans Regular" panose="020B0002030500000203" pitchFamily="34" charset="0"/>
                <a:cs typeface="BundesSans Office Bold"/>
              </a:rPr>
              <a:t>‹Nr.›</a:t>
            </a:fld>
            <a:endParaRPr lang="de-DE" sz="1200" b="0" i="0" dirty="0">
              <a:solidFill>
                <a:srgbClr val="FFFFFF"/>
              </a:solidFill>
              <a:latin typeface="BundesSans Regular" panose="020B0002030500000203" pitchFamily="34" charset="0"/>
              <a:cs typeface="BundesSans Office Bold"/>
            </a:endParaRPr>
          </a:p>
        </p:txBody>
      </p:sp>
      <p:sp>
        <p:nvSpPr>
          <p:cNvPr id="21" name="Fußzeilenplatzhalter 4"/>
          <p:cNvSpPr>
            <a:spLocks noGrp="1"/>
          </p:cNvSpPr>
          <p:nvPr>
            <p:ph type="ftr" sz="quarter" idx="3"/>
          </p:nvPr>
        </p:nvSpPr>
        <p:spPr>
          <a:xfrm>
            <a:off x="900112" y="4748213"/>
            <a:ext cx="5331355" cy="395287"/>
          </a:xfrm>
          <a:prstGeom prst="rect">
            <a:avLst/>
          </a:prstGeom>
        </p:spPr>
        <p:txBody>
          <a:bodyPr vert="horz" lIns="0" tIns="0" rIns="0" bIns="0" rtlCol="0" anchor="ctr"/>
          <a:lstStyle>
            <a:lvl1pPr marL="0" marR="0" indent="0" algn="l" defTabSz="457200" rtl="0" eaLnBrk="1" fontAlgn="auto" latinLnBrk="0" hangingPunct="1">
              <a:lnSpc>
                <a:spcPct val="100000"/>
              </a:lnSpc>
              <a:spcBef>
                <a:spcPts val="0"/>
              </a:spcBef>
              <a:spcAft>
                <a:spcPts val="0"/>
              </a:spcAft>
              <a:buClrTx/>
              <a:buSzTx/>
              <a:buFontTx/>
              <a:buNone/>
              <a:tabLst/>
              <a:defRPr sz="1200" b="0" i="0">
                <a:solidFill>
                  <a:schemeClr val="tx1">
                    <a:tint val="75000"/>
                  </a:schemeClr>
                </a:solidFill>
                <a:latin typeface="BundesSans Regular" panose="020B0002030500000203" pitchFamily="34" charset="0"/>
              </a:defRPr>
            </a:lvl1pPr>
          </a:lstStyle>
          <a:p>
            <a:r>
              <a:rPr lang="de-DE" dirty="0">
                <a:solidFill>
                  <a:srgbClr val="FFFFFF"/>
                </a:solidFill>
                <a:cs typeface="BundesSans Office Bold"/>
              </a:rPr>
              <a:t>Veranstaltungsort, Datum</a:t>
            </a:r>
            <a:endParaRPr lang="de-DE" dirty="0">
              <a:solidFill>
                <a:srgbClr val="FFFFFF"/>
              </a:solidFill>
              <a:latin typeface="BundesSans Regular" panose="020B0002030500000203" pitchFamily="34" charset="0"/>
              <a:cs typeface="BundesSans Office Bold"/>
            </a:endParaRPr>
          </a:p>
        </p:txBody>
      </p:sp>
      <p:sp>
        <p:nvSpPr>
          <p:cNvPr id="11" name="Titel 1">
            <a:extLst>
              <a:ext uri="{FF2B5EF4-FFF2-40B4-BE49-F238E27FC236}">
                <a16:creationId xmlns:a16="http://schemas.microsoft.com/office/drawing/2014/main" id="{CA24F894-FC05-DF4D-A8E7-0E6774A828C5}"/>
              </a:ext>
            </a:extLst>
          </p:cNvPr>
          <p:cNvSpPr>
            <a:spLocks noGrp="1"/>
          </p:cNvSpPr>
          <p:nvPr>
            <p:ph type="title" hasCustomPrompt="1"/>
          </p:nvPr>
        </p:nvSpPr>
        <p:spPr>
          <a:xfrm>
            <a:off x="900113" y="1343901"/>
            <a:ext cx="7775575" cy="413788"/>
          </a:xfrm>
          <a:prstGeom prst="rect">
            <a:avLst/>
          </a:prstGeom>
        </p:spPr>
        <p:txBody>
          <a:bodyPr wrap="square" lIns="0" tIns="0" rIns="0" bIns="0" anchor="t" anchorCtr="0">
            <a:spAutoFit/>
          </a:bodyPr>
          <a:lstStyle>
            <a:lvl1pPr algn="l">
              <a:lnSpc>
                <a:spcPts val="3200"/>
              </a:lnSpc>
              <a:defRPr sz="2800" b="0" i="0" baseline="0">
                <a:latin typeface="BundesSans Medium" panose="020B0002030500000203" pitchFamily="34" charset="0"/>
                <a:cs typeface="Arial"/>
              </a:defRPr>
            </a:lvl1pPr>
          </a:lstStyle>
          <a:p>
            <a:r>
              <a:rPr lang="de-DE" dirty="0"/>
              <a:t>Hier steht der Folientitel</a:t>
            </a:r>
          </a:p>
        </p:txBody>
      </p:sp>
      <p:sp>
        <p:nvSpPr>
          <p:cNvPr id="8" name="Bildplatzhalter 3">
            <a:extLst>
              <a:ext uri="{FF2B5EF4-FFF2-40B4-BE49-F238E27FC236}">
                <a16:creationId xmlns:a16="http://schemas.microsoft.com/office/drawing/2014/main" id="{7C4CF441-9FD6-F444-AADE-A0207BF2BEF6}"/>
              </a:ext>
            </a:extLst>
          </p:cNvPr>
          <p:cNvSpPr>
            <a:spLocks noGrp="1"/>
          </p:cNvSpPr>
          <p:nvPr>
            <p:ph type="pic" sz="quarter" idx="11"/>
          </p:nvPr>
        </p:nvSpPr>
        <p:spPr>
          <a:xfrm>
            <a:off x="7143751" y="447675"/>
            <a:ext cx="1531937" cy="458787"/>
          </a:xfrm>
          <a:prstGeom prst="rect">
            <a:avLst/>
          </a:prstGeom>
        </p:spPr>
        <p:txBody>
          <a:bodyPr anchor="ctr" anchorCtr="0"/>
          <a:lstStyle>
            <a:lvl1pPr marL="0" indent="0">
              <a:buFontTx/>
              <a:buNone/>
              <a:defRPr>
                <a:solidFill>
                  <a:schemeClr val="tx1">
                    <a:alpha val="0"/>
                  </a:schemeClr>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305269584"/>
      </p:ext>
    </p:extLst>
  </p:cSld>
  <p:clrMapOvr>
    <a:masterClrMapping/>
  </p:clrMapOvr>
  <p:extLst>
    <p:ext uri="{DCECCB84-F9BA-43D5-87BE-67443E8EF086}">
      <p15:sldGuideLst xmlns:p15="http://schemas.microsoft.com/office/powerpoint/2012/main">
        <p15:guide id="1" orient="horz" pos="1620">
          <p15:clr>
            <a:srgbClr val="FBAE40"/>
          </p15:clr>
        </p15:guide>
        <p15:guide id="2" pos="567">
          <p15:clr>
            <a:srgbClr val="FBAE40"/>
          </p15:clr>
        </p15:guide>
        <p15:guide id="3" pos="2880">
          <p15:clr>
            <a:srgbClr val="FBAE40"/>
          </p15:clr>
        </p15:guide>
        <p15:guide id="4" pos="5465">
          <p15:clr>
            <a:srgbClr val="FBAE40"/>
          </p15:clr>
        </p15:guide>
        <p15:guide id="5" orient="horz" pos="577">
          <p15:clr>
            <a:srgbClr val="FBAE40"/>
          </p15:clr>
        </p15:guide>
        <p15:guide id="6" orient="horz" pos="872">
          <p15:clr>
            <a:srgbClr val="FBAE40"/>
          </p15:clr>
        </p15:guide>
        <p15:guide id="7" orient="horz" pos="28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
        <p:nvSpPr>
          <p:cNvPr id="3" name="Bildplatzhalter 3">
            <a:extLst>
              <a:ext uri="{FF2B5EF4-FFF2-40B4-BE49-F238E27FC236}">
                <a16:creationId xmlns:a16="http://schemas.microsoft.com/office/drawing/2014/main" id="{1EC7EC42-63F5-B144-86D8-D15F4DB9D29D}"/>
              </a:ext>
            </a:extLst>
          </p:cNvPr>
          <p:cNvSpPr>
            <a:spLocks noGrp="1"/>
          </p:cNvSpPr>
          <p:nvPr>
            <p:ph type="pic" sz="quarter" idx="11"/>
          </p:nvPr>
        </p:nvSpPr>
        <p:spPr>
          <a:xfrm>
            <a:off x="7143751" y="447675"/>
            <a:ext cx="1531937" cy="458787"/>
          </a:xfrm>
          <a:prstGeom prst="rect">
            <a:avLst/>
          </a:prstGeom>
        </p:spPr>
        <p:txBody>
          <a:bodyPr anchor="ctr" anchorCtr="0"/>
          <a:lstStyle>
            <a:lvl1pPr marL="0" indent="0">
              <a:buFontTx/>
              <a:buNone/>
              <a:defRPr>
                <a:solidFill>
                  <a:schemeClr val="tx1">
                    <a:alpha val="0"/>
                  </a:schemeClr>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541155107"/>
      </p:ext>
    </p:extLst>
  </p:cSld>
  <p:clrMapOvr>
    <a:masterClrMapping/>
  </p:clrMapOvr>
  <p:extLst>
    <p:ext uri="{DCECCB84-F9BA-43D5-87BE-67443E8EF086}">
      <p15:sldGuideLst xmlns:p15="http://schemas.microsoft.com/office/powerpoint/2012/main">
        <p15:guide id="1" orient="horz" pos="1620">
          <p15:clr>
            <a:srgbClr val="FBAE40"/>
          </p15:clr>
        </p15:guide>
        <p15:guide id="2" pos="567">
          <p15:clr>
            <a:srgbClr val="FBAE40"/>
          </p15:clr>
        </p15:guide>
        <p15:guide id="3" pos="2880">
          <p15:clr>
            <a:srgbClr val="FBAE40"/>
          </p15:clr>
        </p15:guide>
        <p15:guide id="4" pos="5465">
          <p15:clr>
            <a:srgbClr val="FBAE40"/>
          </p15:clr>
        </p15:guide>
        <p15:guide id="5" orient="horz" pos="577">
          <p15:clr>
            <a:srgbClr val="FBAE40"/>
          </p15:clr>
        </p15:guide>
        <p15:guide id="6" orient="horz" pos="872">
          <p15:clr>
            <a:srgbClr val="FBAE40"/>
          </p15:clr>
        </p15:guide>
        <p15:guide id="7" orient="horz" pos="2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ischspaltig_Energ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a:t>Bildunterschrift</a:t>
            </a:r>
          </a:p>
        </p:txBody>
      </p:sp>
    </p:spTree>
    <p:extLst>
      <p:ext uri="{BB962C8B-B14F-4D97-AF65-F5344CB8AC3E}">
        <p14:creationId xmlns:p14="http://schemas.microsoft.com/office/powerpoint/2010/main" val="132387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ischspaltig_Erde und Umwe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a:t>Bildunterschrift</a:t>
            </a:r>
          </a:p>
        </p:txBody>
      </p:sp>
    </p:spTree>
    <p:extLst>
      <p:ext uri="{BB962C8B-B14F-4D97-AF65-F5344CB8AC3E}">
        <p14:creationId xmlns:p14="http://schemas.microsoft.com/office/powerpoint/2010/main" val="207227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Zweispaltig_Erde und Umwe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7346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ischspaltig_Gesundhei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a:t>Bildunterschrift</a:t>
            </a:r>
          </a:p>
        </p:txBody>
      </p:sp>
    </p:spTree>
    <p:extLst>
      <p:ext uri="{BB962C8B-B14F-4D97-AF65-F5344CB8AC3E}">
        <p14:creationId xmlns:p14="http://schemas.microsoft.com/office/powerpoint/2010/main" val="352030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Zweispaltig_Gesundhei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5270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isch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a:t>Bildunterschrift</a:t>
            </a:r>
          </a:p>
        </p:txBody>
      </p:sp>
    </p:spTree>
    <p:extLst>
      <p:ext uri="{BB962C8B-B14F-4D97-AF65-F5344CB8AC3E}">
        <p14:creationId xmlns:p14="http://schemas.microsoft.com/office/powerpoint/2010/main" val="60579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Zwei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03580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0.xml"/><Relationship Id="rId1" Type="http://schemas.openxmlformats.org/officeDocument/2006/relationships/slideLayout" Target="../slideLayouts/slideLayout25.xml"/><Relationship Id="rId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0.emf"/><Relationship Id="rId5" Type="http://schemas.openxmlformats.org/officeDocument/2006/relationships/theme" Target="../theme/theme11.xml"/><Relationship Id="rId4"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20.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21.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22.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23.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9.xml"/><Relationship Id="rId1" Type="http://schemas.openxmlformats.org/officeDocument/2006/relationships/slideLayout" Target="../slideLayouts/slideLayout2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60000" y="382996"/>
            <a:ext cx="1655716" cy="225216"/>
          </a:xfrm>
          <a:prstGeom prst="rect">
            <a:avLst/>
          </a:prstGeom>
        </p:spPr>
      </p:pic>
      <p:pic>
        <p:nvPicPr>
          <p:cNvPr id="7" name="Grafik 6"/>
          <p:cNvPicPr/>
          <p:nvPr userDrawn="1"/>
        </p:nvPicPr>
        <p:blipFill rotWithShape="1">
          <a:blip r:embed="rId16" cstate="print">
            <a:extLst>
              <a:ext uri="{28A0092B-C50C-407E-A947-70E740481C1C}">
                <a14:useLocalDpi xmlns:a14="http://schemas.microsoft.com/office/drawing/2010/main"/>
              </a:ext>
            </a:extLst>
          </a:blip>
          <a:srcRect/>
          <a:stretch/>
        </p:blipFill>
        <p:spPr bwMode="auto">
          <a:xfrm>
            <a:off x="6804249" y="311852"/>
            <a:ext cx="2052228" cy="351686"/>
          </a:xfrm>
          <a:prstGeom prst="rect">
            <a:avLst/>
          </a:prstGeom>
          <a:ln>
            <a:noFill/>
          </a:ln>
          <a:extLst>
            <a:ext uri="{53640926-AAD7-44D8-BBD7-CCE9431645EC}">
              <a14:shadowObscured xmlns:a14="http://schemas.microsoft.com/office/drawing/2010/main"/>
            </a:ext>
          </a:extLst>
        </p:spPr>
      </p:pic>
      <p:sp>
        <p:nvSpPr>
          <p:cNvPr id="2" name="Rechteck 1"/>
          <p:cNvSpPr/>
          <p:nvPr userDrawn="1"/>
        </p:nvSpPr>
        <p:spPr>
          <a:xfrm>
            <a:off x="2897" y="879562"/>
            <a:ext cx="9144000" cy="4068452"/>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noFill/>
              </a:ln>
            </a:endParaRPr>
          </a:p>
        </p:txBody>
      </p:sp>
    </p:spTree>
    <p:extLst>
      <p:ext uri="{BB962C8B-B14F-4D97-AF65-F5344CB8AC3E}">
        <p14:creationId xmlns:p14="http://schemas.microsoft.com/office/powerpoint/2010/main" val="3280624785"/>
      </p:ext>
    </p:extLst>
  </p:cSld>
  <p:clrMap bg1="lt1" tx1="dk1" bg2="lt2" tx2="dk2" accent1="accent1" accent2="accent2" accent3="accent3" accent4="accent4" accent5="accent5" accent6="accent6" hlink="hlink" folHlink="folHlink"/>
  <p:sldLayoutIdLst>
    <p:sldLayoutId id="2147483689"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3" userDrawn="1">
          <p15:clr>
            <a:srgbClr val="F26B43"/>
          </p15:clr>
        </p15:guide>
        <p15:guide id="2" pos="1314" userDrawn="1">
          <p15:clr>
            <a:srgbClr val="F26B43"/>
          </p15:clr>
        </p15:guide>
        <p15:guide id="3" orient="horz" pos="23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9582"/>
            <a:ext cx="9144000" cy="4084368"/>
          </a:xfrm>
          <a:prstGeom prst="rect">
            <a:avLst/>
          </a:prstGeom>
        </p:spPr>
      </p:pic>
      <p:pic>
        <p:nvPicPr>
          <p:cNvPr id="4" name="Grafik 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75901" y="4907858"/>
            <a:ext cx="824591" cy="112164"/>
          </a:xfrm>
          <a:prstGeom prst="rect">
            <a:avLst/>
          </a:prstGeom>
        </p:spPr>
      </p:pic>
    </p:spTree>
    <p:extLst>
      <p:ext uri="{BB962C8B-B14F-4D97-AF65-F5344CB8AC3E}">
        <p14:creationId xmlns:p14="http://schemas.microsoft.com/office/powerpoint/2010/main" val="2258713431"/>
      </p:ext>
    </p:extLst>
  </p:cSld>
  <p:clrMap bg1="lt1" tx1="dk1" bg2="lt2" tx2="dk2" accent1="accent1" accent2="accent2" accent3="accent3" accent4="accent4" accent5="accent5" accent6="accent6" hlink="hlink" folHlink="folHlink"/>
  <p:sldLayoutIdLst>
    <p:sldLayoutId id="2147483667" r:id="rId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64"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31B1259-2BAB-774A-8684-EB97523CB501}"/>
              </a:ext>
            </a:extLst>
          </p:cNvPr>
          <p:cNvPicPr>
            <a:picLocks noChangeAspect="1"/>
          </p:cNvPicPr>
          <p:nvPr userDrawn="1"/>
        </p:nvPicPr>
        <p:blipFill rotWithShape="1">
          <a:blip r:embed="rId6"/>
          <a:srcRect b="16725"/>
          <a:stretch/>
        </p:blipFill>
        <p:spPr>
          <a:xfrm>
            <a:off x="193945" y="217220"/>
            <a:ext cx="1885283" cy="971892"/>
          </a:xfrm>
          <a:prstGeom prst="rect">
            <a:avLst/>
          </a:prstGeom>
        </p:spPr>
      </p:pic>
    </p:spTree>
    <p:extLst>
      <p:ext uri="{BB962C8B-B14F-4D97-AF65-F5344CB8AC3E}">
        <p14:creationId xmlns:p14="http://schemas.microsoft.com/office/powerpoint/2010/main" val="292807233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hteck 4"/>
          <p:cNvSpPr/>
          <p:nvPr userDrawn="1"/>
        </p:nvSpPr>
        <p:spPr>
          <a:xfrm>
            <a:off x="0" y="1095586"/>
            <a:ext cx="9144000" cy="3708412"/>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noFill/>
              </a:ln>
              <a:solidFill>
                <a:srgbClr val="002864"/>
              </a:solidFill>
            </a:endParaRPr>
          </a:p>
        </p:txBody>
      </p:sp>
      <p:pic>
        <p:nvPicPr>
          <p:cNvPr id="6" name="Grafik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72400" y="4912010"/>
            <a:ext cx="792380" cy="107783"/>
          </a:xfrm>
          <a:prstGeom prst="rect">
            <a:avLst/>
          </a:prstGeom>
        </p:spPr>
      </p:pic>
    </p:spTree>
    <p:extLst>
      <p:ext uri="{BB962C8B-B14F-4D97-AF65-F5344CB8AC3E}">
        <p14:creationId xmlns:p14="http://schemas.microsoft.com/office/powerpoint/2010/main" val="2333422640"/>
      </p:ext>
    </p:extLst>
  </p:cSld>
  <p:clrMap bg1="lt1" tx1="dk1" bg2="lt2" tx2="dk2" accent1="accent1" accent2="accent2" accent3="accent3" accent4="accent4" accent5="accent5" accent6="accent6" hlink="hlink" folHlink="folHlink"/>
  <p:sldLayoutIdLst>
    <p:sldLayoutId id="2147483651" r:id="rId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508" y="0"/>
            <a:ext cx="9144000" cy="5143500"/>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noFill/>
              </a:ln>
              <a:solidFill>
                <a:srgbClr val="002864"/>
              </a:solidFill>
            </a:endParaRPr>
          </a:p>
        </p:txBody>
      </p:sp>
      <p:sp>
        <p:nvSpPr>
          <p:cNvPr id="2" name="Titelplatzhalter 1"/>
          <p:cNvSpPr>
            <a:spLocks noGrp="1"/>
          </p:cNvSpPr>
          <p:nvPr>
            <p:ph type="title"/>
          </p:nvPr>
        </p:nvSpPr>
        <p:spPr>
          <a:xfrm>
            <a:off x="2068810" y="1630375"/>
            <a:ext cx="5815558" cy="540060"/>
          </a:xfrm>
          <a:prstGeom prst="rect">
            <a:avLst/>
          </a:prstGeom>
        </p:spPr>
        <p:txBody>
          <a:bodyPr vert="horz" lIns="91440" tIns="45720" rIns="91440" bIns="45720" rtlCol="0" anchor="ctr">
            <a:noAutofit/>
          </a:bodyPr>
          <a:lstStyle/>
          <a:p>
            <a:r>
              <a:rPr lang="de-DE" dirty="0"/>
              <a:t>Zwischenfolie Titel</a:t>
            </a:r>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75901" y="4907858"/>
            <a:ext cx="824591" cy="112164"/>
          </a:xfrm>
          <a:prstGeom prst="rect">
            <a:avLst/>
          </a:prstGeom>
        </p:spPr>
      </p:pic>
    </p:spTree>
    <p:extLst>
      <p:ext uri="{BB962C8B-B14F-4D97-AF65-F5344CB8AC3E}">
        <p14:creationId xmlns:p14="http://schemas.microsoft.com/office/powerpoint/2010/main" val="2470867874"/>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5" userDrawn="1">
          <p15:clr>
            <a:srgbClr val="F26B43"/>
          </p15:clr>
        </p15:guide>
        <p15:guide id="2" orient="horz" pos="1810" userDrawn="1">
          <p15:clr>
            <a:srgbClr val="F26B43"/>
          </p15:clr>
        </p15:guide>
        <p15:guide id="3" orient="horz" pos="211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 name="Grafik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172400" y="4912010"/>
            <a:ext cx="792380" cy="107783"/>
          </a:xfrm>
          <a:prstGeom prst="rect">
            <a:avLst/>
          </a:prstGeom>
        </p:spPr>
      </p:pic>
    </p:spTree>
    <p:extLst>
      <p:ext uri="{BB962C8B-B14F-4D97-AF65-F5344CB8AC3E}">
        <p14:creationId xmlns:p14="http://schemas.microsoft.com/office/powerpoint/2010/main" val="308141444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726" r:id="rId3"/>
  </p:sldLayoutIdLst>
  <p:hf hdr="0" dt="0"/>
  <p:txStyles>
    <p:titleStyle>
      <a:lvl1pPr algn="l" defTabSz="914400" rtl="0" eaLnBrk="1" latinLnBrk="0" hangingPunct="1">
        <a:spcBef>
          <a:spcPct val="0"/>
        </a:spcBef>
        <a:buNone/>
        <a:defRPr sz="2200" b="0" kern="1200" cap="none" baseline="0">
          <a:solidFill>
            <a:srgbClr val="002864"/>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33" userDrawn="1">
          <p15:clr>
            <a:srgbClr val="F26B43"/>
          </p15:clr>
        </p15:guide>
        <p15:guide id="2" orient="horz" pos="316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cstate="print">
            <a:extLst>
              <a:ext uri="{28A0092B-C50C-407E-A947-70E740481C1C}">
                <a14:useLocalDpi xmlns:a14="http://schemas.microsoft.com/office/drawing/2010/main"/>
              </a:ext>
            </a:extLst>
          </a:blip>
          <a:srcRect r="-6"/>
          <a:stretch/>
        </p:blipFill>
        <p:spPr>
          <a:xfrm>
            <a:off x="0" y="1059582"/>
            <a:ext cx="9144000" cy="4083918"/>
          </a:xfrm>
          <a:prstGeom prst="rect">
            <a:avLst/>
          </a:prstGeom>
        </p:spPr>
      </p:pic>
      <p:pic>
        <p:nvPicPr>
          <p:cNvPr id="7" name="Grafik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75901" y="4907858"/>
            <a:ext cx="824591" cy="112164"/>
          </a:xfrm>
          <a:prstGeom prst="rect">
            <a:avLst/>
          </a:prstGeom>
        </p:spPr>
      </p:pic>
    </p:spTree>
    <p:extLst>
      <p:ext uri="{BB962C8B-B14F-4D97-AF65-F5344CB8AC3E}">
        <p14:creationId xmlns:p14="http://schemas.microsoft.com/office/powerpoint/2010/main" val="4130363135"/>
      </p:ext>
    </p:extLst>
  </p:cSld>
  <p:clrMap bg1="lt1" tx1="dk1" bg2="lt2" tx2="dk2" accent1="accent1" accent2="accent2" accent3="accent3" accent4="accent4" accent5="accent5" accent6="accent6" hlink="hlink" folHlink="folHlink"/>
  <p:sldLayoutIdLst>
    <p:sldLayoutId id="2147483659" r:id="rId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61"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3" cstate="print">
            <a:extLst>
              <a:ext uri="{28A0092B-C50C-407E-A947-70E740481C1C}">
                <a14:useLocalDpi xmlns:a14="http://schemas.microsoft.com/office/drawing/2010/main"/>
              </a:ext>
            </a:extLst>
          </a:blip>
          <a:srcRect r="-3"/>
          <a:stretch/>
        </p:blipFill>
        <p:spPr>
          <a:xfrm>
            <a:off x="-254" y="1059582"/>
            <a:ext cx="9144000" cy="4083918"/>
          </a:xfrm>
          <a:prstGeom prst="rect">
            <a:avLst/>
          </a:prstGeom>
        </p:spPr>
      </p:pic>
      <p:pic>
        <p:nvPicPr>
          <p:cNvPr id="4" name="Grafik 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75901" y="4907858"/>
            <a:ext cx="824591" cy="112164"/>
          </a:xfrm>
          <a:prstGeom prst="rect">
            <a:avLst/>
          </a:prstGeom>
        </p:spPr>
      </p:pic>
    </p:spTree>
    <p:extLst>
      <p:ext uri="{BB962C8B-B14F-4D97-AF65-F5344CB8AC3E}">
        <p14:creationId xmlns:p14="http://schemas.microsoft.com/office/powerpoint/2010/main" val="1376456461"/>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6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cstate="print">
            <a:extLst>
              <a:ext uri="{28A0092B-C50C-407E-A947-70E740481C1C}">
                <a14:useLocalDpi xmlns:a14="http://schemas.microsoft.com/office/drawing/2010/main"/>
              </a:ext>
            </a:extLst>
          </a:blip>
          <a:srcRect l="-7" r="-7"/>
          <a:stretch/>
        </p:blipFill>
        <p:spPr>
          <a:xfrm>
            <a:off x="-508" y="1059582"/>
            <a:ext cx="9145016" cy="4083918"/>
          </a:xfrm>
          <a:prstGeom prst="rect">
            <a:avLst/>
          </a:prstGeom>
        </p:spPr>
      </p:pic>
      <p:pic>
        <p:nvPicPr>
          <p:cNvPr id="4" name="Grafik 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75901" y="4907858"/>
            <a:ext cx="824591" cy="112164"/>
          </a:xfrm>
          <a:prstGeom prst="rect">
            <a:avLst/>
          </a:prstGeom>
        </p:spPr>
      </p:pic>
    </p:spTree>
    <p:extLst>
      <p:ext uri="{BB962C8B-B14F-4D97-AF65-F5344CB8AC3E}">
        <p14:creationId xmlns:p14="http://schemas.microsoft.com/office/powerpoint/2010/main" val="1914890557"/>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67"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3" cstate="print">
            <a:extLst>
              <a:ext uri="{28A0092B-C50C-407E-A947-70E740481C1C}">
                <a14:useLocalDpi xmlns:a14="http://schemas.microsoft.com/office/drawing/2010/main"/>
              </a:ext>
            </a:extLst>
          </a:blip>
          <a:srcRect r="-6"/>
          <a:stretch/>
        </p:blipFill>
        <p:spPr>
          <a:xfrm>
            <a:off x="0" y="1059582"/>
            <a:ext cx="9144000" cy="4083918"/>
          </a:xfrm>
          <a:prstGeom prst="rect">
            <a:avLst/>
          </a:prstGeom>
        </p:spPr>
      </p:pic>
      <p:pic>
        <p:nvPicPr>
          <p:cNvPr id="5" name="Grafik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75901" y="4907858"/>
            <a:ext cx="824591" cy="112164"/>
          </a:xfrm>
          <a:prstGeom prst="rect">
            <a:avLst/>
          </a:prstGeom>
        </p:spPr>
      </p:pic>
    </p:spTree>
    <p:extLst>
      <p:ext uri="{BB962C8B-B14F-4D97-AF65-F5344CB8AC3E}">
        <p14:creationId xmlns:p14="http://schemas.microsoft.com/office/powerpoint/2010/main" val="3275188483"/>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67"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3" cstate="print">
            <a:extLst>
              <a:ext uri="{28A0092B-C50C-407E-A947-70E740481C1C}">
                <a14:useLocalDpi xmlns:a14="http://schemas.microsoft.com/office/drawing/2010/main"/>
              </a:ext>
            </a:extLst>
          </a:blip>
          <a:srcRect r="-6"/>
          <a:stretch/>
        </p:blipFill>
        <p:spPr>
          <a:xfrm>
            <a:off x="0" y="1059582"/>
            <a:ext cx="9146734" cy="4085456"/>
          </a:xfrm>
          <a:prstGeom prst="rect">
            <a:avLst/>
          </a:prstGeom>
        </p:spPr>
      </p:pic>
      <p:pic>
        <p:nvPicPr>
          <p:cNvPr id="4" name="Grafik 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75901" y="4907858"/>
            <a:ext cx="824591" cy="112164"/>
          </a:xfrm>
          <a:prstGeom prst="rect">
            <a:avLst/>
          </a:prstGeom>
        </p:spPr>
      </p:pic>
    </p:spTree>
    <p:extLst>
      <p:ext uri="{BB962C8B-B14F-4D97-AF65-F5344CB8AC3E}">
        <p14:creationId xmlns:p14="http://schemas.microsoft.com/office/powerpoint/2010/main" val="839327374"/>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458322" y="1465220"/>
            <a:ext cx="6804104" cy="699686"/>
          </a:xfrm>
        </p:spPr>
        <p:txBody>
          <a:bodyPr/>
          <a:lstStyle/>
          <a:p>
            <a:r>
              <a:rPr lang="de-DE" dirty="0"/>
              <a:t>Lenkungsausschuss Materie</a:t>
            </a:r>
          </a:p>
        </p:txBody>
      </p:sp>
      <p:sp>
        <p:nvSpPr>
          <p:cNvPr id="7" name="Untertitel 6"/>
          <p:cNvSpPr>
            <a:spLocks noGrp="1"/>
          </p:cNvSpPr>
          <p:nvPr>
            <p:ph type="subTitle" idx="1"/>
          </p:nvPr>
        </p:nvSpPr>
        <p:spPr>
          <a:xfrm>
            <a:off x="1439652" y="2599264"/>
            <a:ext cx="5868000" cy="692566"/>
          </a:xfrm>
        </p:spPr>
        <p:txBody>
          <a:bodyPr/>
          <a:lstStyle/>
          <a:p>
            <a:r>
              <a:rPr lang="de-DE" dirty="0"/>
              <a:t>Helmut Dosch</a:t>
            </a:r>
          </a:p>
          <a:p>
            <a:r>
              <a:rPr lang="de-DE" sz="1600" dirty="0"/>
              <a:t>Forschungsbereichskoordinator</a:t>
            </a:r>
          </a:p>
        </p:txBody>
      </p:sp>
      <p:sp>
        <p:nvSpPr>
          <p:cNvPr id="5" name="Untertitel 6">
            <a:extLst>
              <a:ext uri="{FF2B5EF4-FFF2-40B4-BE49-F238E27FC236}">
                <a16:creationId xmlns:a16="http://schemas.microsoft.com/office/drawing/2014/main" id="{B82E2AED-C8BB-4C5F-889B-CD8A641C14D1}"/>
              </a:ext>
            </a:extLst>
          </p:cNvPr>
          <p:cNvSpPr txBox="1">
            <a:spLocks/>
          </p:cNvSpPr>
          <p:nvPr/>
        </p:nvSpPr>
        <p:spPr>
          <a:xfrm>
            <a:off x="71500" y="4659982"/>
            <a:ext cx="2340260" cy="235102"/>
          </a:xfrm>
          <a:prstGeom prst="rect">
            <a:avLst/>
          </a:prstGeom>
        </p:spPr>
        <p:txBody>
          <a:bodyPr lIns="0" tIns="0" rIns="0" bIns="0">
            <a:normAutofit/>
          </a:bodyPr>
          <a:lstStyle>
            <a:lvl1pPr marL="0" indent="0" algn="l" defTabSz="914400" rtl="0" eaLnBrk="1" latinLnBrk="0" hangingPunct="1">
              <a:lnSpc>
                <a:spcPts val="1800"/>
              </a:lnSpc>
              <a:spcBef>
                <a:spcPct val="20000"/>
              </a:spcBef>
              <a:buFont typeface="Arial" panose="020B0604020202020204" pitchFamily="34" charset="0"/>
              <a:buNone/>
              <a:defRPr sz="20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sz="1600" dirty="0"/>
              <a:t>30.03.2023</a:t>
            </a:r>
          </a:p>
        </p:txBody>
      </p:sp>
    </p:spTree>
    <p:extLst>
      <p:ext uri="{BB962C8B-B14F-4D97-AF65-F5344CB8AC3E}">
        <p14:creationId xmlns:p14="http://schemas.microsoft.com/office/powerpoint/2010/main" val="335577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9FE222A-9C48-4BC8-A902-EF7A20B25125}"/>
              </a:ext>
            </a:extLst>
          </p:cNvPr>
          <p:cNvPicPr>
            <a:picLocks noChangeAspect="1"/>
          </p:cNvPicPr>
          <p:nvPr/>
        </p:nvPicPr>
        <p:blipFill>
          <a:blip r:embed="rId2"/>
          <a:stretch>
            <a:fillRect/>
          </a:stretch>
        </p:blipFill>
        <p:spPr>
          <a:xfrm>
            <a:off x="360000" y="1179102"/>
            <a:ext cx="8029649" cy="3720576"/>
          </a:xfrm>
          <a:prstGeom prst="rect">
            <a:avLst/>
          </a:prstGeom>
        </p:spPr>
      </p:pic>
      <p:sp>
        <p:nvSpPr>
          <p:cNvPr id="5" name="Titel 4"/>
          <p:cNvSpPr>
            <a:spLocks noGrp="1"/>
          </p:cNvSpPr>
          <p:nvPr>
            <p:ph type="title"/>
          </p:nvPr>
        </p:nvSpPr>
        <p:spPr/>
        <p:txBody>
          <a:bodyPr/>
          <a:lstStyle/>
          <a:p>
            <a:r>
              <a:rPr lang="de-DE" dirty="0"/>
              <a:t>TOP 1: Begrüßung und Aktuelles</a:t>
            </a:r>
          </a:p>
        </p:txBody>
      </p:sp>
      <p:sp>
        <p:nvSpPr>
          <p:cNvPr id="6" name="Textplatzhalter 5"/>
          <p:cNvSpPr>
            <a:spLocks noGrp="1"/>
          </p:cNvSpPr>
          <p:nvPr>
            <p:ph type="body" sz="quarter" idx="14"/>
          </p:nvPr>
        </p:nvSpPr>
        <p:spPr>
          <a:xfrm>
            <a:off x="358775" y="691200"/>
            <a:ext cx="8424000" cy="266400"/>
          </a:xfrm>
        </p:spPr>
        <p:txBody>
          <a:bodyPr/>
          <a:lstStyle/>
          <a:p>
            <a:r>
              <a:rPr lang="de-DE" dirty="0"/>
              <a:t>Aktualisierung der Materie-Roadmap </a:t>
            </a:r>
            <a:r>
              <a:rPr lang="de-DE" sz="1200" b="1" dirty="0"/>
              <a:t>(alle Angaben in Mio. Euro</a:t>
            </a:r>
            <a:r>
              <a:rPr lang="de-DE" sz="1200" b="1" baseline="-25000" dirty="0"/>
              <a:t>2022</a:t>
            </a:r>
            <a:r>
              <a:rPr lang="de-DE" sz="1200" b="1" dirty="0"/>
              <a:t>)</a:t>
            </a:r>
          </a:p>
        </p:txBody>
      </p:sp>
      <p:sp>
        <p:nvSpPr>
          <p:cNvPr id="7" name="Textfeld 6">
            <a:extLst>
              <a:ext uri="{FF2B5EF4-FFF2-40B4-BE49-F238E27FC236}">
                <a16:creationId xmlns:a16="http://schemas.microsoft.com/office/drawing/2014/main" id="{9D37F3F7-5A52-48E9-A7B6-D2A5A79DAB5A}"/>
              </a:ext>
            </a:extLst>
          </p:cNvPr>
          <p:cNvSpPr txBox="1"/>
          <p:nvPr/>
        </p:nvSpPr>
        <p:spPr>
          <a:xfrm>
            <a:off x="7045168" y="4904606"/>
            <a:ext cx="1127232" cy="230832"/>
          </a:xfrm>
          <a:prstGeom prst="rect">
            <a:avLst/>
          </a:prstGeom>
          <a:noFill/>
        </p:spPr>
        <p:txBody>
          <a:bodyPr wrap="none" rtlCol="0">
            <a:spAutoFit/>
          </a:bodyPr>
          <a:lstStyle/>
          <a:p>
            <a:r>
              <a:rPr lang="de-DE" sz="900" dirty="0"/>
              <a:t>Stand: 13.03.2023</a:t>
            </a:r>
          </a:p>
        </p:txBody>
      </p:sp>
      <p:sp>
        <p:nvSpPr>
          <p:cNvPr id="2" name="Rechteck 1">
            <a:extLst>
              <a:ext uri="{FF2B5EF4-FFF2-40B4-BE49-F238E27FC236}">
                <a16:creationId xmlns:a16="http://schemas.microsoft.com/office/drawing/2014/main" id="{0674D75B-1F9C-49BE-8B1E-72B2D4500D80}"/>
              </a:ext>
            </a:extLst>
          </p:cNvPr>
          <p:cNvSpPr/>
          <p:nvPr/>
        </p:nvSpPr>
        <p:spPr>
          <a:xfrm>
            <a:off x="755576" y="1383182"/>
            <a:ext cx="7661194" cy="230832"/>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7F1E0235-CBD7-4E4F-ADA8-9C8AF05E65A3}"/>
              </a:ext>
            </a:extLst>
          </p:cNvPr>
          <p:cNvSpPr/>
          <p:nvPr/>
        </p:nvSpPr>
        <p:spPr>
          <a:xfrm>
            <a:off x="2791438" y="3363838"/>
            <a:ext cx="515162" cy="46122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260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1: Begrüßung und Aktuelles</a:t>
            </a:r>
          </a:p>
        </p:txBody>
      </p:sp>
      <p:sp>
        <p:nvSpPr>
          <p:cNvPr id="6" name="Textplatzhalter 5"/>
          <p:cNvSpPr>
            <a:spLocks noGrp="1"/>
          </p:cNvSpPr>
          <p:nvPr>
            <p:ph type="body" sz="quarter" idx="14"/>
          </p:nvPr>
        </p:nvSpPr>
        <p:spPr>
          <a:xfrm>
            <a:off x="358774" y="691200"/>
            <a:ext cx="8569709" cy="266400"/>
          </a:xfrm>
        </p:spPr>
        <p:txBody>
          <a:bodyPr/>
          <a:lstStyle/>
          <a:p>
            <a:r>
              <a:rPr lang="de-DE" dirty="0"/>
              <a:t>FIS-Projekte in Kategorie A (Strategische </a:t>
            </a:r>
            <a:r>
              <a:rPr lang="de-DE" dirty="0" err="1"/>
              <a:t>Ausbauinvestionen</a:t>
            </a:r>
            <a:r>
              <a:rPr lang="de-DE" dirty="0"/>
              <a:t>)</a:t>
            </a:r>
          </a:p>
        </p:txBody>
      </p:sp>
      <p:sp>
        <p:nvSpPr>
          <p:cNvPr id="7" name="Textfeld 6">
            <a:extLst>
              <a:ext uri="{FF2B5EF4-FFF2-40B4-BE49-F238E27FC236}">
                <a16:creationId xmlns:a16="http://schemas.microsoft.com/office/drawing/2014/main" id="{437B54FA-D148-4C9A-9A1A-BF68B1918305}"/>
              </a:ext>
            </a:extLst>
          </p:cNvPr>
          <p:cNvSpPr txBox="1"/>
          <p:nvPr/>
        </p:nvSpPr>
        <p:spPr>
          <a:xfrm>
            <a:off x="360000" y="1185200"/>
            <a:ext cx="6840719" cy="3570208"/>
          </a:xfrm>
          <a:prstGeom prst="rect">
            <a:avLst/>
          </a:prstGeom>
          <a:noFill/>
        </p:spPr>
        <p:txBody>
          <a:bodyPr wrap="none" rtlCol="0">
            <a:spAutoFit/>
          </a:bodyPr>
          <a:lstStyle/>
          <a:p>
            <a:r>
              <a:rPr lang="de-DE" b="1" dirty="0"/>
              <a:t>Sitzung FIS-Kommission März 2023</a:t>
            </a:r>
          </a:p>
          <a:p>
            <a:endParaRPr lang="de-DE" sz="1600" dirty="0"/>
          </a:p>
          <a:p>
            <a:r>
              <a:rPr lang="de-DE" sz="1600" dirty="0"/>
              <a:t>5 Anträge</a:t>
            </a:r>
          </a:p>
          <a:p>
            <a:r>
              <a:rPr lang="de-DE" sz="1600" dirty="0"/>
              <a:t>	3 Wiedereinreichungen (DDL, JUNIQ, Clinical Trial Unit)</a:t>
            </a:r>
          </a:p>
          <a:p>
            <a:r>
              <a:rPr lang="de-DE" sz="1600" dirty="0"/>
              <a:t>	2 neue Anträge (</a:t>
            </a:r>
            <a:r>
              <a:rPr lang="de-DE" sz="1600" dirty="0" err="1"/>
              <a:t>TerraLab</a:t>
            </a:r>
            <a:r>
              <a:rPr lang="de-DE" sz="1600" dirty="0"/>
              <a:t>, 4DCAT)</a:t>
            </a:r>
          </a:p>
          <a:p>
            <a:endParaRPr lang="de-DE" sz="1600" dirty="0"/>
          </a:p>
          <a:p>
            <a:r>
              <a:rPr lang="de-DE" sz="1600" dirty="0"/>
              <a:t>Empfehlung/Ranking:</a:t>
            </a:r>
          </a:p>
          <a:p>
            <a:pPr marL="342900" indent="-342900">
              <a:buAutoNum type="arabicPeriod"/>
            </a:pPr>
            <a:r>
              <a:rPr lang="de-DE" sz="1600" dirty="0"/>
              <a:t>JUNIQ (Quantencomputer FZJ)</a:t>
            </a:r>
          </a:p>
          <a:p>
            <a:pPr marL="342900" indent="-342900">
              <a:buAutoNum type="arabicPeriod"/>
            </a:pPr>
            <a:r>
              <a:rPr lang="de-DE" sz="1600" dirty="0"/>
              <a:t>Clinical Trial Unit (DZNE)</a:t>
            </a:r>
          </a:p>
          <a:p>
            <a:pPr marL="342900" indent="-342900">
              <a:buAutoNum type="arabicPeriod"/>
            </a:pPr>
            <a:r>
              <a:rPr lang="de-DE" sz="1600" dirty="0"/>
              <a:t>DDL</a:t>
            </a:r>
          </a:p>
          <a:p>
            <a:endParaRPr lang="de-DE" sz="1600" dirty="0"/>
          </a:p>
          <a:p>
            <a:r>
              <a:rPr lang="de-DE" sz="1600" dirty="0"/>
              <a:t>Entscheidung in Oktober-Senatssitzung</a:t>
            </a:r>
          </a:p>
          <a:p>
            <a:r>
              <a:rPr lang="de-DE" sz="1600" dirty="0"/>
              <a:t>GS-HGF: sehr wahrscheinlich 2 Projekte bekommen Zuschlag </a:t>
            </a:r>
            <a:r>
              <a:rPr lang="de-DE" sz="1600" dirty="0">
                <a:sym typeface="Wingdings" panose="05000000000000000000" pitchFamily="2" charset="2"/>
              </a:rPr>
              <a:t> DDL ??</a:t>
            </a:r>
            <a:endParaRPr lang="de-DE" sz="1600" dirty="0"/>
          </a:p>
          <a:p>
            <a:endParaRPr lang="de-DE" sz="1600" dirty="0"/>
          </a:p>
        </p:txBody>
      </p:sp>
    </p:spTree>
    <p:extLst>
      <p:ext uri="{BB962C8B-B14F-4D97-AF65-F5344CB8AC3E}">
        <p14:creationId xmlns:p14="http://schemas.microsoft.com/office/powerpoint/2010/main" val="141206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1: Begrüßung und Aktuelles</a:t>
            </a:r>
          </a:p>
        </p:txBody>
      </p:sp>
      <p:sp>
        <p:nvSpPr>
          <p:cNvPr id="6" name="Textplatzhalter 5"/>
          <p:cNvSpPr>
            <a:spLocks noGrp="1"/>
          </p:cNvSpPr>
          <p:nvPr>
            <p:ph type="body" sz="quarter" idx="14"/>
          </p:nvPr>
        </p:nvSpPr>
        <p:spPr>
          <a:xfrm>
            <a:off x="358774" y="691200"/>
            <a:ext cx="8569709" cy="266400"/>
          </a:xfrm>
        </p:spPr>
        <p:txBody>
          <a:bodyPr/>
          <a:lstStyle/>
          <a:p>
            <a:r>
              <a:rPr lang="de-DE" dirty="0"/>
              <a:t>FIS-Projekte in Kategorie B (Nationale FIS)</a:t>
            </a:r>
          </a:p>
        </p:txBody>
      </p:sp>
      <p:sp>
        <p:nvSpPr>
          <p:cNvPr id="7" name="Textfeld 6">
            <a:extLst>
              <a:ext uri="{FF2B5EF4-FFF2-40B4-BE49-F238E27FC236}">
                <a16:creationId xmlns:a16="http://schemas.microsoft.com/office/drawing/2014/main" id="{437B54FA-D148-4C9A-9A1A-BF68B1918305}"/>
              </a:ext>
            </a:extLst>
          </p:cNvPr>
          <p:cNvSpPr txBox="1"/>
          <p:nvPr/>
        </p:nvSpPr>
        <p:spPr>
          <a:xfrm>
            <a:off x="360000" y="1185200"/>
            <a:ext cx="5245347" cy="1354217"/>
          </a:xfrm>
          <a:prstGeom prst="rect">
            <a:avLst/>
          </a:prstGeom>
          <a:noFill/>
        </p:spPr>
        <p:txBody>
          <a:bodyPr wrap="none" rtlCol="0">
            <a:spAutoFit/>
          </a:bodyPr>
          <a:lstStyle/>
          <a:p>
            <a:r>
              <a:rPr lang="de-DE" b="1" dirty="0"/>
              <a:t>Sitzung FIS-Kommission März 2023</a:t>
            </a:r>
          </a:p>
          <a:p>
            <a:endParaRPr lang="de-DE" sz="1600" dirty="0"/>
          </a:p>
          <a:p>
            <a:r>
              <a:rPr lang="de-DE" sz="1600" dirty="0"/>
              <a:t>BESSY III				positiv beurteilt</a:t>
            </a:r>
          </a:p>
          <a:p>
            <a:r>
              <a:rPr lang="de-DE" sz="1600" dirty="0"/>
              <a:t>PETRA IV	 (update Ressourcen)	positiv beurteilt</a:t>
            </a:r>
          </a:p>
          <a:p>
            <a:r>
              <a:rPr lang="de-DE" sz="1600" dirty="0"/>
              <a:t>DARWIN				positiv beurteilt</a:t>
            </a:r>
          </a:p>
        </p:txBody>
      </p:sp>
    </p:spTree>
    <p:extLst>
      <p:ext uri="{BB962C8B-B14F-4D97-AF65-F5344CB8AC3E}">
        <p14:creationId xmlns:p14="http://schemas.microsoft.com/office/powerpoint/2010/main" val="376218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1: Begrüßung und Aktuelles</a:t>
            </a:r>
          </a:p>
        </p:txBody>
      </p:sp>
      <p:sp>
        <p:nvSpPr>
          <p:cNvPr id="6" name="Textplatzhalter 5"/>
          <p:cNvSpPr>
            <a:spLocks noGrp="1"/>
          </p:cNvSpPr>
          <p:nvPr>
            <p:ph type="body" sz="quarter" idx="14"/>
          </p:nvPr>
        </p:nvSpPr>
        <p:spPr>
          <a:xfrm>
            <a:off x="343874" y="729257"/>
            <a:ext cx="8569709" cy="266400"/>
          </a:xfrm>
        </p:spPr>
        <p:txBody>
          <a:bodyPr/>
          <a:lstStyle/>
          <a:p>
            <a:r>
              <a:rPr lang="de-DE" dirty="0"/>
              <a:t>Neu-Aufstellung Querschnitts-Themen </a:t>
            </a:r>
          </a:p>
        </p:txBody>
      </p:sp>
      <p:sp>
        <p:nvSpPr>
          <p:cNvPr id="7" name="Textfeld 6">
            <a:extLst>
              <a:ext uri="{FF2B5EF4-FFF2-40B4-BE49-F238E27FC236}">
                <a16:creationId xmlns:a16="http://schemas.microsoft.com/office/drawing/2014/main" id="{437B54FA-D148-4C9A-9A1A-BF68B1918305}"/>
              </a:ext>
            </a:extLst>
          </p:cNvPr>
          <p:cNvSpPr txBox="1"/>
          <p:nvPr/>
        </p:nvSpPr>
        <p:spPr>
          <a:xfrm>
            <a:off x="360000" y="1185200"/>
            <a:ext cx="6882012" cy="3708708"/>
          </a:xfrm>
          <a:prstGeom prst="rect">
            <a:avLst/>
          </a:prstGeom>
          <a:noFill/>
        </p:spPr>
        <p:txBody>
          <a:bodyPr wrap="none" rtlCol="0">
            <a:spAutoFit/>
          </a:bodyPr>
          <a:lstStyle/>
          <a:p>
            <a:r>
              <a:rPr lang="de-DE" b="1" dirty="0"/>
              <a:t>AG Querschnitts-Themen </a:t>
            </a:r>
          </a:p>
          <a:p>
            <a:endParaRPr lang="de-DE" b="1" dirty="0"/>
          </a:p>
          <a:p>
            <a:r>
              <a:rPr lang="de-DE" dirty="0"/>
              <a:t>je 1 Experte/FB</a:t>
            </a:r>
          </a:p>
          <a:p>
            <a:endParaRPr lang="de-DE" sz="1600" dirty="0"/>
          </a:p>
          <a:p>
            <a:r>
              <a:rPr lang="de-DE" sz="1600" dirty="0"/>
              <a:t>Auftrag:</a:t>
            </a:r>
          </a:p>
          <a:p>
            <a:r>
              <a:rPr lang="de-DE" sz="1600" dirty="0"/>
              <a:t>Empfehlungen zu</a:t>
            </a:r>
          </a:p>
          <a:p>
            <a:pPr marL="285750" indent="-285750">
              <a:buFont typeface="Symbol" panose="05050102010706020507" pitchFamily="18" charset="2"/>
              <a:buChar char="-"/>
            </a:pPr>
            <a:r>
              <a:rPr lang="de-DE" sz="1600" dirty="0"/>
              <a:t>Kriterien</a:t>
            </a:r>
          </a:p>
          <a:p>
            <a:pPr marL="285750" indent="-285750">
              <a:buFont typeface="Symbol" panose="05050102010706020507" pitchFamily="18" charset="2"/>
              <a:buChar char="-"/>
            </a:pPr>
            <a:r>
              <a:rPr lang="de-DE" sz="1600" dirty="0"/>
              <a:t>Themen</a:t>
            </a:r>
          </a:p>
          <a:p>
            <a:pPr marL="285750" indent="-285750">
              <a:buFont typeface="Symbol" panose="05050102010706020507" pitchFamily="18" charset="2"/>
              <a:buChar char="-"/>
            </a:pPr>
            <a:r>
              <a:rPr lang="de-DE" sz="1600" dirty="0" err="1"/>
              <a:t>Governance</a:t>
            </a:r>
            <a:endParaRPr lang="de-DE" sz="1600" dirty="0"/>
          </a:p>
          <a:p>
            <a:pPr marL="285750" indent="-285750">
              <a:buFont typeface="Symbol" panose="05050102010706020507" pitchFamily="18" charset="2"/>
              <a:buChar char="-"/>
            </a:pPr>
            <a:endParaRPr lang="de-DE" sz="1600" dirty="0"/>
          </a:p>
          <a:p>
            <a:pPr>
              <a:spcAft>
                <a:spcPts val="600"/>
              </a:spcAft>
            </a:pPr>
            <a:r>
              <a:rPr lang="de-DE" sz="1600" dirty="0"/>
              <a:t>de </a:t>
            </a:r>
            <a:r>
              <a:rPr lang="de-DE" sz="1600" dirty="0" err="1"/>
              <a:t>fakto</a:t>
            </a:r>
            <a:r>
              <a:rPr lang="de-DE" sz="1600" dirty="0"/>
              <a:t> gesetzt:</a:t>
            </a:r>
          </a:p>
          <a:p>
            <a:pPr marL="285750" indent="-285750">
              <a:buFont typeface="Symbol" panose="05050102010706020507" pitchFamily="18" charset="2"/>
              <a:buChar char="-"/>
            </a:pPr>
            <a:r>
              <a:rPr lang="de-DE" sz="1600" dirty="0"/>
              <a:t>„Systemische Lösung für Klimakrise“ (Katja Matthes): alle </a:t>
            </a:r>
            <a:r>
              <a:rPr lang="de-DE" sz="1600" dirty="0" err="1"/>
              <a:t>FBe</a:t>
            </a:r>
            <a:r>
              <a:rPr lang="de-DE" sz="1600" dirty="0"/>
              <a:t> beteiligt</a:t>
            </a:r>
          </a:p>
          <a:p>
            <a:pPr marL="285750" indent="-285750">
              <a:buFont typeface="Symbol" panose="05050102010706020507" pitchFamily="18" charset="2"/>
              <a:buChar char="-"/>
            </a:pPr>
            <a:r>
              <a:rPr lang="de-DE" sz="1600" dirty="0"/>
              <a:t>„Quantentechnologien“ (Wolfgang Marquardt): FBI, FBM, ??</a:t>
            </a:r>
          </a:p>
          <a:p>
            <a:endParaRPr lang="de-DE" sz="1600" dirty="0"/>
          </a:p>
        </p:txBody>
      </p:sp>
      <p:sp>
        <p:nvSpPr>
          <p:cNvPr id="2" name="Textfeld 1">
            <a:extLst>
              <a:ext uri="{FF2B5EF4-FFF2-40B4-BE49-F238E27FC236}">
                <a16:creationId xmlns:a16="http://schemas.microsoft.com/office/drawing/2014/main" id="{11EB7B95-D0A0-4E56-AF84-56A9873B81CA}"/>
              </a:ext>
            </a:extLst>
          </p:cNvPr>
          <p:cNvSpPr txBox="1"/>
          <p:nvPr/>
        </p:nvSpPr>
        <p:spPr>
          <a:xfrm flipH="1">
            <a:off x="4576158" y="2067694"/>
            <a:ext cx="2212818" cy="1200329"/>
          </a:xfrm>
          <a:prstGeom prst="rect">
            <a:avLst/>
          </a:prstGeom>
          <a:noFill/>
          <a:ln>
            <a:solidFill>
              <a:schemeClr val="accent1"/>
            </a:solidFill>
          </a:ln>
        </p:spPr>
        <p:txBody>
          <a:bodyPr wrap="square" rtlCol="0">
            <a:spAutoFit/>
          </a:bodyPr>
          <a:lstStyle/>
          <a:p>
            <a:r>
              <a:rPr lang="de-DE" dirty="0"/>
              <a:t>Aus FB Materie:</a:t>
            </a:r>
          </a:p>
          <a:p>
            <a:endParaRPr lang="de-DE" dirty="0"/>
          </a:p>
          <a:p>
            <a:endParaRPr lang="de-DE" dirty="0"/>
          </a:p>
          <a:p>
            <a:endParaRPr lang="de-DE" dirty="0"/>
          </a:p>
        </p:txBody>
      </p:sp>
      <p:pic>
        <p:nvPicPr>
          <p:cNvPr id="1026" name="Picture 2" descr="Datei:Baustelle.svg – Wikipedia">
            <a:extLst>
              <a:ext uri="{FF2B5EF4-FFF2-40B4-BE49-F238E27FC236}">
                <a16:creationId xmlns:a16="http://schemas.microsoft.com/office/drawing/2014/main" id="{E99CCFF6-5FD6-41AA-BFE0-0047299376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6076" y="2463738"/>
            <a:ext cx="776635" cy="68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0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1: Begrüßung und Aktuelles</a:t>
            </a:r>
          </a:p>
        </p:txBody>
      </p:sp>
      <p:sp>
        <p:nvSpPr>
          <p:cNvPr id="6" name="Textplatzhalter 5"/>
          <p:cNvSpPr>
            <a:spLocks noGrp="1"/>
          </p:cNvSpPr>
          <p:nvPr>
            <p:ph type="body" sz="quarter" idx="14"/>
          </p:nvPr>
        </p:nvSpPr>
        <p:spPr>
          <a:xfrm>
            <a:off x="358774" y="691200"/>
            <a:ext cx="8569709" cy="266400"/>
          </a:xfrm>
        </p:spPr>
        <p:txBody>
          <a:bodyPr/>
          <a:lstStyle/>
          <a:p>
            <a:r>
              <a:rPr lang="de-DE" dirty="0"/>
              <a:t>Wissenschaftszeitvertragsgesetz</a:t>
            </a:r>
          </a:p>
        </p:txBody>
      </p:sp>
      <p:sp>
        <p:nvSpPr>
          <p:cNvPr id="2" name="Textfeld 1">
            <a:extLst>
              <a:ext uri="{FF2B5EF4-FFF2-40B4-BE49-F238E27FC236}">
                <a16:creationId xmlns:a16="http://schemas.microsoft.com/office/drawing/2014/main" id="{05341A83-8BD9-4328-986B-C814BF0E874F}"/>
              </a:ext>
            </a:extLst>
          </p:cNvPr>
          <p:cNvSpPr txBox="1"/>
          <p:nvPr/>
        </p:nvSpPr>
        <p:spPr>
          <a:xfrm>
            <a:off x="4746208" y="1254561"/>
            <a:ext cx="3954929" cy="3816429"/>
          </a:xfrm>
          <a:prstGeom prst="rect">
            <a:avLst/>
          </a:prstGeom>
          <a:noFill/>
        </p:spPr>
        <p:txBody>
          <a:bodyPr wrap="none" rtlCol="0">
            <a:spAutoFit/>
          </a:bodyPr>
          <a:lstStyle/>
          <a:p>
            <a:r>
              <a:rPr lang="de-DE" b="1" dirty="0"/>
              <a:t>BMBF Initiative zu Novellierung</a:t>
            </a:r>
          </a:p>
          <a:p>
            <a:r>
              <a:rPr lang="de-DE" dirty="0"/>
              <a:t>Postdoc-Verträge 6 </a:t>
            </a:r>
            <a:r>
              <a:rPr lang="de-DE" dirty="0">
                <a:sym typeface="Wingdings" panose="05000000000000000000" pitchFamily="2" charset="2"/>
              </a:rPr>
              <a:t> 3 Jahre</a:t>
            </a:r>
          </a:p>
          <a:p>
            <a:r>
              <a:rPr lang="de-DE" dirty="0">
                <a:sym typeface="Wingdings" panose="05000000000000000000" pitchFamily="2" charset="2"/>
              </a:rPr>
              <a:t>Nachwuchsgruppen unklar</a:t>
            </a: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r>
              <a:rPr lang="de-DE" sz="1600" dirty="0">
                <a:sym typeface="Wingdings" panose="05000000000000000000" pitchFamily="2" charset="2"/>
              </a:rPr>
              <a:t>Stellungnahme der Wissenschafts-Allianz</a:t>
            </a:r>
          </a:p>
          <a:p>
            <a:r>
              <a:rPr lang="de-DE" sz="1600" dirty="0">
                <a:sym typeface="Wingdings" panose="05000000000000000000" pitchFamily="2" charset="2"/>
              </a:rPr>
              <a:t>Hearing im BMBF</a:t>
            </a:r>
          </a:p>
          <a:p>
            <a:r>
              <a:rPr lang="de-DE" sz="1600" dirty="0">
                <a:sym typeface="Wingdings" panose="05000000000000000000" pitchFamily="2" charset="2"/>
              </a:rPr>
              <a:t>Ziel: „6+4“ Modell</a:t>
            </a:r>
          </a:p>
        </p:txBody>
      </p:sp>
      <p:sp>
        <p:nvSpPr>
          <p:cNvPr id="3" name="Textfeld 2">
            <a:extLst>
              <a:ext uri="{FF2B5EF4-FFF2-40B4-BE49-F238E27FC236}">
                <a16:creationId xmlns:a16="http://schemas.microsoft.com/office/drawing/2014/main" id="{22B48602-C112-49B8-B44D-A96EF88E7071}"/>
              </a:ext>
            </a:extLst>
          </p:cNvPr>
          <p:cNvSpPr txBox="1"/>
          <p:nvPr/>
        </p:nvSpPr>
        <p:spPr>
          <a:xfrm>
            <a:off x="179512" y="1254561"/>
            <a:ext cx="4224875" cy="830997"/>
          </a:xfrm>
          <a:prstGeom prst="rect">
            <a:avLst/>
          </a:prstGeom>
          <a:noFill/>
          <a:ln>
            <a:solidFill>
              <a:schemeClr val="accent1"/>
            </a:solidFill>
          </a:ln>
        </p:spPr>
        <p:txBody>
          <a:bodyPr wrap="none" rtlCol="0">
            <a:spAutoFit/>
          </a:bodyPr>
          <a:lstStyle/>
          <a:p>
            <a:r>
              <a:rPr lang="de-DE" sz="1600" dirty="0" err="1"/>
              <a:t>WissZeitVG</a:t>
            </a:r>
            <a:endParaRPr lang="de-DE" sz="1600" dirty="0"/>
          </a:p>
          <a:p>
            <a:r>
              <a:rPr lang="de-DE" sz="1600" dirty="0"/>
              <a:t>Ausfertigungsdatum 12.04.2007</a:t>
            </a:r>
          </a:p>
          <a:p>
            <a:r>
              <a:rPr lang="de-DE" sz="1600" dirty="0"/>
              <a:t>Zuletzt geändert Art. 1 G v. 25.5.2020 I 1073</a:t>
            </a:r>
          </a:p>
        </p:txBody>
      </p:sp>
      <p:sp>
        <p:nvSpPr>
          <p:cNvPr id="4" name="Textfeld 3">
            <a:extLst>
              <a:ext uri="{FF2B5EF4-FFF2-40B4-BE49-F238E27FC236}">
                <a16:creationId xmlns:a16="http://schemas.microsoft.com/office/drawing/2014/main" id="{2BFD8202-AE8C-4798-8E9E-9B56CABA34B6}"/>
              </a:ext>
            </a:extLst>
          </p:cNvPr>
          <p:cNvSpPr txBox="1"/>
          <p:nvPr/>
        </p:nvSpPr>
        <p:spPr>
          <a:xfrm>
            <a:off x="5364088" y="1733943"/>
            <a:ext cx="45719" cy="369332"/>
          </a:xfrm>
          <a:prstGeom prst="rect">
            <a:avLst/>
          </a:prstGeom>
          <a:noFill/>
        </p:spPr>
        <p:txBody>
          <a:bodyPr wrap="square" rtlCol="0">
            <a:spAutoFit/>
          </a:bodyPr>
          <a:lstStyle/>
          <a:p>
            <a:endParaRPr lang="de-DE" dirty="0"/>
          </a:p>
        </p:txBody>
      </p:sp>
      <p:sp>
        <p:nvSpPr>
          <p:cNvPr id="8" name="Rechteck 7">
            <a:extLst>
              <a:ext uri="{FF2B5EF4-FFF2-40B4-BE49-F238E27FC236}">
                <a16:creationId xmlns:a16="http://schemas.microsoft.com/office/drawing/2014/main" id="{EBD5FB36-DBA8-415C-8D60-3C2CD74679AF}"/>
              </a:ext>
            </a:extLst>
          </p:cNvPr>
          <p:cNvSpPr/>
          <p:nvPr/>
        </p:nvSpPr>
        <p:spPr>
          <a:xfrm>
            <a:off x="71628" y="2247714"/>
            <a:ext cx="4572000" cy="1862048"/>
          </a:xfrm>
          <a:prstGeom prst="rect">
            <a:avLst/>
          </a:prstGeom>
          <a:ln>
            <a:solidFill>
              <a:schemeClr val="accent1"/>
            </a:solidFill>
          </a:ln>
        </p:spPr>
        <p:txBody>
          <a:bodyPr>
            <a:spAutoFit/>
          </a:bodyPr>
          <a:lstStyle/>
          <a:p>
            <a:pPr algn="just">
              <a:spcAft>
                <a:spcPts val="600"/>
              </a:spcAft>
            </a:pPr>
            <a:r>
              <a:rPr lang="de-DE" sz="1100" b="1" dirty="0">
                <a:solidFill>
                  <a:srgbClr val="000000"/>
                </a:solidFill>
                <a:latin typeface="Arial" panose="020B0604020202020204" pitchFamily="34" charset="0"/>
              </a:rPr>
              <a:t>§ 2 Befristungsdauer; Befristung wegen Drittmittelfinanzierung</a:t>
            </a:r>
          </a:p>
          <a:p>
            <a:pPr algn="just"/>
            <a:r>
              <a:rPr lang="de-DE" sz="1100" dirty="0">
                <a:solidFill>
                  <a:srgbClr val="000000"/>
                </a:solidFill>
                <a:latin typeface="Arial" panose="020B0604020202020204" pitchFamily="34" charset="0"/>
              </a:rPr>
              <a:t>(1) Die Befristung von Arbeitsverträgen des in § 1 Absatz 1 Satz 1 genannten Personals, das nicht promoviert ist, ist bis zu einer Dauer von </a:t>
            </a:r>
            <a:r>
              <a:rPr lang="de-DE" sz="1100" b="1" dirty="0">
                <a:solidFill>
                  <a:srgbClr val="000000"/>
                </a:solidFill>
                <a:latin typeface="Arial" panose="020B0604020202020204" pitchFamily="34" charset="0"/>
              </a:rPr>
              <a:t>sechs Jahren </a:t>
            </a:r>
            <a:r>
              <a:rPr lang="de-DE" sz="1100" dirty="0">
                <a:solidFill>
                  <a:srgbClr val="000000"/>
                </a:solidFill>
                <a:latin typeface="Arial" panose="020B0604020202020204" pitchFamily="34" charset="0"/>
              </a:rPr>
              <a:t>zulässig, wenn die befristete Beschäftigung zur Förderung der eigenen wissenschaftlichen oder künstlerischen Qualifizierung erfolgt. </a:t>
            </a:r>
            <a:r>
              <a:rPr lang="de-DE" sz="1100" b="1" dirty="0">
                <a:solidFill>
                  <a:srgbClr val="000000"/>
                </a:solidFill>
                <a:latin typeface="Arial" panose="020B0604020202020204" pitchFamily="34" charset="0"/>
              </a:rPr>
              <a:t>Nach abgeschlossener Promotion </a:t>
            </a:r>
            <a:r>
              <a:rPr lang="de-DE" sz="1100" dirty="0">
                <a:solidFill>
                  <a:srgbClr val="000000"/>
                </a:solidFill>
                <a:latin typeface="Arial" panose="020B0604020202020204" pitchFamily="34" charset="0"/>
              </a:rPr>
              <a:t>ist eine Befristung bis zu einer Dauer von </a:t>
            </a:r>
            <a:r>
              <a:rPr lang="de-DE" sz="1100" b="1" dirty="0">
                <a:solidFill>
                  <a:srgbClr val="000000"/>
                </a:solidFill>
                <a:latin typeface="Arial" panose="020B0604020202020204" pitchFamily="34" charset="0"/>
              </a:rPr>
              <a:t>sechs Jahren</a:t>
            </a:r>
            <a:r>
              <a:rPr lang="de-DE" sz="1100" dirty="0">
                <a:solidFill>
                  <a:srgbClr val="000000"/>
                </a:solidFill>
                <a:latin typeface="Arial" panose="020B0604020202020204" pitchFamily="34" charset="0"/>
              </a:rPr>
              <a:t>, im Bereich der Medizin bis zu einer Dauer von neun Jahren, zulässig, wenn die befristete Beschäftigung zur Förderung der eigenen wissenschaftlichen oder künstlerischen Qualifizierung erfolgt.</a:t>
            </a:r>
            <a:endParaRPr lang="de-DE" sz="1100" b="0" i="0" dirty="0">
              <a:solidFill>
                <a:srgbClr val="000000"/>
              </a:solidFill>
              <a:effectLst/>
              <a:latin typeface="Arial" panose="020B0604020202020204" pitchFamily="34" charset="0"/>
            </a:endParaRPr>
          </a:p>
        </p:txBody>
      </p:sp>
      <p:sp>
        <p:nvSpPr>
          <p:cNvPr id="9" name="Rechteck 8">
            <a:extLst>
              <a:ext uri="{FF2B5EF4-FFF2-40B4-BE49-F238E27FC236}">
                <a16:creationId xmlns:a16="http://schemas.microsoft.com/office/drawing/2014/main" id="{0A59A999-2D24-4402-8BBE-450DF89FFD7B}"/>
              </a:ext>
            </a:extLst>
          </p:cNvPr>
          <p:cNvSpPr/>
          <p:nvPr/>
        </p:nvSpPr>
        <p:spPr>
          <a:xfrm>
            <a:off x="4681485" y="2247714"/>
            <a:ext cx="4412265" cy="1938992"/>
          </a:xfrm>
          <a:prstGeom prst="rect">
            <a:avLst/>
          </a:prstGeom>
          <a:ln>
            <a:solidFill>
              <a:schemeClr val="accent1"/>
            </a:solidFill>
          </a:ln>
        </p:spPr>
        <p:txBody>
          <a:bodyPr wrap="square">
            <a:spAutoFit/>
          </a:bodyPr>
          <a:lstStyle/>
          <a:p>
            <a:pPr algn="just"/>
            <a:r>
              <a:rPr lang="de-DE" sz="1200" dirty="0">
                <a:solidFill>
                  <a:srgbClr val="252525"/>
                </a:solidFill>
                <a:latin typeface="FranziskaWebPro"/>
              </a:rPr>
              <a:t>DIE ZEIT:</a:t>
            </a:r>
          </a:p>
          <a:p>
            <a:pPr algn="just"/>
            <a:r>
              <a:rPr lang="de-DE" sz="1200" dirty="0">
                <a:solidFill>
                  <a:srgbClr val="252525"/>
                </a:solidFill>
                <a:latin typeface="FranziskaWebPro"/>
              </a:rPr>
              <a:t>Bildungsstaatssekretär Jens Brandenburg brauchte am Sonntagabend nur wenige Zeilen, um die erst kurz zuvor angekündigte Reform der Zeitverträge in der Wissenschaft wieder infrage zu stellen: "Schon unsere Stakeholder-Beteiligung hat gezeigt, dass die Erwartungen hier weit auseinandergehen. Umso wichtiger ist uns, diese Frage vor Fertigstellung des Referentenentwurfs noch einmal zu debattieren", twitterte Brandenburg. Seine Kollegin Sabine Döring beorderte die Reform "zurück in die Montagehalle".</a:t>
            </a:r>
            <a:endParaRPr lang="de-DE" sz="1200" dirty="0"/>
          </a:p>
        </p:txBody>
      </p:sp>
    </p:spTree>
    <p:extLst>
      <p:ext uri="{BB962C8B-B14F-4D97-AF65-F5344CB8AC3E}">
        <p14:creationId xmlns:p14="http://schemas.microsoft.com/office/powerpoint/2010/main" val="414072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Himmel, Wasser, draußen, Boot enthält.&#10;&#10;Automatisch generierte Beschreibung">
            <a:extLst>
              <a:ext uri="{FF2B5EF4-FFF2-40B4-BE49-F238E27FC236}">
                <a16:creationId xmlns:a16="http://schemas.microsoft.com/office/drawing/2014/main" id="{7276E927-E095-EE47-8C77-DCF10A936BC1}"/>
              </a:ext>
            </a:extLst>
          </p:cNvPr>
          <p:cNvPicPr>
            <a:picLocks noChangeAspect="1"/>
          </p:cNvPicPr>
          <p:nvPr/>
        </p:nvPicPr>
        <p:blipFill>
          <a:blip r:embed="rId2"/>
          <a:stretch>
            <a:fillRect/>
          </a:stretch>
        </p:blipFill>
        <p:spPr>
          <a:xfrm>
            <a:off x="0" y="0"/>
            <a:ext cx="9144000" cy="5143500"/>
          </a:xfrm>
          <a:prstGeom prst="rect">
            <a:avLst/>
          </a:prstGeom>
        </p:spPr>
      </p:pic>
      <p:sp>
        <p:nvSpPr>
          <p:cNvPr id="2" name="Rechteck 1">
            <a:extLst>
              <a:ext uri="{FF2B5EF4-FFF2-40B4-BE49-F238E27FC236}">
                <a16:creationId xmlns:a16="http://schemas.microsoft.com/office/drawing/2014/main" id="{C763BCE7-47F3-9341-8B39-F1EEA6F92592}"/>
              </a:ext>
            </a:extLst>
          </p:cNvPr>
          <p:cNvSpPr/>
          <p:nvPr/>
        </p:nvSpPr>
        <p:spPr>
          <a:xfrm>
            <a:off x="180000" y="180000"/>
            <a:ext cx="8783247" cy="2236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Rechteck 5">
            <a:extLst>
              <a:ext uri="{FF2B5EF4-FFF2-40B4-BE49-F238E27FC236}">
                <a16:creationId xmlns:a16="http://schemas.microsoft.com/office/drawing/2014/main" id="{35590BBD-FF55-1E47-A9FB-DB072609CD0A}"/>
              </a:ext>
            </a:extLst>
          </p:cNvPr>
          <p:cNvSpPr/>
          <p:nvPr/>
        </p:nvSpPr>
        <p:spPr>
          <a:xfrm>
            <a:off x="906761" y="4603932"/>
            <a:ext cx="914902" cy="138500"/>
          </a:xfrm>
          <a:prstGeom prst="rect">
            <a:avLst/>
          </a:prstGeom>
        </p:spPr>
        <p:txBody>
          <a:bodyPr wrap="none" lIns="0" tIns="0" rIns="0" bIns="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err="1">
                <a:ln>
                  <a:noFill/>
                </a:ln>
                <a:solidFill>
                  <a:srgbClr val="FFFFFF"/>
                </a:solidFill>
                <a:effectLst/>
                <a:uLnTx/>
                <a:uFillTx/>
                <a:latin typeface="BundesSans Bold" panose="020B0002030500000203" pitchFamily="34" charset="0"/>
                <a:ea typeface="+mn-ea"/>
                <a:cs typeface="BundesSans Office Bold"/>
              </a:rPr>
              <a:t>bmbf.de</a:t>
            </a:r>
            <a:endParaRPr kumimoji="0" lang="de-DE" sz="1100" b="1" i="0" u="none" strike="noStrike" kern="1200" cap="none" spc="0" normalizeH="0" baseline="0" noProof="0" dirty="0">
              <a:ln>
                <a:noFill/>
              </a:ln>
              <a:solidFill>
                <a:srgbClr val="FFFFFF"/>
              </a:solidFill>
              <a:effectLst/>
              <a:uLnTx/>
              <a:uFillTx/>
              <a:latin typeface="BundesSans Bold" panose="020B0002030500000203" pitchFamily="34" charset="0"/>
              <a:ea typeface="+mn-ea"/>
              <a:cs typeface="BundesSans Office Bold"/>
            </a:endParaRPr>
          </a:p>
        </p:txBody>
      </p:sp>
      <p:pic>
        <p:nvPicPr>
          <p:cNvPr id="9" name="Grafik 8">
            <a:extLst>
              <a:ext uri="{FF2B5EF4-FFF2-40B4-BE49-F238E27FC236}">
                <a16:creationId xmlns:a16="http://schemas.microsoft.com/office/drawing/2014/main" id="{6DDEF160-1F8E-9140-A332-09192332E980}"/>
              </a:ext>
            </a:extLst>
          </p:cNvPr>
          <p:cNvPicPr>
            <a:picLocks noChangeAspect="1"/>
          </p:cNvPicPr>
          <p:nvPr/>
        </p:nvPicPr>
        <p:blipFill>
          <a:blip r:embed="rId3"/>
          <a:stretch>
            <a:fillRect/>
          </a:stretch>
        </p:blipFill>
        <p:spPr>
          <a:xfrm>
            <a:off x="193945" y="217220"/>
            <a:ext cx="1885283" cy="1167080"/>
          </a:xfrm>
          <a:prstGeom prst="rect">
            <a:avLst/>
          </a:prstGeom>
        </p:spPr>
      </p:pic>
      <p:sp>
        <p:nvSpPr>
          <p:cNvPr id="4" name="Titel 1">
            <a:extLst>
              <a:ext uri="{FF2B5EF4-FFF2-40B4-BE49-F238E27FC236}">
                <a16:creationId xmlns:a16="http://schemas.microsoft.com/office/drawing/2014/main" id="{74B76F19-53E3-1745-9DF5-25D61AAFF345}"/>
              </a:ext>
            </a:extLst>
          </p:cNvPr>
          <p:cNvSpPr txBox="1">
            <a:spLocks/>
          </p:cNvSpPr>
          <p:nvPr/>
        </p:nvSpPr>
        <p:spPr>
          <a:xfrm>
            <a:off x="900113" y="1315988"/>
            <a:ext cx="7775575" cy="547842"/>
          </a:xfrm>
          <a:prstGeom prst="rect">
            <a:avLst/>
          </a:prstGeom>
        </p:spPr>
        <p:txBody>
          <a:bodyPr wrap="square" lIns="0" tIns="0" rIns="0" bIns="0" anchor="t">
            <a:spAutoFit/>
          </a:bodyPr>
          <a:lstStyle>
            <a:lvl1pPr algn="l" defTabSz="457200" rtl="0" eaLnBrk="1" latinLnBrk="0" hangingPunct="1">
              <a:lnSpc>
                <a:spcPts val="4400"/>
              </a:lnSpc>
              <a:spcBef>
                <a:spcPct val="0"/>
              </a:spcBef>
              <a:spcAft>
                <a:spcPts val="1134"/>
              </a:spcAft>
              <a:buNone/>
              <a:defRPr sz="3600" b="0" i="0" kern="1200" cap="none" baseline="0">
                <a:solidFill>
                  <a:schemeClr val="tx1"/>
                </a:solidFill>
                <a:latin typeface="BundesSans Medium" panose="020B0002030500000203" pitchFamily="34" charset="0"/>
                <a:ea typeface="+mj-ea"/>
                <a:cs typeface="+mj-cs"/>
              </a:defRPr>
            </a:lvl1pPr>
          </a:lstStyle>
          <a:p>
            <a:pPr marL="0" marR="0" lvl="0" indent="0" algn="l" defTabSz="457200" rtl="0" eaLnBrk="1" fontAlgn="auto" latinLnBrk="0" hangingPunct="1">
              <a:lnSpc>
                <a:spcPts val="4400"/>
              </a:lnSpc>
              <a:spcBef>
                <a:spcPct val="0"/>
              </a:spcBef>
              <a:spcAft>
                <a:spcPts val="1134"/>
              </a:spcAft>
              <a:buClrTx/>
              <a:buSzTx/>
              <a:buFontTx/>
              <a:buNone/>
              <a:tabLst/>
              <a:defRPr/>
            </a:pPr>
            <a:r>
              <a:rPr kumimoji="0" lang="de-DE" sz="3600" b="0" i="0" u="none" strike="noStrike" kern="1200" cap="none" spc="0" normalizeH="0" baseline="0" noProof="0" dirty="0">
                <a:ln>
                  <a:noFill/>
                </a:ln>
                <a:solidFill>
                  <a:srgbClr val="000000"/>
                </a:solidFill>
                <a:effectLst/>
                <a:uLnTx/>
                <a:uFillTx/>
                <a:latin typeface="BundesSans Medium" panose="020B0002030500000203" pitchFamily="34" charset="0"/>
                <a:ea typeface="+mj-ea"/>
                <a:cs typeface="+mj-cs"/>
              </a:rPr>
              <a:t>Vorbereitungen </a:t>
            </a:r>
            <a:r>
              <a:rPr kumimoji="0" lang="de-DE" sz="3600" b="0" i="0" u="none" strike="noStrike" kern="1200" cap="none" spc="0" normalizeH="0" baseline="0" noProof="0" dirty="0" err="1">
                <a:ln>
                  <a:noFill/>
                </a:ln>
                <a:solidFill>
                  <a:srgbClr val="000000"/>
                </a:solidFill>
                <a:effectLst/>
                <a:uLnTx/>
                <a:uFillTx/>
                <a:latin typeface="BundesSans Medium" panose="020B0002030500000203" pitchFamily="34" charset="0"/>
                <a:ea typeface="+mj-ea"/>
                <a:cs typeface="+mj-cs"/>
              </a:rPr>
              <a:t>PoF</a:t>
            </a:r>
            <a:r>
              <a:rPr kumimoji="0" lang="de-DE" sz="3600" b="0" i="0" u="none" strike="noStrike" kern="1200" cap="none" spc="0" normalizeH="0" baseline="0" noProof="0" dirty="0">
                <a:ln>
                  <a:noFill/>
                </a:ln>
                <a:solidFill>
                  <a:srgbClr val="000000"/>
                </a:solidFill>
                <a:effectLst/>
                <a:uLnTx/>
                <a:uFillTx/>
                <a:latin typeface="BundesSans Medium" panose="020B0002030500000203" pitchFamily="34" charset="0"/>
                <a:ea typeface="+mj-ea"/>
                <a:cs typeface="+mj-cs"/>
              </a:rPr>
              <a:t> V </a:t>
            </a:r>
          </a:p>
        </p:txBody>
      </p:sp>
    </p:spTree>
    <p:extLst>
      <p:ext uri="{BB962C8B-B14F-4D97-AF65-F5344CB8AC3E}">
        <p14:creationId xmlns:p14="http://schemas.microsoft.com/office/powerpoint/2010/main" val="2146960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AE5984B-40A9-6E4D-804A-0032C8D00326}"/>
              </a:ext>
            </a:extLst>
          </p:cNvPr>
          <p:cNvSpPr>
            <a:spLocks noGrp="1"/>
          </p:cNvSpPr>
          <p:nvPr>
            <p:ph idx="1"/>
          </p:nvPr>
        </p:nvSpPr>
        <p:spPr/>
        <p:txBody>
          <a:bodyPr>
            <a:normAutofit fontScale="77500" lnSpcReduction="20000"/>
          </a:bodyPr>
          <a:lstStyle/>
          <a:p>
            <a:pPr marL="342900" indent="-342900">
              <a:buFont typeface="Arial" panose="020B0604020202020204" pitchFamily="34" charset="0"/>
              <a:buChar char="•"/>
            </a:pPr>
            <a:r>
              <a:rPr lang="de-DE" dirty="0"/>
              <a:t>Wie können die Forschungspolitischen Ziele so formuliert werden, dass eine gute Balance zwischen konkreten, ambitionierten Zielen und Flexibilität gefunden wird?</a:t>
            </a:r>
          </a:p>
          <a:p>
            <a:pPr marL="342900" indent="-342900">
              <a:buFont typeface="Arial" panose="020B0604020202020204" pitchFamily="34" charset="0"/>
              <a:buChar char="•"/>
            </a:pPr>
            <a:r>
              <a:rPr lang="de-DE" dirty="0"/>
              <a:t>Wie können die </a:t>
            </a:r>
            <a:r>
              <a:rPr lang="de-DE" dirty="0" err="1"/>
              <a:t>PoF</a:t>
            </a:r>
            <a:r>
              <a:rPr lang="de-DE" dirty="0"/>
              <a:t>-Verfahrensschritte so getaktet werden, dass die forschungspolitischen Anliegen der ZG angemessen berücksichtigt werden?</a:t>
            </a:r>
          </a:p>
          <a:p>
            <a:pPr marL="342900" indent="-342900">
              <a:buFont typeface="Arial" panose="020B0604020202020204" pitchFamily="34" charset="0"/>
              <a:buChar char="•"/>
            </a:pPr>
            <a:r>
              <a:rPr lang="de-DE" dirty="0"/>
              <a:t>Wie kann ein transparenter Prozess zur Festlegung der Startwerte sichergestellt werden?</a:t>
            </a:r>
          </a:p>
          <a:p>
            <a:pPr marL="342900" indent="-342900">
              <a:buFont typeface="Arial" panose="020B0604020202020204" pitchFamily="34" charset="0"/>
              <a:buChar char="•"/>
            </a:pPr>
            <a:r>
              <a:rPr lang="de-DE" dirty="0"/>
              <a:t>Ist die Länge der </a:t>
            </a:r>
            <a:r>
              <a:rPr lang="de-DE" dirty="0" err="1"/>
              <a:t>PoF</a:t>
            </a:r>
            <a:r>
              <a:rPr lang="de-DE" dirty="0"/>
              <a:t>-Perioden – auch im Verhältnis zum Aufwand bei der Begutachtung – angemessen?</a:t>
            </a:r>
          </a:p>
        </p:txBody>
      </p:sp>
      <p:sp>
        <p:nvSpPr>
          <p:cNvPr id="3" name="Fußzeilenplatzhalter 2">
            <a:extLst>
              <a:ext uri="{FF2B5EF4-FFF2-40B4-BE49-F238E27FC236}">
                <a16:creationId xmlns:a16="http://schemas.microsoft.com/office/drawing/2014/main" id="{D6ABFC51-7CEE-DF41-BC8D-E803D7BC0573}"/>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BundesSans Regular" panose="020B0002030500000203" pitchFamily="34" charset="0"/>
                <a:ea typeface="+mn-ea"/>
                <a:cs typeface="BundesSans Office Bold"/>
              </a:rPr>
              <a:t>FBP Materie, 13.03.2023</a:t>
            </a:r>
          </a:p>
        </p:txBody>
      </p:sp>
      <p:sp>
        <p:nvSpPr>
          <p:cNvPr id="4" name="Titel 3">
            <a:extLst>
              <a:ext uri="{FF2B5EF4-FFF2-40B4-BE49-F238E27FC236}">
                <a16:creationId xmlns:a16="http://schemas.microsoft.com/office/drawing/2014/main" id="{173215E1-02E2-FC40-8188-7550EF20827A}"/>
              </a:ext>
            </a:extLst>
          </p:cNvPr>
          <p:cNvSpPr>
            <a:spLocks noGrp="1"/>
          </p:cNvSpPr>
          <p:nvPr>
            <p:ph type="title"/>
          </p:nvPr>
        </p:nvSpPr>
        <p:spPr/>
        <p:txBody>
          <a:bodyPr/>
          <a:lstStyle/>
          <a:p>
            <a:r>
              <a:rPr lang="de-DE" dirty="0"/>
              <a:t>Fragen zum </a:t>
            </a:r>
            <a:r>
              <a:rPr lang="de-DE" dirty="0" err="1"/>
              <a:t>PoF</a:t>
            </a:r>
            <a:r>
              <a:rPr lang="de-DE" dirty="0"/>
              <a:t>-Verfahren</a:t>
            </a:r>
          </a:p>
        </p:txBody>
      </p:sp>
    </p:spTree>
    <p:extLst>
      <p:ext uri="{BB962C8B-B14F-4D97-AF65-F5344CB8AC3E}">
        <p14:creationId xmlns:p14="http://schemas.microsoft.com/office/powerpoint/2010/main" val="324703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23528" y="1419622"/>
            <a:ext cx="8712968" cy="699686"/>
          </a:xfrm>
        </p:spPr>
        <p:txBody>
          <a:bodyPr/>
          <a:lstStyle/>
          <a:p>
            <a:r>
              <a:rPr lang="de-DE" dirty="0"/>
              <a:t>TOP 2: Vorbereitungen PoF V</a:t>
            </a:r>
          </a:p>
        </p:txBody>
      </p:sp>
      <p:sp>
        <p:nvSpPr>
          <p:cNvPr id="7" name="Untertitel 6"/>
          <p:cNvSpPr>
            <a:spLocks noGrp="1"/>
          </p:cNvSpPr>
          <p:nvPr>
            <p:ph type="subTitle" idx="1"/>
          </p:nvPr>
        </p:nvSpPr>
        <p:spPr>
          <a:xfrm>
            <a:off x="360184" y="2023200"/>
            <a:ext cx="6336052" cy="2564774"/>
          </a:xfrm>
        </p:spPr>
        <p:txBody>
          <a:bodyPr>
            <a:normAutofit/>
          </a:bodyPr>
          <a:lstStyle/>
          <a:p>
            <a:pPr marL="342900" lvl="0" indent="-342900">
              <a:buFont typeface="Arial" panose="020B0604020202020204" pitchFamily="34" charset="0"/>
              <a:buChar char="•"/>
            </a:pPr>
            <a:r>
              <a:rPr lang="de-DE" sz="1800" dirty="0"/>
              <a:t>Vorstellung des Zeitplans und Vorgehens des FB Materie</a:t>
            </a:r>
          </a:p>
        </p:txBody>
      </p:sp>
    </p:spTree>
    <p:extLst>
      <p:ext uri="{BB962C8B-B14F-4D97-AF65-F5344CB8AC3E}">
        <p14:creationId xmlns:p14="http://schemas.microsoft.com/office/powerpoint/2010/main" val="246533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4">
            <a:extLst>
              <a:ext uri="{FF2B5EF4-FFF2-40B4-BE49-F238E27FC236}">
                <a16:creationId xmlns:a16="http://schemas.microsoft.com/office/drawing/2014/main" id="{B11E83C9-1031-4A33-B5CB-070AB35AC551}"/>
              </a:ext>
            </a:extLst>
          </p:cNvPr>
          <p:cNvSpPr>
            <a:spLocks noGrp="1"/>
          </p:cNvSpPr>
          <p:nvPr>
            <p:ph type="title"/>
          </p:nvPr>
        </p:nvSpPr>
        <p:spPr>
          <a:xfrm>
            <a:off x="360000" y="231490"/>
            <a:ext cx="8424000" cy="371930"/>
          </a:xfrm>
        </p:spPr>
        <p:txBody>
          <a:bodyPr/>
          <a:lstStyle/>
          <a:p>
            <a:r>
              <a:rPr lang="de-DE" dirty="0"/>
              <a:t>TOP 2: Vorbereitungen PoF V</a:t>
            </a:r>
          </a:p>
        </p:txBody>
      </p:sp>
      <p:sp>
        <p:nvSpPr>
          <p:cNvPr id="35" name="Textplatzhalter 5">
            <a:extLst>
              <a:ext uri="{FF2B5EF4-FFF2-40B4-BE49-F238E27FC236}">
                <a16:creationId xmlns:a16="http://schemas.microsoft.com/office/drawing/2014/main" id="{73AF3541-30D9-4AB6-BFEE-8EECBDCBAD35}"/>
              </a:ext>
            </a:extLst>
          </p:cNvPr>
          <p:cNvSpPr>
            <a:spLocks noGrp="1"/>
          </p:cNvSpPr>
          <p:nvPr>
            <p:ph type="body" sz="quarter" idx="14"/>
          </p:nvPr>
        </p:nvSpPr>
        <p:spPr>
          <a:xfrm>
            <a:off x="358775" y="691200"/>
            <a:ext cx="8424000" cy="266400"/>
          </a:xfrm>
        </p:spPr>
        <p:txBody>
          <a:bodyPr/>
          <a:lstStyle/>
          <a:p>
            <a:r>
              <a:rPr lang="de-DE" dirty="0"/>
              <a:t>Zeitplan ergibt sich aus Verfahrenspapier PoF V</a:t>
            </a:r>
          </a:p>
        </p:txBody>
      </p:sp>
      <p:pic>
        <p:nvPicPr>
          <p:cNvPr id="8" name="Grafik 7">
            <a:extLst>
              <a:ext uri="{FF2B5EF4-FFF2-40B4-BE49-F238E27FC236}">
                <a16:creationId xmlns:a16="http://schemas.microsoft.com/office/drawing/2014/main" id="{959E5A4E-F1A7-4288-9A95-D2087E444EE0}"/>
              </a:ext>
            </a:extLst>
          </p:cNvPr>
          <p:cNvPicPr>
            <a:picLocks noChangeAspect="1"/>
          </p:cNvPicPr>
          <p:nvPr/>
        </p:nvPicPr>
        <p:blipFill rotWithShape="1">
          <a:blip r:embed="rId3"/>
          <a:srcRect b="57654"/>
          <a:stretch/>
        </p:blipFill>
        <p:spPr>
          <a:xfrm>
            <a:off x="1450323" y="1153913"/>
            <a:ext cx="5976664" cy="3758097"/>
          </a:xfrm>
          <a:prstGeom prst="rect">
            <a:avLst/>
          </a:prstGeom>
        </p:spPr>
      </p:pic>
    </p:spTree>
    <p:extLst>
      <p:ext uri="{BB962C8B-B14F-4D97-AF65-F5344CB8AC3E}">
        <p14:creationId xmlns:p14="http://schemas.microsoft.com/office/powerpoint/2010/main" val="3126160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uppieren 50">
            <a:extLst>
              <a:ext uri="{FF2B5EF4-FFF2-40B4-BE49-F238E27FC236}">
                <a16:creationId xmlns:a16="http://schemas.microsoft.com/office/drawing/2014/main" id="{56605650-0EA0-464F-BE44-7694E4B39C2C}"/>
              </a:ext>
            </a:extLst>
          </p:cNvPr>
          <p:cNvGrpSpPr/>
          <p:nvPr/>
        </p:nvGrpSpPr>
        <p:grpSpPr bwMode="auto">
          <a:xfrm>
            <a:off x="325847" y="1262556"/>
            <a:ext cx="8422616" cy="3541444"/>
            <a:chOff x="4027793" y="2142007"/>
            <a:chExt cx="8798442" cy="3272524"/>
          </a:xfrm>
        </p:grpSpPr>
        <p:sp>
          <p:nvSpPr>
            <p:cNvPr id="54" name="Abgerundetes Rechteck 8">
              <a:extLst>
                <a:ext uri="{FF2B5EF4-FFF2-40B4-BE49-F238E27FC236}">
                  <a16:creationId xmlns:a16="http://schemas.microsoft.com/office/drawing/2014/main" id="{F63D9F73-E34C-4A99-BEFF-63465C7F5405}"/>
                </a:ext>
              </a:extLst>
            </p:cNvPr>
            <p:cNvSpPr/>
            <p:nvPr/>
          </p:nvSpPr>
          <p:spPr bwMode="auto">
            <a:xfrm>
              <a:off x="4027793" y="2142008"/>
              <a:ext cx="1729894" cy="3272522"/>
            </a:xfrm>
            <a:prstGeom prst="roundRect">
              <a:avLst>
                <a:gd name="adj" fmla="val 16667"/>
              </a:avLst>
            </a:prstGeom>
            <a:noFill/>
            <a:ln w="25400" cap="flat" cmpd="sng" algn="ctr">
              <a:solidFill>
                <a:srgbClr val="0A2D6E">
                  <a:shade val="50000"/>
                </a:srgbClr>
              </a:solidFill>
              <a:prstDash val="solid"/>
            </a:ln>
            <a:effectLst/>
          </p:spPr>
          <p:txBody>
            <a:bodyPr rtlCol="0" anchor="ctr"/>
            <a:lstStyle/>
            <a:p>
              <a:pPr algn="ctr" defTabSz="1219170">
                <a:defRPr/>
              </a:pPr>
              <a:endParaRPr lang="de-DE" sz="1333">
                <a:solidFill>
                  <a:prstClr val="white"/>
                </a:solidFill>
                <a:latin typeface="Arial"/>
                <a:cs typeface="Arial"/>
              </a:endParaRPr>
            </a:p>
          </p:txBody>
        </p:sp>
        <p:sp>
          <p:nvSpPr>
            <p:cNvPr id="55" name="Abgerundetes Rechteck 9">
              <a:extLst>
                <a:ext uri="{FF2B5EF4-FFF2-40B4-BE49-F238E27FC236}">
                  <a16:creationId xmlns:a16="http://schemas.microsoft.com/office/drawing/2014/main" id="{104CB7C4-C772-4DB5-A1A8-E70D62F07DAC}"/>
                </a:ext>
              </a:extLst>
            </p:cNvPr>
            <p:cNvSpPr/>
            <p:nvPr/>
          </p:nvSpPr>
          <p:spPr bwMode="auto">
            <a:xfrm>
              <a:off x="5793066" y="2142017"/>
              <a:ext cx="1729894" cy="3272512"/>
            </a:xfrm>
            <a:prstGeom prst="roundRect">
              <a:avLst>
                <a:gd name="adj" fmla="val 16667"/>
              </a:avLst>
            </a:prstGeom>
            <a:noFill/>
            <a:ln w="25400" cap="flat" cmpd="sng" algn="ctr">
              <a:solidFill>
                <a:srgbClr val="0A2D6E">
                  <a:shade val="50000"/>
                </a:srgbClr>
              </a:solidFill>
              <a:prstDash val="solid"/>
            </a:ln>
            <a:effectLst/>
          </p:spPr>
          <p:txBody>
            <a:bodyPr rtlCol="0" anchor="ctr"/>
            <a:lstStyle/>
            <a:p>
              <a:pPr algn="ctr" defTabSz="1219170">
                <a:defRPr/>
              </a:pPr>
              <a:endParaRPr lang="de-DE" sz="1333">
                <a:solidFill>
                  <a:prstClr val="white"/>
                </a:solidFill>
                <a:latin typeface="Arial"/>
                <a:cs typeface="Arial"/>
              </a:endParaRPr>
            </a:p>
          </p:txBody>
        </p:sp>
        <p:sp>
          <p:nvSpPr>
            <p:cNvPr id="56" name="Abgerundetes Rechteck 10">
              <a:extLst>
                <a:ext uri="{FF2B5EF4-FFF2-40B4-BE49-F238E27FC236}">
                  <a16:creationId xmlns:a16="http://schemas.microsoft.com/office/drawing/2014/main" id="{9506EE0D-FA0C-4DF5-93C0-FE22018F6DB6}"/>
                </a:ext>
              </a:extLst>
            </p:cNvPr>
            <p:cNvSpPr/>
            <p:nvPr/>
          </p:nvSpPr>
          <p:spPr bwMode="auto">
            <a:xfrm>
              <a:off x="7560761" y="2142007"/>
              <a:ext cx="1729894" cy="3272524"/>
            </a:xfrm>
            <a:prstGeom prst="roundRect">
              <a:avLst>
                <a:gd name="adj" fmla="val 16667"/>
              </a:avLst>
            </a:prstGeom>
            <a:noFill/>
            <a:ln w="25400" cap="flat" cmpd="sng" algn="ctr">
              <a:solidFill>
                <a:srgbClr val="0A2D6E">
                  <a:shade val="50000"/>
                </a:srgbClr>
              </a:solidFill>
              <a:prstDash val="solid"/>
            </a:ln>
            <a:effectLst/>
          </p:spPr>
          <p:txBody>
            <a:bodyPr rtlCol="0" anchor="ctr"/>
            <a:lstStyle/>
            <a:p>
              <a:pPr algn="ctr" defTabSz="1219170">
                <a:defRPr/>
              </a:pPr>
              <a:endParaRPr lang="de-DE" sz="1333">
                <a:solidFill>
                  <a:prstClr val="white"/>
                </a:solidFill>
                <a:latin typeface="Arial"/>
                <a:cs typeface="Arial"/>
              </a:endParaRPr>
            </a:p>
          </p:txBody>
        </p:sp>
        <p:sp>
          <p:nvSpPr>
            <p:cNvPr id="57" name="Abgerundetes Rechteck 11">
              <a:extLst>
                <a:ext uri="{FF2B5EF4-FFF2-40B4-BE49-F238E27FC236}">
                  <a16:creationId xmlns:a16="http://schemas.microsoft.com/office/drawing/2014/main" id="{464889E7-0DDA-4AE4-A2EB-A52690FC86FD}"/>
                </a:ext>
              </a:extLst>
            </p:cNvPr>
            <p:cNvSpPr/>
            <p:nvPr/>
          </p:nvSpPr>
          <p:spPr bwMode="auto">
            <a:xfrm>
              <a:off x="9328456" y="2142017"/>
              <a:ext cx="1729894" cy="3272512"/>
            </a:xfrm>
            <a:prstGeom prst="roundRect">
              <a:avLst>
                <a:gd name="adj" fmla="val 16667"/>
              </a:avLst>
            </a:prstGeom>
            <a:noFill/>
            <a:ln w="25400" cap="flat" cmpd="sng" algn="ctr">
              <a:solidFill>
                <a:srgbClr val="0A2D6E">
                  <a:shade val="50000"/>
                </a:srgbClr>
              </a:solidFill>
              <a:prstDash val="solid"/>
            </a:ln>
            <a:effectLst/>
          </p:spPr>
          <p:txBody>
            <a:bodyPr rtlCol="0" anchor="ctr"/>
            <a:lstStyle/>
            <a:p>
              <a:pPr algn="ctr" defTabSz="1219170">
                <a:defRPr/>
              </a:pPr>
              <a:endParaRPr lang="de-DE" sz="1333">
                <a:solidFill>
                  <a:prstClr val="white"/>
                </a:solidFill>
                <a:latin typeface="Arial"/>
                <a:cs typeface="Arial"/>
              </a:endParaRPr>
            </a:p>
          </p:txBody>
        </p:sp>
        <p:sp>
          <p:nvSpPr>
            <p:cNvPr id="58" name="Abgerundetes Rechteck 12">
              <a:extLst>
                <a:ext uri="{FF2B5EF4-FFF2-40B4-BE49-F238E27FC236}">
                  <a16:creationId xmlns:a16="http://schemas.microsoft.com/office/drawing/2014/main" id="{49DA783D-443B-4F14-8F77-78EEF21752F3}"/>
                </a:ext>
              </a:extLst>
            </p:cNvPr>
            <p:cNvSpPr/>
            <p:nvPr/>
          </p:nvSpPr>
          <p:spPr bwMode="auto">
            <a:xfrm>
              <a:off x="11096343" y="2142017"/>
              <a:ext cx="1729892" cy="3272514"/>
            </a:xfrm>
            <a:prstGeom prst="roundRect">
              <a:avLst>
                <a:gd name="adj" fmla="val 16667"/>
              </a:avLst>
            </a:prstGeom>
            <a:noFill/>
            <a:ln w="25400" cap="flat" cmpd="sng" algn="ctr">
              <a:solidFill>
                <a:srgbClr val="0A2D6E">
                  <a:shade val="50000"/>
                </a:srgbClr>
              </a:solidFill>
              <a:prstDash val="solid"/>
            </a:ln>
            <a:effectLst/>
          </p:spPr>
          <p:txBody>
            <a:bodyPr rtlCol="0" anchor="ctr"/>
            <a:lstStyle/>
            <a:p>
              <a:pPr algn="ctr" defTabSz="1219170">
                <a:defRPr/>
              </a:pPr>
              <a:endParaRPr lang="de-DE" sz="1333">
                <a:solidFill>
                  <a:prstClr val="white"/>
                </a:solidFill>
                <a:latin typeface="Arial"/>
                <a:cs typeface="Arial"/>
              </a:endParaRPr>
            </a:p>
          </p:txBody>
        </p:sp>
        <p:sp>
          <p:nvSpPr>
            <p:cNvPr id="60" name="Abgerundetes Rechteck 62">
              <a:extLst>
                <a:ext uri="{FF2B5EF4-FFF2-40B4-BE49-F238E27FC236}">
                  <a16:creationId xmlns:a16="http://schemas.microsoft.com/office/drawing/2014/main" id="{11E100B4-683D-47DD-BE9D-E0535EBEE104}"/>
                </a:ext>
              </a:extLst>
            </p:cNvPr>
            <p:cNvSpPr/>
            <p:nvPr/>
          </p:nvSpPr>
          <p:spPr bwMode="auto">
            <a:xfrm>
              <a:off x="7654789" y="2447607"/>
              <a:ext cx="1034289" cy="702202"/>
            </a:xfrm>
            <a:prstGeom prst="roundRect">
              <a:avLst>
                <a:gd name="adj" fmla="val 16667"/>
              </a:avLst>
            </a:prstGeom>
            <a:solidFill>
              <a:schemeClr val="accent2"/>
            </a:solidFill>
            <a:ln w="3175" cap="flat" cmpd="sng" algn="ctr">
              <a:solidFill>
                <a:srgbClr val="4472C4"/>
              </a:solidFill>
              <a:prstDash val="solid"/>
            </a:ln>
            <a:effectLst/>
          </p:spPr>
          <p:txBody>
            <a:bodyPr lIns="0" rIns="0" rtlCol="0" anchor="ctr"/>
            <a:lstStyle/>
            <a:p>
              <a:pPr algn="ctr" defTabSz="1219170"/>
              <a:r>
                <a:rPr lang="de-DE" sz="1000" b="1" dirty="0">
                  <a:solidFill>
                    <a:srgbClr val="FFFFFF"/>
                  </a:solidFill>
                  <a:latin typeface="Arial"/>
                  <a:cs typeface="Arial"/>
                </a:rPr>
                <a:t>Wissenschaftl. Begutachtung</a:t>
              </a:r>
            </a:p>
            <a:p>
              <a:pPr algn="ctr" defTabSz="1219170"/>
              <a:r>
                <a:rPr lang="de-DE" sz="1000" dirty="0">
                  <a:solidFill>
                    <a:srgbClr val="FFFFFF"/>
                  </a:solidFill>
                  <a:latin typeface="Arial"/>
                  <a:cs typeface="Arial"/>
                </a:rPr>
                <a:t>(</a:t>
              </a:r>
              <a:r>
                <a:rPr lang="de-DE" sz="1000" i="1" dirty="0">
                  <a:solidFill>
                    <a:srgbClr val="FFFFFF"/>
                  </a:solidFill>
                  <a:latin typeface="Arial"/>
                  <a:cs typeface="Arial"/>
                </a:rPr>
                <a:t>ex post</a:t>
              </a:r>
              <a:r>
                <a:rPr lang="de-DE" sz="1000" dirty="0">
                  <a:solidFill>
                    <a:srgbClr val="FFFFFF"/>
                  </a:solidFill>
                  <a:latin typeface="Arial"/>
                  <a:cs typeface="Arial"/>
                </a:rPr>
                <a:t>)</a:t>
              </a:r>
              <a:endParaRPr sz="1000" dirty="0">
                <a:solidFill>
                  <a:srgbClr val="FFFFFF"/>
                </a:solidFill>
                <a:latin typeface="Arial"/>
                <a:cs typeface="Arial"/>
              </a:endParaRPr>
            </a:p>
          </p:txBody>
        </p:sp>
        <p:sp>
          <p:nvSpPr>
            <p:cNvPr id="61" name="Abgerundetes Rechteck 19">
              <a:extLst>
                <a:ext uri="{FF2B5EF4-FFF2-40B4-BE49-F238E27FC236}">
                  <a16:creationId xmlns:a16="http://schemas.microsoft.com/office/drawing/2014/main" id="{90AE0D92-953A-4C18-808F-74638EAAD64A}"/>
                </a:ext>
              </a:extLst>
            </p:cNvPr>
            <p:cNvSpPr/>
            <p:nvPr/>
          </p:nvSpPr>
          <p:spPr bwMode="auto">
            <a:xfrm>
              <a:off x="4062981" y="2447607"/>
              <a:ext cx="3553815" cy="426342"/>
            </a:xfrm>
            <a:prstGeom prst="roundRect">
              <a:avLst>
                <a:gd name="adj" fmla="val 16667"/>
              </a:avLst>
            </a:prstGeom>
            <a:solidFill>
              <a:schemeClr val="accent2"/>
            </a:solidFill>
            <a:ln w="3175" cap="flat" cmpd="sng" algn="ctr">
              <a:solidFill>
                <a:srgbClr val="4472C4"/>
              </a:solidFill>
              <a:prstDash val="solid"/>
            </a:ln>
            <a:effectLst/>
          </p:spPr>
          <p:txBody>
            <a:bodyPr lIns="0" rIns="0" rtlCol="0" anchor="ctr"/>
            <a:lstStyle/>
            <a:p>
              <a:pPr algn="ctr" defTabSz="1219170"/>
              <a:r>
                <a:rPr lang="de-DE" sz="1000" dirty="0">
                  <a:solidFill>
                    <a:srgbClr val="FFFFFF"/>
                  </a:solidFill>
                  <a:latin typeface="Arial"/>
                  <a:cs typeface="Arial"/>
                </a:rPr>
                <a:t>Vorbereitung Wiss. Begutachtung (Standards, Themen, Gutachtergruppen, Termine, Ablauf)</a:t>
              </a:r>
              <a:endParaRPr sz="1000" dirty="0">
                <a:solidFill>
                  <a:srgbClr val="FFFFFF"/>
                </a:solidFill>
                <a:latin typeface="Arial"/>
                <a:cs typeface="Arial"/>
              </a:endParaRPr>
            </a:p>
          </p:txBody>
        </p:sp>
        <p:sp>
          <p:nvSpPr>
            <p:cNvPr id="62" name="Abgerundetes Rechteck 24">
              <a:extLst>
                <a:ext uri="{FF2B5EF4-FFF2-40B4-BE49-F238E27FC236}">
                  <a16:creationId xmlns:a16="http://schemas.microsoft.com/office/drawing/2014/main" id="{64B6A803-3B6A-4D87-9D3A-93C194D6FA49}"/>
                </a:ext>
              </a:extLst>
            </p:cNvPr>
            <p:cNvSpPr/>
            <p:nvPr/>
          </p:nvSpPr>
          <p:spPr bwMode="auto">
            <a:xfrm>
              <a:off x="9630289" y="3395831"/>
              <a:ext cx="826485" cy="1658729"/>
            </a:xfrm>
            <a:prstGeom prst="roundRect">
              <a:avLst>
                <a:gd name="adj" fmla="val 16667"/>
              </a:avLst>
            </a:prstGeom>
            <a:solidFill>
              <a:srgbClr val="33CC33"/>
            </a:solidFill>
            <a:ln w="3175" cap="flat" cmpd="sng" algn="ctr">
              <a:solidFill>
                <a:srgbClr val="33CC33"/>
              </a:solidFill>
              <a:prstDash val="solid"/>
            </a:ln>
            <a:effectLst/>
          </p:spPr>
          <p:txBody>
            <a:bodyPr lIns="0" rIns="0" rtlCol="0" anchor="ctr"/>
            <a:lstStyle/>
            <a:p>
              <a:pPr algn="ctr" defTabSz="1219170"/>
              <a:r>
                <a:rPr lang="de-DE" sz="1000" b="1" dirty="0">
                  <a:solidFill>
                    <a:srgbClr val="FFFFFF"/>
                  </a:solidFill>
                  <a:latin typeface="Arial"/>
                  <a:cs typeface="Arial"/>
                </a:rPr>
                <a:t>Strateg. Bewertung</a:t>
              </a:r>
              <a:br>
                <a:rPr lang="de-DE" sz="1000" b="1" dirty="0">
                  <a:solidFill>
                    <a:srgbClr val="FFFFFF"/>
                  </a:solidFill>
                  <a:latin typeface="Arial"/>
                  <a:cs typeface="Arial"/>
                </a:rPr>
              </a:br>
              <a:r>
                <a:rPr lang="de-DE" sz="1000" dirty="0">
                  <a:solidFill>
                    <a:srgbClr val="FFFFFF"/>
                  </a:solidFill>
                  <a:latin typeface="Arial"/>
                  <a:cs typeface="Arial"/>
                </a:rPr>
                <a:t>(</a:t>
              </a:r>
              <a:r>
                <a:rPr lang="de-DE" sz="1000" i="1" dirty="0">
                  <a:solidFill>
                    <a:srgbClr val="FFFFFF"/>
                  </a:solidFill>
                  <a:latin typeface="Arial"/>
                  <a:cs typeface="Arial"/>
                </a:rPr>
                <a:t>ex ante</a:t>
              </a:r>
              <a:r>
                <a:rPr lang="de-DE" sz="1000" dirty="0">
                  <a:solidFill>
                    <a:srgbClr val="FFFFFF"/>
                  </a:solidFill>
                  <a:latin typeface="Arial"/>
                  <a:cs typeface="Arial"/>
                </a:rPr>
                <a:t>)</a:t>
              </a:r>
              <a:endParaRPr sz="1000" dirty="0">
                <a:solidFill>
                  <a:srgbClr val="FFFFFF"/>
                </a:solidFill>
                <a:latin typeface="Arial"/>
                <a:cs typeface="Arial"/>
              </a:endParaRPr>
            </a:p>
          </p:txBody>
        </p:sp>
        <p:sp>
          <p:nvSpPr>
            <p:cNvPr id="89" name="Chevron 8">
              <a:extLst>
                <a:ext uri="{FF2B5EF4-FFF2-40B4-BE49-F238E27FC236}">
                  <a16:creationId xmlns:a16="http://schemas.microsoft.com/office/drawing/2014/main" id="{D7CA719B-CB02-4E23-AB17-37E730F6996D}"/>
                </a:ext>
              </a:extLst>
            </p:cNvPr>
            <p:cNvSpPr/>
            <p:nvPr/>
          </p:nvSpPr>
          <p:spPr bwMode="auto">
            <a:xfrm>
              <a:off x="4363539" y="2170308"/>
              <a:ext cx="1058400" cy="259416"/>
            </a:xfrm>
            <a:prstGeom prst="roundRect">
              <a:avLst>
                <a:gd name="adj" fmla="val 16667"/>
              </a:avLst>
            </a:prstGeom>
            <a:noFill/>
            <a:ln>
              <a:noFill/>
            </a:ln>
            <a:effectLst/>
          </p:spPr>
          <p:txBody>
            <a:bodyPr spcFirstLastPara="0" vert="horz" wrap="square" lIns="0" tIns="0" rIns="0" bIns="0" numCol="1" spcCol="1270" anchor="ctr" anchorCtr="0">
              <a:noAutofit/>
            </a:bodyPr>
            <a:lstStyle/>
            <a:p>
              <a:pPr algn="ctr" defTabSz="474121">
                <a:lnSpc>
                  <a:spcPct val="90000"/>
                </a:lnSpc>
                <a:defRPr/>
              </a:pPr>
              <a:r>
                <a:rPr lang="de-DE" sz="1400" b="1" dirty="0">
                  <a:latin typeface="Arial"/>
                  <a:cs typeface="Arial"/>
                </a:rPr>
                <a:t>2023</a:t>
              </a:r>
              <a:endParaRPr sz="1333" b="1" dirty="0">
                <a:latin typeface="Arial"/>
                <a:cs typeface="Arial"/>
              </a:endParaRPr>
            </a:p>
          </p:txBody>
        </p:sp>
        <p:sp>
          <p:nvSpPr>
            <p:cNvPr id="87" name="Chevron 10">
              <a:extLst>
                <a:ext uri="{FF2B5EF4-FFF2-40B4-BE49-F238E27FC236}">
                  <a16:creationId xmlns:a16="http://schemas.microsoft.com/office/drawing/2014/main" id="{E1B85C0E-A367-4C94-A564-EF3684149D5A}"/>
                </a:ext>
              </a:extLst>
            </p:cNvPr>
            <p:cNvSpPr/>
            <p:nvPr/>
          </p:nvSpPr>
          <p:spPr bwMode="auto">
            <a:xfrm>
              <a:off x="6126909" y="2170308"/>
              <a:ext cx="1058400" cy="270232"/>
            </a:xfrm>
            <a:prstGeom prst="roundRect">
              <a:avLst>
                <a:gd name="adj" fmla="val 16667"/>
              </a:avLst>
            </a:prstGeom>
            <a:noFill/>
            <a:ln>
              <a:noFill/>
            </a:ln>
            <a:effectLst/>
          </p:spPr>
          <p:txBody>
            <a:bodyPr spcFirstLastPara="0" vert="horz" wrap="square" lIns="0" tIns="0" rIns="0" bIns="0" numCol="1" spcCol="1270" anchor="ctr" anchorCtr="0">
              <a:noAutofit/>
            </a:bodyPr>
            <a:lstStyle/>
            <a:p>
              <a:pPr algn="ctr" defTabSz="474121">
                <a:lnSpc>
                  <a:spcPct val="90000"/>
                </a:lnSpc>
                <a:defRPr/>
              </a:pPr>
              <a:r>
                <a:rPr lang="de-DE" sz="1333" b="1" dirty="0">
                  <a:latin typeface="Arial"/>
                  <a:cs typeface="Arial"/>
                </a:rPr>
                <a:t>2</a:t>
              </a:r>
              <a:r>
                <a:rPr lang="de-DE" sz="1400" b="1" dirty="0">
                  <a:latin typeface="Arial"/>
                  <a:cs typeface="Arial"/>
                </a:rPr>
                <a:t>0</a:t>
              </a:r>
              <a:r>
                <a:rPr lang="de-DE" sz="1333" b="1" dirty="0">
                  <a:latin typeface="Arial"/>
                  <a:cs typeface="Arial"/>
                </a:rPr>
                <a:t>24</a:t>
              </a:r>
              <a:endParaRPr sz="1333" b="1" dirty="0">
                <a:latin typeface="Arial"/>
                <a:cs typeface="Arial"/>
              </a:endParaRPr>
            </a:p>
          </p:txBody>
        </p:sp>
        <p:sp>
          <p:nvSpPr>
            <p:cNvPr id="85" name="Chevron 12">
              <a:extLst>
                <a:ext uri="{FF2B5EF4-FFF2-40B4-BE49-F238E27FC236}">
                  <a16:creationId xmlns:a16="http://schemas.microsoft.com/office/drawing/2014/main" id="{78516123-EA86-4280-9A34-7FB9126BB0D7}"/>
                </a:ext>
              </a:extLst>
            </p:cNvPr>
            <p:cNvSpPr/>
            <p:nvPr/>
          </p:nvSpPr>
          <p:spPr bwMode="auto">
            <a:xfrm>
              <a:off x="7936389" y="2198720"/>
              <a:ext cx="1058400" cy="231005"/>
            </a:xfrm>
            <a:prstGeom prst="roundRect">
              <a:avLst>
                <a:gd name="adj" fmla="val 16667"/>
              </a:avLst>
            </a:prstGeom>
            <a:noFill/>
            <a:ln>
              <a:noFill/>
            </a:ln>
            <a:effectLst/>
          </p:spPr>
          <p:txBody>
            <a:bodyPr spcFirstLastPara="0" vert="horz" wrap="square" lIns="0" tIns="0" rIns="0" bIns="0" numCol="1" spcCol="1270" anchor="ctr" anchorCtr="0">
              <a:noAutofit/>
            </a:bodyPr>
            <a:lstStyle/>
            <a:p>
              <a:pPr algn="ctr" defTabSz="474121">
                <a:lnSpc>
                  <a:spcPct val="90000"/>
                </a:lnSpc>
                <a:defRPr/>
              </a:pPr>
              <a:r>
                <a:rPr lang="de-DE" sz="1400" b="1" dirty="0">
                  <a:latin typeface="Arial"/>
                  <a:cs typeface="Arial"/>
                </a:rPr>
                <a:t>2025</a:t>
              </a:r>
              <a:endParaRPr sz="1333" b="1" dirty="0">
                <a:latin typeface="Arial"/>
                <a:cs typeface="Arial"/>
              </a:endParaRPr>
            </a:p>
          </p:txBody>
        </p:sp>
        <p:sp>
          <p:nvSpPr>
            <p:cNvPr id="83" name="Chevron 16">
              <a:extLst>
                <a:ext uri="{FF2B5EF4-FFF2-40B4-BE49-F238E27FC236}">
                  <a16:creationId xmlns:a16="http://schemas.microsoft.com/office/drawing/2014/main" id="{54493F72-063B-46C6-A5A4-90588BEFBDD1}"/>
                </a:ext>
              </a:extLst>
            </p:cNvPr>
            <p:cNvSpPr/>
            <p:nvPr/>
          </p:nvSpPr>
          <p:spPr bwMode="auto">
            <a:xfrm>
              <a:off x="11496493" y="2189884"/>
              <a:ext cx="929591" cy="246171"/>
            </a:xfrm>
            <a:prstGeom prst="roundRect">
              <a:avLst>
                <a:gd name="adj" fmla="val 16667"/>
              </a:avLst>
            </a:prstGeom>
            <a:noFill/>
            <a:ln>
              <a:noFill/>
            </a:ln>
            <a:effectLst/>
          </p:spPr>
          <p:txBody>
            <a:bodyPr spcFirstLastPara="0" vert="horz" wrap="square" lIns="0" tIns="0" rIns="0" bIns="0" numCol="1" spcCol="1270" anchor="ctr" anchorCtr="0">
              <a:noAutofit/>
            </a:bodyPr>
            <a:lstStyle/>
            <a:p>
              <a:pPr algn="ctr" defTabSz="474121">
                <a:lnSpc>
                  <a:spcPct val="90000"/>
                </a:lnSpc>
                <a:defRPr/>
              </a:pPr>
              <a:r>
                <a:rPr lang="de-DE" sz="1400" b="1" dirty="0">
                  <a:latin typeface="Arial"/>
                  <a:cs typeface="Arial"/>
                </a:rPr>
                <a:t>2027</a:t>
              </a:r>
              <a:endParaRPr sz="1333" b="1" dirty="0">
                <a:latin typeface="Arial"/>
                <a:cs typeface="Arial"/>
              </a:endParaRPr>
            </a:p>
          </p:txBody>
        </p:sp>
        <p:sp>
          <p:nvSpPr>
            <p:cNvPr id="81" name="Chevron 14">
              <a:extLst>
                <a:ext uri="{FF2B5EF4-FFF2-40B4-BE49-F238E27FC236}">
                  <a16:creationId xmlns:a16="http://schemas.microsoft.com/office/drawing/2014/main" id="{4B2884FC-2494-4E5C-9C02-008D0560BAD4}"/>
                </a:ext>
              </a:extLst>
            </p:cNvPr>
            <p:cNvSpPr/>
            <p:nvPr/>
          </p:nvSpPr>
          <p:spPr bwMode="auto">
            <a:xfrm>
              <a:off x="9730319" y="2194367"/>
              <a:ext cx="926166" cy="246172"/>
            </a:xfrm>
            <a:prstGeom prst="roundRect">
              <a:avLst>
                <a:gd name="adj" fmla="val 16667"/>
              </a:avLst>
            </a:prstGeom>
            <a:noFill/>
            <a:ln>
              <a:noFill/>
            </a:ln>
            <a:effectLst/>
          </p:spPr>
          <p:txBody>
            <a:bodyPr spcFirstLastPara="0" vert="horz" wrap="square" lIns="0" tIns="0" rIns="0" bIns="0" numCol="1" spcCol="1270" anchor="ctr" anchorCtr="0">
              <a:noAutofit/>
            </a:bodyPr>
            <a:lstStyle/>
            <a:p>
              <a:pPr algn="ctr" defTabSz="474121">
                <a:lnSpc>
                  <a:spcPct val="90000"/>
                </a:lnSpc>
                <a:defRPr/>
              </a:pPr>
              <a:r>
                <a:rPr lang="de-DE" sz="1400" b="1" dirty="0">
                  <a:latin typeface="Arial"/>
                  <a:cs typeface="Arial"/>
                </a:rPr>
                <a:t>2026</a:t>
              </a:r>
              <a:endParaRPr sz="1333" b="1" dirty="0">
                <a:latin typeface="Arial"/>
                <a:cs typeface="Arial"/>
              </a:endParaRPr>
            </a:p>
          </p:txBody>
        </p:sp>
        <p:sp>
          <p:nvSpPr>
            <p:cNvPr id="70" name="Abgerundetes Rechteck 48">
              <a:extLst>
                <a:ext uri="{FF2B5EF4-FFF2-40B4-BE49-F238E27FC236}">
                  <a16:creationId xmlns:a16="http://schemas.microsoft.com/office/drawing/2014/main" id="{1F6B6899-8159-4187-9C3D-26631F332B63}"/>
                </a:ext>
              </a:extLst>
            </p:cNvPr>
            <p:cNvSpPr/>
            <p:nvPr/>
          </p:nvSpPr>
          <p:spPr bwMode="auto">
            <a:xfrm>
              <a:off x="6838157" y="4017188"/>
              <a:ext cx="2761847" cy="370424"/>
            </a:xfrm>
            <a:prstGeom prst="roundRect">
              <a:avLst>
                <a:gd name="adj" fmla="val 16667"/>
              </a:avLst>
            </a:prstGeom>
            <a:solidFill>
              <a:srgbClr val="33CC33"/>
            </a:solidFill>
            <a:ln w="3175" cap="flat" cmpd="sng" algn="ctr">
              <a:solidFill>
                <a:srgbClr val="33CC33"/>
              </a:solidFill>
              <a:prstDash val="solid"/>
            </a:ln>
            <a:effectLst/>
          </p:spPr>
          <p:txBody>
            <a:bodyPr lIns="0" rIns="0" rtlCol="0" anchor="ctr"/>
            <a:lstStyle/>
            <a:p>
              <a:pPr algn="ctr" defTabSz="1219170">
                <a:defRPr/>
              </a:pPr>
              <a:r>
                <a:rPr lang="de-DE" sz="1000" dirty="0">
                  <a:solidFill>
                    <a:srgbClr val="FFFFFF"/>
                  </a:solidFill>
                  <a:latin typeface="Arial"/>
                  <a:cs typeface="Arial"/>
                </a:rPr>
                <a:t>Vorbereitung </a:t>
              </a:r>
              <a:r>
                <a:rPr lang="de-DE" sz="1000" dirty="0" err="1">
                  <a:solidFill>
                    <a:srgbClr val="FFFFFF"/>
                  </a:solidFill>
                  <a:latin typeface="Arial"/>
                  <a:cs typeface="Arial"/>
                </a:rPr>
                <a:t>Strat</a:t>
              </a:r>
              <a:r>
                <a:rPr lang="de-DE" sz="1000" dirty="0">
                  <a:solidFill>
                    <a:srgbClr val="FFFFFF"/>
                  </a:solidFill>
                  <a:latin typeface="Arial"/>
                  <a:cs typeface="Arial"/>
                </a:rPr>
                <a:t>. Bewertung (Standards, Themen, Gutachtergruppen, Termine, Ablauf)</a:t>
              </a:r>
            </a:p>
          </p:txBody>
        </p:sp>
        <p:sp>
          <p:nvSpPr>
            <p:cNvPr id="73" name="Abgerundetes Rechteck 57">
              <a:extLst>
                <a:ext uri="{FF2B5EF4-FFF2-40B4-BE49-F238E27FC236}">
                  <a16:creationId xmlns:a16="http://schemas.microsoft.com/office/drawing/2014/main" id="{2DCE0D51-9B6E-48E8-BD1D-2D52F234E408}"/>
                </a:ext>
              </a:extLst>
            </p:cNvPr>
            <p:cNvSpPr/>
            <p:nvPr/>
          </p:nvSpPr>
          <p:spPr bwMode="auto">
            <a:xfrm>
              <a:off x="11133762" y="2852737"/>
              <a:ext cx="1654865" cy="2201823"/>
            </a:xfrm>
            <a:prstGeom prst="roundRect">
              <a:avLst>
                <a:gd name="adj" fmla="val 16667"/>
              </a:avLst>
            </a:prstGeom>
            <a:solidFill>
              <a:srgbClr val="FF5050"/>
            </a:solidFill>
            <a:ln w="3175" cap="flat" cmpd="sng" algn="ctr">
              <a:solidFill>
                <a:srgbClr val="FF5050"/>
              </a:solidFill>
              <a:prstDash val="solid"/>
            </a:ln>
            <a:effectLst/>
          </p:spPr>
          <p:txBody>
            <a:bodyPr rtlCol="0" anchor="ctr"/>
            <a:lstStyle/>
            <a:p>
              <a:pPr algn="ctr" defTabSz="457175">
                <a:defRPr/>
              </a:pPr>
              <a:r>
                <a:rPr lang="de-DE" sz="1000" b="1" dirty="0">
                  <a:solidFill>
                    <a:srgbClr val="FFFFFF"/>
                  </a:solidFill>
                  <a:latin typeface="Arial"/>
                  <a:cs typeface="Arial"/>
                </a:rPr>
                <a:t>Übergangsjahr zu</a:t>
              </a:r>
              <a:endParaRPr sz="1000" b="1" dirty="0">
                <a:solidFill>
                  <a:srgbClr val="FFFFFF"/>
                </a:solidFill>
                <a:latin typeface="Arial"/>
                <a:cs typeface="Arial"/>
              </a:endParaRPr>
            </a:p>
            <a:p>
              <a:pPr algn="ctr" defTabSz="457175">
                <a:defRPr/>
              </a:pPr>
              <a:r>
                <a:rPr lang="de-DE" sz="1000" b="1" dirty="0">
                  <a:solidFill>
                    <a:srgbClr val="FFFFFF"/>
                  </a:solidFill>
                  <a:latin typeface="Arial"/>
                  <a:cs typeface="Arial"/>
                </a:rPr>
                <a:t>PoF V (2028-2034)</a:t>
              </a:r>
              <a:br>
                <a:rPr lang="de-DE" sz="1000" b="1" dirty="0">
                  <a:solidFill>
                    <a:srgbClr val="FFFFFF"/>
                  </a:solidFill>
                  <a:latin typeface="Arial"/>
                  <a:cs typeface="Arial"/>
                </a:rPr>
              </a:br>
              <a:endParaRPr lang="de-DE" sz="1000" b="1" dirty="0">
                <a:solidFill>
                  <a:srgbClr val="FFFFFF"/>
                </a:solidFill>
                <a:latin typeface="Arial"/>
                <a:cs typeface="Arial"/>
              </a:endParaRPr>
            </a:p>
            <a:p>
              <a:pPr algn="ctr" defTabSz="457175">
                <a:defRPr/>
              </a:pPr>
              <a:endParaRPr lang="de-DE" sz="1000" b="1" dirty="0">
                <a:solidFill>
                  <a:srgbClr val="FFFFFF"/>
                </a:solidFill>
                <a:latin typeface="Arial"/>
                <a:cs typeface="Arial"/>
              </a:endParaRPr>
            </a:p>
            <a:p>
              <a:pPr algn="ctr" defTabSz="457175">
                <a:defRPr/>
              </a:pPr>
              <a:br>
                <a:rPr lang="de-DE" sz="800" dirty="0">
                  <a:solidFill>
                    <a:srgbClr val="FFFFFF"/>
                  </a:solidFill>
                  <a:latin typeface="Arial"/>
                  <a:cs typeface="Arial"/>
                </a:rPr>
              </a:br>
              <a:r>
                <a:rPr lang="de-DE" sz="800" dirty="0">
                  <a:solidFill>
                    <a:srgbClr val="FFFFFF"/>
                  </a:solidFill>
                  <a:latin typeface="Arial"/>
                  <a:cs typeface="Arial"/>
                </a:rPr>
                <a:t>(Zeit für Wissenschaft)</a:t>
              </a:r>
              <a:endParaRPr sz="1000" dirty="0">
                <a:solidFill>
                  <a:srgbClr val="FFFFFF"/>
                </a:solidFill>
                <a:latin typeface="Arial"/>
                <a:cs typeface="Arial"/>
              </a:endParaRPr>
            </a:p>
          </p:txBody>
        </p:sp>
        <p:sp>
          <p:nvSpPr>
            <p:cNvPr id="74" name="Abgerundetes Rechteck 59">
              <a:extLst>
                <a:ext uri="{FF2B5EF4-FFF2-40B4-BE49-F238E27FC236}">
                  <a16:creationId xmlns:a16="http://schemas.microsoft.com/office/drawing/2014/main" id="{AFDBFB36-B5CF-4BAE-8A0F-53C2311EBE6A}"/>
                </a:ext>
              </a:extLst>
            </p:cNvPr>
            <p:cNvSpPr/>
            <p:nvPr/>
          </p:nvSpPr>
          <p:spPr bwMode="auto">
            <a:xfrm>
              <a:off x="10656485" y="2447607"/>
              <a:ext cx="2132141" cy="374441"/>
            </a:xfrm>
            <a:prstGeom prst="roundRect">
              <a:avLst>
                <a:gd name="adj" fmla="val 16667"/>
              </a:avLst>
            </a:prstGeom>
            <a:solidFill>
              <a:srgbClr val="FF5050"/>
            </a:solidFill>
            <a:ln w="3175" cap="flat" cmpd="sng" algn="ctr">
              <a:solidFill>
                <a:srgbClr val="FF5050"/>
              </a:solidFill>
              <a:prstDash val="solid"/>
            </a:ln>
            <a:effectLst/>
          </p:spPr>
          <p:txBody>
            <a:bodyPr rtlCol="0" anchor="ctr"/>
            <a:lstStyle/>
            <a:p>
              <a:pPr algn="ctr" defTabSz="457175"/>
              <a:r>
                <a:rPr lang="de-DE" sz="1000" dirty="0">
                  <a:solidFill>
                    <a:srgbClr val="FFFFFF"/>
                  </a:solidFill>
                  <a:latin typeface="Arial"/>
                  <a:cs typeface="Arial"/>
                </a:rPr>
                <a:t>Ableitung und Beschluss Senatsempfehlung für PoF V</a:t>
              </a:r>
              <a:endParaRPr sz="1000" dirty="0">
                <a:solidFill>
                  <a:srgbClr val="FFFFFF"/>
                </a:solidFill>
                <a:latin typeface="Arial"/>
                <a:cs typeface="Arial"/>
              </a:endParaRPr>
            </a:p>
          </p:txBody>
        </p:sp>
        <p:sp>
          <p:nvSpPr>
            <p:cNvPr id="75" name="Abgerundetes Rechteck 61">
              <a:extLst>
                <a:ext uri="{FF2B5EF4-FFF2-40B4-BE49-F238E27FC236}">
                  <a16:creationId xmlns:a16="http://schemas.microsoft.com/office/drawing/2014/main" id="{F4965CE8-6CEE-406A-A8F8-569B3449C0DE}"/>
                </a:ext>
              </a:extLst>
            </p:cNvPr>
            <p:cNvSpPr/>
            <p:nvPr/>
          </p:nvSpPr>
          <p:spPr bwMode="auto">
            <a:xfrm>
              <a:off x="7824791" y="4682588"/>
              <a:ext cx="1211231" cy="371971"/>
            </a:xfrm>
            <a:prstGeom prst="roundRect">
              <a:avLst>
                <a:gd name="adj" fmla="val 16667"/>
              </a:avLst>
            </a:prstGeom>
            <a:solidFill>
              <a:srgbClr val="33CC33"/>
            </a:solidFill>
            <a:ln w="3175" cap="flat" cmpd="sng" algn="ctr">
              <a:solidFill>
                <a:srgbClr val="33CC33"/>
              </a:solidFill>
              <a:prstDash val="solid"/>
            </a:ln>
            <a:effectLst/>
          </p:spPr>
          <p:txBody>
            <a:bodyPr lIns="0" rIns="0" rtlCol="0" anchor="ctr"/>
            <a:lstStyle/>
            <a:p>
              <a:pPr algn="ctr" defTabSz="1219170"/>
              <a:r>
                <a:rPr lang="de-DE" sz="1000" dirty="0">
                  <a:solidFill>
                    <a:srgbClr val="FFFFFF"/>
                  </a:solidFill>
                  <a:latin typeface="Arial"/>
                  <a:cs typeface="Arial"/>
                </a:rPr>
                <a:t>Programmanteile und Startwerte</a:t>
              </a:r>
              <a:endParaRPr sz="1000" dirty="0">
                <a:solidFill>
                  <a:srgbClr val="FFFFFF"/>
                </a:solidFill>
                <a:latin typeface="Arial"/>
                <a:cs typeface="Arial"/>
              </a:endParaRPr>
            </a:p>
          </p:txBody>
        </p:sp>
      </p:grpSp>
      <p:sp>
        <p:nvSpPr>
          <p:cNvPr id="47" name="Abgerundetes Rechteck 15">
            <a:extLst>
              <a:ext uri="{FF2B5EF4-FFF2-40B4-BE49-F238E27FC236}">
                <a16:creationId xmlns:a16="http://schemas.microsoft.com/office/drawing/2014/main" id="{E61700B4-CE69-4AAB-B5B2-0A9D1462EBE2}"/>
              </a:ext>
            </a:extLst>
          </p:cNvPr>
          <p:cNvSpPr/>
          <p:nvPr/>
        </p:nvSpPr>
        <p:spPr bwMode="auto">
          <a:xfrm>
            <a:off x="360000" y="2381382"/>
            <a:ext cx="1115657" cy="568397"/>
          </a:xfrm>
          <a:prstGeom prst="roundRect">
            <a:avLst>
              <a:gd name="adj" fmla="val 16667"/>
            </a:avLst>
          </a:prstGeom>
          <a:solidFill>
            <a:srgbClr val="FF9900"/>
          </a:solidFill>
          <a:ln w="3175" cap="flat" cmpd="sng" algn="ctr">
            <a:solidFill>
              <a:srgbClr val="FF9900"/>
            </a:solidFill>
            <a:prstDash val="solid"/>
          </a:ln>
          <a:effectLst/>
        </p:spPr>
        <p:txBody>
          <a:bodyPr rtlCol="0" anchor="ctr"/>
          <a:lstStyle/>
          <a:p>
            <a:pPr algn="ctr" defTabSz="1219170"/>
            <a:r>
              <a:rPr lang="de-DE" sz="1000" dirty="0" err="1">
                <a:solidFill>
                  <a:prstClr val="black"/>
                </a:solidFill>
                <a:latin typeface="Arial"/>
                <a:cs typeface="Arial"/>
              </a:rPr>
              <a:t>Strategiedis-kussion</a:t>
            </a:r>
            <a:r>
              <a:rPr lang="de-DE" sz="1000" dirty="0">
                <a:solidFill>
                  <a:prstClr val="black"/>
                </a:solidFill>
                <a:latin typeface="Arial"/>
                <a:cs typeface="Arial"/>
              </a:rPr>
              <a:t> im FBM</a:t>
            </a:r>
            <a:endParaRPr sz="1000" dirty="0">
              <a:solidFill>
                <a:prstClr val="black"/>
              </a:solidFill>
              <a:latin typeface="Arial"/>
              <a:cs typeface="Arial"/>
            </a:endParaRPr>
          </a:p>
        </p:txBody>
      </p:sp>
      <p:sp>
        <p:nvSpPr>
          <p:cNvPr id="49" name="Abgerundetes Rechteck 15">
            <a:extLst>
              <a:ext uri="{FF2B5EF4-FFF2-40B4-BE49-F238E27FC236}">
                <a16:creationId xmlns:a16="http://schemas.microsoft.com/office/drawing/2014/main" id="{38B16AB0-5374-4DC3-9ACC-1417D656987A}"/>
              </a:ext>
            </a:extLst>
          </p:cNvPr>
          <p:cNvSpPr/>
          <p:nvPr/>
        </p:nvSpPr>
        <p:spPr bwMode="auto">
          <a:xfrm>
            <a:off x="1508642" y="2698842"/>
            <a:ext cx="1958126" cy="243965"/>
          </a:xfrm>
          <a:prstGeom prst="roundRect">
            <a:avLst>
              <a:gd name="adj" fmla="val 16667"/>
            </a:avLst>
          </a:prstGeom>
          <a:solidFill>
            <a:srgbClr val="FF9900"/>
          </a:solidFill>
          <a:ln w="3175" cap="flat" cmpd="sng" algn="ctr">
            <a:solidFill>
              <a:srgbClr val="FF9900"/>
            </a:solidFill>
            <a:prstDash val="solid"/>
          </a:ln>
          <a:effectLst/>
        </p:spPr>
        <p:txBody>
          <a:bodyPr rtlCol="0" anchor="ctr"/>
          <a:lstStyle/>
          <a:p>
            <a:pPr algn="ctr" defTabSz="1219170"/>
            <a:r>
              <a:rPr lang="de-DE" sz="1000" dirty="0">
                <a:solidFill>
                  <a:prstClr val="black"/>
                </a:solidFill>
                <a:latin typeface="Arial"/>
                <a:cs typeface="Arial"/>
              </a:rPr>
              <a:t>FBM-Strategiepapier</a:t>
            </a:r>
            <a:endParaRPr sz="1000" dirty="0">
              <a:solidFill>
                <a:prstClr val="black"/>
              </a:solidFill>
              <a:latin typeface="Arial"/>
              <a:cs typeface="Arial"/>
            </a:endParaRPr>
          </a:p>
        </p:txBody>
      </p:sp>
      <p:sp>
        <p:nvSpPr>
          <p:cNvPr id="50" name="Abgerundetes Rechteck 15">
            <a:extLst>
              <a:ext uri="{FF2B5EF4-FFF2-40B4-BE49-F238E27FC236}">
                <a16:creationId xmlns:a16="http://schemas.microsoft.com/office/drawing/2014/main" id="{B25CAC97-3339-4983-812B-A5CCB2AB350F}"/>
              </a:ext>
            </a:extLst>
          </p:cNvPr>
          <p:cNvSpPr/>
          <p:nvPr/>
        </p:nvSpPr>
        <p:spPr bwMode="auto">
          <a:xfrm>
            <a:off x="2087907" y="2966757"/>
            <a:ext cx="3032243" cy="281006"/>
          </a:xfrm>
          <a:prstGeom prst="roundRect">
            <a:avLst>
              <a:gd name="adj" fmla="val 16667"/>
            </a:avLst>
          </a:prstGeom>
          <a:solidFill>
            <a:srgbClr val="FF9900"/>
          </a:solidFill>
          <a:ln w="3175" cap="flat" cmpd="sng" algn="ctr">
            <a:solidFill>
              <a:srgbClr val="FF9900"/>
            </a:solidFill>
            <a:prstDash val="solid"/>
          </a:ln>
          <a:effectLst/>
        </p:spPr>
        <p:txBody>
          <a:bodyPr rtlCol="0" anchor="ctr"/>
          <a:lstStyle/>
          <a:p>
            <a:pPr algn="ctr" defTabSz="1219170"/>
            <a:r>
              <a:rPr lang="de-DE" sz="1000" dirty="0">
                <a:solidFill>
                  <a:prstClr val="black"/>
                </a:solidFill>
                <a:latin typeface="Arial"/>
                <a:cs typeface="Arial"/>
              </a:rPr>
              <a:t>Forschungspolitische Ziele</a:t>
            </a:r>
            <a:endParaRPr sz="1000" dirty="0">
              <a:solidFill>
                <a:prstClr val="black"/>
              </a:solidFill>
              <a:latin typeface="Arial"/>
              <a:cs typeface="Arial"/>
            </a:endParaRPr>
          </a:p>
        </p:txBody>
      </p:sp>
      <p:sp>
        <p:nvSpPr>
          <p:cNvPr id="94" name="Abgerundetes Rechteck 63">
            <a:extLst>
              <a:ext uri="{FF2B5EF4-FFF2-40B4-BE49-F238E27FC236}">
                <a16:creationId xmlns:a16="http://schemas.microsoft.com/office/drawing/2014/main" id="{1A8E326A-E132-4689-9522-369B9C108CD7}"/>
              </a:ext>
            </a:extLst>
          </p:cNvPr>
          <p:cNvSpPr/>
          <p:nvPr/>
        </p:nvSpPr>
        <p:spPr bwMode="auto">
          <a:xfrm>
            <a:off x="2691924" y="3736761"/>
            <a:ext cx="912104" cy="234499"/>
          </a:xfrm>
          <a:prstGeom prst="roundRect">
            <a:avLst>
              <a:gd name="adj" fmla="val 16667"/>
            </a:avLst>
          </a:prstGeom>
          <a:solidFill>
            <a:srgbClr val="33CC33"/>
          </a:solidFill>
          <a:ln w="3175" cap="flat" cmpd="sng" algn="ctr">
            <a:solidFill>
              <a:srgbClr val="33CC33"/>
            </a:solidFill>
            <a:prstDash val="solid"/>
          </a:ln>
          <a:effectLst/>
        </p:spPr>
        <p:txBody>
          <a:bodyPr lIns="0" rIns="0" rtlCol="0" anchor="ctr"/>
          <a:lstStyle/>
          <a:p>
            <a:pPr algn="ctr" defTabSz="1219170"/>
            <a:r>
              <a:rPr lang="de-DE" sz="1000" dirty="0">
                <a:solidFill>
                  <a:srgbClr val="FFFFFF"/>
                </a:solidFill>
                <a:latin typeface="Arial"/>
                <a:cs typeface="Arial"/>
              </a:rPr>
              <a:t>Standardvideos</a:t>
            </a:r>
            <a:endParaRPr sz="1000" dirty="0">
              <a:solidFill>
                <a:srgbClr val="FFFFFF"/>
              </a:solidFill>
              <a:latin typeface="Arial"/>
              <a:cs typeface="Arial"/>
            </a:endParaRPr>
          </a:p>
        </p:txBody>
      </p:sp>
      <p:sp>
        <p:nvSpPr>
          <p:cNvPr id="95" name="Abgerundetes Rechteck 63">
            <a:extLst>
              <a:ext uri="{FF2B5EF4-FFF2-40B4-BE49-F238E27FC236}">
                <a16:creationId xmlns:a16="http://schemas.microsoft.com/office/drawing/2014/main" id="{BBF241E2-F76A-48BB-97B4-ED62667094AD}"/>
              </a:ext>
            </a:extLst>
          </p:cNvPr>
          <p:cNvSpPr/>
          <p:nvPr/>
        </p:nvSpPr>
        <p:spPr bwMode="auto">
          <a:xfrm>
            <a:off x="3797915" y="3723878"/>
            <a:ext cx="1718401" cy="253883"/>
          </a:xfrm>
          <a:prstGeom prst="roundRect">
            <a:avLst>
              <a:gd name="adj" fmla="val 16667"/>
            </a:avLst>
          </a:prstGeom>
          <a:solidFill>
            <a:srgbClr val="33CC33"/>
          </a:solidFill>
          <a:ln w="3175" cap="flat" cmpd="sng" algn="ctr">
            <a:solidFill>
              <a:srgbClr val="33CC33"/>
            </a:solidFill>
            <a:prstDash val="solid"/>
          </a:ln>
          <a:effectLst/>
        </p:spPr>
        <p:txBody>
          <a:bodyPr lIns="0" rIns="0" rtlCol="0" anchor="ctr"/>
          <a:lstStyle/>
          <a:p>
            <a:pPr algn="ctr" defTabSz="1219170"/>
            <a:r>
              <a:rPr lang="de-DE" sz="1000" dirty="0">
                <a:solidFill>
                  <a:srgbClr val="FFFFFF"/>
                </a:solidFill>
                <a:latin typeface="Arial"/>
                <a:cs typeface="Arial"/>
              </a:rPr>
              <a:t>Programmanträge</a:t>
            </a:r>
            <a:endParaRPr sz="1000" dirty="0">
              <a:solidFill>
                <a:srgbClr val="FFFFFF"/>
              </a:solidFill>
              <a:latin typeface="Arial"/>
              <a:cs typeface="Arial"/>
            </a:endParaRPr>
          </a:p>
        </p:txBody>
      </p:sp>
      <p:sp>
        <p:nvSpPr>
          <p:cNvPr id="96" name="Abgerundetes Rechteck 63">
            <a:extLst>
              <a:ext uri="{FF2B5EF4-FFF2-40B4-BE49-F238E27FC236}">
                <a16:creationId xmlns:a16="http://schemas.microsoft.com/office/drawing/2014/main" id="{89208B85-EC95-4768-B10B-E56BBD2156E4}"/>
              </a:ext>
            </a:extLst>
          </p:cNvPr>
          <p:cNvSpPr/>
          <p:nvPr/>
        </p:nvSpPr>
        <p:spPr bwMode="auto">
          <a:xfrm>
            <a:off x="2100221" y="2092681"/>
            <a:ext cx="1366548" cy="263045"/>
          </a:xfrm>
          <a:prstGeom prst="roundRect">
            <a:avLst>
              <a:gd name="adj" fmla="val 16667"/>
            </a:avLst>
          </a:prstGeom>
          <a:solidFill>
            <a:schemeClr val="accent2"/>
          </a:solidFill>
          <a:ln w="3175" cap="flat" cmpd="sng" algn="ctr">
            <a:solidFill>
              <a:srgbClr val="4472C4"/>
            </a:solidFill>
            <a:prstDash val="solid"/>
          </a:ln>
          <a:effectLst/>
        </p:spPr>
        <p:txBody>
          <a:bodyPr lIns="0" rIns="0" rtlCol="0" anchor="ctr"/>
          <a:lstStyle/>
          <a:p>
            <a:pPr algn="ctr" defTabSz="1219170"/>
            <a:r>
              <a:rPr lang="de-DE" sz="1000" dirty="0">
                <a:solidFill>
                  <a:srgbClr val="FFFFFF"/>
                </a:solidFill>
                <a:latin typeface="Arial"/>
                <a:cs typeface="Arial"/>
              </a:rPr>
              <a:t>Status Reports</a:t>
            </a:r>
            <a:endParaRPr sz="1000" dirty="0">
              <a:solidFill>
                <a:srgbClr val="FFFFFF"/>
              </a:solidFill>
              <a:latin typeface="Arial"/>
              <a:cs typeface="Arial"/>
            </a:endParaRPr>
          </a:p>
        </p:txBody>
      </p:sp>
      <p:sp>
        <p:nvSpPr>
          <p:cNvPr id="98" name="Abgerundetes Rechteck 15">
            <a:extLst>
              <a:ext uri="{FF2B5EF4-FFF2-40B4-BE49-F238E27FC236}">
                <a16:creationId xmlns:a16="http://schemas.microsoft.com/office/drawing/2014/main" id="{6916A51A-FEB3-4F6A-87C0-3598A6FED82C}"/>
              </a:ext>
            </a:extLst>
          </p:cNvPr>
          <p:cNvSpPr/>
          <p:nvPr/>
        </p:nvSpPr>
        <p:spPr bwMode="auto">
          <a:xfrm>
            <a:off x="1508644" y="2391730"/>
            <a:ext cx="1958126" cy="263045"/>
          </a:xfrm>
          <a:prstGeom prst="roundRect">
            <a:avLst>
              <a:gd name="adj" fmla="val 16667"/>
            </a:avLst>
          </a:prstGeom>
          <a:solidFill>
            <a:srgbClr val="FF9900"/>
          </a:solidFill>
          <a:ln w="3175" cap="flat" cmpd="sng" algn="ctr">
            <a:solidFill>
              <a:srgbClr val="FF9900"/>
            </a:solidFill>
            <a:prstDash val="solid"/>
          </a:ln>
          <a:effectLst/>
        </p:spPr>
        <p:txBody>
          <a:bodyPr rtlCol="0" anchor="ctr"/>
          <a:lstStyle/>
          <a:p>
            <a:pPr algn="ctr" defTabSz="1219170"/>
            <a:r>
              <a:rPr lang="de-DE" sz="1000" dirty="0">
                <a:solidFill>
                  <a:prstClr val="black"/>
                </a:solidFill>
                <a:latin typeface="Arial"/>
                <a:cs typeface="Arial"/>
              </a:rPr>
              <a:t>Helmholtz-Gesamtstrategie</a:t>
            </a:r>
            <a:endParaRPr sz="1000" dirty="0">
              <a:solidFill>
                <a:prstClr val="black"/>
              </a:solidFill>
              <a:latin typeface="Arial"/>
              <a:cs typeface="Arial"/>
            </a:endParaRPr>
          </a:p>
        </p:txBody>
      </p:sp>
      <p:sp>
        <p:nvSpPr>
          <p:cNvPr id="99" name="Abgerundetes Rechteck 15">
            <a:extLst>
              <a:ext uri="{FF2B5EF4-FFF2-40B4-BE49-F238E27FC236}">
                <a16:creationId xmlns:a16="http://schemas.microsoft.com/office/drawing/2014/main" id="{5ED5E25C-E32B-4A22-BAC9-5299F6908FE2}"/>
              </a:ext>
            </a:extLst>
          </p:cNvPr>
          <p:cNvSpPr/>
          <p:nvPr/>
        </p:nvSpPr>
        <p:spPr bwMode="auto">
          <a:xfrm>
            <a:off x="359533" y="2981511"/>
            <a:ext cx="1332148" cy="274315"/>
          </a:xfrm>
          <a:prstGeom prst="roundRect">
            <a:avLst>
              <a:gd name="adj" fmla="val 16667"/>
            </a:avLst>
          </a:prstGeom>
          <a:solidFill>
            <a:srgbClr val="FF9900"/>
          </a:solidFill>
          <a:ln w="3175" cap="flat" cmpd="sng" algn="ctr">
            <a:solidFill>
              <a:srgbClr val="FF9900"/>
            </a:solidFill>
            <a:prstDash val="solid"/>
          </a:ln>
          <a:effectLst/>
        </p:spPr>
        <p:txBody>
          <a:bodyPr rtlCol="0" anchor="ctr"/>
          <a:lstStyle/>
          <a:p>
            <a:pPr algn="ctr" defTabSz="1219170"/>
            <a:r>
              <a:rPr lang="de-DE" sz="1000" dirty="0">
                <a:solidFill>
                  <a:prstClr val="black"/>
                </a:solidFill>
                <a:latin typeface="Arial"/>
                <a:cs typeface="Arial"/>
              </a:rPr>
              <a:t>Zentrenstrategien</a:t>
            </a:r>
            <a:endParaRPr sz="1000" dirty="0">
              <a:solidFill>
                <a:prstClr val="black"/>
              </a:solidFill>
              <a:latin typeface="Arial"/>
              <a:cs typeface="Arial"/>
            </a:endParaRPr>
          </a:p>
        </p:txBody>
      </p:sp>
      <p:sp>
        <p:nvSpPr>
          <p:cNvPr id="34" name="Titel 4">
            <a:extLst>
              <a:ext uri="{FF2B5EF4-FFF2-40B4-BE49-F238E27FC236}">
                <a16:creationId xmlns:a16="http://schemas.microsoft.com/office/drawing/2014/main" id="{B11E83C9-1031-4A33-B5CB-070AB35AC551}"/>
              </a:ext>
            </a:extLst>
          </p:cNvPr>
          <p:cNvSpPr>
            <a:spLocks noGrp="1"/>
          </p:cNvSpPr>
          <p:nvPr>
            <p:ph type="title"/>
          </p:nvPr>
        </p:nvSpPr>
        <p:spPr>
          <a:xfrm>
            <a:off x="360000" y="231490"/>
            <a:ext cx="8424000" cy="371930"/>
          </a:xfrm>
        </p:spPr>
        <p:txBody>
          <a:bodyPr/>
          <a:lstStyle/>
          <a:p>
            <a:r>
              <a:rPr lang="de-DE" dirty="0"/>
              <a:t>TOP 2: Vorbereitungen PoF V</a:t>
            </a:r>
          </a:p>
        </p:txBody>
      </p:sp>
      <p:sp>
        <p:nvSpPr>
          <p:cNvPr id="35" name="Textplatzhalter 5">
            <a:extLst>
              <a:ext uri="{FF2B5EF4-FFF2-40B4-BE49-F238E27FC236}">
                <a16:creationId xmlns:a16="http://schemas.microsoft.com/office/drawing/2014/main" id="{73AF3541-30D9-4AB6-BFEE-8EECBDCBAD35}"/>
              </a:ext>
            </a:extLst>
          </p:cNvPr>
          <p:cNvSpPr>
            <a:spLocks noGrp="1"/>
          </p:cNvSpPr>
          <p:nvPr>
            <p:ph type="body" sz="quarter" idx="14"/>
          </p:nvPr>
        </p:nvSpPr>
        <p:spPr>
          <a:xfrm>
            <a:off x="358775" y="691200"/>
            <a:ext cx="8424000" cy="266400"/>
          </a:xfrm>
        </p:spPr>
        <p:txBody>
          <a:bodyPr/>
          <a:lstStyle/>
          <a:p>
            <a:r>
              <a:rPr lang="de-DE" dirty="0"/>
              <a:t>Zeitplans und Vorgehens des FB Materie</a:t>
            </a:r>
          </a:p>
        </p:txBody>
      </p:sp>
      <p:sp>
        <p:nvSpPr>
          <p:cNvPr id="30" name="Abgerundetes Rechteck 15">
            <a:extLst>
              <a:ext uri="{FF2B5EF4-FFF2-40B4-BE49-F238E27FC236}">
                <a16:creationId xmlns:a16="http://schemas.microsoft.com/office/drawing/2014/main" id="{DCC5E2EC-1715-443B-8536-2FD4F6269EB7}"/>
              </a:ext>
            </a:extLst>
          </p:cNvPr>
          <p:cNvSpPr/>
          <p:nvPr/>
        </p:nvSpPr>
        <p:spPr bwMode="auto">
          <a:xfrm>
            <a:off x="6912261" y="383608"/>
            <a:ext cx="2160240" cy="632671"/>
          </a:xfrm>
          <a:prstGeom prst="roundRect">
            <a:avLst>
              <a:gd name="adj" fmla="val 16667"/>
            </a:avLst>
          </a:prstGeom>
          <a:solidFill>
            <a:srgbClr val="FF9900"/>
          </a:solidFill>
          <a:ln w="3175" cap="flat" cmpd="sng" algn="ctr">
            <a:solidFill>
              <a:srgbClr val="FF9900"/>
            </a:solidFill>
            <a:prstDash val="solid"/>
          </a:ln>
          <a:effectLst/>
        </p:spPr>
        <p:txBody>
          <a:bodyPr rtlCol="0" anchor="ctr"/>
          <a:lstStyle/>
          <a:p>
            <a:pPr marL="171450" indent="-171450" defTabSz="1219170">
              <a:buFontTx/>
              <a:buChar char="-"/>
            </a:pPr>
            <a:r>
              <a:rPr lang="de-DE" sz="800" dirty="0">
                <a:solidFill>
                  <a:prstClr val="black"/>
                </a:solidFill>
                <a:latin typeface="Arial"/>
                <a:cs typeface="Arial"/>
              </a:rPr>
              <a:t>„Iterativer Prozess“</a:t>
            </a:r>
          </a:p>
          <a:p>
            <a:pPr marL="171450" indent="-171450" defTabSz="1219170">
              <a:buFontTx/>
              <a:buChar char="-"/>
            </a:pPr>
            <a:r>
              <a:rPr lang="de-DE" sz="800" dirty="0">
                <a:solidFill>
                  <a:prstClr val="black"/>
                </a:solidFill>
                <a:latin typeface="Arial"/>
                <a:cs typeface="Arial"/>
              </a:rPr>
              <a:t>Elemente bedingen sich gegenseitig</a:t>
            </a:r>
          </a:p>
          <a:p>
            <a:pPr marL="171450" indent="-171450" defTabSz="1219170">
              <a:buFontTx/>
              <a:buChar char="-"/>
            </a:pPr>
            <a:r>
              <a:rPr lang="de-DE" sz="800" dirty="0">
                <a:solidFill>
                  <a:prstClr val="black"/>
                </a:solidFill>
                <a:latin typeface="Arial"/>
                <a:cs typeface="Arial"/>
              </a:rPr>
              <a:t>Frühzeitige Abstimmung mit ZWG</a:t>
            </a:r>
          </a:p>
          <a:p>
            <a:pPr marL="171450" indent="-171450" defTabSz="1219170">
              <a:buFontTx/>
              <a:buChar char="-"/>
            </a:pPr>
            <a:r>
              <a:rPr lang="de-DE" sz="800" dirty="0">
                <a:solidFill>
                  <a:prstClr val="black"/>
                </a:solidFill>
                <a:latin typeface="Arial"/>
                <a:cs typeface="Arial"/>
              </a:rPr>
              <a:t>Reduktion Paralleldiskussionen</a:t>
            </a:r>
            <a:endParaRPr sz="800" dirty="0">
              <a:solidFill>
                <a:prstClr val="black"/>
              </a:solidFill>
              <a:latin typeface="Arial"/>
              <a:cs typeface="Arial"/>
            </a:endParaRPr>
          </a:p>
        </p:txBody>
      </p:sp>
      <p:sp>
        <p:nvSpPr>
          <p:cNvPr id="31" name="Textfeld 30">
            <a:extLst>
              <a:ext uri="{FF2B5EF4-FFF2-40B4-BE49-F238E27FC236}">
                <a16:creationId xmlns:a16="http://schemas.microsoft.com/office/drawing/2014/main" id="{5C8EBDF4-87E7-4045-9D25-E6A21E1393E3}"/>
              </a:ext>
            </a:extLst>
          </p:cNvPr>
          <p:cNvSpPr txBox="1"/>
          <p:nvPr/>
        </p:nvSpPr>
        <p:spPr>
          <a:xfrm>
            <a:off x="7072444" y="168522"/>
            <a:ext cx="740273" cy="253916"/>
          </a:xfrm>
          <a:prstGeom prst="rect">
            <a:avLst/>
          </a:prstGeom>
          <a:noFill/>
        </p:spPr>
        <p:txBody>
          <a:bodyPr wrap="square" rtlCol="0">
            <a:spAutoFit/>
          </a:bodyPr>
          <a:lstStyle/>
          <a:p>
            <a:r>
              <a:rPr lang="de-DE" sz="800" dirty="0"/>
              <a:t>Legende</a:t>
            </a:r>
            <a:r>
              <a:rPr lang="de-DE" sz="1000" dirty="0"/>
              <a:t>:</a:t>
            </a:r>
          </a:p>
        </p:txBody>
      </p:sp>
    </p:spTree>
    <p:extLst>
      <p:ext uri="{BB962C8B-B14F-4D97-AF65-F5344CB8AC3E}">
        <p14:creationId xmlns:p14="http://schemas.microsoft.com/office/powerpoint/2010/main" val="66448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Lenkungsausschuss Materie</a:t>
            </a:r>
          </a:p>
        </p:txBody>
      </p:sp>
      <p:sp>
        <p:nvSpPr>
          <p:cNvPr id="6" name="Textplatzhalter 5"/>
          <p:cNvSpPr>
            <a:spLocks noGrp="1"/>
          </p:cNvSpPr>
          <p:nvPr>
            <p:ph type="body" sz="quarter" idx="14"/>
          </p:nvPr>
        </p:nvSpPr>
        <p:spPr>
          <a:xfrm>
            <a:off x="358775" y="691200"/>
            <a:ext cx="8424000" cy="266400"/>
          </a:xfrm>
        </p:spPr>
        <p:txBody>
          <a:bodyPr/>
          <a:lstStyle/>
          <a:p>
            <a:r>
              <a:rPr lang="de-DE" dirty="0"/>
              <a:t>Agenda</a:t>
            </a:r>
          </a:p>
        </p:txBody>
      </p:sp>
      <p:pic>
        <p:nvPicPr>
          <p:cNvPr id="3" name="Grafik 2">
            <a:extLst>
              <a:ext uri="{FF2B5EF4-FFF2-40B4-BE49-F238E27FC236}">
                <a16:creationId xmlns:a16="http://schemas.microsoft.com/office/drawing/2014/main" id="{C020C2C6-A3E2-4454-8DA8-C0E9A64AC62A}"/>
              </a:ext>
            </a:extLst>
          </p:cNvPr>
          <p:cNvPicPr>
            <a:picLocks noChangeAspect="1"/>
          </p:cNvPicPr>
          <p:nvPr/>
        </p:nvPicPr>
        <p:blipFill>
          <a:blip r:embed="rId2"/>
          <a:stretch>
            <a:fillRect/>
          </a:stretch>
        </p:blipFill>
        <p:spPr>
          <a:xfrm>
            <a:off x="1043608" y="1135060"/>
            <a:ext cx="6271573" cy="3992974"/>
          </a:xfrm>
          <a:prstGeom prst="rect">
            <a:avLst/>
          </a:prstGeom>
        </p:spPr>
      </p:pic>
      <p:sp>
        <p:nvSpPr>
          <p:cNvPr id="2" name="Rechteck 1">
            <a:extLst>
              <a:ext uri="{FF2B5EF4-FFF2-40B4-BE49-F238E27FC236}">
                <a16:creationId xmlns:a16="http://schemas.microsoft.com/office/drawing/2014/main" id="{315C5DDD-7D71-43DF-AA3C-45655E736C57}"/>
              </a:ext>
            </a:extLst>
          </p:cNvPr>
          <p:cNvSpPr/>
          <p:nvPr/>
        </p:nvSpPr>
        <p:spPr>
          <a:xfrm>
            <a:off x="1043608" y="1923678"/>
            <a:ext cx="7740392" cy="3719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4CC81D4F-967E-46E4-A9E1-E47E0DDD56CC}"/>
              </a:ext>
            </a:extLst>
          </p:cNvPr>
          <p:cNvSpPr txBox="1"/>
          <p:nvPr/>
        </p:nvSpPr>
        <p:spPr>
          <a:xfrm>
            <a:off x="7506002" y="1926276"/>
            <a:ext cx="1063112" cy="369332"/>
          </a:xfrm>
          <a:prstGeom prst="rect">
            <a:avLst/>
          </a:prstGeom>
          <a:noFill/>
        </p:spPr>
        <p:txBody>
          <a:bodyPr wrap="none" rtlCol="0">
            <a:spAutoFit/>
          </a:bodyPr>
          <a:lstStyle/>
          <a:p>
            <a:r>
              <a:rPr lang="de-DE" sz="900" dirty="0"/>
              <a:t>können wir heute</a:t>
            </a:r>
          </a:p>
          <a:p>
            <a:r>
              <a:rPr lang="de-DE" sz="900" dirty="0"/>
              <a:t>überspringen</a:t>
            </a:r>
          </a:p>
        </p:txBody>
      </p:sp>
      <p:sp>
        <p:nvSpPr>
          <p:cNvPr id="7" name="Rechteck 6">
            <a:extLst>
              <a:ext uri="{FF2B5EF4-FFF2-40B4-BE49-F238E27FC236}">
                <a16:creationId xmlns:a16="http://schemas.microsoft.com/office/drawing/2014/main" id="{CD7B94F9-3A5F-4587-B20E-A5B02EFE0421}"/>
              </a:ext>
            </a:extLst>
          </p:cNvPr>
          <p:cNvSpPr/>
          <p:nvPr/>
        </p:nvSpPr>
        <p:spPr>
          <a:xfrm>
            <a:off x="1056012" y="3363838"/>
            <a:ext cx="7726763" cy="4921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0C8582AC-0DBC-416D-97C6-C475D078D795}"/>
              </a:ext>
            </a:extLst>
          </p:cNvPr>
          <p:cNvSpPr txBox="1"/>
          <p:nvPr/>
        </p:nvSpPr>
        <p:spPr>
          <a:xfrm>
            <a:off x="7598976" y="3398043"/>
            <a:ext cx="877163" cy="369332"/>
          </a:xfrm>
          <a:prstGeom prst="rect">
            <a:avLst/>
          </a:prstGeom>
          <a:noFill/>
        </p:spPr>
        <p:txBody>
          <a:bodyPr wrap="none" rtlCol="0">
            <a:spAutoFit/>
          </a:bodyPr>
          <a:lstStyle/>
          <a:p>
            <a:r>
              <a:rPr lang="de-DE" sz="900" dirty="0"/>
              <a:t>Nur 1 Vortrag</a:t>
            </a:r>
          </a:p>
          <a:p>
            <a:r>
              <a:rPr lang="de-DE" sz="900" dirty="0"/>
              <a:t>(freiwillig)</a:t>
            </a:r>
          </a:p>
        </p:txBody>
      </p:sp>
      <p:sp>
        <p:nvSpPr>
          <p:cNvPr id="9" name="Rechteck 8">
            <a:extLst>
              <a:ext uri="{FF2B5EF4-FFF2-40B4-BE49-F238E27FC236}">
                <a16:creationId xmlns:a16="http://schemas.microsoft.com/office/drawing/2014/main" id="{EC354829-7CCD-48BC-9519-25C07180494E}"/>
              </a:ext>
            </a:extLst>
          </p:cNvPr>
          <p:cNvSpPr/>
          <p:nvPr/>
        </p:nvSpPr>
        <p:spPr>
          <a:xfrm>
            <a:off x="5436096" y="3003798"/>
            <a:ext cx="61206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9181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2: Vorbereitungen PoF V</a:t>
            </a:r>
          </a:p>
        </p:txBody>
      </p:sp>
      <p:sp>
        <p:nvSpPr>
          <p:cNvPr id="6" name="Textplatzhalter 5"/>
          <p:cNvSpPr>
            <a:spLocks noGrp="1"/>
          </p:cNvSpPr>
          <p:nvPr>
            <p:ph type="body" sz="quarter" idx="14"/>
          </p:nvPr>
        </p:nvSpPr>
        <p:spPr>
          <a:xfrm>
            <a:off x="358774" y="691200"/>
            <a:ext cx="8569709" cy="266400"/>
          </a:xfrm>
        </p:spPr>
        <p:txBody>
          <a:bodyPr/>
          <a:lstStyle/>
          <a:p>
            <a:r>
              <a:rPr lang="de-DE" dirty="0"/>
              <a:t>Die nächsten Schritte/Aufgaben</a:t>
            </a:r>
          </a:p>
        </p:txBody>
      </p:sp>
      <p:sp>
        <p:nvSpPr>
          <p:cNvPr id="8" name="Inhaltsplatzhalter 7">
            <a:extLst>
              <a:ext uri="{FF2B5EF4-FFF2-40B4-BE49-F238E27FC236}">
                <a16:creationId xmlns:a16="http://schemas.microsoft.com/office/drawing/2014/main" id="{DD7A4F6D-5C7A-4465-AB94-0E4E1814850C}"/>
              </a:ext>
            </a:extLst>
          </p:cNvPr>
          <p:cNvSpPr txBox="1">
            <a:spLocks/>
          </p:cNvSpPr>
          <p:nvPr/>
        </p:nvSpPr>
        <p:spPr>
          <a:xfrm>
            <a:off x="337541" y="1203598"/>
            <a:ext cx="8581716" cy="3708412"/>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dirty="0"/>
              <a:t>Identifikation von Gutachter:innen und </a:t>
            </a:r>
            <a:r>
              <a:rPr lang="de-DE" dirty="0" err="1"/>
              <a:t>Kreuzgutachter:innen</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de-DE" sz="1300" dirty="0">
                <a:latin typeface="Calibri" panose="020F0502020204030204" pitchFamily="34" charset="0"/>
                <a:ea typeface="Calibri" panose="020F0502020204030204" pitchFamily="34" charset="0"/>
                <a:cs typeface="Times New Roman" panose="02020603050405020304" pitchFamily="18" charset="0"/>
              </a:rPr>
              <a:t>Kompetenzprofile ausgefüllt und abgegeben (vielen Dank an alle Mitwirkenden)</a:t>
            </a:r>
          </a:p>
          <a:p>
            <a:pPr>
              <a:lnSpc>
                <a:spcPct val="115000"/>
              </a:lnSpc>
              <a:spcBef>
                <a:spcPts val="0"/>
              </a:spcBef>
            </a:pPr>
            <a:r>
              <a:rPr lang="de-DE" sz="13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Aufforderung zur Suche von </a:t>
            </a:r>
            <a:r>
              <a:rPr lang="de-DE" sz="13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Kreuzgutachter:innen</a:t>
            </a:r>
            <a:endParaRPr lang="de-DE" sz="13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de-DE" sz="13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GS fordert Berechtigte zur Abgabe von Vorschlägen für Gutachter:innen auf (bis Ende Juni)</a:t>
            </a:r>
          </a:p>
          <a:p>
            <a:pPr>
              <a:lnSpc>
                <a:spcPct val="115000"/>
              </a:lnSpc>
              <a:spcBef>
                <a:spcPts val="0"/>
              </a:spcBef>
            </a:pPr>
            <a:r>
              <a:rPr lang="de-DE" sz="1300" dirty="0">
                <a:latin typeface="Calibri" panose="020F0502020204030204" pitchFamily="34" charset="0"/>
                <a:ea typeface="Calibri" panose="020F0502020204030204" pitchFamily="34" charset="0"/>
                <a:cs typeface="Times New Roman" panose="02020603050405020304" pitchFamily="18" charset="0"/>
              </a:rPr>
              <a:t>Gutachterpool (inkl. Vorsitz und </a:t>
            </a:r>
            <a:r>
              <a:rPr lang="de-DE" sz="1300" dirty="0" err="1">
                <a:latin typeface="Calibri" panose="020F0502020204030204" pitchFamily="34" charset="0"/>
                <a:ea typeface="Calibri" panose="020F0502020204030204" pitchFamily="34" charset="0"/>
                <a:cs typeface="Times New Roman" panose="02020603050405020304" pitchFamily="18" charset="0"/>
              </a:rPr>
              <a:t>Nachrücker:innen</a:t>
            </a:r>
            <a:r>
              <a:rPr lang="de-DE" sz="1300" dirty="0">
                <a:latin typeface="Calibri" panose="020F0502020204030204" pitchFamily="34" charset="0"/>
                <a:ea typeface="Calibri" panose="020F0502020204030204" pitchFamily="34" charset="0"/>
                <a:cs typeface="Times New Roman" panose="02020603050405020304" pitchFamily="18" charset="0"/>
              </a:rPr>
              <a:t>) wird erstellt und Befangenheitsprüfungen durchgeführt</a:t>
            </a:r>
          </a:p>
          <a:p>
            <a:pPr>
              <a:lnSpc>
                <a:spcPct val="115000"/>
              </a:lnSpc>
              <a:spcBef>
                <a:spcPts val="0"/>
              </a:spcBef>
            </a:pPr>
            <a:r>
              <a:rPr lang="de-DE" sz="1300" dirty="0">
                <a:latin typeface="Calibri" panose="020F0502020204030204" pitchFamily="34" charset="0"/>
                <a:ea typeface="Calibri" panose="020F0502020204030204" pitchFamily="34" charset="0"/>
                <a:cs typeface="Times New Roman" panose="02020603050405020304" pitchFamily="18" charset="0"/>
              </a:rPr>
              <a:t>Vorschlagslisten werden mit fachnahen </a:t>
            </a:r>
            <a:r>
              <a:rPr lang="de-DE" sz="1300" dirty="0" err="1">
                <a:latin typeface="Calibri" panose="020F0502020204030204" pitchFamily="34" charset="0"/>
                <a:ea typeface="Calibri" panose="020F0502020204030204" pitchFamily="34" charset="0"/>
                <a:cs typeface="Times New Roman" panose="02020603050405020304" pitchFamily="18" charset="0"/>
              </a:rPr>
              <a:t>Senator:innen</a:t>
            </a:r>
            <a:r>
              <a:rPr lang="de-DE" sz="1300" dirty="0">
                <a:latin typeface="Calibri" panose="020F0502020204030204" pitchFamily="34" charset="0"/>
                <a:ea typeface="Calibri" panose="020F0502020204030204" pitchFamily="34" charset="0"/>
                <a:cs typeface="Times New Roman" panose="02020603050405020304" pitchFamily="18" charset="0"/>
              </a:rPr>
              <a:t> und Wissenschaftlichen Beiräten abgestimmt</a:t>
            </a:r>
            <a:endParaRPr lang="de-DE" dirty="0"/>
          </a:p>
          <a:p>
            <a:pPr marL="0" indent="0">
              <a:lnSpc>
                <a:spcPct val="115000"/>
              </a:lnSpc>
              <a:spcBef>
                <a:spcPts val="1200"/>
              </a:spcBef>
              <a:buNone/>
            </a:pPr>
            <a:r>
              <a:rPr lang="de-DE" dirty="0"/>
              <a:t>Einstieg in FB-Strategiediskussionen &amp; Austausch mit den Zuwendungsgebern (ab Sommer)</a:t>
            </a:r>
          </a:p>
          <a:p>
            <a:pPr>
              <a:lnSpc>
                <a:spcPct val="115000"/>
              </a:lnSpc>
              <a:spcBef>
                <a:spcPts val="0"/>
              </a:spcBef>
            </a:pPr>
            <a:r>
              <a:rPr lang="de-DE" sz="1300" dirty="0">
                <a:latin typeface="Calibri" panose="020F0502020204030204" pitchFamily="34" charset="0"/>
                <a:ea typeface="Calibri" panose="020F0502020204030204" pitchFamily="34" charset="0"/>
                <a:cs typeface="Times New Roman" panose="02020603050405020304" pitchFamily="18" charset="0"/>
              </a:rPr>
              <a:t>Programm-Aufstellung </a:t>
            </a:r>
            <a:r>
              <a:rPr lang="de-DE" sz="13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DE" sz="1300" dirty="0">
                <a:latin typeface="Calibri" panose="020F0502020204030204" pitchFamily="34" charset="0"/>
                <a:ea typeface="Calibri" panose="020F0502020204030204" pitchFamily="34" charset="0"/>
                <a:cs typeface="Times New Roman" panose="02020603050405020304" pitchFamily="18" charset="0"/>
              </a:rPr>
              <a:t>neue Themen !   (Annahme: Programmstruktur erhalten)</a:t>
            </a:r>
          </a:p>
          <a:p>
            <a:pPr marL="0" indent="0">
              <a:lnSpc>
                <a:spcPct val="115000"/>
              </a:lnSpc>
              <a:spcBef>
                <a:spcPts val="0"/>
              </a:spcBef>
              <a:buNone/>
            </a:pPr>
            <a:r>
              <a:rPr lang="de-DE" sz="1300" dirty="0">
                <a:latin typeface="Calibri" panose="020F0502020204030204" pitchFamily="34" charset="0"/>
                <a:ea typeface="Calibri" panose="020F0502020204030204" pitchFamily="34" charset="0"/>
                <a:cs typeface="Times New Roman" panose="02020603050405020304" pitchFamily="18" charset="0"/>
              </a:rPr>
              <a:t>     Input aus den Zentren: Zentren-Anteile an den Programmen, Topics (Ressourcen) !</a:t>
            </a:r>
          </a:p>
          <a:p>
            <a:pPr marL="0" indent="0">
              <a:lnSpc>
                <a:spcPct val="115000"/>
              </a:lnSpc>
              <a:spcBef>
                <a:spcPts val="0"/>
              </a:spcBef>
              <a:buNone/>
            </a:pPr>
            <a:r>
              <a:rPr lang="de-DE" sz="1300" dirty="0">
                <a:latin typeface="Calibri" panose="020F0502020204030204" pitchFamily="34" charset="0"/>
                <a:ea typeface="Calibri" panose="020F0502020204030204" pitchFamily="34" charset="0"/>
                <a:cs typeface="Times New Roman" panose="02020603050405020304" pitchFamily="18" charset="0"/>
              </a:rPr>
              <a:t>	e.g.:   DMA erheblich stärken</a:t>
            </a:r>
          </a:p>
          <a:p>
            <a:pPr marL="0" indent="0">
              <a:lnSpc>
                <a:spcPct val="115000"/>
              </a:lnSpc>
              <a:spcBef>
                <a:spcPts val="0"/>
              </a:spcBef>
              <a:buNone/>
            </a:pPr>
            <a:r>
              <a:rPr lang="de-DE" sz="1300" dirty="0">
                <a:latin typeface="Calibri" panose="020F0502020204030204" pitchFamily="34" charset="0"/>
                <a:ea typeface="Calibri" panose="020F0502020204030204" pitchFamily="34" charset="0"/>
                <a:cs typeface="Times New Roman" panose="02020603050405020304" pitchFamily="18" charset="0"/>
              </a:rPr>
              <a:t>			 LASER R&amp;D integrieren</a:t>
            </a:r>
          </a:p>
          <a:p>
            <a:pPr marL="0" indent="0">
              <a:lnSpc>
                <a:spcPct val="115000"/>
              </a:lnSpc>
              <a:spcBef>
                <a:spcPts val="0"/>
              </a:spcBef>
              <a:buNone/>
            </a:pPr>
            <a:r>
              <a:rPr lang="de-DE" sz="13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Bef>
                <a:spcPts val="0"/>
              </a:spcBef>
            </a:pPr>
            <a:r>
              <a:rPr lang="de-DE" sz="1300" dirty="0">
                <a:latin typeface="Calibri" panose="020F0502020204030204" pitchFamily="34" charset="0"/>
                <a:ea typeface="Calibri" panose="020F0502020204030204" pitchFamily="34" charset="0"/>
                <a:cs typeface="Times New Roman" panose="02020603050405020304" pitchFamily="18" charset="0"/>
              </a:rPr>
              <a:t>Einstieg in FB-Strategiediskussionen &amp; Austausch mit den Zuwendungsgebern („forschungspolitische Rahmenbedingungen“)</a:t>
            </a:r>
          </a:p>
          <a:p>
            <a:pPr>
              <a:lnSpc>
                <a:spcPct val="115000"/>
              </a:lnSpc>
              <a:spcBef>
                <a:spcPts val="0"/>
              </a:spcBef>
            </a:pPr>
            <a:r>
              <a:rPr lang="de-DE" sz="1300" dirty="0">
                <a:latin typeface="Calibri" panose="020F0502020204030204" pitchFamily="34" charset="0"/>
                <a:ea typeface="Calibri" panose="020F0502020204030204" pitchFamily="34" charset="0"/>
                <a:cs typeface="Times New Roman" panose="02020603050405020304" pitchFamily="18" charset="0"/>
              </a:rPr>
              <a:t>Strategiediskussion im Management Board mit dem Präsidenten</a:t>
            </a:r>
          </a:p>
          <a:p>
            <a:pPr>
              <a:lnSpc>
                <a:spcPct val="115000"/>
              </a:lnSpc>
              <a:spcBef>
                <a:spcPts val="0"/>
              </a:spcBef>
            </a:pPr>
            <a:r>
              <a:rPr lang="de-DE" sz="1300" dirty="0">
                <a:latin typeface="Calibri" panose="020F0502020204030204" pitchFamily="34" charset="0"/>
                <a:ea typeface="Calibri" panose="020F0502020204030204" pitchFamily="34" charset="0"/>
                <a:cs typeface="Times New Roman" panose="02020603050405020304" pitchFamily="18" charset="0"/>
              </a:rPr>
              <a:t>Einbeziehung der wissenschaftlichen Gremien der einzelnen Zentren und der Programmsicht</a:t>
            </a:r>
          </a:p>
          <a:p>
            <a:pPr marL="0" indent="0">
              <a:lnSpc>
                <a:spcPct val="115000"/>
              </a:lnSpc>
              <a:spcBef>
                <a:spcPts val="600"/>
              </a:spcBef>
              <a:buNone/>
            </a:pP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None/>
            </a:pPr>
            <a:endParaRPr lang="de-DE" sz="1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419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B52DC2A-6E37-4316-9EF2-B76EEAC211FE}"/>
              </a:ext>
            </a:extLst>
          </p:cNvPr>
          <p:cNvPicPr>
            <a:picLocks noChangeAspect="1"/>
          </p:cNvPicPr>
          <p:nvPr/>
        </p:nvPicPr>
        <p:blipFill>
          <a:blip r:embed="rId3"/>
          <a:stretch>
            <a:fillRect/>
          </a:stretch>
        </p:blipFill>
        <p:spPr>
          <a:xfrm>
            <a:off x="358775" y="1129749"/>
            <a:ext cx="8424000" cy="3928109"/>
          </a:xfrm>
          <a:prstGeom prst="rect">
            <a:avLst/>
          </a:prstGeom>
        </p:spPr>
      </p:pic>
      <p:sp>
        <p:nvSpPr>
          <p:cNvPr id="34" name="Titel 4">
            <a:extLst>
              <a:ext uri="{FF2B5EF4-FFF2-40B4-BE49-F238E27FC236}">
                <a16:creationId xmlns:a16="http://schemas.microsoft.com/office/drawing/2014/main" id="{B11E83C9-1031-4A33-B5CB-070AB35AC551}"/>
              </a:ext>
            </a:extLst>
          </p:cNvPr>
          <p:cNvSpPr>
            <a:spLocks noGrp="1"/>
          </p:cNvSpPr>
          <p:nvPr>
            <p:ph type="title"/>
          </p:nvPr>
        </p:nvSpPr>
        <p:spPr>
          <a:xfrm>
            <a:off x="360000" y="231490"/>
            <a:ext cx="8424000" cy="371930"/>
          </a:xfrm>
        </p:spPr>
        <p:txBody>
          <a:bodyPr/>
          <a:lstStyle/>
          <a:p>
            <a:r>
              <a:rPr lang="de-DE" dirty="0"/>
              <a:t>TOP 2: Vorbereitungen PoF V</a:t>
            </a:r>
          </a:p>
        </p:txBody>
      </p:sp>
      <p:sp>
        <p:nvSpPr>
          <p:cNvPr id="35" name="Textplatzhalter 5">
            <a:extLst>
              <a:ext uri="{FF2B5EF4-FFF2-40B4-BE49-F238E27FC236}">
                <a16:creationId xmlns:a16="http://schemas.microsoft.com/office/drawing/2014/main" id="{73AF3541-30D9-4AB6-BFEE-8EECBDCBAD35}"/>
              </a:ext>
            </a:extLst>
          </p:cNvPr>
          <p:cNvSpPr>
            <a:spLocks noGrp="1"/>
          </p:cNvSpPr>
          <p:nvPr>
            <p:ph type="body" sz="quarter" idx="14"/>
          </p:nvPr>
        </p:nvSpPr>
        <p:spPr>
          <a:xfrm>
            <a:off x="358775" y="691200"/>
            <a:ext cx="8424000" cy="266400"/>
          </a:xfrm>
        </p:spPr>
        <p:txBody>
          <a:bodyPr/>
          <a:lstStyle/>
          <a:p>
            <a:r>
              <a:rPr lang="de-DE" dirty="0"/>
              <a:t>Die relevanten Sitzungen bis PoF V</a:t>
            </a:r>
          </a:p>
        </p:txBody>
      </p:sp>
      <p:sp>
        <p:nvSpPr>
          <p:cNvPr id="14" name="Pfeil: nach rechts 13">
            <a:extLst>
              <a:ext uri="{FF2B5EF4-FFF2-40B4-BE49-F238E27FC236}">
                <a16:creationId xmlns:a16="http://schemas.microsoft.com/office/drawing/2014/main" id="{2DA1F402-8ABC-411D-A0DB-E0EDB5F36AB0}"/>
              </a:ext>
            </a:extLst>
          </p:cNvPr>
          <p:cNvSpPr/>
          <p:nvPr/>
        </p:nvSpPr>
        <p:spPr>
          <a:xfrm rot="10800000">
            <a:off x="1830123" y="1311610"/>
            <a:ext cx="379622" cy="27801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Pfeil: nach rechts 15">
            <a:extLst>
              <a:ext uri="{FF2B5EF4-FFF2-40B4-BE49-F238E27FC236}">
                <a16:creationId xmlns:a16="http://schemas.microsoft.com/office/drawing/2014/main" id="{DADD1647-B183-40F3-B156-107FF75E845C}"/>
              </a:ext>
            </a:extLst>
          </p:cNvPr>
          <p:cNvSpPr/>
          <p:nvPr/>
        </p:nvSpPr>
        <p:spPr>
          <a:xfrm rot="10800000">
            <a:off x="1830122" y="4452300"/>
            <a:ext cx="379622" cy="27801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Pfeil: nach rechts 8">
            <a:extLst>
              <a:ext uri="{FF2B5EF4-FFF2-40B4-BE49-F238E27FC236}">
                <a16:creationId xmlns:a16="http://schemas.microsoft.com/office/drawing/2014/main" id="{5ECBCB23-07D9-4B52-85B6-035EDE1D593F}"/>
              </a:ext>
            </a:extLst>
          </p:cNvPr>
          <p:cNvSpPr/>
          <p:nvPr/>
        </p:nvSpPr>
        <p:spPr>
          <a:xfrm rot="10800000">
            <a:off x="1830123" y="2030883"/>
            <a:ext cx="379622" cy="27801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Pfeil: nach rechts 9">
            <a:extLst>
              <a:ext uri="{FF2B5EF4-FFF2-40B4-BE49-F238E27FC236}">
                <a16:creationId xmlns:a16="http://schemas.microsoft.com/office/drawing/2014/main" id="{3E761A82-9022-4FF1-B674-735DF00A5A76}"/>
              </a:ext>
            </a:extLst>
          </p:cNvPr>
          <p:cNvSpPr/>
          <p:nvPr/>
        </p:nvSpPr>
        <p:spPr>
          <a:xfrm rot="10800000">
            <a:off x="1830122" y="3000419"/>
            <a:ext cx="379622" cy="27801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386133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2: Vorbereitungen PoF V</a:t>
            </a:r>
          </a:p>
        </p:txBody>
      </p:sp>
      <p:sp>
        <p:nvSpPr>
          <p:cNvPr id="6" name="Textplatzhalter 5"/>
          <p:cNvSpPr>
            <a:spLocks noGrp="1"/>
          </p:cNvSpPr>
          <p:nvPr>
            <p:ph type="body" sz="quarter" idx="14"/>
          </p:nvPr>
        </p:nvSpPr>
        <p:spPr>
          <a:xfrm>
            <a:off x="358775" y="691200"/>
            <a:ext cx="8569709" cy="266400"/>
          </a:xfrm>
        </p:spPr>
        <p:txBody>
          <a:bodyPr/>
          <a:lstStyle/>
          <a:p>
            <a:r>
              <a:rPr lang="de-DE" dirty="0"/>
              <a:t>Die nächsten Schritte/Aufgaben</a:t>
            </a:r>
          </a:p>
        </p:txBody>
      </p:sp>
      <p:pic>
        <p:nvPicPr>
          <p:cNvPr id="2" name="Grafik 1">
            <a:extLst>
              <a:ext uri="{FF2B5EF4-FFF2-40B4-BE49-F238E27FC236}">
                <a16:creationId xmlns:a16="http://schemas.microsoft.com/office/drawing/2014/main" id="{EDD4BD95-07E2-4A73-AA1B-6920D82A3423}"/>
              </a:ext>
            </a:extLst>
          </p:cNvPr>
          <p:cNvPicPr>
            <a:picLocks noChangeAspect="1"/>
          </p:cNvPicPr>
          <p:nvPr/>
        </p:nvPicPr>
        <p:blipFill>
          <a:blip r:embed="rId2"/>
          <a:stretch>
            <a:fillRect/>
          </a:stretch>
        </p:blipFill>
        <p:spPr>
          <a:xfrm>
            <a:off x="179512" y="1140973"/>
            <a:ext cx="6951710" cy="3786349"/>
          </a:xfrm>
          <a:prstGeom prst="rect">
            <a:avLst/>
          </a:prstGeom>
        </p:spPr>
      </p:pic>
      <p:sp>
        <p:nvSpPr>
          <p:cNvPr id="3" name="Raute 2">
            <a:extLst>
              <a:ext uri="{FF2B5EF4-FFF2-40B4-BE49-F238E27FC236}">
                <a16:creationId xmlns:a16="http://schemas.microsoft.com/office/drawing/2014/main" id="{3EFD06CD-3F9B-48EF-A862-113F2EB280CC}"/>
              </a:ext>
            </a:extLst>
          </p:cNvPr>
          <p:cNvSpPr/>
          <p:nvPr/>
        </p:nvSpPr>
        <p:spPr>
          <a:xfrm>
            <a:off x="3347864" y="1887674"/>
            <a:ext cx="45719" cy="303964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aute 6">
            <a:extLst>
              <a:ext uri="{FF2B5EF4-FFF2-40B4-BE49-F238E27FC236}">
                <a16:creationId xmlns:a16="http://schemas.microsoft.com/office/drawing/2014/main" id="{07695987-ED6A-4B5E-8E50-2F7ABDE3CC5E}"/>
              </a:ext>
            </a:extLst>
          </p:cNvPr>
          <p:cNvSpPr/>
          <p:nvPr/>
        </p:nvSpPr>
        <p:spPr>
          <a:xfrm flipH="1">
            <a:off x="2987824" y="1887674"/>
            <a:ext cx="45719" cy="303964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2F938A3-A4BD-46DC-B396-DF845F0FCE7B}"/>
              </a:ext>
            </a:extLst>
          </p:cNvPr>
          <p:cNvSpPr txBox="1"/>
          <p:nvPr/>
        </p:nvSpPr>
        <p:spPr>
          <a:xfrm>
            <a:off x="1367644" y="2031690"/>
            <a:ext cx="1712328" cy="253916"/>
          </a:xfrm>
          <a:prstGeom prst="rect">
            <a:avLst/>
          </a:prstGeom>
          <a:noFill/>
        </p:spPr>
        <p:txBody>
          <a:bodyPr wrap="square" rtlCol="0">
            <a:spAutoFit/>
          </a:bodyPr>
          <a:lstStyle/>
          <a:p>
            <a:r>
              <a:rPr lang="de-DE" sz="1050" b="1" dirty="0">
                <a:solidFill>
                  <a:srgbClr val="FF0000"/>
                </a:solidFill>
              </a:rPr>
              <a:t>MB-Klausur im Sommer</a:t>
            </a:r>
          </a:p>
        </p:txBody>
      </p:sp>
      <p:sp>
        <p:nvSpPr>
          <p:cNvPr id="9" name="Textfeld 8">
            <a:extLst>
              <a:ext uri="{FF2B5EF4-FFF2-40B4-BE49-F238E27FC236}">
                <a16:creationId xmlns:a16="http://schemas.microsoft.com/office/drawing/2014/main" id="{AD6FA1CB-C14B-4D1C-BF5F-2C825304AC4A}"/>
              </a:ext>
            </a:extLst>
          </p:cNvPr>
          <p:cNvSpPr txBox="1"/>
          <p:nvPr/>
        </p:nvSpPr>
        <p:spPr>
          <a:xfrm>
            <a:off x="3311860" y="2350794"/>
            <a:ext cx="2232248" cy="253916"/>
          </a:xfrm>
          <a:prstGeom prst="rect">
            <a:avLst/>
          </a:prstGeom>
          <a:noFill/>
        </p:spPr>
        <p:txBody>
          <a:bodyPr wrap="square" rtlCol="0">
            <a:spAutoFit/>
          </a:bodyPr>
          <a:lstStyle/>
          <a:p>
            <a:r>
              <a:rPr lang="de-DE" sz="1050" b="1" dirty="0">
                <a:solidFill>
                  <a:srgbClr val="FF0000"/>
                </a:solidFill>
              </a:rPr>
              <a:t>LA-Klausur am 7.-8. September</a:t>
            </a:r>
          </a:p>
        </p:txBody>
      </p:sp>
      <p:sp>
        <p:nvSpPr>
          <p:cNvPr id="11" name="Rechteck 10">
            <a:extLst>
              <a:ext uri="{FF2B5EF4-FFF2-40B4-BE49-F238E27FC236}">
                <a16:creationId xmlns:a16="http://schemas.microsoft.com/office/drawing/2014/main" id="{E5B85CBC-CFE9-42AE-AB36-84070AD384DC}"/>
              </a:ext>
            </a:extLst>
          </p:cNvPr>
          <p:cNvSpPr/>
          <p:nvPr/>
        </p:nvSpPr>
        <p:spPr>
          <a:xfrm>
            <a:off x="7167226" y="1887674"/>
            <a:ext cx="1857766" cy="1986826"/>
          </a:xfrm>
          <a:prstGeom prst="rect">
            <a:avLst/>
          </a:prstGeom>
        </p:spPr>
        <p:txBody>
          <a:bodyPr wrap="square">
            <a:spAutoFit/>
          </a:bodyPr>
          <a:lstStyle/>
          <a:p>
            <a:pPr>
              <a:lnSpc>
                <a:spcPct val="115000"/>
              </a:lnSpc>
              <a:spcBef>
                <a:spcPts val="600"/>
              </a:spcBef>
              <a:spcAft>
                <a:spcPts val="600"/>
              </a:spcAft>
            </a:pPr>
            <a:r>
              <a:rPr lang="de-DE" sz="1100" b="1" dirty="0">
                <a:latin typeface="Calibri" panose="020F0502020204030204" pitchFamily="34" charset="0"/>
                <a:ea typeface="Calibri" panose="020F0502020204030204" pitchFamily="34" charset="0"/>
                <a:cs typeface="Times New Roman" panose="02020603050405020304" pitchFamily="18" charset="0"/>
              </a:rPr>
              <a:t>LA-Klausur am 7./8. September am DESY in Hamburg: Startschuss für Strategiediskussion im FBM und Aufgabenverteilung für M-Strategiepapier.</a:t>
            </a:r>
          </a:p>
          <a:p>
            <a:pPr>
              <a:lnSpc>
                <a:spcPct val="115000"/>
              </a:lnSpc>
              <a:spcBef>
                <a:spcPts val="600"/>
              </a:spcBef>
              <a:spcAft>
                <a:spcPts val="600"/>
              </a:spcAft>
            </a:pPr>
            <a:r>
              <a:rPr lang="de-DE" sz="1100" b="1" dirty="0">
                <a:latin typeface="Calibri" panose="020F0502020204030204" pitchFamily="34" charset="0"/>
                <a:ea typeface="Calibri" panose="020F0502020204030204" pitchFamily="34" charset="0"/>
                <a:cs typeface="Times New Roman" panose="02020603050405020304" pitchFamily="18" charset="0"/>
              </a:rPr>
              <a:t>Zur Vorbereitung am 21.07. ganztägige MB-Sitzung am DESY in Hamburg.</a:t>
            </a:r>
          </a:p>
        </p:txBody>
      </p:sp>
    </p:spTree>
    <p:extLst>
      <p:ext uri="{BB962C8B-B14F-4D97-AF65-F5344CB8AC3E}">
        <p14:creationId xmlns:p14="http://schemas.microsoft.com/office/powerpoint/2010/main" val="31774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23528" y="1419622"/>
            <a:ext cx="8496944" cy="699686"/>
          </a:xfrm>
        </p:spPr>
        <p:txBody>
          <a:bodyPr/>
          <a:lstStyle/>
          <a:p>
            <a:r>
              <a:rPr lang="de-DE" sz="3400" dirty="0"/>
              <a:t>TOP 3: Probevorträge für Sitzung des SAB</a:t>
            </a:r>
          </a:p>
        </p:txBody>
      </p:sp>
      <p:sp>
        <p:nvSpPr>
          <p:cNvPr id="7" name="Untertitel 6"/>
          <p:cNvSpPr>
            <a:spLocks noGrp="1"/>
          </p:cNvSpPr>
          <p:nvPr>
            <p:ph type="subTitle" idx="1"/>
          </p:nvPr>
        </p:nvSpPr>
        <p:spPr>
          <a:xfrm>
            <a:off x="360184" y="1995686"/>
            <a:ext cx="7992236" cy="2160240"/>
          </a:xfrm>
        </p:spPr>
        <p:txBody>
          <a:bodyPr/>
          <a:lstStyle/>
          <a:p>
            <a:pPr marL="342900" lvl="0" indent="-342900">
              <a:lnSpc>
                <a:spcPct val="110000"/>
              </a:lnSpc>
              <a:buFont typeface="Arial" panose="020B0604020202020204" pitchFamily="34" charset="0"/>
              <a:buChar char="•"/>
            </a:pPr>
            <a:r>
              <a:rPr lang="en-US" sz="1800" dirty="0"/>
              <a:t>Welcome &amp; Introduction &amp; Agenda (15’ + 15’) </a:t>
            </a:r>
            <a:r>
              <a:rPr lang="en-US" sz="1200" dirty="0"/>
              <a:t>Helmut Dosch</a:t>
            </a:r>
          </a:p>
          <a:p>
            <a:pPr marL="342900" lvl="0" indent="-342900">
              <a:lnSpc>
                <a:spcPct val="110000"/>
              </a:lnSpc>
              <a:buFont typeface="Arial" panose="020B0604020202020204" pitchFamily="34" charset="0"/>
              <a:buChar char="•"/>
            </a:pPr>
            <a:r>
              <a:rPr lang="en-US" sz="1800" dirty="0"/>
              <a:t>Helmholtz Association – Report of the President (10’ + 10’) </a:t>
            </a:r>
            <a:r>
              <a:rPr lang="en-US" sz="1200" dirty="0" err="1"/>
              <a:t>Ilja</a:t>
            </a:r>
            <a:r>
              <a:rPr lang="en-US" sz="1200" dirty="0"/>
              <a:t> </a:t>
            </a:r>
            <a:r>
              <a:rPr lang="en-US" sz="1200" dirty="0" err="1"/>
              <a:t>Bohnet</a:t>
            </a:r>
            <a:endParaRPr lang="en-US" sz="1800" dirty="0"/>
          </a:p>
          <a:p>
            <a:pPr marL="342900" lvl="0" indent="-342900">
              <a:lnSpc>
                <a:spcPct val="110000"/>
              </a:lnSpc>
              <a:buFont typeface="Arial" panose="020B0604020202020204" pitchFamily="34" charset="0"/>
              <a:buChar char="•"/>
            </a:pPr>
            <a:endParaRPr lang="de-DE" sz="1800" dirty="0"/>
          </a:p>
        </p:txBody>
      </p:sp>
    </p:spTree>
    <p:extLst>
      <p:ext uri="{BB962C8B-B14F-4D97-AF65-F5344CB8AC3E}">
        <p14:creationId xmlns:p14="http://schemas.microsoft.com/office/powerpoint/2010/main" val="3749739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3: Probevorträge für Sitzung des SAB am 02./03.05.2023</a:t>
            </a:r>
          </a:p>
        </p:txBody>
      </p:sp>
      <p:sp>
        <p:nvSpPr>
          <p:cNvPr id="6" name="Textplatzhalter 5"/>
          <p:cNvSpPr>
            <a:spLocks noGrp="1"/>
          </p:cNvSpPr>
          <p:nvPr>
            <p:ph type="body" sz="quarter" idx="14"/>
          </p:nvPr>
        </p:nvSpPr>
        <p:spPr/>
        <p:txBody>
          <a:bodyPr/>
          <a:lstStyle/>
          <a:p>
            <a:r>
              <a:rPr lang="de-DE" dirty="0"/>
              <a:t>Agenda</a:t>
            </a:r>
          </a:p>
        </p:txBody>
      </p:sp>
      <p:sp>
        <p:nvSpPr>
          <p:cNvPr id="7" name="Inhaltsplatzhalter 6">
            <a:extLst>
              <a:ext uri="{FF2B5EF4-FFF2-40B4-BE49-F238E27FC236}">
                <a16:creationId xmlns:a16="http://schemas.microsoft.com/office/drawing/2014/main" id="{34710D1E-2DEB-4181-9F57-AA11E981EEE9}"/>
              </a:ext>
            </a:extLst>
          </p:cNvPr>
          <p:cNvSpPr>
            <a:spLocks noGrp="1"/>
          </p:cNvSpPr>
          <p:nvPr/>
        </p:nvSpPr>
        <p:spPr>
          <a:xfrm>
            <a:off x="358775" y="1311610"/>
            <a:ext cx="8065653" cy="2232248"/>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de-DE" sz="1400" dirty="0"/>
          </a:p>
        </p:txBody>
      </p:sp>
      <p:pic>
        <p:nvPicPr>
          <p:cNvPr id="4" name="Grafik 3">
            <a:extLst>
              <a:ext uri="{FF2B5EF4-FFF2-40B4-BE49-F238E27FC236}">
                <a16:creationId xmlns:a16="http://schemas.microsoft.com/office/drawing/2014/main" id="{9F9D7168-A5FA-4B38-B16E-30C2A50F5116}"/>
              </a:ext>
            </a:extLst>
          </p:cNvPr>
          <p:cNvPicPr>
            <a:picLocks noChangeAspect="1"/>
          </p:cNvPicPr>
          <p:nvPr/>
        </p:nvPicPr>
        <p:blipFill>
          <a:blip r:embed="rId2"/>
          <a:stretch>
            <a:fillRect/>
          </a:stretch>
        </p:blipFill>
        <p:spPr>
          <a:xfrm>
            <a:off x="1402432" y="1152597"/>
            <a:ext cx="2881536" cy="3901979"/>
          </a:xfrm>
          <a:prstGeom prst="rect">
            <a:avLst/>
          </a:prstGeom>
        </p:spPr>
      </p:pic>
      <p:pic>
        <p:nvPicPr>
          <p:cNvPr id="8" name="Grafik 7">
            <a:extLst>
              <a:ext uri="{FF2B5EF4-FFF2-40B4-BE49-F238E27FC236}">
                <a16:creationId xmlns:a16="http://schemas.microsoft.com/office/drawing/2014/main" id="{D61C6777-4FDB-4170-A7BF-2F57AA26EA79}"/>
              </a:ext>
            </a:extLst>
          </p:cNvPr>
          <p:cNvPicPr>
            <a:picLocks noChangeAspect="1"/>
          </p:cNvPicPr>
          <p:nvPr/>
        </p:nvPicPr>
        <p:blipFill>
          <a:blip r:embed="rId3"/>
          <a:stretch>
            <a:fillRect/>
          </a:stretch>
        </p:blipFill>
        <p:spPr>
          <a:xfrm>
            <a:off x="4427984" y="1152597"/>
            <a:ext cx="2995099" cy="3922154"/>
          </a:xfrm>
          <a:prstGeom prst="rect">
            <a:avLst/>
          </a:prstGeom>
        </p:spPr>
      </p:pic>
    </p:spTree>
    <p:extLst>
      <p:ext uri="{BB962C8B-B14F-4D97-AF65-F5344CB8AC3E}">
        <p14:creationId xmlns:p14="http://schemas.microsoft.com/office/powerpoint/2010/main" val="2553504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4">
            <a:extLst>
              <a:ext uri="{FF2B5EF4-FFF2-40B4-BE49-F238E27FC236}">
                <a16:creationId xmlns:a16="http://schemas.microsoft.com/office/drawing/2014/main" id="{B11E83C9-1031-4A33-B5CB-070AB35AC551}"/>
              </a:ext>
            </a:extLst>
          </p:cNvPr>
          <p:cNvSpPr>
            <a:spLocks noGrp="1"/>
          </p:cNvSpPr>
          <p:nvPr>
            <p:ph type="title"/>
          </p:nvPr>
        </p:nvSpPr>
        <p:spPr>
          <a:xfrm>
            <a:off x="360000" y="231490"/>
            <a:ext cx="8424000" cy="371930"/>
          </a:xfrm>
        </p:spPr>
        <p:txBody>
          <a:bodyPr/>
          <a:lstStyle/>
          <a:p>
            <a:r>
              <a:rPr lang="de-DE" dirty="0"/>
              <a:t>TOP 3: Probevorträge für Sitzung des SAB am 02./03.05.2023</a:t>
            </a:r>
          </a:p>
        </p:txBody>
      </p:sp>
      <p:sp>
        <p:nvSpPr>
          <p:cNvPr id="35" name="Textplatzhalter 5">
            <a:extLst>
              <a:ext uri="{FF2B5EF4-FFF2-40B4-BE49-F238E27FC236}">
                <a16:creationId xmlns:a16="http://schemas.microsoft.com/office/drawing/2014/main" id="{73AF3541-30D9-4AB6-BFEE-8EECBDCBAD35}"/>
              </a:ext>
            </a:extLst>
          </p:cNvPr>
          <p:cNvSpPr>
            <a:spLocks noGrp="1"/>
          </p:cNvSpPr>
          <p:nvPr>
            <p:ph type="body" sz="quarter" idx="14"/>
          </p:nvPr>
        </p:nvSpPr>
        <p:spPr>
          <a:xfrm>
            <a:off x="358775" y="691200"/>
            <a:ext cx="8424000" cy="266400"/>
          </a:xfrm>
        </p:spPr>
        <p:txBody>
          <a:bodyPr/>
          <a:lstStyle/>
          <a:p>
            <a:r>
              <a:rPr lang="de-DE" dirty="0"/>
              <a:t>Zur Teilnahme am SAB von GS eingeladen</a:t>
            </a:r>
          </a:p>
        </p:txBody>
      </p:sp>
      <p:pic>
        <p:nvPicPr>
          <p:cNvPr id="9" name="Grafik 8">
            <a:extLst>
              <a:ext uri="{FF2B5EF4-FFF2-40B4-BE49-F238E27FC236}">
                <a16:creationId xmlns:a16="http://schemas.microsoft.com/office/drawing/2014/main" id="{745EA13F-599E-4547-BAA8-304507E4C499}"/>
              </a:ext>
            </a:extLst>
          </p:cNvPr>
          <p:cNvPicPr>
            <a:picLocks noChangeAspect="1"/>
          </p:cNvPicPr>
          <p:nvPr/>
        </p:nvPicPr>
        <p:blipFill>
          <a:blip r:embed="rId3"/>
          <a:stretch>
            <a:fillRect/>
          </a:stretch>
        </p:blipFill>
        <p:spPr>
          <a:xfrm>
            <a:off x="1079612" y="1158634"/>
            <a:ext cx="5112303" cy="3969553"/>
          </a:xfrm>
          <a:prstGeom prst="rect">
            <a:avLst/>
          </a:prstGeom>
        </p:spPr>
      </p:pic>
    </p:spTree>
    <p:extLst>
      <p:ext uri="{BB962C8B-B14F-4D97-AF65-F5344CB8AC3E}">
        <p14:creationId xmlns:p14="http://schemas.microsoft.com/office/powerpoint/2010/main" val="352399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4">
            <a:extLst>
              <a:ext uri="{FF2B5EF4-FFF2-40B4-BE49-F238E27FC236}">
                <a16:creationId xmlns:a16="http://schemas.microsoft.com/office/drawing/2014/main" id="{B11E83C9-1031-4A33-B5CB-070AB35AC551}"/>
              </a:ext>
            </a:extLst>
          </p:cNvPr>
          <p:cNvSpPr>
            <a:spLocks noGrp="1"/>
          </p:cNvSpPr>
          <p:nvPr>
            <p:ph type="title"/>
          </p:nvPr>
        </p:nvSpPr>
        <p:spPr>
          <a:xfrm>
            <a:off x="360000" y="231490"/>
            <a:ext cx="8424000" cy="371930"/>
          </a:xfrm>
        </p:spPr>
        <p:txBody>
          <a:bodyPr/>
          <a:lstStyle/>
          <a:p>
            <a:r>
              <a:rPr lang="de-DE" dirty="0"/>
              <a:t>TOP 3: Probevorträge für Sitzung des SAB am 02./03.05.2023</a:t>
            </a:r>
          </a:p>
        </p:txBody>
      </p:sp>
      <p:sp>
        <p:nvSpPr>
          <p:cNvPr id="35" name="Textplatzhalter 5">
            <a:extLst>
              <a:ext uri="{FF2B5EF4-FFF2-40B4-BE49-F238E27FC236}">
                <a16:creationId xmlns:a16="http://schemas.microsoft.com/office/drawing/2014/main" id="{73AF3541-30D9-4AB6-BFEE-8EECBDCBAD35}"/>
              </a:ext>
            </a:extLst>
          </p:cNvPr>
          <p:cNvSpPr>
            <a:spLocks noGrp="1"/>
          </p:cNvSpPr>
          <p:nvPr>
            <p:ph type="body" sz="quarter" idx="14"/>
          </p:nvPr>
        </p:nvSpPr>
        <p:spPr>
          <a:xfrm>
            <a:off x="358775" y="691200"/>
            <a:ext cx="8424000" cy="266400"/>
          </a:xfrm>
        </p:spPr>
        <p:txBody>
          <a:bodyPr/>
          <a:lstStyle/>
          <a:p>
            <a:r>
              <a:rPr lang="de-DE" dirty="0"/>
              <a:t>Themen für die Postersession</a:t>
            </a:r>
          </a:p>
        </p:txBody>
      </p:sp>
      <p:sp>
        <p:nvSpPr>
          <p:cNvPr id="5" name="Rechteck 4">
            <a:extLst>
              <a:ext uri="{FF2B5EF4-FFF2-40B4-BE49-F238E27FC236}">
                <a16:creationId xmlns:a16="http://schemas.microsoft.com/office/drawing/2014/main" id="{6F0D7F07-28F9-4BB1-B22E-B13B5B332BAF}"/>
              </a:ext>
            </a:extLst>
          </p:cNvPr>
          <p:cNvSpPr/>
          <p:nvPr/>
        </p:nvSpPr>
        <p:spPr>
          <a:xfrm>
            <a:off x="3239852" y="1059582"/>
            <a:ext cx="5832648" cy="3894528"/>
          </a:xfrm>
          <a:prstGeom prst="rect">
            <a:avLst/>
          </a:prstGeom>
        </p:spPr>
        <p:txBody>
          <a:bodyPr wrap="square">
            <a:spAutoFit/>
          </a:bodyPr>
          <a:lstStyle/>
          <a:p>
            <a:pPr lvl="0">
              <a:lnSpc>
                <a:spcPct val="105000"/>
              </a:lnSpc>
              <a:spcAft>
                <a:spcPts val="300"/>
              </a:spcAft>
            </a:pPr>
            <a:r>
              <a:rPr lang="de-DE" sz="1200" b="1" u="sng" dirty="0">
                <a:latin typeface="Calibri" panose="020F0502020204030204" pitchFamily="34" charset="0"/>
              </a:rPr>
              <a:t>HZDR:</a:t>
            </a:r>
          </a:p>
          <a:p>
            <a:pPr marL="171450" lvl="0" indent="-171450">
              <a:lnSpc>
                <a:spcPct val="105000"/>
              </a:lnSpc>
              <a:spcAft>
                <a:spcPts val="300"/>
              </a:spcAft>
              <a:buFont typeface="Arial" panose="020B0604020202020204" pitchFamily="34" charset="0"/>
              <a:buChar char="•"/>
            </a:pPr>
            <a:r>
              <a:rPr lang="de-DE" sz="1000" dirty="0">
                <a:latin typeface="Calibri" panose="020F0502020204030204" pitchFamily="34" charset="0"/>
              </a:rPr>
              <a:t>Frank Stefani: „Liquid </a:t>
            </a:r>
            <a:r>
              <a:rPr lang="de-DE" sz="1000" dirty="0" err="1">
                <a:latin typeface="Calibri" panose="020F0502020204030204" pitchFamily="34" charset="0"/>
              </a:rPr>
              <a:t>metal</a:t>
            </a:r>
            <a:r>
              <a:rPr lang="de-DE" sz="1000" dirty="0">
                <a:latin typeface="Calibri" panose="020F0502020204030204" pitchFamily="34" charset="0"/>
              </a:rPr>
              <a:t> </a:t>
            </a:r>
            <a:r>
              <a:rPr lang="de-DE" sz="1000" dirty="0" err="1">
                <a:latin typeface="Calibri" panose="020F0502020204030204" pitchFamily="34" charset="0"/>
              </a:rPr>
              <a:t>experiments</a:t>
            </a:r>
            <a:r>
              <a:rPr lang="de-DE" sz="1000" dirty="0">
                <a:latin typeface="Calibri" panose="020F0502020204030204" pitchFamily="34" charset="0"/>
              </a:rPr>
              <a:t> on </a:t>
            </a:r>
            <a:r>
              <a:rPr lang="de-DE" sz="1000" dirty="0" err="1">
                <a:latin typeface="Calibri" panose="020F0502020204030204" pitchFamily="34" charset="0"/>
              </a:rPr>
              <a:t>paradigmatic</a:t>
            </a:r>
            <a:r>
              <a:rPr lang="de-DE" sz="1000" dirty="0">
                <a:latin typeface="Calibri" panose="020F0502020204030204" pitchFamily="34" charset="0"/>
              </a:rPr>
              <a:t> solar </a:t>
            </a:r>
            <a:r>
              <a:rPr lang="de-DE" sz="1000" dirty="0" err="1">
                <a:latin typeface="Calibri" panose="020F0502020204030204" pitchFamily="34" charset="0"/>
              </a:rPr>
              <a:t>physics</a:t>
            </a:r>
            <a:r>
              <a:rPr lang="de-DE" sz="1000" dirty="0">
                <a:latin typeface="Calibri" panose="020F0502020204030204" pitchFamily="34" charset="0"/>
              </a:rPr>
              <a:t> </a:t>
            </a:r>
            <a:r>
              <a:rPr lang="de-DE" sz="1000" dirty="0" err="1">
                <a:latin typeface="Calibri" panose="020F0502020204030204" pitchFamily="34" charset="0"/>
              </a:rPr>
              <a:t>phenomena</a:t>
            </a:r>
            <a:r>
              <a:rPr lang="de-DE" sz="1000" dirty="0">
                <a:latin typeface="Calibri" panose="020F0502020204030204" pitchFamily="34" charset="0"/>
              </a:rPr>
              <a:t>“</a:t>
            </a:r>
          </a:p>
          <a:p>
            <a:pPr marL="171450" lvl="0" indent="-171450">
              <a:lnSpc>
                <a:spcPct val="105000"/>
              </a:lnSpc>
              <a:spcAft>
                <a:spcPts val="300"/>
              </a:spcAft>
              <a:buFont typeface="Arial" panose="020B0604020202020204" pitchFamily="34" charset="0"/>
              <a:buChar char="•"/>
            </a:pPr>
            <a:r>
              <a:rPr lang="en-US" sz="1000" dirty="0">
                <a:latin typeface="Calibri" panose="020F0502020204030204" pitchFamily="34" charset="0"/>
              </a:rPr>
              <a:t>Tobias </a:t>
            </a:r>
            <a:r>
              <a:rPr lang="en-US" sz="1000" dirty="0" err="1">
                <a:latin typeface="Calibri" panose="020F0502020204030204" pitchFamily="34" charset="0"/>
              </a:rPr>
              <a:t>Dornheim</a:t>
            </a:r>
            <a:r>
              <a:rPr lang="en-US" sz="1000" dirty="0">
                <a:latin typeface="Calibri" panose="020F0502020204030204" pitchFamily="34" charset="0"/>
              </a:rPr>
              <a:t>: „Combining AI and HPC to advance Matter under Extreme Conditions Research“</a:t>
            </a:r>
          </a:p>
          <a:p>
            <a:pPr lvl="0">
              <a:lnSpc>
                <a:spcPct val="105000"/>
              </a:lnSpc>
              <a:spcAft>
                <a:spcPts val="300"/>
              </a:spcAft>
            </a:pPr>
            <a:r>
              <a:rPr lang="en-US" sz="1200" b="1" u="sng" dirty="0">
                <a:latin typeface="Calibri" panose="020F0502020204030204" pitchFamily="34" charset="0"/>
              </a:rPr>
              <a:t>FZJ</a:t>
            </a:r>
            <a:r>
              <a:rPr lang="en-US" sz="1200" u="sng" dirty="0">
                <a:latin typeface="Calibri" panose="020F0502020204030204" pitchFamily="34" charset="0"/>
              </a:rPr>
              <a:t>:</a:t>
            </a:r>
          </a:p>
          <a:p>
            <a:pPr marL="171450" lvl="0" indent="-171450">
              <a:lnSpc>
                <a:spcPct val="105000"/>
              </a:lnSpc>
              <a:spcAft>
                <a:spcPts val="300"/>
              </a:spcAft>
              <a:buFont typeface="Arial" panose="020B0604020202020204" pitchFamily="34" charset="0"/>
              <a:buChar char="•"/>
            </a:pPr>
            <a:r>
              <a:rPr lang="en-US" sz="1000" dirty="0">
                <a:latin typeface="Calibri" panose="020F0502020204030204" pitchFamily="34" charset="0"/>
              </a:rPr>
              <a:t>Margarita </a:t>
            </a:r>
            <a:r>
              <a:rPr lang="en-US" sz="1000" dirty="0" err="1">
                <a:latin typeface="Calibri" panose="020F0502020204030204" pitchFamily="34" charset="0"/>
              </a:rPr>
              <a:t>Kruteva</a:t>
            </a:r>
            <a:r>
              <a:rPr lang="en-US" sz="1000" dirty="0">
                <a:latin typeface="Calibri" panose="020F0502020204030204" pitchFamily="34" charset="0"/>
              </a:rPr>
              <a:t>: </a:t>
            </a:r>
            <a:r>
              <a:rPr lang="de-DE" sz="1000" dirty="0">
                <a:latin typeface="Calibri" panose="020F0502020204030204" pitchFamily="34" charset="0"/>
              </a:rPr>
              <a:t>„</a:t>
            </a:r>
            <a:r>
              <a:rPr lang="en-US" sz="1000" dirty="0">
                <a:latin typeface="Calibri" panose="020F0502020204030204" pitchFamily="34" charset="0"/>
              </a:rPr>
              <a:t>Passive Macromolecular Translocation Mechanism through Lipid Membranes”</a:t>
            </a:r>
            <a:endParaRPr lang="de-DE" sz="1000" dirty="0">
              <a:latin typeface="Calibri" panose="020F0502020204030204" pitchFamily="34" charset="0"/>
            </a:endParaRPr>
          </a:p>
          <a:p>
            <a:pPr marL="171450" lvl="0" indent="-171450">
              <a:lnSpc>
                <a:spcPct val="105000"/>
              </a:lnSpc>
              <a:spcAft>
                <a:spcPts val="300"/>
              </a:spcAft>
              <a:buFont typeface="Arial" panose="020B0604020202020204" pitchFamily="34" charset="0"/>
              <a:buChar char="•"/>
            </a:pPr>
            <a:r>
              <a:rPr lang="en-US" sz="1000" dirty="0">
                <a:latin typeface="Calibri" panose="020F0502020204030204" pitchFamily="34" charset="0"/>
              </a:rPr>
              <a:t>Werner </a:t>
            </a:r>
            <a:r>
              <a:rPr lang="en-US" sz="1000" dirty="0" err="1">
                <a:latin typeface="Calibri" panose="020F0502020204030204" pitchFamily="34" charset="0"/>
              </a:rPr>
              <a:t>Schweika</a:t>
            </a:r>
            <a:r>
              <a:rPr lang="en-US" sz="1000" dirty="0">
                <a:latin typeface="Calibri" panose="020F0502020204030204" pitchFamily="34" charset="0"/>
              </a:rPr>
              <a:t> „Chiral Spin Liquid Ground State in YBaCo3FeO7”</a:t>
            </a:r>
          </a:p>
          <a:p>
            <a:pPr lvl="0">
              <a:lnSpc>
                <a:spcPct val="105000"/>
              </a:lnSpc>
              <a:spcAft>
                <a:spcPts val="300"/>
              </a:spcAft>
            </a:pPr>
            <a:r>
              <a:rPr lang="en-US" sz="1200" b="1" u="sng" dirty="0">
                <a:latin typeface="Calibri" panose="020F0502020204030204" pitchFamily="34" charset="0"/>
              </a:rPr>
              <a:t>HZB:</a:t>
            </a:r>
          </a:p>
          <a:p>
            <a:pPr marL="171450" lvl="0" indent="-171450">
              <a:lnSpc>
                <a:spcPct val="105000"/>
              </a:lnSpc>
              <a:spcAft>
                <a:spcPts val="300"/>
              </a:spcAft>
              <a:buFont typeface="Arial" panose="020B0604020202020204" pitchFamily="34" charset="0"/>
              <a:buChar char="•"/>
            </a:pPr>
            <a:r>
              <a:rPr lang="en-US" sz="1000" dirty="0">
                <a:latin typeface="Calibri" panose="020F0502020204030204" pitchFamily="34" charset="0"/>
              </a:rPr>
              <a:t>Anette </a:t>
            </a:r>
            <a:r>
              <a:rPr lang="en-US" sz="1000" dirty="0" err="1">
                <a:latin typeface="Calibri" panose="020F0502020204030204" pitchFamily="34" charset="0"/>
              </a:rPr>
              <a:t>Pietzsch</a:t>
            </a:r>
            <a:r>
              <a:rPr lang="en-US" sz="1000" dirty="0">
                <a:latin typeface="Calibri" panose="020F0502020204030204" pitchFamily="34" charset="0"/>
              </a:rPr>
              <a:t>: </a:t>
            </a:r>
            <a:r>
              <a:rPr lang="de-DE" sz="1000" dirty="0">
                <a:latin typeface="Calibri" panose="020F0502020204030204" pitchFamily="34" charset="0"/>
              </a:rPr>
              <a:t>„</a:t>
            </a:r>
            <a:r>
              <a:rPr lang="en-US" sz="1000" dirty="0">
                <a:latin typeface="Calibri" panose="020F0502020204030204" pitchFamily="34" charset="0"/>
              </a:rPr>
              <a:t>Cuts through the manifold of molecular H2O potential energy surfaces in liquid water at ambient conditions”</a:t>
            </a:r>
          </a:p>
          <a:p>
            <a:pPr marL="171450" lvl="0" indent="-171450">
              <a:lnSpc>
                <a:spcPct val="105000"/>
              </a:lnSpc>
              <a:spcAft>
                <a:spcPts val="300"/>
              </a:spcAft>
              <a:buFont typeface="Arial" panose="020B0604020202020204" pitchFamily="34" charset="0"/>
              <a:buChar char="•"/>
            </a:pPr>
            <a:r>
              <a:rPr lang="de-DE" sz="1000" dirty="0">
                <a:latin typeface="Calibri" panose="020F0502020204030204" pitchFamily="34" charset="0"/>
              </a:rPr>
              <a:t>Gregor Hartmann/Peter Feuer-</a:t>
            </a:r>
            <a:r>
              <a:rPr lang="de-DE" sz="1000" dirty="0" err="1">
                <a:latin typeface="Calibri" panose="020F0502020204030204" pitchFamily="34" charset="0"/>
              </a:rPr>
              <a:t>Forson</a:t>
            </a:r>
            <a:r>
              <a:rPr lang="de-DE" sz="1000" dirty="0">
                <a:latin typeface="Calibri" panose="020F0502020204030204" pitchFamily="34" charset="0"/>
              </a:rPr>
              <a:t> (&amp; Gesa </a:t>
            </a:r>
            <a:r>
              <a:rPr lang="de-DE" sz="1000" dirty="0" err="1">
                <a:latin typeface="Calibri" panose="020F0502020204030204" pitchFamily="34" charset="0"/>
              </a:rPr>
              <a:t>Götzke</a:t>
            </a:r>
            <a:r>
              <a:rPr lang="de-DE" sz="1000" dirty="0">
                <a:latin typeface="Calibri" panose="020F0502020204030204" pitchFamily="34" charset="0"/>
              </a:rPr>
              <a:t>): „</a:t>
            </a:r>
            <a:r>
              <a:rPr lang="de-DE" sz="1000" dirty="0" err="1">
                <a:latin typeface="Calibri" panose="020F0502020204030204" pitchFamily="34" charset="0"/>
              </a:rPr>
              <a:t>Unsupervised</a:t>
            </a:r>
            <a:r>
              <a:rPr lang="de-DE" sz="1000" dirty="0">
                <a:latin typeface="Calibri" panose="020F0502020204030204" pitchFamily="34" charset="0"/>
              </a:rPr>
              <a:t> </a:t>
            </a:r>
            <a:r>
              <a:rPr lang="de-DE" sz="1000" dirty="0" err="1">
                <a:latin typeface="Calibri" panose="020F0502020204030204" pitchFamily="34" charset="0"/>
              </a:rPr>
              <a:t>realworld</a:t>
            </a:r>
            <a:r>
              <a:rPr lang="de-DE" sz="1000" dirty="0">
                <a:latin typeface="Calibri" panose="020F0502020204030204" pitchFamily="34" charset="0"/>
              </a:rPr>
              <a:t> </a:t>
            </a:r>
            <a:r>
              <a:rPr lang="de-DE" sz="1000" dirty="0" err="1">
                <a:latin typeface="Calibri" panose="020F0502020204030204" pitchFamily="34" charset="0"/>
              </a:rPr>
              <a:t>knowledge</a:t>
            </a:r>
            <a:r>
              <a:rPr lang="de-DE" sz="1000" dirty="0">
                <a:latin typeface="Calibri" panose="020F0502020204030204" pitchFamily="34" charset="0"/>
              </a:rPr>
              <a:t> </a:t>
            </a:r>
            <a:r>
              <a:rPr lang="de-DE" sz="1000" dirty="0" err="1">
                <a:latin typeface="Calibri" panose="020F0502020204030204" pitchFamily="34" charset="0"/>
              </a:rPr>
              <a:t>extraction</a:t>
            </a:r>
            <a:r>
              <a:rPr lang="de-DE" sz="1000" dirty="0">
                <a:latin typeface="Calibri" panose="020F0502020204030204" pitchFamily="34" charset="0"/>
              </a:rPr>
              <a:t> via </a:t>
            </a:r>
            <a:r>
              <a:rPr lang="de-DE" sz="1000" dirty="0" err="1">
                <a:latin typeface="Calibri" panose="020F0502020204030204" pitchFamily="34" charset="0"/>
              </a:rPr>
              <a:t>disentangled</a:t>
            </a:r>
            <a:r>
              <a:rPr lang="de-DE" sz="1000" dirty="0">
                <a:latin typeface="Calibri" panose="020F0502020204030204" pitchFamily="34" charset="0"/>
              </a:rPr>
              <a:t> </a:t>
            </a:r>
            <a:r>
              <a:rPr lang="de-DE" sz="1000" dirty="0" err="1">
                <a:latin typeface="Calibri" panose="020F0502020204030204" pitchFamily="34" charset="0"/>
              </a:rPr>
              <a:t>variational</a:t>
            </a:r>
            <a:r>
              <a:rPr lang="de-DE" sz="1000" dirty="0">
                <a:latin typeface="Calibri" panose="020F0502020204030204" pitchFamily="34" charset="0"/>
              </a:rPr>
              <a:t> </a:t>
            </a:r>
            <a:r>
              <a:rPr lang="de-DE" sz="1000" dirty="0" err="1">
                <a:latin typeface="Calibri" panose="020F0502020204030204" pitchFamily="34" charset="0"/>
              </a:rPr>
              <a:t>autoencoders</a:t>
            </a:r>
            <a:r>
              <a:rPr lang="de-DE" sz="1000" dirty="0">
                <a:latin typeface="Calibri" panose="020F0502020204030204" pitchFamily="34" charset="0"/>
              </a:rPr>
              <a:t> </a:t>
            </a:r>
            <a:r>
              <a:rPr lang="de-DE" sz="1000" dirty="0" err="1">
                <a:latin typeface="Calibri" panose="020F0502020204030204" pitchFamily="34" charset="0"/>
              </a:rPr>
              <a:t>for</a:t>
            </a:r>
            <a:r>
              <a:rPr lang="de-DE" sz="1000" dirty="0">
                <a:latin typeface="Calibri" panose="020F0502020204030204" pitchFamily="34" charset="0"/>
              </a:rPr>
              <a:t> </a:t>
            </a:r>
            <a:r>
              <a:rPr lang="de-DE" sz="1000" dirty="0" err="1">
                <a:latin typeface="Calibri" panose="020F0502020204030204" pitchFamily="34" charset="0"/>
              </a:rPr>
              <a:t>photon</a:t>
            </a:r>
            <a:r>
              <a:rPr lang="de-DE" sz="1000" dirty="0">
                <a:latin typeface="Calibri" panose="020F0502020204030204" pitchFamily="34" charset="0"/>
              </a:rPr>
              <a:t> </a:t>
            </a:r>
            <a:r>
              <a:rPr lang="de-DE" sz="1000" dirty="0" err="1">
                <a:latin typeface="Calibri" panose="020F0502020204030204" pitchFamily="34" charset="0"/>
              </a:rPr>
              <a:t>diagnostics</a:t>
            </a:r>
            <a:r>
              <a:rPr lang="de-DE" sz="1000" dirty="0">
                <a:latin typeface="Calibri" panose="020F0502020204030204" pitchFamily="34" charset="0"/>
              </a:rPr>
              <a:t>“</a:t>
            </a:r>
          </a:p>
          <a:p>
            <a:pPr>
              <a:lnSpc>
                <a:spcPct val="105000"/>
              </a:lnSpc>
              <a:spcAft>
                <a:spcPts val="300"/>
              </a:spcAft>
            </a:pPr>
            <a:r>
              <a:rPr lang="de-DE" sz="1200" b="1" u="sng" dirty="0">
                <a:latin typeface="Calibri" panose="020F0502020204030204" pitchFamily="34" charset="0"/>
              </a:rPr>
              <a:t>KIT:</a:t>
            </a:r>
          </a:p>
          <a:p>
            <a:pPr marL="171450" indent="-171450">
              <a:lnSpc>
                <a:spcPct val="105000"/>
              </a:lnSpc>
              <a:spcAft>
                <a:spcPts val="300"/>
              </a:spcAft>
              <a:buFont typeface="Arial" panose="020B0604020202020204" pitchFamily="34" charset="0"/>
              <a:buChar char="•"/>
            </a:pPr>
            <a:r>
              <a:rPr lang="de-DE" sz="1000" dirty="0">
                <a:latin typeface="Calibri" panose="020F0502020204030204" pitchFamily="34" charset="0"/>
              </a:rPr>
              <a:t>Ralph Engel/Kathrin Valerius: „</a:t>
            </a:r>
            <a:r>
              <a:rPr lang="de-DE" sz="1000" dirty="0" err="1">
                <a:latin typeface="Calibri" panose="020F0502020204030204" pitchFamily="34" charset="0"/>
              </a:rPr>
              <a:t>Probing</a:t>
            </a:r>
            <a:r>
              <a:rPr lang="de-DE" sz="1000" dirty="0">
                <a:latin typeface="Calibri" panose="020F0502020204030204" pitchFamily="34" charset="0"/>
              </a:rPr>
              <a:t> </a:t>
            </a:r>
            <a:r>
              <a:rPr lang="de-DE" sz="1000" dirty="0" err="1">
                <a:latin typeface="Calibri" panose="020F0502020204030204" pitchFamily="34" charset="0"/>
              </a:rPr>
              <a:t>local</a:t>
            </a:r>
            <a:r>
              <a:rPr lang="de-DE" sz="1000" dirty="0">
                <a:latin typeface="Calibri" panose="020F0502020204030204" pitchFamily="34" charset="0"/>
              </a:rPr>
              <a:t> </a:t>
            </a:r>
            <a:r>
              <a:rPr lang="de-DE" sz="1000" dirty="0" err="1">
                <a:latin typeface="Calibri" panose="020F0502020204030204" pitchFamily="34" charset="0"/>
              </a:rPr>
              <a:t>overdensities</a:t>
            </a:r>
            <a:r>
              <a:rPr lang="de-DE" sz="1000" dirty="0">
                <a:latin typeface="Calibri" panose="020F0502020204030204" pitchFamily="34" charset="0"/>
              </a:rPr>
              <a:t> </a:t>
            </a:r>
            <a:r>
              <a:rPr lang="de-DE" sz="1000" dirty="0" err="1">
                <a:latin typeface="Calibri" panose="020F0502020204030204" pitchFamily="34" charset="0"/>
              </a:rPr>
              <a:t>of</a:t>
            </a:r>
            <a:r>
              <a:rPr lang="de-DE" sz="1000" dirty="0">
                <a:latin typeface="Calibri" panose="020F0502020204030204" pitchFamily="34" charset="0"/>
              </a:rPr>
              <a:t> </a:t>
            </a:r>
            <a:r>
              <a:rPr lang="de-DE" sz="1000" dirty="0" err="1">
                <a:latin typeface="Calibri" panose="020F0502020204030204" pitchFamily="34" charset="0"/>
              </a:rPr>
              <a:t>cosmic</a:t>
            </a:r>
            <a:r>
              <a:rPr lang="de-DE" sz="1000" dirty="0">
                <a:latin typeface="Calibri" panose="020F0502020204030204" pitchFamily="34" charset="0"/>
              </a:rPr>
              <a:t> </a:t>
            </a:r>
            <a:r>
              <a:rPr lang="de-DE" sz="1000" dirty="0" err="1">
                <a:latin typeface="Calibri" panose="020F0502020204030204" pitchFamily="34" charset="0"/>
              </a:rPr>
              <a:t>relic</a:t>
            </a:r>
            <a:r>
              <a:rPr lang="de-DE" sz="1000" dirty="0">
                <a:latin typeface="Calibri" panose="020F0502020204030204" pitchFamily="34" charset="0"/>
              </a:rPr>
              <a:t> </a:t>
            </a:r>
            <a:r>
              <a:rPr lang="de-DE" sz="1000" dirty="0" err="1">
                <a:latin typeface="Calibri" panose="020F0502020204030204" pitchFamily="34" charset="0"/>
              </a:rPr>
              <a:t>neutrinos</a:t>
            </a:r>
            <a:r>
              <a:rPr lang="de-DE" sz="1000" dirty="0">
                <a:latin typeface="Calibri" panose="020F0502020204030204" pitchFamily="34" charset="0"/>
              </a:rPr>
              <a:t>“ (KATRIN </a:t>
            </a:r>
            <a:r>
              <a:rPr lang="de-DE" sz="1000" dirty="0" err="1">
                <a:latin typeface="Calibri" panose="020F0502020204030204" pitchFamily="34" charset="0"/>
              </a:rPr>
              <a:t>results</a:t>
            </a:r>
            <a:r>
              <a:rPr lang="de-DE" sz="1000" dirty="0">
                <a:latin typeface="Calibri" panose="020F0502020204030204" pitchFamily="34" charset="0"/>
              </a:rPr>
              <a:t> 2022)</a:t>
            </a:r>
          </a:p>
          <a:p>
            <a:pPr marL="171450" indent="-171450">
              <a:lnSpc>
                <a:spcPct val="105000"/>
              </a:lnSpc>
              <a:spcAft>
                <a:spcPts val="300"/>
              </a:spcAft>
              <a:buFont typeface="Arial" panose="020B0604020202020204" pitchFamily="34" charset="0"/>
              <a:buChar char="•"/>
            </a:pPr>
            <a:r>
              <a:rPr lang="de-DE" sz="1000" dirty="0">
                <a:latin typeface="Calibri" panose="020F0502020204030204" pitchFamily="34" charset="0"/>
              </a:rPr>
              <a:t>Anke-Susanne Müller: „Elektron Beam Diagnostik“ </a:t>
            </a:r>
          </a:p>
          <a:p>
            <a:pPr>
              <a:lnSpc>
                <a:spcPct val="105000"/>
              </a:lnSpc>
              <a:spcAft>
                <a:spcPts val="300"/>
              </a:spcAft>
            </a:pPr>
            <a:r>
              <a:rPr lang="de-DE" sz="1200" b="1" u="sng" dirty="0">
                <a:latin typeface="Calibri" panose="020F0502020204030204" pitchFamily="34" charset="0"/>
              </a:rPr>
              <a:t>DESY:</a:t>
            </a:r>
          </a:p>
          <a:p>
            <a:pPr marL="171450" indent="-171450">
              <a:lnSpc>
                <a:spcPct val="105000"/>
              </a:lnSpc>
              <a:spcAft>
                <a:spcPts val="300"/>
              </a:spcAft>
              <a:buFont typeface="Arial" panose="020B0604020202020204" pitchFamily="34" charset="0"/>
              <a:buChar char="•"/>
            </a:pPr>
            <a:r>
              <a:rPr lang="en-US" sz="1000" dirty="0">
                <a:latin typeface="Calibri" panose="020F0502020204030204" pitchFamily="34" charset="0"/>
              </a:rPr>
              <a:t>Jean Damascene </a:t>
            </a:r>
            <a:r>
              <a:rPr lang="en-US" sz="1000" dirty="0" err="1">
                <a:latin typeface="Calibri" panose="020F0502020204030204" pitchFamily="34" charset="0"/>
              </a:rPr>
              <a:t>Mbarubucyeye</a:t>
            </a:r>
            <a:r>
              <a:rPr lang="en-US" sz="1000" dirty="0">
                <a:latin typeface="Calibri" panose="020F0502020204030204" pitchFamily="34" charset="0"/>
              </a:rPr>
              <a:t>: </a:t>
            </a:r>
            <a:r>
              <a:rPr lang="de-DE" sz="1000" dirty="0">
                <a:latin typeface="Calibri" panose="020F0502020204030204" pitchFamily="34" charset="0"/>
              </a:rPr>
              <a:t>„</a:t>
            </a:r>
            <a:r>
              <a:rPr lang="en-US" sz="1000" dirty="0">
                <a:latin typeface="Calibri" panose="020F0502020204030204" pitchFamily="34" charset="0"/>
              </a:rPr>
              <a:t>H.E.S.S. follow-up observations of GRB221009A, the brightest gamma-ray burst ever detected”</a:t>
            </a:r>
          </a:p>
          <a:p>
            <a:pPr marL="171450" indent="-171450">
              <a:lnSpc>
                <a:spcPct val="105000"/>
              </a:lnSpc>
              <a:spcAft>
                <a:spcPts val="300"/>
              </a:spcAft>
              <a:buFont typeface="Arial" panose="020B0604020202020204" pitchFamily="34" charset="0"/>
              <a:buChar char="•"/>
            </a:pPr>
            <a:r>
              <a:rPr lang="de-DE" sz="1000" dirty="0">
                <a:latin typeface="Calibri" panose="020F0502020204030204" pitchFamily="34" charset="0"/>
              </a:rPr>
              <a:t>„ </a:t>
            </a:r>
            <a:r>
              <a:rPr lang="en-US" sz="1000" dirty="0">
                <a:latin typeface="Calibri" panose="020F0502020204030204" pitchFamily="34" charset="0"/>
              </a:rPr>
              <a:t>Observation of the production of 4 top quarks: 4 times the heaviest fundamental particle!”</a:t>
            </a:r>
            <a:endParaRPr lang="de-DE" sz="1200" b="1" u="sng" dirty="0">
              <a:latin typeface="Calibri" panose="020F0502020204030204" pitchFamily="34" charset="0"/>
            </a:endParaRPr>
          </a:p>
          <a:p>
            <a:pPr marL="171450" indent="-171450">
              <a:lnSpc>
                <a:spcPct val="105000"/>
              </a:lnSpc>
              <a:spcAft>
                <a:spcPts val="300"/>
              </a:spcAft>
              <a:buFont typeface="Arial" panose="020B0604020202020204" pitchFamily="34" charset="0"/>
              <a:buChar char="•"/>
            </a:pPr>
            <a:endParaRPr lang="en-US" sz="1000" dirty="0">
              <a:latin typeface="Calibri" panose="020F0502020204030204" pitchFamily="34" charset="0"/>
            </a:endParaRPr>
          </a:p>
        </p:txBody>
      </p:sp>
      <p:sp>
        <p:nvSpPr>
          <p:cNvPr id="2" name="Textfeld 1">
            <a:extLst>
              <a:ext uri="{FF2B5EF4-FFF2-40B4-BE49-F238E27FC236}">
                <a16:creationId xmlns:a16="http://schemas.microsoft.com/office/drawing/2014/main" id="{63663D9D-D623-409B-98A6-D57B6AD24594}"/>
              </a:ext>
            </a:extLst>
          </p:cNvPr>
          <p:cNvSpPr txBox="1"/>
          <p:nvPr/>
        </p:nvSpPr>
        <p:spPr>
          <a:xfrm flipH="1">
            <a:off x="360202" y="1187914"/>
            <a:ext cx="2786292" cy="3447098"/>
          </a:xfrm>
          <a:prstGeom prst="rect">
            <a:avLst/>
          </a:prstGeom>
          <a:noFill/>
          <a:ln>
            <a:solidFill>
              <a:schemeClr val="accent1"/>
            </a:solidFill>
          </a:ln>
        </p:spPr>
        <p:txBody>
          <a:bodyPr wrap="square" rtlCol="0">
            <a:spAutoFit/>
          </a:bodyPr>
          <a:lstStyle/>
          <a:p>
            <a:r>
              <a:rPr lang="de-DE" dirty="0"/>
              <a:t>2 Poster/Zentrum</a:t>
            </a:r>
          </a:p>
          <a:p>
            <a:endParaRPr lang="de-DE" dirty="0"/>
          </a:p>
          <a:p>
            <a:pPr>
              <a:spcBef>
                <a:spcPts val="600"/>
              </a:spcBef>
              <a:spcAft>
                <a:spcPts val="600"/>
              </a:spcAft>
            </a:pPr>
            <a:r>
              <a:rPr lang="de-DE" sz="1600" dirty="0" err="1"/>
              <a:t>Postersession</a:t>
            </a:r>
            <a:r>
              <a:rPr lang="de-DE" sz="1600" dirty="0"/>
              <a:t> nutzen, um unsere Forschung und </a:t>
            </a:r>
            <a:r>
              <a:rPr lang="de-DE" sz="1600" dirty="0" err="1"/>
              <a:t>Forscher:innen</a:t>
            </a:r>
            <a:r>
              <a:rPr lang="de-DE" sz="1600" dirty="0"/>
              <a:t> zu zeigen !</a:t>
            </a:r>
          </a:p>
          <a:p>
            <a:pPr>
              <a:spcBef>
                <a:spcPts val="600"/>
              </a:spcBef>
              <a:spcAft>
                <a:spcPts val="600"/>
              </a:spcAft>
            </a:pPr>
            <a:r>
              <a:rPr lang="de-DE" sz="1400" dirty="0"/>
              <a:t>ggf. weniger sperrige </a:t>
            </a:r>
            <a:r>
              <a:rPr lang="de-DE" sz="1400"/>
              <a:t>Titel wählen</a:t>
            </a:r>
            <a:endParaRPr lang="de-DE" dirty="0"/>
          </a:p>
          <a:p>
            <a:r>
              <a:rPr lang="de-DE" dirty="0"/>
              <a:t>Bitte</a:t>
            </a:r>
          </a:p>
          <a:p>
            <a:r>
              <a:rPr lang="de-DE" dirty="0"/>
              <a:t>KEINE Strategieposter !!</a:t>
            </a:r>
          </a:p>
          <a:p>
            <a:endParaRPr lang="de-DE" dirty="0"/>
          </a:p>
          <a:p>
            <a:r>
              <a:rPr lang="de-DE" sz="1600" dirty="0"/>
              <a:t>EINHEITLICHES FORMAT</a:t>
            </a:r>
          </a:p>
          <a:p>
            <a:r>
              <a:rPr lang="de-DE" sz="1600" dirty="0"/>
              <a:t>z.B.: MU, MML, MT </a:t>
            </a:r>
            <a:r>
              <a:rPr lang="de-DE" sz="1600" dirty="0" err="1"/>
              <a:t>logos</a:t>
            </a:r>
            <a:endParaRPr lang="de-DE" sz="1600" dirty="0"/>
          </a:p>
        </p:txBody>
      </p:sp>
    </p:spTree>
    <p:extLst>
      <p:ext uri="{BB962C8B-B14F-4D97-AF65-F5344CB8AC3E}">
        <p14:creationId xmlns:p14="http://schemas.microsoft.com/office/powerpoint/2010/main" val="4133410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4">
            <a:extLst>
              <a:ext uri="{FF2B5EF4-FFF2-40B4-BE49-F238E27FC236}">
                <a16:creationId xmlns:a16="http://schemas.microsoft.com/office/drawing/2014/main" id="{B11E83C9-1031-4A33-B5CB-070AB35AC551}"/>
              </a:ext>
            </a:extLst>
          </p:cNvPr>
          <p:cNvSpPr>
            <a:spLocks noGrp="1"/>
          </p:cNvSpPr>
          <p:nvPr>
            <p:ph type="title"/>
          </p:nvPr>
        </p:nvSpPr>
        <p:spPr>
          <a:xfrm>
            <a:off x="360000" y="231490"/>
            <a:ext cx="8424000" cy="371930"/>
          </a:xfrm>
        </p:spPr>
        <p:txBody>
          <a:bodyPr/>
          <a:lstStyle/>
          <a:p>
            <a:r>
              <a:rPr lang="de-DE" dirty="0"/>
              <a:t>TOP 3: Probevorträge für Sitzung des SAB am 02./03.05.2023</a:t>
            </a:r>
          </a:p>
        </p:txBody>
      </p:sp>
      <p:sp>
        <p:nvSpPr>
          <p:cNvPr id="35" name="Textplatzhalter 5">
            <a:extLst>
              <a:ext uri="{FF2B5EF4-FFF2-40B4-BE49-F238E27FC236}">
                <a16:creationId xmlns:a16="http://schemas.microsoft.com/office/drawing/2014/main" id="{73AF3541-30D9-4AB6-BFEE-8EECBDCBAD35}"/>
              </a:ext>
            </a:extLst>
          </p:cNvPr>
          <p:cNvSpPr>
            <a:spLocks noGrp="1"/>
          </p:cNvSpPr>
          <p:nvPr>
            <p:ph type="body" sz="quarter" idx="14"/>
          </p:nvPr>
        </p:nvSpPr>
        <p:spPr>
          <a:xfrm>
            <a:off x="358775" y="691200"/>
            <a:ext cx="8424000" cy="266400"/>
          </a:xfrm>
        </p:spPr>
        <p:txBody>
          <a:bodyPr/>
          <a:lstStyle/>
          <a:p>
            <a:r>
              <a:rPr lang="de-DE" dirty="0"/>
              <a:t>Übersicht der Kosten- und Aufgabenverteilung</a:t>
            </a:r>
          </a:p>
        </p:txBody>
      </p:sp>
      <p:pic>
        <p:nvPicPr>
          <p:cNvPr id="2" name="Grafik 1">
            <a:extLst>
              <a:ext uri="{FF2B5EF4-FFF2-40B4-BE49-F238E27FC236}">
                <a16:creationId xmlns:a16="http://schemas.microsoft.com/office/drawing/2014/main" id="{F955084A-D34F-442E-A17E-2EBC08108171}"/>
              </a:ext>
            </a:extLst>
          </p:cNvPr>
          <p:cNvPicPr>
            <a:picLocks noChangeAspect="1"/>
          </p:cNvPicPr>
          <p:nvPr/>
        </p:nvPicPr>
        <p:blipFill rotWithShape="1">
          <a:blip r:embed="rId3"/>
          <a:srcRect t="15140"/>
          <a:stretch/>
        </p:blipFill>
        <p:spPr>
          <a:xfrm>
            <a:off x="755576" y="1140823"/>
            <a:ext cx="8276565" cy="3926041"/>
          </a:xfrm>
          <a:prstGeom prst="rect">
            <a:avLst/>
          </a:prstGeom>
        </p:spPr>
      </p:pic>
    </p:spTree>
    <p:extLst>
      <p:ext uri="{BB962C8B-B14F-4D97-AF65-F5344CB8AC3E}">
        <p14:creationId xmlns:p14="http://schemas.microsoft.com/office/powerpoint/2010/main" val="2162509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4">
            <a:extLst>
              <a:ext uri="{FF2B5EF4-FFF2-40B4-BE49-F238E27FC236}">
                <a16:creationId xmlns:a16="http://schemas.microsoft.com/office/drawing/2014/main" id="{B11E83C9-1031-4A33-B5CB-070AB35AC551}"/>
              </a:ext>
            </a:extLst>
          </p:cNvPr>
          <p:cNvSpPr>
            <a:spLocks noGrp="1"/>
          </p:cNvSpPr>
          <p:nvPr>
            <p:ph type="title"/>
          </p:nvPr>
        </p:nvSpPr>
        <p:spPr>
          <a:xfrm>
            <a:off x="360000" y="231490"/>
            <a:ext cx="8424000" cy="371930"/>
          </a:xfrm>
        </p:spPr>
        <p:txBody>
          <a:bodyPr/>
          <a:lstStyle/>
          <a:p>
            <a:r>
              <a:rPr lang="de-DE" dirty="0"/>
              <a:t>TOP 3: Probevorträge für Sitzung des SAB am 02./03.05.2023</a:t>
            </a:r>
          </a:p>
        </p:txBody>
      </p:sp>
      <p:sp>
        <p:nvSpPr>
          <p:cNvPr id="35" name="Textplatzhalter 5">
            <a:extLst>
              <a:ext uri="{FF2B5EF4-FFF2-40B4-BE49-F238E27FC236}">
                <a16:creationId xmlns:a16="http://schemas.microsoft.com/office/drawing/2014/main" id="{73AF3541-30D9-4AB6-BFEE-8EECBDCBAD35}"/>
              </a:ext>
            </a:extLst>
          </p:cNvPr>
          <p:cNvSpPr>
            <a:spLocks noGrp="1"/>
          </p:cNvSpPr>
          <p:nvPr>
            <p:ph type="body" sz="quarter" idx="14"/>
          </p:nvPr>
        </p:nvSpPr>
        <p:spPr>
          <a:xfrm>
            <a:off x="358775" y="691200"/>
            <a:ext cx="8424000" cy="266400"/>
          </a:xfrm>
        </p:spPr>
        <p:txBody>
          <a:bodyPr/>
          <a:lstStyle/>
          <a:p>
            <a:r>
              <a:rPr lang="de-DE" dirty="0"/>
              <a:t>Sitzungsunterlagen</a:t>
            </a:r>
          </a:p>
        </p:txBody>
      </p:sp>
      <p:sp>
        <p:nvSpPr>
          <p:cNvPr id="5" name="Rechteck 4">
            <a:extLst>
              <a:ext uri="{FF2B5EF4-FFF2-40B4-BE49-F238E27FC236}">
                <a16:creationId xmlns:a16="http://schemas.microsoft.com/office/drawing/2014/main" id="{6F0D7F07-28F9-4BB1-B22E-B13B5B332BAF}"/>
              </a:ext>
            </a:extLst>
          </p:cNvPr>
          <p:cNvSpPr/>
          <p:nvPr/>
        </p:nvSpPr>
        <p:spPr>
          <a:xfrm>
            <a:off x="7830" y="1320988"/>
            <a:ext cx="5212242" cy="506742"/>
          </a:xfrm>
          <a:prstGeom prst="rect">
            <a:avLst/>
          </a:prstGeom>
        </p:spPr>
        <p:txBody>
          <a:bodyPr wrap="square">
            <a:spAutoFit/>
          </a:bodyPr>
          <a:lstStyle/>
          <a:p>
            <a:pPr>
              <a:lnSpc>
                <a:spcPct val="114000"/>
              </a:lnSpc>
              <a:spcAft>
                <a:spcPts val="300"/>
              </a:spcAft>
            </a:pPr>
            <a:endParaRPr lang="de-DE" sz="1200" b="1" u="sng" dirty="0">
              <a:solidFill>
                <a:srgbClr val="1F497D"/>
              </a:solidFill>
              <a:latin typeface="Calibri" panose="020F0502020204030204" pitchFamily="34" charset="0"/>
            </a:endParaRPr>
          </a:p>
          <a:p>
            <a:pPr lvl="0">
              <a:lnSpc>
                <a:spcPct val="114000"/>
              </a:lnSpc>
              <a:spcAft>
                <a:spcPts val="300"/>
              </a:spcAft>
            </a:pPr>
            <a:endParaRPr lang="de-DE" sz="1000" dirty="0">
              <a:solidFill>
                <a:srgbClr val="1F497D"/>
              </a:solidFill>
              <a:latin typeface="Calibri" panose="020F0502020204030204" pitchFamily="34" charset="0"/>
            </a:endParaRPr>
          </a:p>
        </p:txBody>
      </p:sp>
      <p:pic>
        <p:nvPicPr>
          <p:cNvPr id="2" name="Grafik 1">
            <a:extLst>
              <a:ext uri="{FF2B5EF4-FFF2-40B4-BE49-F238E27FC236}">
                <a16:creationId xmlns:a16="http://schemas.microsoft.com/office/drawing/2014/main" id="{221E0BBB-F1E7-48A2-AB47-E2B85A96A486}"/>
              </a:ext>
            </a:extLst>
          </p:cNvPr>
          <p:cNvPicPr>
            <a:picLocks noChangeAspect="1"/>
          </p:cNvPicPr>
          <p:nvPr/>
        </p:nvPicPr>
        <p:blipFill rotWithShape="1">
          <a:blip r:embed="rId3"/>
          <a:srcRect t="16350"/>
          <a:stretch/>
        </p:blipFill>
        <p:spPr>
          <a:xfrm>
            <a:off x="459754" y="1131590"/>
            <a:ext cx="8528136" cy="3982831"/>
          </a:xfrm>
          <a:prstGeom prst="rect">
            <a:avLst/>
          </a:prstGeom>
        </p:spPr>
      </p:pic>
      <p:sp>
        <p:nvSpPr>
          <p:cNvPr id="3" name="Rechteck 2">
            <a:extLst>
              <a:ext uri="{FF2B5EF4-FFF2-40B4-BE49-F238E27FC236}">
                <a16:creationId xmlns:a16="http://schemas.microsoft.com/office/drawing/2014/main" id="{C9BF3C26-1E1B-40AE-96EE-F67B414392C7}"/>
              </a:ext>
            </a:extLst>
          </p:cNvPr>
          <p:cNvSpPr/>
          <p:nvPr/>
        </p:nvSpPr>
        <p:spPr>
          <a:xfrm>
            <a:off x="358775" y="4335946"/>
            <a:ext cx="8528136" cy="6120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452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23528" y="1419622"/>
            <a:ext cx="8496944" cy="699686"/>
          </a:xfrm>
        </p:spPr>
        <p:txBody>
          <a:bodyPr/>
          <a:lstStyle/>
          <a:p>
            <a:r>
              <a:rPr lang="de-DE" sz="3400" dirty="0"/>
              <a:t>TOP 4: Probevorträge für Sitzung des SAB</a:t>
            </a:r>
          </a:p>
        </p:txBody>
      </p:sp>
      <p:sp>
        <p:nvSpPr>
          <p:cNvPr id="7" name="Untertitel 6"/>
          <p:cNvSpPr>
            <a:spLocks noGrp="1"/>
          </p:cNvSpPr>
          <p:nvPr>
            <p:ph type="subTitle" idx="1"/>
          </p:nvPr>
        </p:nvSpPr>
        <p:spPr>
          <a:xfrm>
            <a:off x="360184" y="1995686"/>
            <a:ext cx="7992236" cy="2160240"/>
          </a:xfrm>
        </p:spPr>
        <p:txBody>
          <a:bodyPr>
            <a:normAutofit/>
          </a:bodyPr>
          <a:lstStyle/>
          <a:p>
            <a:pPr lvl="0">
              <a:lnSpc>
                <a:spcPct val="110000"/>
              </a:lnSpc>
            </a:pPr>
            <a:r>
              <a:rPr lang="en-US" sz="1800" dirty="0"/>
              <a:t>Monitoring for 2022:</a:t>
            </a:r>
          </a:p>
          <a:p>
            <a:pPr marL="342900" lvl="0" indent="-342900">
              <a:lnSpc>
                <a:spcPct val="110000"/>
              </a:lnSpc>
              <a:buFont typeface="Arial" panose="020B0604020202020204" pitchFamily="34" charset="0"/>
              <a:buChar char="•"/>
            </a:pPr>
            <a:r>
              <a:rPr lang="en-US" sz="1800" dirty="0"/>
              <a:t>Coordinator of the Research Field &amp; Vice President (15’ + 15’) </a:t>
            </a:r>
            <a:r>
              <a:rPr lang="en-US" sz="1200" dirty="0"/>
              <a:t>Helmut Dosch</a:t>
            </a:r>
            <a:endParaRPr lang="en-US" sz="1800" dirty="0"/>
          </a:p>
          <a:p>
            <a:pPr marL="342900" lvl="0" indent="-342900">
              <a:lnSpc>
                <a:spcPct val="110000"/>
              </a:lnSpc>
              <a:buFont typeface="Arial" panose="020B0604020202020204" pitchFamily="34" charset="0"/>
              <a:buChar char="•"/>
            </a:pPr>
            <a:r>
              <a:rPr lang="en-US" sz="1800" dirty="0"/>
              <a:t>Program spokesperson MU and Deputy (15’ + 15’) </a:t>
            </a:r>
            <a:r>
              <a:rPr lang="en-US" sz="1200" dirty="0" err="1"/>
              <a:t>Beate</a:t>
            </a:r>
            <a:r>
              <a:rPr lang="en-US" sz="1200" dirty="0"/>
              <a:t> Heinemann</a:t>
            </a:r>
            <a:endParaRPr lang="en-US" sz="1800" dirty="0"/>
          </a:p>
          <a:p>
            <a:pPr marL="342900" lvl="0" indent="-342900">
              <a:lnSpc>
                <a:spcPct val="110000"/>
              </a:lnSpc>
              <a:buFont typeface="Arial" panose="020B0604020202020204" pitchFamily="34" charset="0"/>
              <a:buChar char="•"/>
            </a:pPr>
            <a:r>
              <a:rPr lang="en-US" sz="1800" dirty="0"/>
              <a:t>Program spokesperson MT and Deputy (15’ + 15’) </a:t>
            </a:r>
            <a:r>
              <a:rPr lang="en-US" sz="1200" dirty="0"/>
              <a:t>Anke-Susanne Müller</a:t>
            </a:r>
            <a:endParaRPr lang="en-US" sz="1800" dirty="0"/>
          </a:p>
          <a:p>
            <a:pPr marL="342900" lvl="0" indent="-342900">
              <a:lnSpc>
                <a:spcPct val="110000"/>
              </a:lnSpc>
              <a:buFont typeface="Arial" panose="020B0604020202020204" pitchFamily="34" charset="0"/>
              <a:buChar char="•"/>
            </a:pPr>
            <a:r>
              <a:rPr lang="en-US" sz="1800" dirty="0"/>
              <a:t>Program spokesperson MML and Deputy (15’ + 15’) </a:t>
            </a:r>
            <a:r>
              <a:rPr lang="en-US" sz="1200" dirty="0"/>
              <a:t>Thomas Stöhlker</a:t>
            </a:r>
            <a:endParaRPr lang="en-US" sz="1800" dirty="0"/>
          </a:p>
          <a:p>
            <a:pPr marL="342900" lvl="0" indent="-342900">
              <a:lnSpc>
                <a:spcPct val="110000"/>
              </a:lnSpc>
              <a:buFont typeface="Arial" panose="020B0604020202020204" pitchFamily="34" charset="0"/>
              <a:buChar char="•"/>
            </a:pPr>
            <a:endParaRPr lang="de-DE" sz="1800" dirty="0"/>
          </a:p>
        </p:txBody>
      </p:sp>
    </p:spTree>
    <p:extLst>
      <p:ext uri="{BB962C8B-B14F-4D97-AF65-F5344CB8AC3E}">
        <p14:creationId xmlns:p14="http://schemas.microsoft.com/office/powerpoint/2010/main" val="1599361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23528" y="1419622"/>
            <a:ext cx="6804104" cy="699686"/>
          </a:xfrm>
        </p:spPr>
        <p:txBody>
          <a:bodyPr/>
          <a:lstStyle/>
          <a:p>
            <a:r>
              <a:rPr lang="de-DE" dirty="0"/>
              <a:t>TOP 1: Begrüßung und Aktuelles</a:t>
            </a:r>
          </a:p>
        </p:txBody>
      </p:sp>
      <p:sp>
        <p:nvSpPr>
          <p:cNvPr id="7" name="Untertitel 6"/>
          <p:cNvSpPr>
            <a:spLocks noGrp="1"/>
          </p:cNvSpPr>
          <p:nvPr>
            <p:ph type="subTitle" idx="1"/>
          </p:nvPr>
        </p:nvSpPr>
        <p:spPr>
          <a:xfrm>
            <a:off x="360184" y="2023200"/>
            <a:ext cx="6336052" cy="2564774"/>
          </a:xfrm>
        </p:spPr>
        <p:txBody>
          <a:bodyPr>
            <a:normAutofit/>
          </a:bodyPr>
          <a:lstStyle/>
          <a:p>
            <a:pPr marL="342900" lvl="0" indent="-342900">
              <a:lnSpc>
                <a:spcPct val="110000"/>
              </a:lnSpc>
              <a:buFont typeface="Arial" panose="020B0604020202020204" pitchFamily="34" charset="0"/>
              <a:buChar char="•"/>
            </a:pPr>
            <a:r>
              <a:rPr lang="de-DE" sz="1800" dirty="0"/>
              <a:t>Aktuelles aus der Helmholtz-Gemeinschaft,</a:t>
            </a:r>
            <a:br>
              <a:rPr lang="de-DE" sz="1800" dirty="0"/>
            </a:br>
            <a:r>
              <a:rPr lang="de-DE" sz="1800" dirty="0"/>
              <a:t>den Programmen und Topics</a:t>
            </a:r>
          </a:p>
        </p:txBody>
      </p:sp>
    </p:spTree>
    <p:extLst>
      <p:ext uri="{BB962C8B-B14F-4D97-AF65-F5344CB8AC3E}">
        <p14:creationId xmlns:p14="http://schemas.microsoft.com/office/powerpoint/2010/main" val="3375490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23528" y="1419622"/>
            <a:ext cx="8496944" cy="699686"/>
          </a:xfrm>
        </p:spPr>
        <p:txBody>
          <a:bodyPr/>
          <a:lstStyle/>
          <a:p>
            <a:r>
              <a:rPr lang="de-DE" sz="3400" dirty="0"/>
              <a:t>TOP 5: Probevorträge für Sitzung des SAB</a:t>
            </a:r>
          </a:p>
        </p:txBody>
      </p:sp>
      <p:sp>
        <p:nvSpPr>
          <p:cNvPr id="7" name="Untertitel 6"/>
          <p:cNvSpPr>
            <a:spLocks noGrp="1"/>
          </p:cNvSpPr>
          <p:nvPr>
            <p:ph type="subTitle" idx="1"/>
          </p:nvPr>
        </p:nvSpPr>
        <p:spPr>
          <a:xfrm>
            <a:off x="360184" y="1995686"/>
            <a:ext cx="8604304" cy="2160240"/>
          </a:xfrm>
        </p:spPr>
        <p:txBody>
          <a:bodyPr/>
          <a:lstStyle/>
          <a:p>
            <a:pPr marL="342900" lvl="0" indent="-342900">
              <a:lnSpc>
                <a:spcPct val="110000"/>
              </a:lnSpc>
              <a:buFont typeface="Arial" panose="020B0604020202020204" pitchFamily="34" charset="0"/>
              <a:buChar char="•"/>
            </a:pPr>
            <a:r>
              <a:rPr lang="en-US" sz="1800" dirty="0"/>
              <a:t>5 x Scientific Highlights (je ca. 7’ + 5’)</a:t>
            </a:r>
            <a:r>
              <a:rPr lang="de-DE" sz="1800" dirty="0"/>
              <a:t> </a:t>
            </a:r>
            <a:r>
              <a:rPr lang="de-DE" sz="1200" dirty="0"/>
              <a:t>Nominierte des Helmholtz-Promotionspreises 2021 &amp; 2022:</a:t>
            </a:r>
            <a:endParaRPr lang="en-US" sz="1800" dirty="0"/>
          </a:p>
          <a:p>
            <a:r>
              <a:rPr lang="de-DE" sz="1400" dirty="0"/>
              <a:t>	Martin </a:t>
            </a:r>
            <a:r>
              <a:rPr lang="de-DE" sz="1400" dirty="0" err="1"/>
              <a:t>Rehwald</a:t>
            </a:r>
            <a:r>
              <a:rPr lang="de-DE" sz="1400" dirty="0"/>
              <a:t> (HZDR)</a:t>
            </a:r>
          </a:p>
          <a:p>
            <a:r>
              <a:rPr lang="de-DE" sz="1400" dirty="0"/>
              <a:t>	Nick Karcher (KIT)</a:t>
            </a:r>
          </a:p>
          <a:p>
            <a:r>
              <a:rPr lang="de-DE" sz="1400" dirty="0"/>
              <a:t>	</a:t>
            </a:r>
            <a:r>
              <a:rPr lang="en-US" sz="1400" dirty="0" err="1"/>
              <a:t>Peera</a:t>
            </a:r>
            <a:r>
              <a:rPr lang="en-US" sz="1400" dirty="0"/>
              <a:t> </a:t>
            </a:r>
            <a:r>
              <a:rPr lang="en-US" sz="1400" dirty="0" err="1"/>
              <a:t>Simakachorn</a:t>
            </a:r>
            <a:r>
              <a:rPr lang="en-US" sz="1400" dirty="0"/>
              <a:t> (DESY)</a:t>
            </a:r>
            <a:endParaRPr lang="de-DE" sz="1400" dirty="0"/>
          </a:p>
          <a:p>
            <a:r>
              <a:rPr lang="en-US" sz="1400" dirty="0"/>
              <a:t>	Luis Eduardo Ardila Perez (KIT)</a:t>
            </a:r>
            <a:endParaRPr lang="en-US" sz="1000" dirty="0"/>
          </a:p>
          <a:p>
            <a:r>
              <a:rPr lang="de-DE" sz="1400" dirty="0"/>
              <a:t>	Lukas Grote (DESY)</a:t>
            </a:r>
          </a:p>
          <a:p>
            <a:pPr marL="342900" lvl="0" indent="-342900">
              <a:lnSpc>
                <a:spcPct val="110000"/>
              </a:lnSpc>
              <a:buFont typeface="Arial" panose="020B0604020202020204" pitchFamily="34" charset="0"/>
              <a:buChar char="•"/>
            </a:pPr>
            <a:endParaRPr lang="en-US" sz="1800" dirty="0"/>
          </a:p>
          <a:p>
            <a:pPr marL="342900" lvl="0" indent="-342900">
              <a:lnSpc>
                <a:spcPct val="110000"/>
              </a:lnSpc>
              <a:buFont typeface="Arial" panose="020B0604020202020204" pitchFamily="34" charset="0"/>
              <a:buChar char="•"/>
            </a:pPr>
            <a:endParaRPr lang="de-DE" sz="2600" dirty="0"/>
          </a:p>
          <a:p>
            <a:pPr marL="342900" lvl="0" indent="-342900">
              <a:lnSpc>
                <a:spcPct val="11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3159140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4">
            <a:extLst>
              <a:ext uri="{FF2B5EF4-FFF2-40B4-BE49-F238E27FC236}">
                <a16:creationId xmlns:a16="http://schemas.microsoft.com/office/drawing/2014/main" id="{B11E83C9-1031-4A33-B5CB-070AB35AC551}"/>
              </a:ext>
            </a:extLst>
          </p:cNvPr>
          <p:cNvSpPr>
            <a:spLocks noGrp="1"/>
          </p:cNvSpPr>
          <p:nvPr>
            <p:ph type="title"/>
          </p:nvPr>
        </p:nvSpPr>
        <p:spPr>
          <a:xfrm>
            <a:off x="360000" y="231490"/>
            <a:ext cx="8424000" cy="371930"/>
          </a:xfrm>
        </p:spPr>
        <p:txBody>
          <a:bodyPr/>
          <a:lstStyle/>
          <a:p>
            <a:r>
              <a:rPr lang="de-DE" dirty="0"/>
              <a:t>TOP 5: Probevorträge für Sitzung des SAB am 02./03.05.2023</a:t>
            </a:r>
          </a:p>
        </p:txBody>
      </p:sp>
      <p:sp>
        <p:nvSpPr>
          <p:cNvPr id="35" name="Textplatzhalter 5">
            <a:extLst>
              <a:ext uri="{FF2B5EF4-FFF2-40B4-BE49-F238E27FC236}">
                <a16:creationId xmlns:a16="http://schemas.microsoft.com/office/drawing/2014/main" id="{73AF3541-30D9-4AB6-BFEE-8EECBDCBAD35}"/>
              </a:ext>
            </a:extLst>
          </p:cNvPr>
          <p:cNvSpPr>
            <a:spLocks noGrp="1"/>
          </p:cNvSpPr>
          <p:nvPr>
            <p:ph type="body" sz="quarter" idx="14"/>
          </p:nvPr>
        </p:nvSpPr>
        <p:spPr>
          <a:xfrm>
            <a:off x="358775" y="691200"/>
            <a:ext cx="8424000" cy="266400"/>
          </a:xfrm>
        </p:spPr>
        <p:txBody>
          <a:bodyPr/>
          <a:lstStyle/>
          <a:p>
            <a:r>
              <a:rPr lang="de-DE" dirty="0" err="1"/>
              <a:t>Nomminierte</a:t>
            </a:r>
            <a:r>
              <a:rPr lang="de-DE" dirty="0"/>
              <a:t> und </a:t>
            </a:r>
            <a:r>
              <a:rPr lang="de-DE" dirty="0" err="1"/>
              <a:t>Preisträger:innen</a:t>
            </a:r>
            <a:r>
              <a:rPr lang="de-DE" dirty="0"/>
              <a:t> des M-Promotionspreises</a:t>
            </a:r>
          </a:p>
        </p:txBody>
      </p:sp>
      <p:graphicFrame>
        <p:nvGraphicFramePr>
          <p:cNvPr id="4" name="Tabelle 3">
            <a:extLst>
              <a:ext uri="{FF2B5EF4-FFF2-40B4-BE49-F238E27FC236}">
                <a16:creationId xmlns:a16="http://schemas.microsoft.com/office/drawing/2014/main" id="{38E8F1DD-C51A-4606-8393-61D6A57A9493}"/>
              </a:ext>
            </a:extLst>
          </p:cNvPr>
          <p:cNvGraphicFramePr>
            <a:graphicFrameLocks noGrp="1"/>
          </p:cNvGraphicFramePr>
          <p:nvPr>
            <p:extLst>
              <p:ext uri="{D42A27DB-BD31-4B8C-83A1-F6EECF244321}">
                <p14:modId xmlns:p14="http://schemas.microsoft.com/office/powerpoint/2010/main" val="1541845976"/>
              </p:ext>
            </p:extLst>
          </p:nvPr>
        </p:nvGraphicFramePr>
        <p:xfrm>
          <a:off x="143508" y="1383618"/>
          <a:ext cx="8604001" cy="3095995"/>
        </p:xfrm>
        <a:graphic>
          <a:graphicData uri="http://schemas.openxmlformats.org/drawingml/2006/table">
            <a:tbl>
              <a:tblPr/>
              <a:tblGrid>
                <a:gridCol w="864096">
                  <a:extLst>
                    <a:ext uri="{9D8B030D-6E8A-4147-A177-3AD203B41FA5}">
                      <a16:colId xmlns:a16="http://schemas.microsoft.com/office/drawing/2014/main" val="3171093681"/>
                    </a:ext>
                  </a:extLst>
                </a:gridCol>
                <a:gridCol w="1152128">
                  <a:extLst>
                    <a:ext uri="{9D8B030D-6E8A-4147-A177-3AD203B41FA5}">
                      <a16:colId xmlns:a16="http://schemas.microsoft.com/office/drawing/2014/main" val="2745337577"/>
                    </a:ext>
                  </a:extLst>
                </a:gridCol>
                <a:gridCol w="1404156">
                  <a:extLst>
                    <a:ext uri="{9D8B030D-6E8A-4147-A177-3AD203B41FA5}">
                      <a16:colId xmlns:a16="http://schemas.microsoft.com/office/drawing/2014/main" val="3365282273"/>
                    </a:ext>
                  </a:extLst>
                </a:gridCol>
                <a:gridCol w="1368152">
                  <a:extLst>
                    <a:ext uri="{9D8B030D-6E8A-4147-A177-3AD203B41FA5}">
                      <a16:colId xmlns:a16="http://schemas.microsoft.com/office/drawing/2014/main" val="3224241098"/>
                    </a:ext>
                  </a:extLst>
                </a:gridCol>
                <a:gridCol w="900100">
                  <a:extLst>
                    <a:ext uri="{9D8B030D-6E8A-4147-A177-3AD203B41FA5}">
                      <a16:colId xmlns:a16="http://schemas.microsoft.com/office/drawing/2014/main" val="758804244"/>
                    </a:ext>
                  </a:extLst>
                </a:gridCol>
                <a:gridCol w="1368152">
                  <a:extLst>
                    <a:ext uri="{9D8B030D-6E8A-4147-A177-3AD203B41FA5}">
                      <a16:colId xmlns:a16="http://schemas.microsoft.com/office/drawing/2014/main" val="1554982641"/>
                    </a:ext>
                  </a:extLst>
                </a:gridCol>
                <a:gridCol w="972108">
                  <a:extLst>
                    <a:ext uri="{9D8B030D-6E8A-4147-A177-3AD203B41FA5}">
                      <a16:colId xmlns:a16="http://schemas.microsoft.com/office/drawing/2014/main" val="1868350995"/>
                    </a:ext>
                  </a:extLst>
                </a:gridCol>
                <a:gridCol w="575109">
                  <a:extLst>
                    <a:ext uri="{9D8B030D-6E8A-4147-A177-3AD203B41FA5}">
                      <a16:colId xmlns:a16="http://schemas.microsoft.com/office/drawing/2014/main" val="550960946"/>
                    </a:ext>
                  </a:extLst>
                </a:gridCol>
              </a:tblGrid>
              <a:tr h="183968">
                <a:tc>
                  <a:txBody>
                    <a:bodyPr/>
                    <a:lstStyle/>
                    <a:p>
                      <a:pPr algn="ctr" fontAlgn="b"/>
                      <a:endParaRPr lang="de-DE" sz="1100" b="0" i="0" u="none" strike="noStrike" dirty="0">
                        <a:solidFill>
                          <a:srgbClr val="000000"/>
                        </a:solidFill>
                        <a:effectLst/>
                        <a:latin typeface="Calibri" panose="020F0502020204030204" pitchFamily="34" charset="0"/>
                      </a:endParaRPr>
                    </a:p>
                  </a:txBody>
                  <a:tcPr marL="7721" marR="7721" marT="7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DESY</a:t>
                      </a:r>
                    </a:p>
                  </a:txBody>
                  <a:tcPr marL="7721" marR="7721" marT="7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KIT</a:t>
                      </a:r>
                    </a:p>
                  </a:txBody>
                  <a:tcPr marL="7721" marR="7721" marT="7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HZB</a:t>
                      </a:r>
                    </a:p>
                  </a:txBody>
                  <a:tcPr marL="7721" marR="7721" marT="7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FZJ</a:t>
                      </a:r>
                    </a:p>
                  </a:txBody>
                  <a:tcPr marL="7721" marR="7721" marT="7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GSI</a:t>
                      </a:r>
                    </a:p>
                  </a:txBody>
                  <a:tcPr marL="7721" marR="7721" marT="7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HZDR</a:t>
                      </a:r>
                    </a:p>
                  </a:txBody>
                  <a:tcPr marL="7721" marR="7721" marT="7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Hereon</a:t>
                      </a:r>
                    </a:p>
                  </a:txBody>
                  <a:tcPr marL="7721" marR="7721" marT="772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155628"/>
                  </a:ext>
                </a:extLst>
              </a:tr>
              <a:tr h="183968">
                <a:tc>
                  <a:txBody>
                    <a:bodyPr/>
                    <a:lstStyle/>
                    <a:p>
                      <a:pPr algn="ctr" fontAlgn="b"/>
                      <a:r>
                        <a:rPr lang="de-DE" sz="1100" b="1" i="0" u="none" strike="noStrike" dirty="0">
                          <a:solidFill>
                            <a:srgbClr val="000000"/>
                          </a:solidFill>
                          <a:effectLst/>
                          <a:latin typeface="Calibri" panose="020F0502020204030204" pitchFamily="34" charset="0"/>
                        </a:rPr>
                        <a:t>2013</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Stefan Ulf Pabst</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panose="020F0502020204030204" pitchFamily="34" charset="0"/>
                        </a:rPr>
                        <a:t>Magnus Schlösser</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Nicole Welsch</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Patrick Wurm</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645395"/>
                  </a:ext>
                </a:extLst>
              </a:tr>
              <a:tr h="183968">
                <a:tc>
                  <a:txBody>
                    <a:bodyPr/>
                    <a:lstStyle/>
                    <a:p>
                      <a:pPr algn="ctr" fontAlgn="b"/>
                      <a:r>
                        <a:rPr lang="de-DE" sz="1100" b="1" i="0" u="none" strike="noStrike" dirty="0">
                          <a:solidFill>
                            <a:srgbClr val="000000"/>
                          </a:solidFill>
                          <a:effectLst/>
                          <a:latin typeface="Calibri" panose="020F0502020204030204" pitchFamily="34" charset="0"/>
                        </a:rPr>
                        <a:t>2014</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Stephan Stern</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Felix Werner</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389831"/>
                  </a:ext>
                </a:extLst>
              </a:tr>
              <a:tr h="183968">
                <a:tc>
                  <a:txBody>
                    <a:bodyPr/>
                    <a:lstStyle/>
                    <a:p>
                      <a:pPr algn="ctr" fontAlgn="b"/>
                      <a:r>
                        <a:rPr lang="de-DE" sz="1100" b="1" i="0" u="none" strike="noStrike">
                          <a:solidFill>
                            <a:srgbClr val="000000"/>
                          </a:solidFill>
                          <a:effectLst/>
                          <a:latin typeface="Calibri" panose="020F0502020204030204" pitchFamily="34" charset="0"/>
                        </a:rPr>
                        <a:t>2015</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Denise Erb</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Benjamin Schmidt</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716377"/>
                  </a:ext>
                </a:extLst>
              </a:tr>
              <a:tr h="183968">
                <a:tc>
                  <a:txBody>
                    <a:bodyPr/>
                    <a:lstStyle/>
                    <a:p>
                      <a:pPr algn="ctr" fontAlgn="b"/>
                      <a:r>
                        <a:rPr lang="de-DE" sz="1100" b="1" i="0" u="none" strike="noStrike">
                          <a:solidFill>
                            <a:srgbClr val="000000"/>
                          </a:solidFill>
                          <a:effectLst/>
                          <a:latin typeface="Calibri" panose="020F0502020204030204" pitchFamily="34" charset="0"/>
                        </a:rPr>
                        <a:t>2016</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Simon Spannagel</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Wolfgang Gregor </a:t>
                      </a:r>
                      <a:r>
                        <a:rPr lang="de-DE" sz="1100" b="0" i="0" u="none" strike="noStrike" dirty="0" err="1">
                          <a:solidFill>
                            <a:srgbClr val="000000"/>
                          </a:solidFill>
                          <a:effectLst/>
                          <a:latin typeface="Calibri" panose="020F0502020204030204" pitchFamily="34" charset="0"/>
                        </a:rPr>
                        <a:t>Hollik</a:t>
                      </a:r>
                      <a:endParaRPr lang="de-DE" sz="1100" b="0" i="0" u="none" strike="noStrike" dirty="0">
                        <a:solidFill>
                          <a:srgbClr val="000000"/>
                        </a:solidFill>
                        <a:effectLst/>
                        <a:latin typeface="Calibri" panose="020F0502020204030204" pitchFamily="34" charset="0"/>
                      </a:endParaRP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panose="020F0502020204030204" pitchFamily="34" charset="0"/>
                        </a:rPr>
                        <a:t>Ronny Golnak</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630656"/>
                  </a:ext>
                </a:extLst>
              </a:tr>
              <a:tr h="183968">
                <a:tc>
                  <a:txBody>
                    <a:bodyPr/>
                    <a:lstStyle/>
                    <a:p>
                      <a:pPr algn="ctr" fontAlgn="b"/>
                      <a:r>
                        <a:rPr lang="de-DE" sz="1100" b="1" i="0" u="none" strike="noStrike">
                          <a:solidFill>
                            <a:srgbClr val="000000"/>
                          </a:solidFill>
                          <a:effectLst/>
                          <a:latin typeface="Calibri" panose="020F0502020204030204" pitchFamily="34" charset="0"/>
                        </a:rPr>
                        <a:t>2017</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Johann Haber</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dirty="0">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Maria Zurek</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966827"/>
                  </a:ext>
                </a:extLst>
              </a:tr>
              <a:tr h="183968">
                <a:tc>
                  <a:txBody>
                    <a:bodyPr/>
                    <a:lstStyle/>
                    <a:p>
                      <a:pPr algn="ctr" fontAlgn="b"/>
                      <a:r>
                        <a:rPr lang="de-DE" sz="1100" b="1" i="0" u="none" strike="noStrike">
                          <a:solidFill>
                            <a:srgbClr val="000000"/>
                          </a:solidFill>
                          <a:effectLst/>
                          <a:latin typeface="Calibri" panose="020F0502020204030204" pitchFamily="34" charset="0"/>
                        </a:rPr>
                        <a:t>2018</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Oleg Gorobtsov</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panose="020F0502020204030204" pitchFamily="34" charset="0"/>
                        </a:rPr>
                        <a:t>Thomas Keck</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Julia-Marie Köszegi</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915029"/>
                  </a:ext>
                </a:extLst>
              </a:tr>
              <a:tr h="183968">
                <a:tc>
                  <a:txBody>
                    <a:bodyPr/>
                    <a:lstStyle/>
                    <a:p>
                      <a:pPr algn="ctr" fontAlgn="b"/>
                      <a:r>
                        <a:rPr lang="de-DE" sz="1100" b="1" i="0" u="none" strike="noStrike">
                          <a:solidFill>
                            <a:srgbClr val="000000"/>
                          </a:solidFill>
                          <a:effectLst/>
                          <a:latin typeface="Calibri" panose="020F0502020204030204" pitchFamily="34" charset="0"/>
                        </a:rPr>
                        <a:t>2019</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Yi-Jen Chen</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dirty="0">
                          <a:solidFill>
                            <a:srgbClr val="000000"/>
                          </a:solidFill>
                          <a:effectLst/>
                          <a:latin typeface="Calibri" panose="020F0502020204030204" pitchFamily="34" charset="0"/>
                        </a:rPr>
                        <a:t>Markus Prim</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Sebastian Oliver Eckert</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683229"/>
                  </a:ext>
                </a:extLst>
              </a:tr>
              <a:tr h="183968">
                <a:tc>
                  <a:txBody>
                    <a:bodyPr/>
                    <a:lstStyle/>
                    <a:p>
                      <a:pPr algn="ctr" fontAlgn="b"/>
                      <a:r>
                        <a:rPr lang="de-DE" sz="1100" b="1" i="0" u="none" strike="noStrike">
                          <a:solidFill>
                            <a:srgbClr val="000000"/>
                          </a:solidFill>
                          <a:effectLst/>
                          <a:latin typeface="Calibri" panose="020F0502020204030204" pitchFamily="34" charset="0"/>
                        </a:rPr>
                        <a:t>2020</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Afiq Anuar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Miriam Brosi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Yannick Beßler</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707119"/>
                  </a:ext>
                </a:extLst>
              </a:tr>
              <a:tr h="191303">
                <a:tc>
                  <a:txBody>
                    <a:bodyPr/>
                    <a:lstStyle/>
                    <a:p>
                      <a:pPr algn="ctr" fontAlgn="b"/>
                      <a:r>
                        <a:rPr lang="de-DE" sz="1100" b="1" i="0" u="none" strike="noStrike" dirty="0">
                          <a:solidFill>
                            <a:srgbClr val="000000"/>
                          </a:solidFill>
                          <a:effectLst/>
                          <a:latin typeface="Calibri" panose="020F0502020204030204" pitchFamily="34" charset="0"/>
                        </a:rPr>
                        <a:t>2021</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5AA0"/>
                          </a:solidFill>
                          <a:effectLst/>
                          <a:latin typeface="Calibri" panose="020F0502020204030204" pitchFamily="34" charset="0"/>
                        </a:rPr>
                        <a:t>Sarah Schröder</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1" i="0" u="none" strike="noStrike" dirty="0">
                          <a:solidFill>
                            <a:srgbClr val="000000"/>
                          </a:solidFill>
                          <a:effectLst/>
                          <a:latin typeface="Calibri" panose="020F0502020204030204" pitchFamily="34" charset="0"/>
                        </a:rPr>
                        <a:t>Luis </a:t>
                      </a:r>
                      <a:r>
                        <a:rPr lang="de-DE" sz="1100" b="1" i="0" u="none" strike="noStrike" dirty="0" err="1">
                          <a:solidFill>
                            <a:srgbClr val="000000"/>
                          </a:solidFill>
                          <a:effectLst/>
                          <a:latin typeface="Calibri" panose="020F0502020204030204" pitchFamily="34" charset="0"/>
                        </a:rPr>
                        <a:t>Ardila</a:t>
                      </a:r>
                      <a:r>
                        <a:rPr lang="de-DE" sz="1100" b="1" i="0" u="none" strike="noStrike" dirty="0">
                          <a:solidFill>
                            <a:srgbClr val="000000"/>
                          </a:solidFill>
                          <a:effectLst/>
                          <a:latin typeface="Calibri" panose="020F0502020204030204" pitchFamily="34" charset="0"/>
                        </a:rPr>
                        <a:t> Perez</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5AA0"/>
                          </a:solidFill>
                          <a:effectLst/>
                          <a:latin typeface="Calibri" panose="020F0502020204030204" pitchFamily="34" charset="0"/>
                        </a:rPr>
                        <a:t>Annika Tamara Schmitt</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Axel Hübl</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143474"/>
                  </a:ext>
                </a:extLst>
              </a:tr>
              <a:tr h="367325">
                <a:tc>
                  <a:txBody>
                    <a:bodyPr/>
                    <a:lstStyle/>
                    <a:p>
                      <a:pPr algn="ctr" fontAlgn="b"/>
                      <a:r>
                        <a:rPr lang="de-DE" sz="1100" b="1" i="0" u="none" strike="noStrike" dirty="0">
                          <a:solidFill>
                            <a:srgbClr val="000000"/>
                          </a:solidFill>
                          <a:effectLst/>
                          <a:latin typeface="Calibri" panose="020F0502020204030204" pitchFamily="34" charset="0"/>
                        </a:rPr>
                        <a:t>2022 </a:t>
                      </a:r>
                      <a:r>
                        <a:rPr lang="de-DE" sz="1000" b="1" i="0" u="none" strike="noStrike" dirty="0">
                          <a:solidFill>
                            <a:srgbClr val="000000"/>
                          </a:solidFill>
                          <a:effectLst/>
                          <a:latin typeface="Calibri" panose="020F0502020204030204" pitchFamily="34" charset="0"/>
                        </a:rPr>
                        <a:t>(Track A</a:t>
                      </a:r>
                      <a:r>
                        <a:rPr lang="de-DE" sz="1100" b="1" i="0" u="none" strike="noStrike" dirty="0">
                          <a:solidFill>
                            <a:srgbClr val="000000"/>
                          </a:solidFill>
                          <a:effectLst/>
                          <a:latin typeface="Calibri" panose="020F0502020204030204" pitchFamily="34" charset="0"/>
                        </a:rPr>
                        <a:t>)</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dirty="0" err="1">
                          <a:solidFill>
                            <a:srgbClr val="000000"/>
                          </a:solidFill>
                          <a:effectLst/>
                          <a:latin typeface="Calibri" panose="020F0502020204030204" pitchFamily="34" charset="0"/>
                        </a:rPr>
                        <a:t>Peera</a:t>
                      </a:r>
                      <a:r>
                        <a:rPr lang="de-DE" sz="1100" b="1" i="0" u="none" strike="noStrike" dirty="0">
                          <a:solidFill>
                            <a:srgbClr val="000000"/>
                          </a:solidFill>
                          <a:effectLst/>
                          <a:latin typeface="Calibri" panose="020F0502020204030204" pitchFamily="34" charset="0"/>
                        </a:rPr>
                        <a:t> </a:t>
                      </a:r>
                      <a:r>
                        <a:rPr lang="de-DE" sz="1100" b="1" i="0" u="none" strike="noStrike" dirty="0" err="1">
                          <a:solidFill>
                            <a:srgbClr val="000000"/>
                          </a:solidFill>
                          <a:effectLst/>
                          <a:latin typeface="Calibri" panose="020F0502020204030204" pitchFamily="34" charset="0"/>
                        </a:rPr>
                        <a:t>Simakachorn</a:t>
                      </a:r>
                      <a:endParaRPr lang="de-DE" sz="1100" b="1" i="0" u="none" strike="noStrike" dirty="0">
                        <a:solidFill>
                          <a:srgbClr val="000000"/>
                        </a:solidFill>
                        <a:effectLst/>
                        <a:latin typeface="Calibri" panose="020F0502020204030204" pitchFamily="34" charset="0"/>
                      </a:endParaRP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dirty="0">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dirty="0">
                          <a:solidFill>
                            <a:srgbClr val="000000"/>
                          </a:solidFill>
                          <a:effectLst/>
                          <a:latin typeface="Calibri" panose="020F0502020204030204" pitchFamily="34" charset="0"/>
                        </a:rPr>
                        <a:t>Martin </a:t>
                      </a:r>
                      <a:r>
                        <a:rPr lang="de-DE" sz="1100" b="1" i="0" u="none" strike="noStrike" dirty="0" err="1">
                          <a:solidFill>
                            <a:srgbClr val="000000"/>
                          </a:solidFill>
                          <a:effectLst/>
                          <a:latin typeface="Calibri" panose="020F0502020204030204" pitchFamily="34" charset="0"/>
                        </a:rPr>
                        <a:t>Rehwald</a:t>
                      </a:r>
                      <a:endParaRPr lang="de-DE" sz="1100" b="1" i="0" u="none" strike="noStrike" dirty="0">
                        <a:solidFill>
                          <a:srgbClr val="000000"/>
                        </a:solidFill>
                        <a:effectLst/>
                        <a:latin typeface="Calibri" panose="020F0502020204030204" pitchFamily="34" charset="0"/>
                      </a:endParaRP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000933"/>
                  </a:ext>
                </a:extLst>
              </a:tr>
              <a:tr h="367325">
                <a:tc>
                  <a:txBody>
                    <a:bodyPr/>
                    <a:lstStyle/>
                    <a:p>
                      <a:pPr algn="ctr" fontAlgn="b"/>
                      <a:r>
                        <a:rPr lang="de-DE" sz="1100" b="1" i="0" u="none" strike="noStrike" dirty="0">
                          <a:solidFill>
                            <a:srgbClr val="000000"/>
                          </a:solidFill>
                          <a:effectLst/>
                          <a:latin typeface="Calibri" panose="020F0502020204030204" pitchFamily="34" charset="0"/>
                        </a:rPr>
                        <a:t>2022 </a:t>
                      </a:r>
                      <a:r>
                        <a:rPr lang="de-DE" sz="1000" b="1" i="0" u="none" strike="noStrike" dirty="0">
                          <a:solidFill>
                            <a:srgbClr val="000000"/>
                          </a:solidFill>
                          <a:effectLst/>
                          <a:latin typeface="Calibri" panose="020F0502020204030204" pitchFamily="34" charset="0"/>
                        </a:rPr>
                        <a:t>(Track B)</a:t>
                      </a:r>
                      <a:endParaRPr lang="de-DE" sz="1100" b="1" i="0" u="none" strike="noStrike" dirty="0">
                        <a:solidFill>
                          <a:srgbClr val="000000"/>
                        </a:solidFill>
                        <a:effectLst/>
                        <a:latin typeface="Calibri" panose="020F0502020204030204" pitchFamily="34" charset="0"/>
                      </a:endParaRP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dirty="0">
                          <a:solidFill>
                            <a:srgbClr val="000000"/>
                          </a:solidFill>
                          <a:effectLst/>
                          <a:latin typeface="Calibri" panose="020F0502020204030204" pitchFamily="34" charset="0"/>
                        </a:rPr>
                        <a:t>Lukas Grote</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dirty="0">
                          <a:solidFill>
                            <a:srgbClr val="000000"/>
                          </a:solidFill>
                          <a:effectLst/>
                          <a:latin typeface="Calibri" panose="020F0502020204030204" pitchFamily="34" charset="0"/>
                        </a:rPr>
                        <a:t>Nick Karcher</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1100" b="0" i="0" u="none" strike="noStrike" dirty="0">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Simon Lauber</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 </a:t>
                      </a:r>
                    </a:p>
                  </a:txBody>
                  <a:tcPr marL="7721" marR="7721" marT="7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709941"/>
                  </a:ext>
                </a:extLst>
              </a:tr>
              <a:tr h="183968">
                <a:tc>
                  <a:txBody>
                    <a:bodyPr/>
                    <a:lstStyle/>
                    <a:p>
                      <a:pPr algn="ctr" fontAlgn="b"/>
                      <a:endParaRPr lang="de-DE" sz="1100" b="0" i="0" u="none" strike="noStrike" dirty="0">
                        <a:solidFill>
                          <a:srgbClr val="000000"/>
                        </a:solidFill>
                        <a:effectLst/>
                        <a:latin typeface="Calibri" panose="020F0502020204030204" pitchFamily="34" charset="0"/>
                      </a:endParaRPr>
                    </a:p>
                  </a:txBody>
                  <a:tcPr marL="7721" marR="7721" marT="77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721" marR="7721" marT="77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721" marR="7721" marT="77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721" marR="7721" marT="77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721" marR="7721" marT="77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721" marR="7721" marT="77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721" marR="7721" marT="77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721" marR="7721" marT="772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0129681"/>
                  </a:ext>
                </a:extLst>
              </a:tr>
              <a:tr h="330362">
                <a:tc>
                  <a:txBody>
                    <a:bodyPr/>
                    <a:lstStyle/>
                    <a:p>
                      <a:pPr algn="ctr" fontAlgn="b"/>
                      <a:r>
                        <a:rPr lang="de-DE" sz="1100" b="0" i="1" u="none" strike="noStrike" dirty="0" err="1">
                          <a:solidFill>
                            <a:srgbClr val="000000"/>
                          </a:solidFill>
                          <a:effectLst/>
                          <a:latin typeface="Calibri" panose="020F0502020204030204" pitchFamily="34" charset="0"/>
                        </a:rPr>
                        <a:t>Gewinner:in</a:t>
                      </a:r>
                      <a:endParaRPr lang="de-DE" sz="1100" b="0" i="1" u="none" strike="noStrike" dirty="0">
                        <a:solidFill>
                          <a:srgbClr val="000000"/>
                        </a:solidFill>
                        <a:effectLst/>
                        <a:latin typeface="Calibri" panose="020F0502020204030204" pitchFamily="34" charset="0"/>
                      </a:endParaRPr>
                    </a:p>
                  </a:txBody>
                  <a:tcPr marL="7721" marR="7721" marT="7721" marB="0" anchor="b">
                    <a:lnL>
                      <a:noFill/>
                    </a:lnL>
                    <a:lnR>
                      <a:noFill/>
                    </a:lnR>
                    <a:lnT>
                      <a:noFill/>
                    </a:lnT>
                    <a:lnB>
                      <a:noFill/>
                    </a:lnB>
                    <a:solidFill>
                      <a:srgbClr val="FFFF00"/>
                    </a:solidFill>
                  </a:tcPr>
                </a:tc>
                <a:tc>
                  <a:txBody>
                    <a:bodyPr/>
                    <a:lstStyle/>
                    <a:p>
                      <a:pPr algn="l" fontAlgn="b"/>
                      <a:endParaRPr lang="de-DE" sz="1100" b="0" i="0" u="none" strike="noStrike">
                        <a:solidFill>
                          <a:srgbClr val="000000"/>
                        </a:solidFill>
                        <a:effectLst/>
                        <a:latin typeface="Calibri" panose="020F0502020204030204" pitchFamily="34" charset="0"/>
                      </a:endParaRPr>
                    </a:p>
                  </a:txBody>
                  <a:tcPr marL="7721" marR="7721" marT="7721" marB="0" anchor="b">
                    <a:lnL>
                      <a:noFill/>
                    </a:lnL>
                    <a:lnR>
                      <a:noFill/>
                    </a:lnR>
                    <a:lnT>
                      <a:noFill/>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721" marR="7721" marT="7721"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721" marR="7721" marT="7721" marB="0" anchor="b">
                    <a:lnL>
                      <a:noFill/>
                    </a:lnL>
                    <a:lnR>
                      <a:noFill/>
                    </a:lnR>
                    <a:lnT>
                      <a:noFill/>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721" marR="7721" marT="7721" marB="0" anchor="b">
                    <a:lnL>
                      <a:noFill/>
                    </a:lnL>
                    <a:lnR>
                      <a:noFill/>
                    </a:lnR>
                    <a:lnT>
                      <a:noFill/>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721" marR="7721" marT="7721" marB="0" anchor="b">
                    <a:lnL>
                      <a:noFill/>
                    </a:lnL>
                    <a:lnR>
                      <a:noFill/>
                    </a:lnR>
                    <a:lnT>
                      <a:noFill/>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721" marR="7721" marT="7721" marB="0" anchor="b">
                    <a:lnL>
                      <a:noFill/>
                    </a:lnL>
                    <a:lnR>
                      <a:noFill/>
                    </a:lnR>
                    <a:lnT>
                      <a:noFill/>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721" marR="7721" marT="7721" marB="0" anchor="b">
                    <a:lnL>
                      <a:noFill/>
                    </a:lnL>
                    <a:lnR>
                      <a:noFill/>
                    </a:lnR>
                    <a:lnT>
                      <a:noFill/>
                    </a:lnT>
                    <a:lnB>
                      <a:noFill/>
                    </a:lnB>
                  </a:tcPr>
                </a:tc>
                <a:extLst>
                  <a:ext uri="{0D108BD9-81ED-4DB2-BD59-A6C34878D82A}">
                    <a16:rowId xmlns:a16="http://schemas.microsoft.com/office/drawing/2014/main" val="3988262460"/>
                  </a:ext>
                </a:extLst>
              </a:tr>
            </a:tbl>
          </a:graphicData>
        </a:graphic>
      </p:graphicFrame>
    </p:spTree>
    <p:extLst>
      <p:ext uri="{BB962C8B-B14F-4D97-AF65-F5344CB8AC3E}">
        <p14:creationId xmlns:p14="http://schemas.microsoft.com/office/powerpoint/2010/main" val="2486575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23528" y="1419622"/>
            <a:ext cx="8496944" cy="699686"/>
          </a:xfrm>
        </p:spPr>
        <p:txBody>
          <a:bodyPr/>
          <a:lstStyle/>
          <a:p>
            <a:r>
              <a:rPr lang="de-DE" sz="3400" dirty="0"/>
              <a:t>TOP 6: Probevorträge für Sitzung des SAB</a:t>
            </a:r>
          </a:p>
        </p:txBody>
      </p:sp>
      <p:sp>
        <p:nvSpPr>
          <p:cNvPr id="7" name="Untertitel 6"/>
          <p:cNvSpPr>
            <a:spLocks noGrp="1"/>
          </p:cNvSpPr>
          <p:nvPr>
            <p:ph type="subTitle" idx="1"/>
          </p:nvPr>
        </p:nvSpPr>
        <p:spPr>
          <a:xfrm>
            <a:off x="360184" y="1995686"/>
            <a:ext cx="7488180" cy="2160240"/>
          </a:xfrm>
        </p:spPr>
        <p:txBody>
          <a:bodyPr/>
          <a:lstStyle/>
          <a:p>
            <a:pPr marL="342900" indent="-342900">
              <a:lnSpc>
                <a:spcPct val="110000"/>
              </a:lnSpc>
              <a:buFont typeface="Arial" panose="020B0604020202020204" pitchFamily="34" charset="0"/>
              <a:buChar char="•"/>
            </a:pPr>
            <a:r>
              <a:rPr lang="en-US" sz="1800" dirty="0"/>
              <a:t>User Facilities and Sustainability – Status and plans for sustainable construction and operation (12’ + 13’) </a:t>
            </a:r>
            <a:r>
              <a:rPr lang="en-US" sz="1200" dirty="0"/>
              <a:t>Kathrin Schulz, Denise Völker </a:t>
            </a:r>
            <a:r>
              <a:rPr lang="en-US" sz="1200" i="1" dirty="0"/>
              <a:t>(</a:t>
            </a:r>
            <a:r>
              <a:rPr lang="en-US" sz="1200" i="1" dirty="0" err="1"/>
              <a:t>bei</a:t>
            </a:r>
            <a:r>
              <a:rPr lang="en-US" sz="1200" i="1" dirty="0"/>
              <a:t> der Probe </a:t>
            </a:r>
            <a:r>
              <a:rPr lang="en-US" sz="1200" i="1" dirty="0" err="1"/>
              <a:t>heute</a:t>
            </a:r>
            <a:r>
              <a:rPr lang="en-US" sz="1200" i="1" dirty="0"/>
              <a:t> </a:t>
            </a:r>
            <a:r>
              <a:rPr lang="en-US" sz="1200" i="1" dirty="0" err="1"/>
              <a:t>im</a:t>
            </a:r>
            <a:r>
              <a:rPr lang="en-US" sz="1200" i="1" dirty="0"/>
              <a:t> LA </a:t>
            </a:r>
            <a:r>
              <a:rPr lang="en-US" sz="1200" i="1" dirty="0" err="1"/>
              <a:t>nur</a:t>
            </a:r>
            <a:r>
              <a:rPr lang="en-US" sz="1200" i="1" dirty="0"/>
              <a:t> </a:t>
            </a:r>
            <a:r>
              <a:rPr lang="en-US" sz="1200" i="1" dirty="0" err="1"/>
              <a:t>Vorstellung</a:t>
            </a:r>
            <a:r>
              <a:rPr lang="en-US" sz="1200" i="1" dirty="0"/>
              <a:t> </a:t>
            </a:r>
            <a:r>
              <a:rPr lang="en-US" sz="1200" i="1" dirty="0" err="1"/>
              <a:t>eines</a:t>
            </a:r>
            <a:r>
              <a:rPr lang="en-US" sz="1200" i="1" dirty="0"/>
              <a:t> </a:t>
            </a:r>
            <a:r>
              <a:rPr lang="en-US" sz="1200" i="1" dirty="0" err="1"/>
              <a:t>Konzepts</a:t>
            </a:r>
            <a:r>
              <a:rPr lang="en-US" sz="1200" i="1" dirty="0"/>
              <a:t>)</a:t>
            </a:r>
            <a:endParaRPr lang="de-DE" sz="1200" i="1" dirty="0"/>
          </a:p>
          <a:p>
            <a:pPr marL="342900" lvl="0" indent="-342900">
              <a:lnSpc>
                <a:spcPct val="110000"/>
              </a:lnSpc>
              <a:buFont typeface="Arial" panose="020B0604020202020204" pitchFamily="34" charset="0"/>
              <a:buChar char="•"/>
            </a:pPr>
            <a:endParaRPr lang="en-US" sz="1200" dirty="0"/>
          </a:p>
          <a:p>
            <a:pPr marL="342900" lvl="0" indent="-342900">
              <a:lnSpc>
                <a:spcPct val="110000"/>
              </a:lnSpc>
              <a:buFont typeface="Arial" panose="020B0604020202020204" pitchFamily="34" charset="0"/>
              <a:buChar char="•"/>
            </a:pPr>
            <a:r>
              <a:rPr lang="en-US" sz="1800" dirty="0"/>
              <a:t>Talent Management, Recruitment &amp; Diversity (12’ + 13’) </a:t>
            </a:r>
            <a:r>
              <a:rPr lang="en-US" sz="1200" dirty="0"/>
              <a:t>Katja Frerks</a:t>
            </a:r>
          </a:p>
          <a:p>
            <a:pPr marL="342900" lvl="0" indent="-342900">
              <a:lnSpc>
                <a:spcPct val="110000"/>
              </a:lnSpc>
              <a:buFont typeface="Arial" panose="020B0604020202020204" pitchFamily="34" charset="0"/>
              <a:buChar char="•"/>
            </a:pPr>
            <a:endParaRPr lang="de-DE" sz="1800" dirty="0"/>
          </a:p>
        </p:txBody>
      </p:sp>
    </p:spTree>
    <p:extLst>
      <p:ext uri="{BB962C8B-B14F-4D97-AF65-F5344CB8AC3E}">
        <p14:creationId xmlns:p14="http://schemas.microsoft.com/office/powerpoint/2010/main" val="199690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23528" y="1419622"/>
            <a:ext cx="8496944" cy="699686"/>
          </a:xfrm>
        </p:spPr>
        <p:txBody>
          <a:bodyPr/>
          <a:lstStyle/>
          <a:p>
            <a:r>
              <a:rPr lang="de-DE" sz="3400" dirty="0"/>
              <a:t>TOP 7: Probevorträge für Sitzung des SAB</a:t>
            </a:r>
          </a:p>
        </p:txBody>
      </p:sp>
      <p:sp>
        <p:nvSpPr>
          <p:cNvPr id="7" name="Untertitel 6"/>
          <p:cNvSpPr>
            <a:spLocks noGrp="1"/>
          </p:cNvSpPr>
          <p:nvPr>
            <p:ph type="subTitle" idx="1"/>
          </p:nvPr>
        </p:nvSpPr>
        <p:spPr>
          <a:xfrm>
            <a:off x="360184" y="1995686"/>
            <a:ext cx="7992236" cy="2160240"/>
          </a:xfrm>
        </p:spPr>
        <p:txBody>
          <a:bodyPr/>
          <a:lstStyle/>
          <a:p>
            <a:pPr marL="342900" lvl="0" indent="-342900">
              <a:lnSpc>
                <a:spcPct val="110000"/>
              </a:lnSpc>
              <a:buFont typeface="Arial" panose="020B0604020202020204" pitchFamily="34" charset="0"/>
              <a:buChar char="•"/>
            </a:pPr>
            <a:r>
              <a:rPr lang="en-US" sz="1800" dirty="0"/>
              <a:t>Report on the HBS Review (15’ + 15’)</a:t>
            </a:r>
            <a:r>
              <a:rPr lang="en-US" sz="1200" dirty="0"/>
              <a:t> Astrid Lambrecht, Matthias Rehahn</a:t>
            </a:r>
            <a:endParaRPr lang="de-DE" sz="1800" dirty="0"/>
          </a:p>
        </p:txBody>
      </p:sp>
    </p:spTree>
    <p:extLst>
      <p:ext uri="{BB962C8B-B14F-4D97-AF65-F5344CB8AC3E}">
        <p14:creationId xmlns:p14="http://schemas.microsoft.com/office/powerpoint/2010/main" val="1457126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23528" y="1419622"/>
            <a:ext cx="6804104" cy="699686"/>
          </a:xfrm>
        </p:spPr>
        <p:txBody>
          <a:bodyPr/>
          <a:lstStyle/>
          <a:p>
            <a:r>
              <a:rPr lang="de-DE" dirty="0"/>
              <a:t>TOP 8: Resümee</a:t>
            </a:r>
          </a:p>
        </p:txBody>
      </p:sp>
      <p:sp>
        <p:nvSpPr>
          <p:cNvPr id="7" name="Untertitel 6"/>
          <p:cNvSpPr>
            <a:spLocks noGrp="1"/>
          </p:cNvSpPr>
          <p:nvPr>
            <p:ph type="subTitle" idx="1"/>
          </p:nvPr>
        </p:nvSpPr>
        <p:spPr>
          <a:xfrm>
            <a:off x="360184" y="2023200"/>
            <a:ext cx="7416172" cy="2564774"/>
          </a:xfrm>
        </p:spPr>
        <p:txBody>
          <a:bodyPr>
            <a:normAutofit/>
          </a:bodyPr>
          <a:lstStyle/>
          <a:p>
            <a:pPr marL="342900" lvl="0" indent="-342900">
              <a:buFont typeface="Arial" panose="020B0604020202020204" pitchFamily="34" charset="0"/>
              <a:buChar char="•"/>
            </a:pPr>
            <a:r>
              <a:rPr lang="de-DE" sz="1800" dirty="0"/>
              <a:t>Fazit und </a:t>
            </a:r>
            <a:r>
              <a:rPr lang="de-DE" sz="1800" dirty="0" err="1"/>
              <a:t>ToDos</a:t>
            </a:r>
            <a:r>
              <a:rPr lang="de-DE" sz="1800" dirty="0"/>
              <a:t> für die Sitzung des Strategischen Beirats</a:t>
            </a:r>
          </a:p>
        </p:txBody>
      </p:sp>
    </p:spTree>
    <p:extLst>
      <p:ext uri="{BB962C8B-B14F-4D97-AF65-F5344CB8AC3E}">
        <p14:creationId xmlns:p14="http://schemas.microsoft.com/office/powerpoint/2010/main" val="1534956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7: Verschiedenes und Termine</a:t>
            </a:r>
          </a:p>
        </p:txBody>
      </p:sp>
      <p:sp>
        <p:nvSpPr>
          <p:cNvPr id="6" name="Textplatzhalter 5"/>
          <p:cNvSpPr>
            <a:spLocks noGrp="1"/>
          </p:cNvSpPr>
          <p:nvPr>
            <p:ph type="body" sz="quarter" idx="14"/>
          </p:nvPr>
        </p:nvSpPr>
        <p:spPr>
          <a:xfrm>
            <a:off x="358774" y="691200"/>
            <a:ext cx="8785226" cy="266400"/>
          </a:xfrm>
        </p:spPr>
        <p:txBody>
          <a:bodyPr/>
          <a:lstStyle/>
          <a:p>
            <a:pPr lvl="0"/>
            <a:r>
              <a:rPr lang="de-DE" dirty="0"/>
              <a:t>Vorschau auf die Klausur des Lenkungsausschuss</a:t>
            </a:r>
          </a:p>
        </p:txBody>
      </p:sp>
      <p:sp>
        <p:nvSpPr>
          <p:cNvPr id="7" name="Inhaltsplatzhalter 6"/>
          <p:cNvSpPr>
            <a:spLocks noGrp="1"/>
          </p:cNvSpPr>
          <p:nvPr>
            <p:ph sz="quarter" idx="15"/>
          </p:nvPr>
        </p:nvSpPr>
        <p:spPr>
          <a:xfrm>
            <a:off x="358775" y="1311275"/>
            <a:ext cx="8461697" cy="3422650"/>
          </a:xfrm>
        </p:spPr>
        <p:txBody>
          <a:bodyPr/>
          <a:lstStyle/>
          <a:p>
            <a:r>
              <a:rPr lang="de-DE" dirty="0"/>
              <a:t>Klausur bei DESY in Hamburg am 07. &amp; 08. September (lunch-</a:t>
            </a:r>
            <a:r>
              <a:rPr lang="de-DE" dirty="0" err="1"/>
              <a:t>to</a:t>
            </a:r>
            <a:r>
              <a:rPr lang="de-DE" dirty="0"/>
              <a:t>-lunch)</a:t>
            </a:r>
          </a:p>
          <a:p>
            <a:pPr marL="0" indent="0">
              <a:buNone/>
            </a:pPr>
            <a:r>
              <a:rPr lang="de-DE" dirty="0">
                <a:sym typeface="Wingdings" panose="05000000000000000000" pitchFamily="2" charset="2"/>
              </a:rPr>
              <a:t>	 Startschuss für Strategiediskussion im FBM und Aufgabenverteilung M-Strategiepapier</a:t>
            </a:r>
          </a:p>
          <a:p>
            <a:pPr marL="0" indent="0">
              <a:buNone/>
            </a:pPr>
            <a:r>
              <a:rPr lang="de-DE" dirty="0">
                <a:sym typeface="Wingdings" panose="05000000000000000000" pitchFamily="2" charset="2"/>
              </a:rPr>
              <a:t>	 Bitte Reise und Hotel buchen und an Klausur mitwirken!</a:t>
            </a:r>
            <a:endParaRPr lang="de-DE" dirty="0"/>
          </a:p>
        </p:txBody>
      </p:sp>
    </p:spTree>
    <p:extLst>
      <p:ext uri="{BB962C8B-B14F-4D97-AF65-F5344CB8AC3E}">
        <p14:creationId xmlns:p14="http://schemas.microsoft.com/office/powerpoint/2010/main" val="2953192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23528" y="1419622"/>
            <a:ext cx="6804104" cy="699686"/>
          </a:xfrm>
        </p:spPr>
        <p:txBody>
          <a:bodyPr/>
          <a:lstStyle/>
          <a:p>
            <a:r>
              <a:rPr lang="de-DE" dirty="0"/>
              <a:t>Vielen Dank für Ihre Aufmerksamkeit!</a:t>
            </a:r>
          </a:p>
        </p:txBody>
      </p:sp>
    </p:spTree>
    <p:extLst>
      <p:ext uri="{BB962C8B-B14F-4D97-AF65-F5344CB8AC3E}">
        <p14:creationId xmlns:p14="http://schemas.microsoft.com/office/powerpoint/2010/main" val="75143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1: Begrüßung und Aktuelles</a:t>
            </a:r>
          </a:p>
        </p:txBody>
      </p:sp>
      <p:sp>
        <p:nvSpPr>
          <p:cNvPr id="6" name="Textplatzhalter 5"/>
          <p:cNvSpPr>
            <a:spLocks noGrp="1"/>
          </p:cNvSpPr>
          <p:nvPr>
            <p:ph type="body" sz="quarter" idx="14"/>
          </p:nvPr>
        </p:nvSpPr>
        <p:spPr>
          <a:xfrm>
            <a:off x="358775" y="691200"/>
            <a:ext cx="8424000" cy="266400"/>
          </a:xfrm>
        </p:spPr>
        <p:txBody>
          <a:bodyPr/>
          <a:lstStyle/>
          <a:p>
            <a:r>
              <a:rPr lang="de-DE" dirty="0"/>
              <a:t>Aktuelles aus dem Forschungsbereich</a:t>
            </a:r>
          </a:p>
        </p:txBody>
      </p:sp>
      <p:sp>
        <p:nvSpPr>
          <p:cNvPr id="3" name="Rechteck 2">
            <a:extLst>
              <a:ext uri="{FF2B5EF4-FFF2-40B4-BE49-F238E27FC236}">
                <a16:creationId xmlns:a16="http://schemas.microsoft.com/office/drawing/2014/main" id="{4C2AEEE0-DF0B-4660-990E-83434853866C}"/>
              </a:ext>
            </a:extLst>
          </p:cNvPr>
          <p:cNvSpPr/>
          <p:nvPr/>
        </p:nvSpPr>
        <p:spPr>
          <a:xfrm>
            <a:off x="0" y="1095586"/>
            <a:ext cx="2267744" cy="4047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509E728D-359C-42A2-BFE4-9DF9B8CDA394}"/>
              </a:ext>
            </a:extLst>
          </p:cNvPr>
          <p:cNvSpPr txBox="1"/>
          <p:nvPr/>
        </p:nvSpPr>
        <p:spPr>
          <a:xfrm>
            <a:off x="71500" y="1252636"/>
            <a:ext cx="3169109" cy="369332"/>
          </a:xfrm>
          <a:prstGeom prst="rect">
            <a:avLst/>
          </a:prstGeom>
          <a:noFill/>
        </p:spPr>
        <p:txBody>
          <a:bodyPr wrap="square" rtlCol="0">
            <a:spAutoFit/>
          </a:bodyPr>
          <a:lstStyle/>
          <a:p>
            <a:pPr>
              <a:spcAft>
                <a:spcPts val="600"/>
              </a:spcAft>
            </a:pPr>
            <a:r>
              <a:rPr lang="de-DE" dirty="0">
                <a:solidFill>
                  <a:schemeClr val="bg1"/>
                </a:solidFill>
              </a:rPr>
              <a:t>FB Materie</a:t>
            </a:r>
          </a:p>
        </p:txBody>
      </p:sp>
      <p:sp>
        <p:nvSpPr>
          <p:cNvPr id="4" name="Textfeld 3">
            <a:extLst>
              <a:ext uri="{FF2B5EF4-FFF2-40B4-BE49-F238E27FC236}">
                <a16:creationId xmlns:a16="http://schemas.microsoft.com/office/drawing/2014/main" id="{0644132A-67B4-4975-962C-B12F5ECB454A}"/>
              </a:ext>
            </a:extLst>
          </p:cNvPr>
          <p:cNvSpPr txBox="1"/>
          <p:nvPr/>
        </p:nvSpPr>
        <p:spPr>
          <a:xfrm>
            <a:off x="2447296" y="1187914"/>
            <a:ext cx="6336704" cy="3508653"/>
          </a:xfrm>
          <a:prstGeom prst="rect">
            <a:avLst/>
          </a:prstGeom>
          <a:noFill/>
        </p:spPr>
        <p:txBody>
          <a:bodyPr wrap="square" rtlCol="0">
            <a:spAutoFit/>
          </a:bodyPr>
          <a:lstStyle/>
          <a:p>
            <a:pPr>
              <a:spcAft>
                <a:spcPts val="1200"/>
              </a:spcAft>
            </a:pPr>
            <a:r>
              <a:rPr lang="de-DE" sz="1600" b="1" dirty="0"/>
              <a:t>Russland-Sanktionsmaßnahmen in allen Zentren gelten weiter</a:t>
            </a:r>
            <a:endParaRPr lang="de-DE" sz="1600" dirty="0"/>
          </a:p>
          <a:p>
            <a:pPr>
              <a:spcAft>
                <a:spcPts val="600"/>
              </a:spcAft>
            </a:pPr>
            <a:r>
              <a:rPr lang="de-DE" sz="1600" b="1" dirty="0"/>
              <a:t>Energie-Krise stellt alle Zentren des FBM vor Probleme</a:t>
            </a:r>
          </a:p>
          <a:p>
            <a:pPr>
              <a:spcAft>
                <a:spcPts val="600"/>
              </a:spcAft>
            </a:pPr>
            <a:r>
              <a:rPr lang="de-DE" sz="1600" dirty="0"/>
              <a:t>- Energie-intensiver LK II Betrieb:  </a:t>
            </a:r>
          </a:p>
          <a:p>
            <a:pPr>
              <a:spcAft>
                <a:spcPts val="600"/>
              </a:spcAft>
            </a:pPr>
            <a:r>
              <a:rPr lang="de-DE" sz="1600" dirty="0"/>
              <a:t>   39 Mio. LK II Reserve </a:t>
            </a:r>
            <a:r>
              <a:rPr lang="de-DE" sz="1600" dirty="0">
                <a:sym typeface="Wingdings" panose="05000000000000000000" pitchFamily="2" charset="2"/>
              </a:rPr>
              <a:t> 2023 und 2024 5% Eskalation</a:t>
            </a:r>
          </a:p>
          <a:p>
            <a:pPr>
              <a:spcAft>
                <a:spcPts val="1200"/>
              </a:spcAft>
            </a:pPr>
            <a:r>
              <a:rPr lang="de-DE" sz="1600" dirty="0">
                <a:sym typeface="Wingdings" panose="05000000000000000000" pitchFamily="2" charset="2"/>
              </a:rPr>
              <a:t>- Härtefallfonds schafft vermutlich Abhilfe</a:t>
            </a:r>
          </a:p>
          <a:p>
            <a:pPr>
              <a:spcAft>
                <a:spcPts val="600"/>
              </a:spcAft>
            </a:pPr>
            <a:r>
              <a:rPr lang="de-DE" sz="1600" b="1" dirty="0">
                <a:sym typeface="Wingdings" panose="05000000000000000000" pitchFamily="2" charset="2"/>
              </a:rPr>
              <a:t>Massive Inflation und steigende öffentliche Tarife</a:t>
            </a:r>
          </a:p>
          <a:p>
            <a:pPr>
              <a:spcAft>
                <a:spcPts val="600"/>
              </a:spcAft>
            </a:pPr>
            <a:r>
              <a:rPr lang="de-DE" sz="1600" dirty="0">
                <a:sym typeface="Wingdings" panose="05000000000000000000" pitchFamily="2" charset="2"/>
              </a:rPr>
              <a:t>2023+: ≈ 8% (</a:t>
            </a:r>
            <a:r>
              <a:rPr lang="de-DE" sz="1600" dirty="0" err="1">
                <a:sym typeface="Wingdings" panose="05000000000000000000" pitchFamily="2" charset="2"/>
              </a:rPr>
              <a:t>ggü</a:t>
            </a:r>
            <a:r>
              <a:rPr lang="de-DE" sz="1600" dirty="0">
                <a:sym typeface="Wingdings" panose="05000000000000000000" pitchFamily="2" charset="2"/>
              </a:rPr>
              <a:t>. 2% Aufwuchs in den Programmen)</a:t>
            </a:r>
          </a:p>
          <a:p>
            <a:pPr>
              <a:spcAft>
                <a:spcPts val="600"/>
              </a:spcAft>
            </a:pPr>
            <a:r>
              <a:rPr lang="de-DE" sz="1600" dirty="0">
                <a:sym typeface="Wingdings" panose="05000000000000000000" pitchFamily="2" charset="2"/>
              </a:rPr>
              <a:t>Erhebliche Probleme in den Zentren</a:t>
            </a:r>
          </a:p>
          <a:p>
            <a:pPr marL="285750" indent="-285750">
              <a:spcAft>
                <a:spcPts val="600"/>
              </a:spcAft>
              <a:buFontTx/>
              <a:buChar char="-"/>
            </a:pPr>
            <a:r>
              <a:rPr lang="de-DE" sz="1600" dirty="0">
                <a:sym typeface="Wingdings" panose="05000000000000000000" pitchFamily="2" charset="2"/>
              </a:rPr>
              <a:t>defacto Einstellungsstopp</a:t>
            </a:r>
          </a:p>
          <a:p>
            <a:pPr marL="285750" indent="-285750">
              <a:spcAft>
                <a:spcPts val="600"/>
              </a:spcAft>
              <a:buFontTx/>
              <a:buChar char="-"/>
            </a:pPr>
            <a:r>
              <a:rPr lang="de-DE" sz="1600" dirty="0">
                <a:sym typeface="Wingdings" panose="05000000000000000000" pitchFamily="2" charset="2"/>
              </a:rPr>
              <a:t>Große Sorgen wegen Nachwuchs (Zeitverträge)</a:t>
            </a:r>
          </a:p>
          <a:p>
            <a:pPr>
              <a:spcAft>
                <a:spcPts val="600"/>
              </a:spcAft>
            </a:pPr>
            <a:endParaRPr lang="de-DE" sz="200" dirty="0">
              <a:sym typeface="Wingdings" panose="05000000000000000000" pitchFamily="2" charset="2"/>
            </a:endParaRPr>
          </a:p>
        </p:txBody>
      </p:sp>
    </p:spTree>
    <p:extLst>
      <p:ext uri="{BB962C8B-B14F-4D97-AF65-F5344CB8AC3E}">
        <p14:creationId xmlns:p14="http://schemas.microsoft.com/office/powerpoint/2010/main" val="304679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1: Begrüßung und Aktuelles</a:t>
            </a:r>
          </a:p>
        </p:txBody>
      </p:sp>
      <p:sp>
        <p:nvSpPr>
          <p:cNvPr id="6" name="Textplatzhalter 5"/>
          <p:cNvSpPr>
            <a:spLocks noGrp="1"/>
          </p:cNvSpPr>
          <p:nvPr>
            <p:ph type="body" sz="quarter" idx="14"/>
          </p:nvPr>
        </p:nvSpPr>
        <p:spPr>
          <a:xfrm>
            <a:off x="358775" y="691200"/>
            <a:ext cx="8424000" cy="266400"/>
          </a:xfrm>
        </p:spPr>
        <p:txBody>
          <a:bodyPr/>
          <a:lstStyle/>
          <a:p>
            <a:r>
              <a:rPr lang="de-DE" dirty="0"/>
              <a:t>Aktuelles aus dem Forschungsbereich</a:t>
            </a:r>
          </a:p>
        </p:txBody>
      </p:sp>
      <p:sp>
        <p:nvSpPr>
          <p:cNvPr id="3" name="Rechteck 2">
            <a:extLst>
              <a:ext uri="{FF2B5EF4-FFF2-40B4-BE49-F238E27FC236}">
                <a16:creationId xmlns:a16="http://schemas.microsoft.com/office/drawing/2014/main" id="{4C2AEEE0-DF0B-4660-990E-83434853866C}"/>
              </a:ext>
            </a:extLst>
          </p:cNvPr>
          <p:cNvSpPr/>
          <p:nvPr/>
        </p:nvSpPr>
        <p:spPr>
          <a:xfrm>
            <a:off x="0" y="1095586"/>
            <a:ext cx="2267744" cy="4047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509E728D-359C-42A2-BFE4-9DF9B8CDA394}"/>
              </a:ext>
            </a:extLst>
          </p:cNvPr>
          <p:cNvSpPr txBox="1"/>
          <p:nvPr/>
        </p:nvSpPr>
        <p:spPr>
          <a:xfrm>
            <a:off x="71500" y="1252636"/>
            <a:ext cx="3169109" cy="369332"/>
          </a:xfrm>
          <a:prstGeom prst="rect">
            <a:avLst/>
          </a:prstGeom>
          <a:noFill/>
        </p:spPr>
        <p:txBody>
          <a:bodyPr wrap="square" rtlCol="0">
            <a:spAutoFit/>
          </a:bodyPr>
          <a:lstStyle/>
          <a:p>
            <a:pPr>
              <a:spcAft>
                <a:spcPts val="600"/>
              </a:spcAft>
            </a:pPr>
            <a:r>
              <a:rPr lang="de-DE" dirty="0">
                <a:solidFill>
                  <a:schemeClr val="bg1"/>
                </a:solidFill>
              </a:rPr>
              <a:t>FB Materie</a:t>
            </a:r>
          </a:p>
        </p:txBody>
      </p:sp>
      <p:sp>
        <p:nvSpPr>
          <p:cNvPr id="7" name="Textfeld 6">
            <a:extLst>
              <a:ext uri="{FF2B5EF4-FFF2-40B4-BE49-F238E27FC236}">
                <a16:creationId xmlns:a16="http://schemas.microsoft.com/office/drawing/2014/main" id="{7CA3AFB6-D47E-4716-87BF-508BA03F70D7}"/>
              </a:ext>
            </a:extLst>
          </p:cNvPr>
          <p:cNvSpPr txBox="1"/>
          <p:nvPr/>
        </p:nvSpPr>
        <p:spPr>
          <a:xfrm>
            <a:off x="2615867" y="1454018"/>
            <a:ext cx="6147837" cy="1477328"/>
          </a:xfrm>
          <a:prstGeom prst="rect">
            <a:avLst/>
          </a:prstGeom>
          <a:noFill/>
        </p:spPr>
        <p:txBody>
          <a:bodyPr wrap="none" rtlCol="0">
            <a:spAutoFit/>
          </a:bodyPr>
          <a:lstStyle/>
          <a:p>
            <a:r>
              <a:rPr lang="de-DE" b="1" dirty="0"/>
              <a:t>Erhebliche Engpässe und Preisexplosionen bei Gasen</a:t>
            </a:r>
          </a:p>
          <a:p>
            <a:endParaRPr lang="de-DE" dirty="0"/>
          </a:p>
          <a:p>
            <a:r>
              <a:rPr lang="de-DE" dirty="0"/>
              <a:t>Helium</a:t>
            </a:r>
          </a:p>
          <a:p>
            <a:r>
              <a:rPr lang="de-DE" dirty="0"/>
              <a:t>Neon</a:t>
            </a:r>
          </a:p>
          <a:p>
            <a:r>
              <a:rPr lang="de-DE" dirty="0"/>
              <a:t>Stickstoff</a:t>
            </a:r>
          </a:p>
        </p:txBody>
      </p:sp>
      <p:pic>
        <p:nvPicPr>
          <p:cNvPr id="8" name="Picture 2" descr="Application News">
            <a:extLst>
              <a:ext uri="{FF2B5EF4-FFF2-40B4-BE49-F238E27FC236}">
                <a16:creationId xmlns:a16="http://schemas.microsoft.com/office/drawing/2014/main" id="{8C179561-3317-4396-8101-03257B1CE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618" y="2139702"/>
            <a:ext cx="2524125" cy="1809750"/>
          </a:xfrm>
          <a:prstGeom prst="rect">
            <a:avLst/>
          </a:prstGeom>
          <a:effectLst>
            <a:outerShdw blurRad="292100" dist="139700" dir="2700000" algn="tl" rotWithShape="0">
              <a:schemeClr val="bg2">
                <a:alpha val="65000"/>
              </a:schemeClr>
            </a:outerShdw>
          </a:effectLst>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251AC811-D0F4-42D1-AE9C-90BF5E4FEBF8}"/>
              </a:ext>
            </a:extLst>
          </p:cNvPr>
          <p:cNvSpPr txBox="1"/>
          <p:nvPr/>
        </p:nvSpPr>
        <p:spPr>
          <a:xfrm>
            <a:off x="2615867" y="4465444"/>
            <a:ext cx="3361818" cy="338554"/>
          </a:xfrm>
          <a:prstGeom prst="rect">
            <a:avLst/>
          </a:prstGeom>
          <a:noFill/>
        </p:spPr>
        <p:txBody>
          <a:bodyPr wrap="none" rtlCol="0">
            <a:spAutoFit/>
          </a:bodyPr>
          <a:lstStyle/>
          <a:p>
            <a:r>
              <a:rPr lang="de-DE" sz="1600" b="1" dirty="0">
                <a:solidFill>
                  <a:srgbClr val="2DA3FF"/>
                </a:solidFill>
                <a:sym typeface="Wingdings" panose="05000000000000000000" pitchFamily="2" charset="2"/>
              </a:rPr>
              <a:t> </a:t>
            </a:r>
            <a:r>
              <a:rPr lang="de-DE" sz="1600" b="1" dirty="0">
                <a:solidFill>
                  <a:srgbClr val="2DA3FF"/>
                </a:solidFill>
              </a:rPr>
              <a:t>Bislang keine Lösung in Sicht</a:t>
            </a:r>
          </a:p>
        </p:txBody>
      </p:sp>
    </p:spTree>
    <p:extLst>
      <p:ext uri="{BB962C8B-B14F-4D97-AF65-F5344CB8AC3E}">
        <p14:creationId xmlns:p14="http://schemas.microsoft.com/office/powerpoint/2010/main" val="83981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1: Begrüßung und Aktuelles</a:t>
            </a:r>
          </a:p>
        </p:txBody>
      </p:sp>
      <p:sp>
        <p:nvSpPr>
          <p:cNvPr id="6" name="Textplatzhalter 5"/>
          <p:cNvSpPr>
            <a:spLocks noGrp="1"/>
          </p:cNvSpPr>
          <p:nvPr>
            <p:ph type="body" sz="quarter" idx="14"/>
          </p:nvPr>
        </p:nvSpPr>
        <p:spPr>
          <a:xfrm>
            <a:off x="358775" y="691200"/>
            <a:ext cx="8424000" cy="266400"/>
          </a:xfrm>
        </p:spPr>
        <p:txBody>
          <a:bodyPr/>
          <a:lstStyle/>
          <a:p>
            <a:r>
              <a:rPr lang="de-DE" dirty="0"/>
              <a:t>Aktuelles aus dem Forschungsbereich</a:t>
            </a:r>
          </a:p>
        </p:txBody>
      </p:sp>
      <p:sp>
        <p:nvSpPr>
          <p:cNvPr id="3" name="Rechteck 2">
            <a:extLst>
              <a:ext uri="{FF2B5EF4-FFF2-40B4-BE49-F238E27FC236}">
                <a16:creationId xmlns:a16="http://schemas.microsoft.com/office/drawing/2014/main" id="{4C2AEEE0-DF0B-4660-990E-83434853866C}"/>
              </a:ext>
            </a:extLst>
          </p:cNvPr>
          <p:cNvSpPr/>
          <p:nvPr/>
        </p:nvSpPr>
        <p:spPr>
          <a:xfrm>
            <a:off x="0" y="1095586"/>
            <a:ext cx="2267744" cy="4047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509E728D-359C-42A2-BFE4-9DF9B8CDA394}"/>
              </a:ext>
            </a:extLst>
          </p:cNvPr>
          <p:cNvSpPr txBox="1"/>
          <p:nvPr/>
        </p:nvSpPr>
        <p:spPr>
          <a:xfrm>
            <a:off x="71500" y="1252636"/>
            <a:ext cx="3169109" cy="369332"/>
          </a:xfrm>
          <a:prstGeom prst="rect">
            <a:avLst/>
          </a:prstGeom>
          <a:noFill/>
        </p:spPr>
        <p:txBody>
          <a:bodyPr wrap="square" rtlCol="0">
            <a:spAutoFit/>
          </a:bodyPr>
          <a:lstStyle/>
          <a:p>
            <a:pPr>
              <a:spcAft>
                <a:spcPts val="600"/>
              </a:spcAft>
            </a:pPr>
            <a:r>
              <a:rPr lang="de-DE" dirty="0">
                <a:solidFill>
                  <a:schemeClr val="bg1"/>
                </a:solidFill>
              </a:rPr>
              <a:t>FB Materie</a:t>
            </a:r>
          </a:p>
        </p:txBody>
      </p:sp>
      <p:sp>
        <p:nvSpPr>
          <p:cNvPr id="4" name="Textfeld 3">
            <a:extLst>
              <a:ext uri="{FF2B5EF4-FFF2-40B4-BE49-F238E27FC236}">
                <a16:creationId xmlns:a16="http://schemas.microsoft.com/office/drawing/2014/main" id="{AE21F346-C37D-4A5F-B247-3530F14CBDE7}"/>
              </a:ext>
            </a:extLst>
          </p:cNvPr>
          <p:cNvSpPr txBox="1"/>
          <p:nvPr/>
        </p:nvSpPr>
        <p:spPr>
          <a:xfrm>
            <a:off x="2726051" y="1437302"/>
            <a:ext cx="1967205" cy="369332"/>
          </a:xfrm>
          <a:prstGeom prst="rect">
            <a:avLst/>
          </a:prstGeom>
          <a:noFill/>
        </p:spPr>
        <p:txBody>
          <a:bodyPr wrap="none" rtlCol="0">
            <a:spAutoFit/>
          </a:bodyPr>
          <a:lstStyle/>
          <a:p>
            <a:r>
              <a:rPr lang="de-DE" b="1" dirty="0"/>
              <a:t>Innovationspool</a:t>
            </a:r>
          </a:p>
        </p:txBody>
      </p:sp>
      <p:sp>
        <p:nvSpPr>
          <p:cNvPr id="8" name="Textfeld 7">
            <a:extLst>
              <a:ext uri="{FF2B5EF4-FFF2-40B4-BE49-F238E27FC236}">
                <a16:creationId xmlns:a16="http://schemas.microsoft.com/office/drawing/2014/main" id="{8A490DF0-5923-4001-B5C6-022524FF4656}"/>
              </a:ext>
            </a:extLst>
          </p:cNvPr>
          <p:cNvSpPr txBox="1"/>
          <p:nvPr/>
        </p:nvSpPr>
        <p:spPr>
          <a:xfrm>
            <a:off x="2726051" y="1900331"/>
            <a:ext cx="5865708" cy="646331"/>
          </a:xfrm>
          <a:prstGeom prst="rect">
            <a:avLst/>
          </a:prstGeom>
          <a:solidFill>
            <a:schemeClr val="accent3">
              <a:lumMod val="20000"/>
              <a:lumOff val="80000"/>
            </a:schemeClr>
          </a:solidFill>
        </p:spPr>
        <p:txBody>
          <a:bodyPr wrap="square" rtlCol="0">
            <a:spAutoFit/>
          </a:bodyPr>
          <a:lstStyle/>
          <a:p>
            <a:pPr>
              <a:spcAft>
                <a:spcPts val="600"/>
              </a:spcAft>
            </a:pPr>
            <a:r>
              <a:rPr lang="de-DE" dirty="0"/>
              <a:t>Aktuelle Förderperiode 2020-2023 teilweise gestört wegen Corona und der allgemeinen Krisenlage</a:t>
            </a:r>
          </a:p>
        </p:txBody>
      </p:sp>
      <p:sp>
        <p:nvSpPr>
          <p:cNvPr id="9" name="Textfeld 8">
            <a:extLst>
              <a:ext uri="{FF2B5EF4-FFF2-40B4-BE49-F238E27FC236}">
                <a16:creationId xmlns:a16="http://schemas.microsoft.com/office/drawing/2014/main" id="{172737E7-6015-4AFB-8B10-2C5C13BBA86B}"/>
              </a:ext>
            </a:extLst>
          </p:cNvPr>
          <p:cNvSpPr txBox="1"/>
          <p:nvPr/>
        </p:nvSpPr>
        <p:spPr>
          <a:xfrm>
            <a:off x="2726050" y="2831686"/>
            <a:ext cx="5865708" cy="646331"/>
          </a:xfrm>
          <a:prstGeom prst="rect">
            <a:avLst/>
          </a:prstGeom>
          <a:solidFill>
            <a:schemeClr val="accent3">
              <a:lumMod val="20000"/>
              <a:lumOff val="80000"/>
            </a:schemeClr>
          </a:solidFill>
        </p:spPr>
        <p:txBody>
          <a:bodyPr wrap="square" rtlCol="0">
            <a:spAutoFit/>
          </a:bodyPr>
          <a:lstStyle/>
          <a:p>
            <a:r>
              <a:rPr lang="de-DE" dirty="0"/>
              <a:t>Mit BMBF abgestimmt: Aktuelle Förderperiode wird bis Ende 2024 verlängert – Details werden noch geklärt</a:t>
            </a:r>
          </a:p>
        </p:txBody>
      </p:sp>
      <p:sp>
        <p:nvSpPr>
          <p:cNvPr id="10" name="Textfeld 9">
            <a:extLst>
              <a:ext uri="{FF2B5EF4-FFF2-40B4-BE49-F238E27FC236}">
                <a16:creationId xmlns:a16="http://schemas.microsoft.com/office/drawing/2014/main" id="{2F7570E4-8B30-4976-A74E-5B0F2E090145}"/>
              </a:ext>
            </a:extLst>
          </p:cNvPr>
          <p:cNvSpPr txBox="1"/>
          <p:nvPr/>
        </p:nvSpPr>
        <p:spPr>
          <a:xfrm>
            <a:off x="2738893" y="3765937"/>
            <a:ext cx="5865708" cy="646331"/>
          </a:xfrm>
          <a:prstGeom prst="rect">
            <a:avLst/>
          </a:prstGeom>
          <a:solidFill>
            <a:schemeClr val="accent3">
              <a:lumMod val="20000"/>
              <a:lumOff val="80000"/>
            </a:schemeClr>
          </a:solidFill>
        </p:spPr>
        <p:txBody>
          <a:bodyPr wrap="square" rtlCol="0">
            <a:spAutoFit/>
          </a:bodyPr>
          <a:lstStyle/>
          <a:p>
            <a:r>
              <a:rPr lang="de-DE" dirty="0"/>
              <a:t>Neue Periode 2025-2027 würde auf PoF V vorbereiten („Piloten“) und neue Strategien berücksichtigen</a:t>
            </a:r>
          </a:p>
        </p:txBody>
      </p:sp>
    </p:spTree>
    <p:extLst>
      <p:ext uri="{BB962C8B-B14F-4D97-AF65-F5344CB8AC3E}">
        <p14:creationId xmlns:p14="http://schemas.microsoft.com/office/powerpoint/2010/main" val="355886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1: Begrüßung und Aktuelles</a:t>
            </a:r>
          </a:p>
        </p:txBody>
      </p:sp>
      <p:sp>
        <p:nvSpPr>
          <p:cNvPr id="6" name="Textplatzhalter 5"/>
          <p:cNvSpPr>
            <a:spLocks noGrp="1"/>
          </p:cNvSpPr>
          <p:nvPr>
            <p:ph type="body" sz="quarter" idx="14"/>
          </p:nvPr>
        </p:nvSpPr>
        <p:spPr>
          <a:xfrm>
            <a:off x="358775" y="691200"/>
            <a:ext cx="8424000" cy="266400"/>
          </a:xfrm>
        </p:spPr>
        <p:txBody>
          <a:bodyPr/>
          <a:lstStyle/>
          <a:p>
            <a:r>
              <a:rPr lang="de-DE" dirty="0"/>
              <a:t>Aktuelles aus dem Forschungsbereich</a:t>
            </a:r>
          </a:p>
        </p:txBody>
      </p:sp>
      <p:sp>
        <p:nvSpPr>
          <p:cNvPr id="3" name="Rechteck 2">
            <a:extLst>
              <a:ext uri="{FF2B5EF4-FFF2-40B4-BE49-F238E27FC236}">
                <a16:creationId xmlns:a16="http://schemas.microsoft.com/office/drawing/2014/main" id="{4C2AEEE0-DF0B-4660-990E-83434853866C}"/>
              </a:ext>
            </a:extLst>
          </p:cNvPr>
          <p:cNvSpPr/>
          <p:nvPr/>
        </p:nvSpPr>
        <p:spPr>
          <a:xfrm>
            <a:off x="0" y="1095586"/>
            <a:ext cx="2267744" cy="4047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509E728D-359C-42A2-BFE4-9DF9B8CDA394}"/>
              </a:ext>
            </a:extLst>
          </p:cNvPr>
          <p:cNvSpPr txBox="1"/>
          <p:nvPr/>
        </p:nvSpPr>
        <p:spPr>
          <a:xfrm>
            <a:off x="71500" y="1252636"/>
            <a:ext cx="3169109" cy="369332"/>
          </a:xfrm>
          <a:prstGeom prst="rect">
            <a:avLst/>
          </a:prstGeom>
          <a:noFill/>
        </p:spPr>
        <p:txBody>
          <a:bodyPr wrap="square" rtlCol="0">
            <a:spAutoFit/>
          </a:bodyPr>
          <a:lstStyle/>
          <a:p>
            <a:pPr>
              <a:spcAft>
                <a:spcPts val="600"/>
              </a:spcAft>
            </a:pPr>
            <a:r>
              <a:rPr lang="de-DE" dirty="0">
                <a:solidFill>
                  <a:schemeClr val="bg1"/>
                </a:solidFill>
              </a:rPr>
              <a:t>FB Materie</a:t>
            </a:r>
          </a:p>
        </p:txBody>
      </p:sp>
      <p:sp>
        <p:nvSpPr>
          <p:cNvPr id="4" name="Textfeld 3">
            <a:extLst>
              <a:ext uri="{FF2B5EF4-FFF2-40B4-BE49-F238E27FC236}">
                <a16:creationId xmlns:a16="http://schemas.microsoft.com/office/drawing/2014/main" id="{AE21F346-C37D-4A5F-B247-3530F14CBDE7}"/>
              </a:ext>
            </a:extLst>
          </p:cNvPr>
          <p:cNvSpPr txBox="1"/>
          <p:nvPr/>
        </p:nvSpPr>
        <p:spPr>
          <a:xfrm>
            <a:off x="2726051" y="1437302"/>
            <a:ext cx="5211683" cy="369332"/>
          </a:xfrm>
          <a:prstGeom prst="rect">
            <a:avLst/>
          </a:prstGeom>
          <a:noFill/>
        </p:spPr>
        <p:txBody>
          <a:bodyPr wrap="none" rtlCol="0">
            <a:spAutoFit/>
          </a:bodyPr>
          <a:lstStyle/>
          <a:p>
            <a:r>
              <a:rPr lang="de-DE" b="1" dirty="0"/>
              <a:t>Monitoring Forschungspolitische Ziele PoF IV</a:t>
            </a:r>
          </a:p>
        </p:txBody>
      </p:sp>
      <p:sp>
        <p:nvSpPr>
          <p:cNvPr id="8" name="Textfeld 7">
            <a:extLst>
              <a:ext uri="{FF2B5EF4-FFF2-40B4-BE49-F238E27FC236}">
                <a16:creationId xmlns:a16="http://schemas.microsoft.com/office/drawing/2014/main" id="{8A490DF0-5923-4001-B5C6-022524FF4656}"/>
              </a:ext>
            </a:extLst>
          </p:cNvPr>
          <p:cNvSpPr txBox="1"/>
          <p:nvPr/>
        </p:nvSpPr>
        <p:spPr>
          <a:xfrm>
            <a:off x="2726051" y="1900331"/>
            <a:ext cx="5865707" cy="646331"/>
          </a:xfrm>
          <a:prstGeom prst="rect">
            <a:avLst/>
          </a:prstGeom>
          <a:solidFill>
            <a:schemeClr val="accent3">
              <a:lumMod val="20000"/>
              <a:lumOff val="80000"/>
            </a:schemeClr>
          </a:solidFill>
        </p:spPr>
        <p:txBody>
          <a:bodyPr wrap="square" rtlCol="0">
            <a:spAutoFit/>
          </a:bodyPr>
          <a:lstStyle/>
          <a:p>
            <a:pPr>
              <a:spcAft>
                <a:spcPts val="600"/>
              </a:spcAft>
            </a:pPr>
            <a:r>
              <a:rPr lang="de-DE" dirty="0"/>
              <a:t>BMBF erwartet auf Forschungsbereichsplattform im Herbst Darstellung des Umsetzungsstands der Ziele</a:t>
            </a:r>
          </a:p>
        </p:txBody>
      </p:sp>
      <p:sp>
        <p:nvSpPr>
          <p:cNvPr id="9" name="Textfeld 8">
            <a:extLst>
              <a:ext uri="{FF2B5EF4-FFF2-40B4-BE49-F238E27FC236}">
                <a16:creationId xmlns:a16="http://schemas.microsoft.com/office/drawing/2014/main" id="{172737E7-6015-4AFB-8B10-2C5C13BBA86B}"/>
              </a:ext>
            </a:extLst>
          </p:cNvPr>
          <p:cNvSpPr txBox="1"/>
          <p:nvPr/>
        </p:nvSpPr>
        <p:spPr>
          <a:xfrm>
            <a:off x="2726050" y="3131206"/>
            <a:ext cx="5865708" cy="923330"/>
          </a:xfrm>
          <a:prstGeom prst="rect">
            <a:avLst/>
          </a:prstGeom>
          <a:solidFill>
            <a:schemeClr val="accent3">
              <a:lumMod val="20000"/>
              <a:lumOff val="80000"/>
            </a:schemeClr>
          </a:solidFill>
        </p:spPr>
        <p:txBody>
          <a:bodyPr wrap="square" rtlCol="0">
            <a:spAutoFit/>
          </a:bodyPr>
          <a:lstStyle/>
          <a:p>
            <a:r>
              <a:rPr lang="de-DE" dirty="0"/>
              <a:t>Erste Abstimmungen über forschungspolitischen Rahmen mit BMBF auf Forschungsbereichsplattform im Herbst (</a:t>
            </a:r>
            <a:r>
              <a:rPr lang="de-DE" dirty="0">
                <a:sym typeface="Wingdings" panose="05000000000000000000" pitchFamily="2" charset="2"/>
              </a:rPr>
              <a:t> siehe TOP 2</a:t>
            </a:r>
            <a:r>
              <a:rPr lang="de-DE" dirty="0"/>
              <a:t>)</a:t>
            </a:r>
          </a:p>
        </p:txBody>
      </p:sp>
      <p:sp>
        <p:nvSpPr>
          <p:cNvPr id="10" name="Textfeld 9">
            <a:extLst>
              <a:ext uri="{FF2B5EF4-FFF2-40B4-BE49-F238E27FC236}">
                <a16:creationId xmlns:a16="http://schemas.microsoft.com/office/drawing/2014/main" id="{58A1215E-7920-4DFB-9C81-408C9CC2509F}"/>
              </a:ext>
            </a:extLst>
          </p:cNvPr>
          <p:cNvSpPr txBox="1"/>
          <p:nvPr/>
        </p:nvSpPr>
        <p:spPr>
          <a:xfrm>
            <a:off x="2726050" y="2735220"/>
            <a:ext cx="5250155" cy="369332"/>
          </a:xfrm>
          <a:prstGeom prst="rect">
            <a:avLst/>
          </a:prstGeom>
          <a:noFill/>
        </p:spPr>
        <p:txBody>
          <a:bodyPr wrap="none" rtlCol="0">
            <a:spAutoFit/>
          </a:bodyPr>
          <a:lstStyle/>
          <a:p>
            <a:r>
              <a:rPr lang="de-DE" b="1" dirty="0"/>
              <a:t>Erarbeitung Forschungspolitische Ziele PoF V</a:t>
            </a:r>
          </a:p>
        </p:txBody>
      </p:sp>
    </p:spTree>
    <p:extLst>
      <p:ext uri="{BB962C8B-B14F-4D97-AF65-F5344CB8AC3E}">
        <p14:creationId xmlns:p14="http://schemas.microsoft.com/office/powerpoint/2010/main" val="382268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1: Begrüßung und Aktuelles</a:t>
            </a:r>
          </a:p>
        </p:txBody>
      </p:sp>
      <p:sp>
        <p:nvSpPr>
          <p:cNvPr id="6" name="Textplatzhalter 5"/>
          <p:cNvSpPr>
            <a:spLocks noGrp="1"/>
          </p:cNvSpPr>
          <p:nvPr>
            <p:ph type="body" sz="quarter" idx="14"/>
          </p:nvPr>
        </p:nvSpPr>
        <p:spPr/>
        <p:txBody>
          <a:bodyPr/>
          <a:lstStyle/>
          <a:p>
            <a:r>
              <a:rPr lang="de-DE" sz="2000" dirty="0"/>
              <a:t>AG Wissenstransfer und Öffentlichkeitsarbeit</a:t>
            </a:r>
          </a:p>
        </p:txBody>
      </p:sp>
      <p:sp>
        <p:nvSpPr>
          <p:cNvPr id="2" name="Textfeld 1">
            <a:extLst>
              <a:ext uri="{FF2B5EF4-FFF2-40B4-BE49-F238E27FC236}">
                <a16:creationId xmlns:a16="http://schemas.microsoft.com/office/drawing/2014/main" id="{85715189-28D2-48E1-874D-017E20BA2782}"/>
              </a:ext>
            </a:extLst>
          </p:cNvPr>
          <p:cNvSpPr txBox="1"/>
          <p:nvPr/>
        </p:nvSpPr>
        <p:spPr>
          <a:xfrm>
            <a:off x="146753" y="1342679"/>
            <a:ext cx="4821291" cy="3484095"/>
          </a:xfrm>
          <a:prstGeom prst="rect">
            <a:avLst/>
          </a:prstGeom>
          <a:noFill/>
        </p:spPr>
        <p:txBody>
          <a:bodyPr wrap="square" rtlCol="0">
            <a:spAutoFit/>
          </a:bodyPr>
          <a:lstStyle/>
          <a:p>
            <a:pPr>
              <a:lnSpc>
                <a:spcPct val="115000"/>
              </a:lnSpc>
              <a:spcBef>
                <a:spcPts val="600"/>
              </a:spcBef>
              <a:spcAft>
                <a:spcPts val="600"/>
              </a:spcAft>
            </a:pPr>
            <a:r>
              <a:rPr lang="de-DE" sz="1600" b="1" dirty="0" err="1">
                <a:solidFill>
                  <a:srgbClr val="005AA0"/>
                </a:solidFill>
                <a:latin typeface="Calibri" panose="020F0502020204030204" pitchFamily="34" charset="0"/>
                <a:ea typeface="Calibri" panose="020F0502020204030204" pitchFamily="34" charset="0"/>
                <a:cs typeface="Times New Roman" panose="02020603050405020304" pitchFamily="18" charset="0"/>
              </a:rPr>
              <a:t>Draft</a:t>
            </a:r>
            <a:r>
              <a:rPr lang="de-DE" sz="1600" b="1" dirty="0">
                <a:solidFill>
                  <a:srgbClr val="005AA0"/>
                </a:solidFill>
                <a:latin typeface="Calibri" panose="020F0502020204030204" pitchFamily="34" charset="0"/>
                <a:ea typeface="Calibri" panose="020F0502020204030204" pitchFamily="34" charset="0"/>
                <a:cs typeface="Times New Roman" panose="02020603050405020304" pitchFamily="18" charset="0"/>
              </a:rPr>
              <a:t> eines gemeinsamen Webportals des FB Materie</a:t>
            </a:r>
          </a:p>
          <a:p>
            <a:pPr>
              <a:lnSpc>
                <a:spcPct val="115000"/>
              </a:lnSpc>
              <a:spcBef>
                <a:spcPts val="600"/>
              </a:spcBef>
              <a:spcAft>
                <a:spcPts val="600"/>
              </a:spcAft>
            </a:pPr>
            <a:r>
              <a:rPr lang="de-DE" sz="1400" dirty="0">
                <a:solidFill>
                  <a:srgbClr val="005AA0"/>
                </a:solidFill>
                <a:latin typeface="Calibri" panose="020F0502020204030204" pitchFamily="34" charset="0"/>
                <a:ea typeface="Calibri" panose="020F0502020204030204" pitchFamily="34" charset="0"/>
                <a:cs typeface="Times New Roman" panose="02020603050405020304" pitchFamily="18" charset="0"/>
              </a:rPr>
              <a:t>https://www.helmholtz.de/subsite-matter/</a:t>
            </a:r>
            <a:br>
              <a:rPr lang="de-DE" sz="1400" dirty="0">
                <a:solidFill>
                  <a:srgbClr val="005AA0"/>
                </a:solidFill>
                <a:latin typeface="Calibri" panose="020F0502020204030204" pitchFamily="34" charset="0"/>
                <a:ea typeface="Calibri" panose="020F0502020204030204" pitchFamily="34" charset="0"/>
                <a:cs typeface="Times New Roman" panose="02020603050405020304" pitchFamily="18" charset="0"/>
              </a:rPr>
            </a:br>
            <a:r>
              <a:rPr lang="de-DE" sz="1050" dirty="0">
                <a:latin typeface="Calibri" panose="020F0502020204030204" pitchFamily="34" charset="0"/>
                <a:cs typeface="Calibri" panose="020F0502020204030204" pitchFamily="34" charset="0"/>
              </a:rPr>
              <a:t>User: website-materie</a:t>
            </a:r>
            <a:br>
              <a:rPr lang="de-DE" sz="1050" dirty="0">
                <a:latin typeface="Calibri" panose="020F0502020204030204" pitchFamily="34" charset="0"/>
                <a:cs typeface="Calibri" panose="020F0502020204030204" pitchFamily="34" charset="0"/>
              </a:rPr>
            </a:br>
            <a:r>
              <a:rPr lang="de-DE" sz="1050" dirty="0">
                <a:latin typeface="Calibri" panose="020F0502020204030204" pitchFamily="34" charset="0"/>
                <a:cs typeface="Calibri" panose="020F0502020204030204" pitchFamily="34" charset="0"/>
              </a:rPr>
              <a:t>PW: TlRd36QkYSK71v2DGJb9</a:t>
            </a:r>
          </a:p>
          <a:p>
            <a:pPr>
              <a:lnSpc>
                <a:spcPct val="115000"/>
              </a:lnSpc>
              <a:spcBef>
                <a:spcPts val="600"/>
              </a:spcBef>
            </a:pPr>
            <a:r>
              <a:rPr lang="de-DE" sz="1400" dirty="0">
                <a:latin typeface="Calibri" panose="020F0502020204030204" pitchFamily="34" charset="0"/>
                <a:cs typeface="Calibri" panose="020F0502020204030204" pitchFamily="34" charset="0"/>
              </a:rPr>
              <a:t>Bitte um Durchsicht der</a:t>
            </a:r>
          </a:p>
          <a:p>
            <a:pPr marL="285750" indent="-285750">
              <a:lnSpc>
                <a:spcPct val="115000"/>
              </a:lnSpc>
              <a:spcBef>
                <a:spcPts val="600"/>
              </a:spcBef>
              <a:buFont typeface="Arial" panose="020B0604020202020204" pitchFamily="34" charset="0"/>
              <a:buChar char="•"/>
            </a:pPr>
            <a:r>
              <a:rPr lang="de-DE" sz="1400" dirty="0">
                <a:latin typeface="Calibri" panose="020F0502020204030204" pitchFamily="34" charset="0"/>
                <a:cs typeface="Calibri" panose="020F0502020204030204" pitchFamily="34" charset="0"/>
              </a:rPr>
              <a:t>Startseite</a:t>
            </a:r>
          </a:p>
          <a:p>
            <a:pPr marL="285750" indent="-285750">
              <a:lnSpc>
                <a:spcPct val="115000"/>
              </a:lnSpc>
              <a:spcBef>
                <a:spcPts val="600"/>
              </a:spcBef>
              <a:buFont typeface="Arial" panose="020B0604020202020204" pitchFamily="34" charset="0"/>
              <a:buChar char="•"/>
            </a:pPr>
            <a:r>
              <a:rPr lang="de-DE" sz="1400" dirty="0">
                <a:latin typeface="Calibri" panose="020F0502020204030204" pitchFamily="34" charset="0"/>
                <a:cs typeface="Calibri" panose="020F0502020204030204" pitchFamily="34" charset="0"/>
              </a:rPr>
              <a:t>3 Unterseiten</a:t>
            </a:r>
          </a:p>
          <a:p>
            <a:pPr marL="285750" indent="-285750">
              <a:lnSpc>
                <a:spcPct val="115000"/>
              </a:lnSpc>
              <a:spcBef>
                <a:spcPts val="600"/>
              </a:spcBef>
              <a:buFont typeface="Arial" panose="020B0604020202020204" pitchFamily="34" charset="0"/>
              <a:buChar char="•"/>
            </a:pPr>
            <a:r>
              <a:rPr lang="de-DE" sz="1400" dirty="0">
                <a:latin typeface="Calibri" panose="020F0502020204030204" pitchFamily="34" charset="0"/>
                <a:cs typeface="Calibri" panose="020F0502020204030204" pitchFamily="34" charset="0"/>
              </a:rPr>
              <a:t>Impressum </a:t>
            </a:r>
            <a:r>
              <a:rPr lang="de-DE" sz="1100" dirty="0">
                <a:latin typeface="Calibri" panose="020F0502020204030204" pitchFamily="34" charset="0"/>
                <a:cs typeface="Calibri" panose="020F0502020204030204" pitchFamily="34" charset="0"/>
              </a:rPr>
              <a:t>(nach Vorlage der FB Energie-Seite)</a:t>
            </a:r>
          </a:p>
          <a:p>
            <a:pPr marL="285750" indent="-285750">
              <a:lnSpc>
                <a:spcPct val="115000"/>
              </a:lnSpc>
              <a:spcBef>
                <a:spcPts val="600"/>
              </a:spcBef>
              <a:buFont typeface="Arial" panose="020B0604020202020204" pitchFamily="34" charset="0"/>
              <a:buChar char="•"/>
            </a:pPr>
            <a:r>
              <a:rPr lang="de-DE" sz="1400" dirty="0">
                <a:latin typeface="Calibri" panose="020F0502020204030204" pitchFamily="34" charset="0"/>
                <a:cs typeface="Calibri" panose="020F0502020204030204" pitchFamily="34" charset="0"/>
              </a:rPr>
              <a:t>Rückmeldungen an bianca.keilhauer@kit.edu</a:t>
            </a:r>
          </a:p>
          <a:p>
            <a:pPr>
              <a:lnSpc>
                <a:spcPct val="115000"/>
              </a:lnSpc>
              <a:spcBef>
                <a:spcPts val="1200"/>
              </a:spcBef>
              <a:spcAft>
                <a:spcPts val="600"/>
              </a:spcAft>
            </a:pPr>
            <a:r>
              <a:rPr lang="de-DE" sz="1400" dirty="0">
                <a:latin typeface="Calibri" panose="020F0502020204030204" pitchFamily="34" charset="0"/>
                <a:cs typeface="Calibri" panose="020F0502020204030204" pitchFamily="34" charset="0"/>
              </a:rPr>
              <a:t>Finale Webadresse </a:t>
            </a:r>
            <a:r>
              <a:rPr lang="de-DE" sz="1400" dirty="0">
                <a:solidFill>
                  <a:srgbClr val="005AA0"/>
                </a:solidFill>
                <a:latin typeface="Calibri" panose="020F0502020204030204" pitchFamily="34" charset="0"/>
                <a:ea typeface="Calibri" panose="020F0502020204030204" pitchFamily="34" charset="0"/>
                <a:cs typeface="Calibri" panose="020F0502020204030204" pitchFamily="34" charset="0"/>
              </a:rPr>
              <a:t>https://matter.helmholtz.de </a:t>
            </a:r>
            <a:r>
              <a:rPr lang="de-DE" sz="1400" dirty="0">
                <a:latin typeface="Calibri" panose="020F0502020204030204" pitchFamily="34" charset="0"/>
                <a:ea typeface="Calibri" panose="020F0502020204030204" pitchFamily="34" charset="0"/>
                <a:cs typeface="Calibri" panose="020F0502020204030204" pitchFamily="34" charset="0"/>
              </a:rPr>
              <a:t>– dann auch in englischer Version</a:t>
            </a:r>
          </a:p>
        </p:txBody>
      </p:sp>
      <p:pic>
        <p:nvPicPr>
          <p:cNvPr id="7" name="Grafik 6">
            <a:extLst>
              <a:ext uri="{FF2B5EF4-FFF2-40B4-BE49-F238E27FC236}">
                <a16:creationId xmlns:a16="http://schemas.microsoft.com/office/drawing/2014/main" id="{39A790F3-98E4-47CB-BB8F-FCBDFE55AC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052" y="1167594"/>
            <a:ext cx="3599932" cy="3658649"/>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87828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TOP 1: Begrüßung und Aktuelles</a:t>
            </a:r>
          </a:p>
        </p:txBody>
      </p:sp>
      <p:sp>
        <p:nvSpPr>
          <p:cNvPr id="6" name="Textplatzhalter 5"/>
          <p:cNvSpPr>
            <a:spLocks noGrp="1"/>
          </p:cNvSpPr>
          <p:nvPr>
            <p:ph type="body" sz="quarter" idx="14"/>
          </p:nvPr>
        </p:nvSpPr>
        <p:spPr>
          <a:xfrm>
            <a:off x="358775" y="691200"/>
            <a:ext cx="8424000" cy="266400"/>
          </a:xfrm>
        </p:spPr>
        <p:txBody>
          <a:bodyPr/>
          <a:lstStyle/>
          <a:p>
            <a:r>
              <a:rPr lang="de-DE" dirty="0"/>
              <a:t>Aktuelles aus dem Forschungsbereich</a:t>
            </a:r>
          </a:p>
        </p:txBody>
      </p:sp>
      <p:sp>
        <p:nvSpPr>
          <p:cNvPr id="4" name="Textfeld 3">
            <a:extLst>
              <a:ext uri="{FF2B5EF4-FFF2-40B4-BE49-F238E27FC236}">
                <a16:creationId xmlns:a16="http://schemas.microsoft.com/office/drawing/2014/main" id="{0644132A-67B4-4975-962C-B12F5ECB454A}"/>
              </a:ext>
            </a:extLst>
          </p:cNvPr>
          <p:cNvSpPr txBox="1"/>
          <p:nvPr/>
        </p:nvSpPr>
        <p:spPr>
          <a:xfrm>
            <a:off x="364726" y="1527634"/>
            <a:ext cx="7483638" cy="2954655"/>
          </a:xfrm>
          <a:prstGeom prst="rect">
            <a:avLst/>
          </a:prstGeom>
          <a:noFill/>
        </p:spPr>
        <p:txBody>
          <a:bodyPr wrap="square" rtlCol="0">
            <a:spAutoFit/>
          </a:bodyPr>
          <a:lstStyle/>
          <a:p>
            <a:r>
              <a:rPr lang="de-DE" sz="1600" u="sng" dirty="0"/>
              <a:t>Gewinner des Helmholtz-Promotionspreises im FB Materie: </a:t>
            </a:r>
          </a:p>
          <a:p>
            <a:endParaRPr lang="de-DE" sz="1600" u="sng" dirty="0"/>
          </a:p>
          <a:p>
            <a:r>
              <a:rPr lang="de-DE" sz="600" dirty="0"/>
              <a:t> </a:t>
            </a:r>
          </a:p>
          <a:p>
            <a:r>
              <a:rPr lang="de-DE" sz="1100" dirty="0"/>
              <a:t>       Track A (Grundlagenforschung):</a:t>
            </a:r>
          </a:p>
          <a:p>
            <a:r>
              <a:rPr lang="de-DE" sz="1600" b="1" dirty="0"/>
              <a:t>     Dr. </a:t>
            </a:r>
            <a:r>
              <a:rPr lang="de-DE" sz="1600" b="1" dirty="0" err="1"/>
              <a:t>Peera</a:t>
            </a:r>
            <a:r>
              <a:rPr lang="de-DE" sz="1600" b="1" dirty="0"/>
              <a:t> </a:t>
            </a:r>
            <a:r>
              <a:rPr lang="de-DE" sz="1600" b="1" dirty="0" err="1"/>
              <a:t>Simakachorn</a:t>
            </a:r>
            <a:r>
              <a:rPr lang="de-DE" sz="1600" dirty="0"/>
              <a:t> (DESY)</a:t>
            </a:r>
            <a:br>
              <a:rPr lang="de-DE" sz="1600" dirty="0"/>
            </a:br>
            <a:r>
              <a:rPr lang="de-DE" sz="1100" i="1" dirty="0"/>
              <a:t>       “</a:t>
            </a:r>
            <a:r>
              <a:rPr lang="de-DE" sz="1100" i="1" dirty="0" err="1"/>
              <a:t>Charting</a:t>
            </a:r>
            <a:r>
              <a:rPr lang="de-DE" sz="1100" i="1" dirty="0"/>
              <a:t> </a:t>
            </a:r>
            <a:r>
              <a:rPr lang="de-DE" sz="1100" i="1" dirty="0" err="1"/>
              <a:t>Cosmological</a:t>
            </a:r>
            <a:r>
              <a:rPr lang="de-DE" sz="1100" i="1" dirty="0"/>
              <a:t> </a:t>
            </a:r>
            <a:r>
              <a:rPr lang="de-DE" sz="1100" i="1" dirty="0" err="1"/>
              <a:t>History</a:t>
            </a:r>
            <a:r>
              <a:rPr lang="de-DE" sz="1100" i="1" dirty="0"/>
              <a:t> and New </a:t>
            </a:r>
            <a:r>
              <a:rPr lang="de-DE" sz="1100" i="1" dirty="0" err="1"/>
              <a:t>Particle</a:t>
            </a:r>
            <a:r>
              <a:rPr lang="de-DE" sz="1100" i="1" dirty="0"/>
              <a:t> Physics </a:t>
            </a:r>
            <a:r>
              <a:rPr lang="de-DE" sz="1100" i="1" dirty="0" err="1"/>
              <a:t>with</a:t>
            </a:r>
            <a:r>
              <a:rPr lang="de-DE" sz="1100" i="1" dirty="0"/>
              <a:t> Primordial </a:t>
            </a:r>
            <a:r>
              <a:rPr lang="de-DE" sz="1100" i="1" dirty="0" err="1"/>
              <a:t>Gravitational</a:t>
            </a:r>
            <a:r>
              <a:rPr lang="de-DE" sz="1100" i="1" dirty="0"/>
              <a:t> </a:t>
            </a:r>
            <a:r>
              <a:rPr lang="de-DE" sz="1100" i="1" dirty="0" err="1"/>
              <a:t>Waves</a:t>
            </a:r>
            <a:r>
              <a:rPr lang="de-DE" sz="1100" i="1" dirty="0"/>
              <a:t>”</a:t>
            </a:r>
          </a:p>
          <a:p>
            <a:r>
              <a:rPr lang="de-DE" sz="1600" dirty="0"/>
              <a:t> </a:t>
            </a:r>
          </a:p>
          <a:p>
            <a:endParaRPr lang="de-DE" sz="1600" dirty="0"/>
          </a:p>
          <a:p>
            <a:r>
              <a:rPr lang="de-DE" sz="1100" dirty="0"/>
              <a:t>        Track B (Forschung mit starken Transfer-/Anwendungsbezug):</a:t>
            </a:r>
          </a:p>
          <a:p>
            <a:r>
              <a:rPr lang="de-DE" sz="1600" b="1" dirty="0"/>
              <a:t>     Dr.-Ing. Nick Karcher </a:t>
            </a:r>
            <a:r>
              <a:rPr lang="de-DE" sz="1600" dirty="0"/>
              <a:t>(KIT)</a:t>
            </a:r>
            <a:br>
              <a:rPr lang="de-DE" sz="1600" dirty="0"/>
            </a:br>
            <a:r>
              <a:rPr lang="de-DE" sz="1100" i="1" dirty="0"/>
              <a:t>       „</a:t>
            </a:r>
            <a:r>
              <a:rPr lang="de-DE" sz="1100" i="1" dirty="0" err="1"/>
              <a:t>Readout</a:t>
            </a:r>
            <a:r>
              <a:rPr lang="de-DE" sz="1100" i="1" dirty="0"/>
              <a:t> Electronics </a:t>
            </a:r>
            <a:r>
              <a:rPr lang="de-DE" sz="1100" i="1" dirty="0" err="1"/>
              <a:t>for</a:t>
            </a:r>
            <a:r>
              <a:rPr lang="de-DE" sz="1100" i="1" dirty="0"/>
              <a:t> </a:t>
            </a:r>
            <a:r>
              <a:rPr lang="de-DE" sz="1100" i="1" dirty="0" err="1"/>
              <a:t>Magnetic</a:t>
            </a:r>
            <a:r>
              <a:rPr lang="de-DE" sz="1100" i="1" dirty="0"/>
              <a:t> </a:t>
            </a:r>
            <a:r>
              <a:rPr lang="de-DE" sz="1100" i="1" dirty="0" err="1"/>
              <a:t>Microcalorimeters</a:t>
            </a:r>
            <a:r>
              <a:rPr lang="de-DE" sz="1100" i="1" dirty="0"/>
              <a:t> </a:t>
            </a:r>
            <a:r>
              <a:rPr lang="de-DE" sz="1100" i="1" dirty="0" err="1"/>
              <a:t>with</a:t>
            </a:r>
            <a:r>
              <a:rPr lang="de-DE" sz="1100" i="1" dirty="0"/>
              <a:t> </a:t>
            </a:r>
            <a:r>
              <a:rPr lang="de-DE" sz="1100" i="1" dirty="0" err="1"/>
              <a:t>Frequency</a:t>
            </a:r>
            <a:r>
              <a:rPr lang="de-DE" sz="1100" i="1" dirty="0"/>
              <a:t> Multiplexing“</a:t>
            </a:r>
          </a:p>
          <a:p>
            <a:endParaRPr lang="de-DE" sz="1200" dirty="0"/>
          </a:p>
          <a:p>
            <a:endParaRPr lang="de-DE" sz="1200" dirty="0"/>
          </a:p>
          <a:p>
            <a:r>
              <a:rPr lang="de-DE" sz="1400" b="1" dirty="0">
                <a:sym typeface="Wingdings" panose="05000000000000000000" pitchFamily="2" charset="2"/>
              </a:rPr>
              <a:t> Andere Nominierte und Preisträger von 2021 siehe TOP 5</a:t>
            </a:r>
            <a:endParaRPr lang="de-DE" sz="1400" b="1" dirty="0"/>
          </a:p>
        </p:txBody>
      </p:sp>
      <p:pic>
        <p:nvPicPr>
          <p:cNvPr id="1026" name="Picture 2" descr="Interviews : Quantum Universe : Universität Hamburg">
            <a:extLst>
              <a:ext uri="{FF2B5EF4-FFF2-40B4-BE49-F238E27FC236}">
                <a16:creationId xmlns:a16="http://schemas.microsoft.com/office/drawing/2014/main" id="{6C84B481-C1EE-408E-A6F0-61566D72E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85" r="22241" b="28393"/>
          <a:stretch/>
        </p:blipFill>
        <p:spPr bwMode="auto">
          <a:xfrm>
            <a:off x="6804248" y="1419622"/>
            <a:ext cx="1908212" cy="14829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0.jpeg">
            <a:extLst>
              <a:ext uri="{FF2B5EF4-FFF2-40B4-BE49-F238E27FC236}">
                <a16:creationId xmlns:a16="http://schemas.microsoft.com/office/drawing/2014/main" id="{5EE04152-39FD-4900-A97A-22394D1505D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5760" r="-692" b="31253"/>
          <a:stretch/>
        </p:blipFill>
        <p:spPr bwMode="auto">
          <a:xfrm>
            <a:off x="6804248" y="3177340"/>
            <a:ext cx="1908212" cy="1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276063"/>
      </p:ext>
    </p:extLst>
  </p:cSld>
  <p:clrMapOvr>
    <a:masterClrMapping/>
  </p:clrMapOvr>
</p:sld>
</file>

<file path=ppt/theme/theme1.xml><?xml version="1.0" encoding="utf-8"?>
<a:theme xmlns:a="http://schemas.openxmlformats.org/drawingml/2006/main" name="1_Titel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itel_Schlüsseltechnologien">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Design">
  <a:themeElements>
    <a:clrScheme name="BMBF Farben">
      <a:dk1>
        <a:srgbClr val="000000"/>
      </a:dk1>
      <a:lt1>
        <a:srgbClr val="FFFFFF"/>
      </a:lt1>
      <a:dk2>
        <a:srgbClr val="00808A"/>
      </a:dk2>
      <a:lt2>
        <a:srgbClr val="007094"/>
      </a:lt2>
      <a:accent1>
        <a:srgbClr val="004B75"/>
      </a:accent1>
      <a:accent2>
        <a:srgbClr val="5E306D"/>
      </a:accent2>
      <a:accent3>
        <a:srgbClr val="F8DF3A"/>
      </a:accent3>
      <a:accent4>
        <a:srgbClr val="F7BA3D"/>
      </a:accent4>
      <a:accent5>
        <a:srgbClr val="CD5037"/>
      </a:accent5>
      <a:accent6>
        <a:srgbClr val="C0003B"/>
      </a:accent6>
      <a:hlink>
        <a:srgbClr val="C1C930"/>
      </a:hlink>
      <a:folHlink>
        <a:srgbClr val="7FCC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chor="ctr" anchorCtr="0">
        <a:noAutofit/>
      </a:bodyPr>
      <a:lstStyle>
        <a:defPPr>
          <a:lnSpc>
            <a:spcPct val="100000"/>
          </a:lnSpc>
          <a:spcAft>
            <a:spcPts val="0"/>
          </a:spcAft>
          <a:defRPr sz="1200" b="1" i="0" baseline="0" dirty="0" smtClean="0">
            <a:solidFill>
              <a:srgbClr val="FFFFFF"/>
            </a:solidFill>
            <a:latin typeface="BundesSans Office Bold"/>
            <a:cs typeface="BundesSans Office Bold"/>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BF_16zu9_de.potx" id="{FCDBCB72-0475-40A4-9D8D-BF3DE7065D32}" vid="{CEB35484-F3F2-4BB7-8BED-7FDA2ED00402}"/>
    </a:ext>
  </a:extLst>
</a:theme>
</file>

<file path=ppt/theme/theme1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wischen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Zwischenfolie Tite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halts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el_Energ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tel_Erde und Umwelt">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itel_Gesundheit">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itel_Mater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itel_Verkehr und Weltraum">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2072</Words>
  <Application>Microsoft Office PowerPoint</Application>
  <PresentationFormat>Bildschirmpräsentation (16:9)</PresentationFormat>
  <Paragraphs>386</Paragraphs>
  <Slides>36</Slides>
  <Notes>18</Notes>
  <HiddenSlides>0</HiddenSlides>
  <MMClips>0</MMClips>
  <ScaleCrop>false</ScaleCrop>
  <HeadingPairs>
    <vt:vector size="6" baseType="variant">
      <vt:variant>
        <vt:lpstr>Verwendete Schriftarten</vt:lpstr>
      </vt:variant>
      <vt:variant>
        <vt:i4>11</vt:i4>
      </vt:variant>
      <vt:variant>
        <vt:lpstr>Design</vt:lpstr>
      </vt:variant>
      <vt:variant>
        <vt:i4>11</vt:i4>
      </vt:variant>
      <vt:variant>
        <vt:lpstr>Folientitel</vt:lpstr>
      </vt:variant>
      <vt:variant>
        <vt:i4>36</vt:i4>
      </vt:variant>
    </vt:vector>
  </HeadingPairs>
  <TitlesOfParts>
    <vt:vector size="58" baseType="lpstr">
      <vt:lpstr>Arial</vt:lpstr>
      <vt:lpstr>BundesSans Bold</vt:lpstr>
      <vt:lpstr>BundesSans Medium</vt:lpstr>
      <vt:lpstr>BundesSans Office</vt:lpstr>
      <vt:lpstr>BundesSans Office Bold</vt:lpstr>
      <vt:lpstr>BundesSans Regular</vt:lpstr>
      <vt:lpstr>Calibri</vt:lpstr>
      <vt:lpstr>FranziskaWebPro</vt:lpstr>
      <vt:lpstr>Symbol</vt:lpstr>
      <vt:lpstr>Times New Roman</vt:lpstr>
      <vt:lpstr>Wingdings</vt:lpstr>
      <vt:lpstr>1_Titelfolie</vt:lpstr>
      <vt:lpstr>Zwischenfolie</vt:lpstr>
      <vt:lpstr>Zwischenfolie Titel</vt:lpstr>
      <vt:lpstr>Inhaltsfolie</vt:lpstr>
      <vt:lpstr>Titel_Energie</vt:lpstr>
      <vt:lpstr>Titel_Erde und Umwelt</vt:lpstr>
      <vt:lpstr>Titel_Gesundheit</vt:lpstr>
      <vt:lpstr>Titel_Materie</vt:lpstr>
      <vt:lpstr>Titel_Verkehr und Weltraum</vt:lpstr>
      <vt:lpstr>Titel_Schlüsseltechnologien</vt:lpstr>
      <vt:lpstr>Office-Design</vt:lpstr>
      <vt:lpstr>Lenkungsausschuss Materie</vt:lpstr>
      <vt:lpstr>Lenkungsausschuss Materie</vt:lpstr>
      <vt:lpstr>TOP 1: Begrüßung und Aktuelles</vt:lpstr>
      <vt:lpstr>TOP 1: Begrüßung und Aktuelles</vt:lpstr>
      <vt:lpstr>TOP 1: Begrüßung und Aktuelles</vt:lpstr>
      <vt:lpstr>TOP 1: Begrüßung und Aktuelles</vt:lpstr>
      <vt:lpstr>TOP 1: Begrüßung und Aktuelles</vt:lpstr>
      <vt:lpstr>TOP 1: Begrüßung und Aktuelles</vt:lpstr>
      <vt:lpstr>TOP 1: Begrüßung und Aktuelles</vt:lpstr>
      <vt:lpstr>TOP 1: Begrüßung und Aktuelles</vt:lpstr>
      <vt:lpstr>TOP 1: Begrüßung und Aktuelles</vt:lpstr>
      <vt:lpstr>TOP 1: Begrüßung und Aktuelles</vt:lpstr>
      <vt:lpstr>TOP 1: Begrüßung und Aktuelles</vt:lpstr>
      <vt:lpstr>TOP 1: Begrüßung und Aktuelles</vt:lpstr>
      <vt:lpstr>PowerPoint-Präsentation</vt:lpstr>
      <vt:lpstr>Fragen zum PoF-Verfahren</vt:lpstr>
      <vt:lpstr>TOP 2: Vorbereitungen PoF V</vt:lpstr>
      <vt:lpstr>TOP 2: Vorbereitungen PoF V</vt:lpstr>
      <vt:lpstr>TOP 2: Vorbereitungen PoF V</vt:lpstr>
      <vt:lpstr>TOP 2: Vorbereitungen PoF V</vt:lpstr>
      <vt:lpstr>TOP 2: Vorbereitungen PoF V</vt:lpstr>
      <vt:lpstr>TOP 2: Vorbereitungen PoF V</vt:lpstr>
      <vt:lpstr>TOP 3: Probevorträge für Sitzung des SAB</vt:lpstr>
      <vt:lpstr>TOP 3: Probevorträge für Sitzung des SAB am 02./03.05.2023</vt:lpstr>
      <vt:lpstr>TOP 3: Probevorträge für Sitzung des SAB am 02./03.05.2023</vt:lpstr>
      <vt:lpstr>TOP 3: Probevorträge für Sitzung des SAB am 02./03.05.2023</vt:lpstr>
      <vt:lpstr>TOP 3: Probevorträge für Sitzung des SAB am 02./03.05.2023</vt:lpstr>
      <vt:lpstr>TOP 3: Probevorträge für Sitzung des SAB am 02./03.05.2023</vt:lpstr>
      <vt:lpstr>TOP 4: Probevorträge für Sitzung des SAB</vt:lpstr>
      <vt:lpstr>TOP 5: Probevorträge für Sitzung des SAB</vt:lpstr>
      <vt:lpstr>TOP 5: Probevorträge für Sitzung des SAB am 02./03.05.2023</vt:lpstr>
      <vt:lpstr>TOP 6: Probevorträge für Sitzung des SAB</vt:lpstr>
      <vt:lpstr>TOP 7: Probevorträge für Sitzung des SAB</vt:lpstr>
      <vt:lpstr>TOP 8: Resümee</vt:lpstr>
      <vt:lpstr>TOP 7: Verschiedenes und Termine</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Roeder, Franziska</dc:creator>
  <cp:lastModifiedBy>Buddeweg, Harald</cp:lastModifiedBy>
  <cp:revision>1120</cp:revision>
  <cp:lastPrinted>2020-11-06T15:15:43Z</cp:lastPrinted>
  <dcterms:created xsi:type="dcterms:W3CDTF">2017-08-27T12:31:56Z</dcterms:created>
  <dcterms:modified xsi:type="dcterms:W3CDTF">2023-03-31T19:35:52Z</dcterms:modified>
</cp:coreProperties>
</file>