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650" r:id="rId2"/>
    <p:sldMasterId id="2147483731" r:id="rId3"/>
    <p:sldMasterId id="2147483737" r:id="rId4"/>
    <p:sldMasterId id="2147483658" r:id="rId5"/>
  </p:sldMasterIdLst>
  <p:notesMasterIdLst>
    <p:notesMasterId r:id="rId23"/>
  </p:notesMasterIdLst>
  <p:handoutMasterIdLst>
    <p:handoutMasterId r:id="rId24"/>
  </p:handoutMasterIdLst>
  <p:sldIdLst>
    <p:sldId id="256" r:id="rId6"/>
    <p:sldId id="442" r:id="rId7"/>
    <p:sldId id="2654" r:id="rId8"/>
    <p:sldId id="2653" r:id="rId9"/>
    <p:sldId id="2652" r:id="rId10"/>
    <p:sldId id="428" r:id="rId11"/>
    <p:sldId id="437" r:id="rId12"/>
    <p:sldId id="433" r:id="rId13"/>
    <p:sldId id="259" r:id="rId14"/>
    <p:sldId id="429" r:id="rId15"/>
    <p:sldId id="445" r:id="rId16"/>
    <p:sldId id="446" r:id="rId17"/>
    <p:sldId id="447" r:id="rId18"/>
    <p:sldId id="448" r:id="rId19"/>
    <p:sldId id="449" r:id="rId20"/>
    <p:sldId id="450" r:id="rId21"/>
    <p:sldId id="443" r:id="rId22"/>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p15:clr>
            <a:srgbClr val="A4A3A4"/>
          </p15:clr>
        </p15:guide>
        <p15:guide id="5" orient="horz" pos="311">
          <p15:clr>
            <a:srgbClr val="A4A3A4"/>
          </p15:clr>
        </p15:guide>
        <p15:guide id="7" pos="226">
          <p15:clr>
            <a:srgbClr val="A4A3A4"/>
          </p15:clr>
        </p15:guide>
        <p15:guide id="8" pos="5534">
          <p15:clr>
            <a:srgbClr val="A4A3A4"/>
          </p15:clr>
        </p15:guide>
        <p15:guide id="9" pos="2812">
          <p15:clr>
            <a:srgbClr val="A4A3A4"/>
          </p15:clr>
        </p15:guide>
        <p15:guide id="10" pos="29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ämer, Julia" initials="KJ" lastIdx="5" clrIdx="0">
    <p:extLst>
      <p:ext uri="{19B8F6BF-5375-455C-9EA6-DF929625EA0E}">
        <p15:presenceInfo xmlns:p15="http://schemas.microsoft.com/office/powerpoint/2012/main" userId="S-1-5-21-3262521613-164117625-2965018878-9724" providerId="AD"/>
      </p:ext>
    </p:extLst>
  </p:cmAuthor>
  <p:cmAuthor id="2" name="Suntrup, Lisa" initials="SL" lastIdx="1" clrIdx="1">
    <p:extLst>
      <p:ext uri="{19B8F6BF-5375-455C-9EA6-DF929625EA0E}">
        <p15:presenceInfo xmlns:p15="http://schemas.microsoft.com/office/powerpoint/2012/main" userId="S-1-5-21-3262521613-164117625-2965018878-9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0"/>
    <a:srgbClr val="002864"/>
    <a:srgbClr val="22B0F8"/>
    <a:srgbClr val="8CB423"/>
    <a:srgbClr val="0A2D6E"/>
    <a:srgbClr val="A0235A"/>
    <a:srgbClr val="F0781E"/>
    <a:srgbClr val="50C8AA"/>
    <a:srgbClr val="D23264"/>
    <a:srgbClr val="326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81231" autoAdjust="0"/>
  </p:normalViewPr>
  <p:slideViewPr>
    <p:cSldViewPr snapToObjects="1" showGuides="1">
      <p:cViewPr varScale="1">
        <p:scale>
          <a:sx n="136" d="100"/>
          <a:sy n="136" d="100"/>
        </p:scale>
        <p:origin x="138" y="186"/>
      </p:cViewPr>
      <p:guideLst>
        <p:guide orient="horz" pos="2981"/>
        <p:guide orient="horz" pos="311"/>
        <p:guide pos="226"/>
        <p:guide pos="5534"/>
        <p:guide pos="2812"/>
        <p:guide pos="2948"/>
      </p:guideLst>
    </p:cSldViewPr>
  </p:slideViewPr>
  <p:notesTextViewPr>
    <p:cViewPr>
      <p:scale>
        <a:sx n="1" d="1"/>
        <a:sy n="1" d="1"/>
      </p:scale>
      <p:origin x="0" y="0"/>
    </p:cViewPr>
  </p:notesTextViewPr>
  <p:sorterViewPr>
    <p:cViewPr>
      <p:scale>
        <a:sx n="100" d="100"/>
        <a:sy n="100" d="100"/>
      </p:scale>
      <p:origin x="0" y="-287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6286AD-5EA9-4866-A37C-F6230134725D}" type="datetimeFigureOut">
              <a:rPr lang="de-DE" smtClean="0"/>
              <a:t>12.04.2023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8294DAD-F6EC-4137-B0EC-64D05B2A5927}" type="slidenum">
              <a:rPr lang="de-DE" smtClean="0"/>
              <a:t>‹Nr.›</a:t>
            </a:fld>
            <a:endParaRPr lang="de-DE"/>
          </a:p>
        </p:txBody>
      </p:sp>
    </p:spTree>
    <p:extLst>
      <p:ext uri="{BB962C8B-B14F-4D97-AF65-F5344CB8AC3E}">
        <p14:creationId xmlns:p14="http://schemas.microsoft.com/office/powerpoint/2010/main" val="16445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6A6037-A285-4C9E-B04C-6DCA60BD155D}" type="datetimeFigureOut">
              <a:rPr lang="de-DE" smtClean="0"/>
              <a:t>12.04.2023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01BAFD-BDF1-4073-A261-64C06A00B82D}" type="slidenum">
              <a:rPr lang="de-DE" smtClean="0"/>
              <a:t>‹Nr.›</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dem Weg zu nachhaltigen Infrastrukturen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Beitrag des Forschungsbereiches Materie zur Nachhaltigkeit</a:t>
            </a:r>
          </a:p>
          <a:p>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1</a:t>
            </a:fld>
            <a:endParaRPr lang="de-DE"/>
          </a:p>
        </p:txBody>
      </p:sp>
    </p:spTree>
    <p:extLst>
      <p:ext uri="{BB962C8B-B14F-4D97-AF65-F5344CB8AC3E}">
        <p14:creationId xmlns:p14="http://schemas.microsoft.com/office/powerpoint/2010/main" val="318551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sustainability management is a Cross-cutting task with a wide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research area matter of the Helmholtz Association expressly underlines the commitment of the Helmholtz Association to its sustainable development, which was already adopted in 2021. In this commitment, the orientation towards the handout “Sustainability Management for Non-University Research Organizations” (</a:t>
            </a:r>
            <a:r>
              <a:rPr lang="en-US" dirty="0" err="1"/>
              <a:t>LeNa</a:t>
            </a:r>
            <a:r>
              <a:rPr lang="en-US" dirty="0"/>
              <a:t>) is specified. This handout shows the essential fields of action for sustainable development: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Buildings and infrastructures (focusing on planning and structural design, construction and modernization, operation and management, deconstruction and disposal)</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Research (with a focus on good scientific practice, societal responsibility in research, contributions to solutions for societal challenges)</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Organizational management (with a focus on integrative strategic planning, participatory organizational development, compliance, transfer and exchange)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Human resources (with a focus on service-oriented personnel management, development and design, networking and cooperation)</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Supporting processes (with a focus on procurement,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LeNa</a:t>
            </a:r>
            <a:r>
              <a:rPr lang="en-US" dirty="0"/>
              <a:t> handbook to be found here (available only in German): https://www.nachhaltig-forschen.de/startseite/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endParaRPr lang="en-US" dirty="0"/>
          </a:p>
          <a:p>
            <a:r>
              <a:rPr lang="en-US" dirty="0"/>
              <a:t>For FBMT “buildings and infrastructure” is specifically important as the FIS use and need a lot of resources like energy and materials both for construction as well as operation.</a:t>
            </a:r>
          </a:p>
        </p:txBody>
      </p:sp>
      <p:sp>
        <p:nvSpPr>
          <p:cNvPr id="4" name="Foliennummernplatzhalter 3"/>
          <p:cNvSpPr>
            <a:spLocks noGrp="1"/>
          </p:cNvSpPr>
          <p:nvPr>
            <p:ph type="sldNum" sz="quarter" idx="5"/>
          </p:nvPr>
        </p:nvSpPr>
        <p:spPr/>
        <p:txBody>
          <a:bodyPr/>
          <a:lstStyle/>
          <a:p>
            <a:fld id="{8901BAFD-BDF1-4073-A261-64C06A00B82D}" type="slidenum">
              <a:rPr lang="de-DE" smtClean="0"/>
              <a:t>10</a:t>
            </a:fld>
            <a:endParaRPr lang="de-DE"/>
          </a:p>
        </p:txBody>
      </p:sp>
    </p:spTree>
    <p:extLst>
      <p:ext uri="{BB962C8B-B14F-4D97-AF65-F5344CB8AC3E}">
        <p14:creationId xmlns:p14="http://schemas.microsoft.com/office/powerpoint/2010/main" val="189733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dirty="0"/>
              <a:t>What is special about FIS? What is the specific responsibility of large scale user facilities?</a:t>
            </a:r>
          </a:p>
          <a:p>
            <a:r>
              <a:rPr lang="en-US" dirty="0"/>
              <a:t>Large scale civil construction </a:t>
            </a:r>
            <a:r>
              <a:rPr lang="en-US" dirty="0">
                <a:sym typeface="Wingdings" panose="05000000000000000000" pitchFamily="2" charset="2"/>
              </a:rPr>
              <a:t> innovative sustainable construction beyond BNB</a:t>
            </a:r>
          </a:p>
          <a:p>
            <a:r>
              <a:rPr lang="en-US" dirty="0"/>
              <a:t>Specific technologies needed </a:t>
            </a:r>
            <a:r>
              <a:rPr lang="en-US" dirty="0">
                <a:sym typeface="Wingdings" panose="05000000000000000000" pitchFamily="2" charset="2"/>
              </a:rPr>
              <a:t> innovation, R&amp;D, cooperation </a:t>
            </a:r>
            <a:r>
              <a:rPr lang="en-US" sz="1050" dirty="0">
                <a:sym typeface="Wingdings" panose="05000000000000000000" pitchFamily="2" charset="2"/>
              </a:rPr>
              <a:t>(that in turn can be transferred back into economy)</a:t>
            </a:r>
            <a:endParaRPr lang="en-US" sz="1050" dirty="0"/>
          </a:p>
          <a:p>
            <a:r>
              <a:rPr lang="en-US" dirty="0"/>
              <a:t>High resource consumption in operation </a:t>
            </a:r>
            <a:r>
              <a:rPr lang="en-US" dirty="0">
                <a:sym typeface="Wingdings" panose="05000000000000000000" pitchFamily="2" charset="2"/>
              </a:rPr>
              <a:t> Focus on e</a:t>
            </a:r>
            <a:r>
              <a:rPr lang="en-US" dirty="0"/>
              <a:t>nergy efficiency and critical materials</a:t>
            </a:r>
          </a:p>
          <a:p>
            <a:r>
              <a:rPr lang="en-US" dirty="0"/>
              <a:t>not moveable </a:t>
            </a:r>
            <a:r>
              <a:rPr lang="en-US" dirty="0">
                <a:sym typeface="Wingdings" panose="05000000000000000000" pitchFamily="2" charset="2"/>
              </a:rPr>
              <a:t> remote access, mail-in and staff-assisted-experiments</a:t>
            </a:r>
          </a:p>
          <a:p>
            <a:r>
              <a:rPr lang="en-US" dirty="0"/>
              <a:t>Big data </a:t>
            </a:r>
            <a:r>
              <a:rPr lang="en-US" dirty="0">
                <a:sym typeface="Wingdings" panose="05000000000000000000" pitchFamily="2" charset="2"/>
              </a:rPr>
              <a:t> Green IT and data reduction concepts</a:t>
            </a:r>
            <a:endParaRPr lang="en-US" u="sng" dirty="0"/>
          </a:p>
          <a:p>
            <a:endParaRPr lang="en-US" dirty="0"/>
          </a:p>
          <a:p>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11</a:t>
            </a:fld>
            <a:endParaRPr lang="de-DE"/>
          </a:p>
        </p:txBody>
      </p:sp>
    </p:spTree>
    <p:extLst>
      <p:ext uri="{BB962C8B-B14F-4D97-AF65-F5344CB8AC3E}">
        <p14:creationId xmlns:p14="http://schemas.microsoft.com/office/powerpoint/2010/main" val="300514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Cross over between research and infra</a:t>
            </a:r>
          </a:p>
          <a:p>
            <a:r>
              <a:rPr lang="en-US" dirty="0"/>
              <a:t>!!!! Cross over of different research fields (</a:t>
            </a:r>
            <a:r>
              <a:rPr lang="en-US" dirty="0" err="1"/>
              <a:t>eg.</a:t>
            </a:r>
            <a:r>
              <a:rPr lang="en-US" dirty="0"/>
              <a:t> Energy)</a:t>
            </a:r>
          </a:p>
          <a:p>
            <a:endParaRPr lang="en-US" dirty="0"/>
          </a:p>
          <a:p>
            <a:endParaRPr lang="en-US" dirty="0"/>
          </a:p>
          <a:p>
            <a:r>
              <a:rPr lang="en-US" dirty="0"/>
              <a:t>This is very specific for the FBMT and here research and infrastructure come together in mutual interest, inspire each other and develop solutions together. Our own research (also stemming from other FB) makes our operations more sustainable. Research centers work on the development of solar cells, energy storage, automatization and other energy efficient technologies, which in turn being used (and will be more in future) on our campuses. These developments are a combination of FBMT and other Helmholtz research fields (mainly Energy).</a:t>
            </a:r>
          </a:p>
        </p:txBody>
      </p:sp>
      <p:sp>
        <p:nvSpPr>
          <p:cNvPr id="4" name="Foliennummernplatzhalter 3"/>
          <p:cNvSpPr>
            <a:spLocks noGrp="1"/>
          </p:cNvSpPr>
          <p:nvPr>
            <p:ph type="sldNum" sz="quarter" idx="5"/>
          </p:nvPr>
        </p:nvSpPr>
        <p:spPr/>
        <p:txBody>
          <a:bodyPr/>
          <a:lstStyle/>
          <a:p>
            <a:fld id="{8901BAFD-BDF1-4073-A261-64C06A00B82D}" type="slidenum">
              <a:rPr lang="de-DE" smtClean="0"/>
              <a:t>12</a:t>
            </a:fld>
            <a:endParaRPr lang="de-DE"/>
          </a:p>
        </p:txBody>
      </p:sp>
    </p:spTree>
    <p:extLst>
      <p:ext uri="{BB962C8B-B14F-4D97-AF65-F5344CB8AC3E}">
        <p14:creationId xmlns:p14="http://schemas.microsoft.com/office/powerpoint/2010/main" val="271053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Research (with a focus on good scientific practice, societal responsibility in research, contributions to solutions for societal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means it is about what to research on and also the how to do that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LeNa</a:t>
            </a:r>
            <a:r>
              <a:rPr lang="en-US" sz="1200" b="1" dirty="0"/>
              <a:t> Shape </a:t>
            </a:r>
            <a:r>
              <a:rPr lang="en-US" sz="1200" dirty="0"/>
              <a:t>is a follow up project from the development of the </a:t>
            </a:r>
            <a:r>
              <a:rPr lang="en-US" sz="1200" dirty="0" err="1"/>
              <a:t>LeNa</a:t>
            </a:r>
            <a:r>
              <a:rPr lang="en-US" sz="1200" dirty="0"/>
              <a:t> handbook, supported and financed by BMBF and Helmholtz-coordinated by FZJ – the content is to stir the self reflection of scientists: </a:t>
            </a:r>
            <a:r>
              <a:rPr lang="en-US" dirty="0"/>
              <a:t>The reflection framework refers to a research process that is based on a critical and systematic reflection - in the sense of self-reflection and reflection in dialogue with society. Structural conditions, processes, research questions, methods and results as well as their communication, implementation and effects with regard to their contributions to sustainable development should be reflected.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examples include: dual-use, ethics in animal testing, fake news, sanctions in science, role of china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Contributions to solutions for societal challenges - see also „part of the solution“ (</a:t>
            </a:r>
            <a:r>
              <a:rPr lang="en-US" b="1" dirty="0" err="1">
                <a:solidFill>
                  <a:srgbClr val="FF0000"/>
                </a:solidFill>
              </a:rPr>
              <a:t>eg.</a:t>
            </a:r>
            <a:r>
              <a:rPr lang="en-US" b="1" dirty="0">
                <a:solidFill>
                  <a:srgbClr val="FF0000"/>
                </a:solidFill>
              </a:rPr>
              <a:t> Sustainable technologies, energy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13</a:t>
            </a:fld>
            <a:endParaRPr lang="de-DE"/>
          </a:p>
        </p:txBody>
      </p:sp>
    </p:spTree>
    <p:extLst>
      <p:ext uri="{BB962C8B-B14F-4D97-AF65-F5344CB8AC3E}">
        <p14:creationId xmlns:p14="http://schemas.microsoft.com/office/powerpoint/2010/main" val="44305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Governance processes determine the superordinate framework in a research </a:t>
            </a:r>
            <a:r>
              <a:rPr lang="en-US" dirty="0" err="1"/>
              <a:t>organisation</a:t>
            </a:r>
            <a:r>
              <a:rPr lang="en-US" dirty="0"/>
              <a:t>. In order to integrate sustainability into the </a:t>
            </a:r>
            <a:r>
              <a:rPr lang="en-US" dirty="0" err="1"/>
              <a:t>organisation</a:t>
            </a:r>
            <a:r>
              <a:rPr lang="en-US" dirty="0"/>
              <a:t>, the management level bears the responsibility for the establishment of an integrative strategy planning and a participative </a:t>
            </a:r>
            <a:r>
              <a:rPr lang="en-US" dirty="0" err="1"/>
              <a:t>organisational</a:t>
            </a:r>
            <a:r>
              <a:rPr lang="en-US" dirty="0"/>
              <a:t> development. Additional tasks are the advancement of a compliance culture as well as the strengthening of knowledge transfer and interaction with society.</a:t>
            </a:r>
          </a:p>
          <a:p>
            <a:endParaRPr lang="en-US" sz="1200" dirty="0"/>
          </a:p>
          <a:p>
            <a:endParaRPr lang="de-DE" sz="1200" dirty="0"/>
          </a:p>
        </p:txBody>
      </p:sp>
      <p:sp>
        <p:nvSpPr>
          <p:cNvPr id="4" name="Foliennummernplatzhalter 3"/>
          <p:cNvSpPr>
            <a:spLocks noGrp="1"/>
          </p:cNvSpPr>
          <p:nvPr>
            <p:ph type="sldNum" sz="quarter" idx="5"/>
          </p:nvPr>
        </p:nvSpPr>
        <p:spPr/>
        <p:txBody>
          <a:bodyPr/>
          <a:lstStyle/>
          <a:p>
            <a:fld id="{8901BAFD-BDF1-4073-A261-64C06A00B82D}" type="slidenum">
              <a:rPr lang="de-DE" smtClean="0"/>
              <a:t>14</a:t>
            </a:fld>
            <a:endParaRPr lang="de-DE"/>
          </a:p>
        </p:txBody>
      </p:sp>
    </p:spTree>
    <p:extLst>
      <p:ext uri="{BB962C8B-B14F-4D97-AF65-F5344CB8AC3E}">
        <p14:creationId xmlns:p14="http://schemas.microsoft.com/office/powerpoint/2010/main" val="165502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fields of action in the functional area human resources particularly address the responsibility of the research </a:t>
            </a:r>
            <a:r>
              <a:rPr lang="en-US" dirty="0" err="1"/>
              <a:t>organisation</a:t>
            </a:r>
            <a:r>
              <a:rPr lang="en-US" dirty="0"/>
              <a:t> as an employer to its employees and therefore put a focus on the social goals of sustainable development. Its precondition is a professional human resources management with enough resources to strategically plan and implement human resources management activities. Activities in this field include among others the support of the personnel in their career development, a responsible handling of fixed-term employees, equal opportunities and the appreciation of diversity, health-preserving working conditions and competence development for sustainable and responsible action.</a:t>
            </a:r>
          </a:p>
        </p:txBody>
      </p:sp>
      <p:sp>
        <p:nvSpPr>
          <p:cNvPr id="4" name="Foliennummernplatzhalter 3"/>
          <p:cNvSpPr>
            <a:spLocks noGrp="1"/>
          </p:cNvSpPr>
          <p:nvPr>
            <p:ph type="sldNum" sz="quarter" idx="5"/>
          </p:nvPr>
        </p:nvSpPr>
        <p:spPr/>
        <p:txBody>
          <a:bodyPr/>
          <a:lstStyle/>
          <a:p>
            <a:fld id="{8901BAFD-BDF1-4073-A261-64C06A00B82D}" type="slidenum">
              <a:rPr lang="de-DE" smtClean="0"/>
              <a:t>15</a:t>
            </a:fld>
            <a:endParaRPr lang="de-DE"/>
          </a:p>
        </p:txBody>
      </p:sp>
    </p:spTree>
    <p:extLst>
      <p:ext uri="{BB962C8B-B14F-4D97-AF65-F5344CB8AC3E}">
        <p14:creationId xmlns:p14="http://schemas.microsoft.com/office/powerpoint/2010/main" val="159805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field of action supporting processes encompass the procurement processes and the work-related mobility of research </a:t>
            </a:r>
            <a:r>
              <a:rPr lang="en-US" dirty="0" err="1"/>
              <a:t>organisations</a:t>
            </a:r>
            <a:r>
              <a:rPr lang="en-US" dirty="0"/>
              <a:t> and its indirect impacts on environment and society. The purchase of products and services as well as the mobility needs of the employees should be accomplished in an environmentally friendly and a socially acceptable manner.</a:t>
            </a:r>
          </a:p>
        </p:txBody>
      </p:sp>
      <p:sp>
        <p:nvSpPr>
          <p:cNvPr id="4" name="Foliennummernplatzhalter 3"/>
          <p:cNvSpPr>
            <a:spLocks noGrp="1"/>
          </p:cNvSpPr>
          <p:nvPr>
            <p:ph type="sldNum" sz="quarter" idx="5"/>
          </p:nvPr>
        </p:nvSpPr>
        <p:spPr/>
        <p:txBody>
          <a:bodyPr/>
          <a:lstStyle/>
          <a:p>
            <a:fld id="{8901BAFD-BDF1-4073-A261-64C06A00B82D}" type="slidenum">
              <a:rPr lang="de-DE" smtClean="0"/>
              <a:t>16</a:t>
            </a:fld>
            <a:endParaRPr lang="de-DE"/>
          </a:p>
        </p:txBody>
      </p:sp>
    </p:spTree>
    <p:extLst>
      <p:ext uri="{BB962C8B-B14F-4D97-AF65-F5344CB8AC3E}">
        <p14:creationId xmlns:p14="http://schemas.microsoft.com/office/powerpoint/2010/main" val="382435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Sustainability is one of the main challenges of our time. FIS and the research being done at large scale user facilities are part of the solution</a:t>
            </a:r>
          </a:p>
          <a:p>
            <a:r>
              <a:rPr lang="en-US" dirty="0"/>
              <a:t>- At the same time FIS have a special responsibility to become ever more sustainable while doing research as they use large amounts of resources (e.g. energy and materials)</a:t>
            </a:r>
          </a:p>
          <a:p>
            <a:r>
              <a:rPr lang="en-US" dirty="0"/>
              <a:t>- A long list of good achievements have been reached the last few years </a:t>
            </a:r>
          </a:p>
          <a:p>
            <a:r>
              <a:rPr lang="en-US" dirty="0"/>
              <a:t>- And a clear path ahead is visible (including a few challenges to overcome)</a:t>
            </a:r>
          </a:p>
          <a:p>
            <a:pPr lvl="1"/>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17</a:t>
            </a:fld>
            <a:endParaRPr lang="de-DE"/>
          </a:p>
        </p:txBody>
      </p:sp>
    </p:spTree>
    <p:extLst>
      <p:ext uri="{BB962C8B-B14F-4D97-AF65-F5344CB8AC3E}">
        <p14:creationId xmlns:p14="http://schemas.microsoft.com/office/powerpoint/2010/main" val="422667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Research infrastructures of the FBMT enable basic research in order to be able to make the world more sustainable and thus contribute to solving the urgent questions of our time. </a:t>
            </a:r>
          </a:p>
          <a:p>
            <a:r>
              <a:rPr lang="en-US" dirty="0"/>
              <a:t>At the same time, the research infrastructures are working flat out to become more and more sustainable themselves. </a:t>
            </a:r>
          </a:p>
          <a:p>
            <a:r>
              <a:rPr lang="en-US" dirty="0"/>
              <a:t>To support these efforts, there is a handout from the Ministry of Research, whose 5 functional areas we use as a guide. For the FBMT, the focus is on the functional area “buildings and infrastructures”, because that is the most important point for the large FIS.</a:t>
            </a:r>
          </a:p>
        </p:txBody>
      </p:sp>
      <p:sp>
        <p:nvSpPr>
          <p:cNvPr id="4" name="Foliennummernplatzhalter 3"/>
          <p:cNvSpPr>
            <a:spLocks noGrp="1"/>
          </p:cNvSpPr>
          <p:nvPr>
            <p:ph type="sldNum" sz="quarter" idx="5"/>
          </p:nvPr>
        </p:nvSpPr>
        <p:spPr/>
        <p:txBody>
          <a:bodyPr/>
          <a:lstStyle/>
          <a:p>
            <a:fld id="{8901BAFD-BDF1-4073-A261-64C06A00B82D}" type="slidenum">
              <a:rPr lang="de-DE" smtClean="0"/>
              <a:t>2</a:t>
            </a:fld>
            <a:endParaRPr lang="de-DE"/>
          </a:p>
        </p:txBody>
      </p:sp>
    </p:spTree>
    <p:extLst>
      <p:ext uri="{BB962C8B-B14F-4D97-AF65-F5344CB8AC3E}">
        <p14:creationId xmlns:p14="http://schemas.microsoft.com/office/powerpoint/2010/main" val="77210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15" dirty="0">
                <a:solidFill>
                  <a:srgbClr val="FF0000"/>
                </a:solidFill>
              </a:rPr>
              <a:t>Scientific facts: Research Centers as scientific institutions have to act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5"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15" dirty="0">
                <a:solidFill>
                  <a:srgbClr val="FF0000"/>
                </a:solidFill>
              </a:rPr>
              <a:t>Energy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5" dirty="0">
              <a:solidFill>
                <a:srgbClr val="FF0000"/>
              </a:solidFill>
            </a:endParaRPr>
          </a:p>
          <a:p>
            <a:pPr marL="285750" indent="-285750">
              <a:buFont typeface="Arial" panose="020B0604020202020204" pitchFamily="34" charset="0"/>
              <a:buChar char="•"/>
            </a:pPr>
            <a:r>
              <a:rPr lang="de-DE" sz="1200" dirty="0">
                <a:solidFill>
                  <a:schemeClr val="accent6">
                    <a:lumMod val="75000"/>
                  </a:schemeClr>
                </a:solidFill>
              </a:rPr>
              <a:t>Warum ist das Thema wichtig?</a:t>
            </a:r>
          </a:p>
          <a:p>
            <a:pPr marL="285750" indent="-285750">
              <a:buFont typeface="Arial" panose="020B0604020202020204" pitchFamily="34" charset="0"/>
              <a:buChar char="•"/>
            </a:pPr>
            <a:r>
              <a:rPr lang="de-DE" sz="1200" dirty="0">
                <a:solidFill>
                  <a:schemeClr val="accent6">
                    <a:lumMod val="75000"/>
                  </a:schemeClr>
                </a:solidFill>
              </a:rPr>
              <a:t>Klimakrise, Energiekrise,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5" dirty="0">
              <a:solidFill>
                <a:srgbClr val="FF0000"/>
              </a:solidFill>
            </a:endParaRPr>
          </a:p>
          <a:p>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3</a:t>
            </a:fld>
            <a:endParaRPr lang="de-DE"/>
          </a:p>
        </p:txBody>
      </p:sp>
    </p:spTree>
    <p:extLst>
      <p:ext uri="{BB962C8B-B14F-4D97-AF65-F5344CB8AC3E}">
        <p14:creationId xmlns:p14="http://schemas.microsoft.com/office/powerpoint/2010/main" val="416994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4</a:t>
            </a:fld>
            <a:endParaRPr lang="de-DE"/>
          </a:p>
        </p:txBody>
      </p:sp>
    </p:spTree>
    <p:extLst>
      <p:ext uri="{BB962C8B-B14F-4D97-AF65-F5344CB8AC3E}">
        <p14:creationId xmlns:p14="http://schemas.microsoft.com/office/powerpoint/2010/main" val="51517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Research infrastructures of the FBMT enable basic research in order to be able to make the world more sustainable and thus contribute to solving the urgent questions of our time. </a:t>
            </a:r>
          </a:p>
          <a:p>
            <a:r>
              <a:rPr lang="en-US" dirty="0"/>
              <a:t>At the same time, the research infrastructures are working flat out to become more and more sustainable themselves. </a:t>
            </a:r>
          </a:p>
          <a:p>
            <a:endParaRPr lang="en-US" dirty="0"/>
          </a:p>
          <a:p>
            <a:r>
              <a:rPr lang="en-US" dirty="0"/>
              <a:t>Sometime these overlap: example development of new solar cells at user facilities and later on these new cells are being  used to supply </a:t>
            </a:r>
            <a:r>
              <a:rPr lang="en-US" dirty="0" err="1"/>
              <a:t>ecopower</a:t>
            </a:r>
            <a:r>
              <a:rPr lang="en-US" dirty="0"/>
              <a:t> to that very facility</a:t>
            </a:r>
          </a:p>
          <a:p>
            <a:endParaRPr lang="en-US" dirty="0"/>
          </a:p>
          <a:p>
            <a:r>
              <a:rPr lang="en-US" dirty="0"/>
              <a:t>Just examples, there is much more</a:t>
            </a:r>
          </a:p>
        </p:txBody>
      </p:sp>
      <p:sp>
        <p:nvSpPr>
          <p:cNvPr id="4" name="Foliennummernplatzhalter 3"/>
          <p:cNvSpPr>
            <a:spLocks noGrp="1"/>
          </p:cNvSpPr>
          <p:nvPr>
            <p:ph type="sldNum" sz="quarter" idx="5"/>
          </p:nvPr>
        </p:nvSpPr>
        <p:spPr/>
        <p:txBody>
          <a:bodyPr/>
          <a:lstStyle/>
          <a:p>
            <a:fld id="{8901BAFD-BDF1-4073-A261-64C06A00B82D}" type="slidenum">
              <a:rPr lang="de-DE" smtClean="0"/>
              <a:t>5</a:t>
            </a:fld>
            <a:endParaRPr lang="de-DE"/>
          </a:p>
        </p:txBody>
      </p:sp>
    </p:spTree>
    <p:extLst>
      <p:ext uri="{BB962C8B-B14F-4D97-AF65-F5344CB8AC3E}">
        <p14:creationId xmlns:p14="http://schemas.microsoft.com/office/powerpoint/2010/main" val="403161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last few years have shown that the challenges facing our society continue to increase and require a solution much more quickly. Words such as energy crisis or pandemic situation have had a tangible effect that underscores this. A detailed understanding of the structure of matter </a:t>
            </a:r>
            <a:r>
              <a:rPr lang="en-US" b="1" dirty="0"/>
              <a:t>and of the processes that determine the function of materials and biological systems </a:t>
            </a:r>
            <a:r>
              <a:rPr lang="en-US" dirty="0"/>
              <a:t>is essential for overcoming these challenges. The development and deepening of this understanding is the task of the research area Matter. To this end, the Helmholtz centers in this research area operate a number of internationally leading scientific large-scale devices. Researchers use these to study the most diverse facets of matter, from research into the fundamental properties of matter to the application of innovative and sustainable materials and biosystems. These large devices are - as the name suggests - large and they consume a lot of energy. In view of the societal challenges, the operating centers therefore have two responsibilities. They enable research for a sustainable society, and at the same time great attention must be paid to operating the large devices sustainably. It's not just us (=Helmholtz FB Matter) who do research on the large devices, but the entire national and international community.</a:t>
            </a:r>
          </a:p>
        </p:txBody>
      </p:sp>
      <p:sp>
        <p:nvSpPr>
          <p:cNvPr id="4" name="Foliennummernplatzhalter 3"/>
          <p:cNvSpPr>
            <a:spLocks noGrp="1"/>
          </p:cNvSpPr>
          <p:nvPr>
            <p:ph type="sldNum" sz="quarter" idx="5"/>
          </p:nvPr>
        </p:nvSpPr>
        <p:spPr/>
        <p:txBody>
          <a:bodyPr/>
          <a:lstStyle/>
          <a:p>
            <a:fld id="{8901BAFD-BDF1-4073-A261-64C06A00B82D}" type="slidenum">
              <a:rPr lang="de-DE" smtClean="0"/>
              <a:t>6</a:t>
            </a:fld>
            <a:endParaRPr lang="de-DE"/>
          </a:p>
        </p:txBody>
      </p:sp>
    </p:spTree>
    <p:extLst>
      <p:ext uri="{BB962C8B-B14F-4D97-AF65-F5344CB8AC3E}">
        <p14:creationId xmlns:p14="http://schemas.microsoft.com/office/powerpoint/2010/main" val="228819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901BAFD-BDF1-4073-A261-64C06A00B82D}" type="slidenum">
              <a:rPr lang="de-DE" smtClean="0"/>
              <a:t>7</a:t>
            </a:fld>
            <a:endParaRPr lang="de-DE"/>
          </a:p>
        </p:txBody>
      </p:sp>
    </p:spTree>
    <p:extLst>
      <p:ext uri="{BB962C8B-B14F-4D97-AF65-F5344CB8AC3E}">
        <p14:creationId xmlns:p14="http://schemas.microsoft.com/office/powerpoint/2010/main" val="32667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Helmholtz Commitment and Helmholtz policy to be found here: https://www.helmholtz-nachhaltigkeit.de/en/downloads/</a:t>
            </a:r>
          </a:p>
          <a:p>
            <a:r>
              <a:rPr lang="en-US" dirty="0" err="1"/>
              <a:t>LeNa</a:t>
            </a:r>
            <a:r>
              <a:rPr lang="en-US" dirty="0"/>
              <a:t> handbook to be found here (available only in German): https://www.nachhaltig-forschen.de/startseite/ </a:t>
            </a:r>
          </a:p>
        </p:txBody>
      </p:sp>
      <p:sp>
        <p:nvSpPr>
          <p:cNvPr id="4" name="Foliennummernplatzhalter 3"/>
          <p:cNvSpPr>
            <a:spLocks noGrp="1"/>
          </p:cNvSpPr>
          <p:nvPr>
            <p:ph type="sldNum" sz="quarter" idx="5"/>
          </p:nvPr>
        </p:nvSpPr>
        <p:spPr/>
        <p:txBody>
          <a:bodyPr/>
          <a:lstStyle/>
          <a:p>
            <a:fld id="{8901BAFD-BDF1-4073-A261-64C06A00B82D}" type="slidenum">
              <a:rPr lang="de-DE" smtClean="0"/>
              <a:t>8</a:t>
            </a:fld>
            <a:endParaRPr lang="de-DE"/>
          </a:p>
        </p:txBody>
      </p:sp>
    </p:spTree>
    <p:extLst>
      <p:ext uri="{BB962C8B-B14F-4D97-AF65-F5344CB8AC3E}">
        <p14:creationId xmlns:p14="http://schemas.microsoft.com/office/powerpoint/2010/main" val="332229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r>
              <a:rPr lang="en-US" dirty="0"/>
              <a:t>Besides the commitment und guidelines also in the practical level a good basis was established during the last years. Each research center of FBMT has a Sustainability manager in place, supported by different kind of management systems.</a:t>
            </a:r>
          </a:p>
          <a:p>
            <a:r>
              <a:rPr lang="en-US" dirty="0"/>
              <a:t>The Helmholtz-wide grassroots group resonates in all centers of FBMT. Different groups are organized and al lot of networking, also in the international field, is going on.</a:t>
            </a:r>
          </a:p>
          <a:p>
            <a:r>
              <a:rPr lang="en-US" dirty="0"/>
              <a:t>At Helmholtz level a working group, including coordinator, is established, has monthly check-ins and organizes the yearly Helmholtz-wide Sustainability Summits (</a:t>
            </a:r>
            <a:r>
              <a:rPr lang="en-US" dirty="0" err="1"/>
              <a:t>SuSu</a:t>
            </a:r>
            <a:r>
              <a:rPr lang="en-US" dirty="0"/>
              <a:t>). The FBMT centers are particular active here, as the </a:t>
            </a:r>
            <a:r>
              <a:rPr lang="en-US" dirty="0" err="1"/>
              <a:t>SuSu</a:t>
            </a:r>
            <a:r>
              <a:rPr lang="en-US" dirty="0"/>
              <a:t> 2019/20 took place at DESY and this years </a:t>
            </a:r>
            <a:r>
              <a:rPr lang="en-US" dirty="0" err="1"/>
              <a:t>SuSu</a:t>
            </a:r>
            <a:r>
              <a:rPr lang="en-US" dirty="0"/>
              <a:t> is going to take place at KIT. The working group is being supported by the so called Sustainability task force comprising of representatives of all Helmholtz research fields and was particularly helpful in agreeing on the Helmholtz commitment and policy. </a:t>
            </a:r>
          </a:p>
          <a:p>
            <a:endParaRPr lang="en-US" dirty="0"/>
          </a:p>
          <a:p>
            <a:r>
              <a:rPr lang="en-US" dirty="0"/>
              <a:t>Top-down AND bottom-up</a:t>
            </a:r>
          </a:p>
          <a:p>
            <a:endParaRPr lang="en-US" dirty="0"/>
          </a:p>
          <a:p>
            <a:r>
              <a:rPr lang="de-DE" sz="1200" dirty="0">
                <a:solidFill>
                  <a:schemeClr val="accent6">
                    <a:lumMod val="75000"/>
                  </a:schemeClr>
                </a:solidFill>
              </a:rPr>
              <a:t>Helmholtz hat verstanden</a:t>
            </a:r>
          </a:p>
          <a:p>
            <a:pPr marL="285750" indent="-285750">
              <a:buFont typeface="Arial" panose="020B0604020202020204" pitchFamily="34" charset="0"/>
              <a:buChar char="•"/>
            </a:pPr>
            <a:r>
              <a:rPr lang="de-DE" sz="1200" dirty="0">
                <a:solidFill>
                  <a:schemeClr val="accent6">
                    <a:lumMod val="75000"/>
                  </a:schemeClr>
                </a:solidFill>
              </a:rPr>
              <a:t>hat ein eigenes Nachhaltigkeitspapier beschlossen, dass sich an </a:t>
            </a:r>
            <a:r>
              <a:rPr lang="de-DE" sz="1200" dirty="0" err="1">
                <a:solidFill>
                  <a:schemeClr val="accent6">
                    <a:lumMod val="75000"/>
                  </a:schemeClr>
                </a:solidFill>
              </a:rPr>
              <a:t>LeNa</a:t>
            </a:r>
            <a:r>
              <a:rPr lang="de-DE" sz="1200" dirty="0">
                <a:solidFill>
                  <a:schemeClr val="accent6">
                    <a:lumMod val="75000"/>
                  </a:schemeClr>
                </a:solidFill>
              </a:rPr>
              <a:t> anlehnt</a:t>
            </a:r>
          </a:p>
          <a:p>
            <a:pPr marL="285750" indent="-285750">
              <a:buFont typeface="Arial" panose="020B0604020202020204" pitchFamily="34" charset="0"/>
              <a:buChar char="•"/>
            </a:pPr>
            <a:r>
              <a:rPr lang="de-DE" sz="1200" dirty="0">
                <a:solidFill>
                  <a:schemeClr val="accent6">
                    <a:lumMod val="75000"/>
                  </a:schemeClr>
                </a:solidFill>
              </a:rPr>
              <a:t>hat sich organisatorisch aufgestellt </a:t>
            </a:r>
          </a:p>
          <a:p>
            <a:pPr marL="285750" indent="-285750">
              <a:buFont typeface="Arial" panose="020B0604020202020204" pitchFamily="34" charset="0"/>
              <a:buChar char="•"/>
            </a:pPr>
            <a:r>
              <a:rPr lang="de-DE" sz="1200" dirty="0">
                <a:solidFill>
                  <a:schemeClr val="accent6">
                    <a:lumMod val="75000"/>
                  </a:schemeClr>
                </a:solidFill>
              </a:rPr>
              <a:t>integriert die interessierte bzw. aktive Basis</a:t>
            </a:r>
          </a:p>
        </p:txBody>
      </p:sp>
      <p:sp>
        <p:nvSpPr>
          <p:cNvPr id="4" name="Foliennummernplatzhalter 3"/>
          <p:cNvSpPr>
            <a:spLocks noGrp="1"/>
          </p:cNvSpPr>
          <p:nvPr>
            <p:ph type="sldNum" sz="quarter" idx="5"/>
          </p:nvPr>
        </p:nvSpPr>
        <p:spPr bwMode="auto"/>
        <p:txBody>
          <a:bodyPr/>
          <a:lstStyle/>
          <a:p>
            <a:pPr>
              <a:defRPr/>
            </a:pPr>
            <a:fld id="{8901BAFD-BDF1-4073-A261-64C06A00B82D}"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055623" y="1460131"/>
            <a:ext cx="5868000" cy="699686"/>
          </a:xfrm>
          <a:prstGeom prst="rect">
            <a:avLst/>
          </a:prstGeom>
        </p:spPr>
        <p:txBody>
          <a:bodyPr lIns="0" tIns="0" rIns="0" bIns="0" anchor="t" anchorCtr="0">
            <a:noAutofit/>
          </a:bodyPr>
          <a:lstStyle>
            <a:lvl1pPr algn="l">
              <a:defRPr sz="3200" b="0" cap="none" baseline="0"/>
            </a:lvl1pPr>
          </a:lstStyle>
          <a:p>
            <a:r>
              <a:rPr lang="de-DE" dirty="0"/>
              <a:t>Präsentationstitel</a:t>
            </a:r>
            <a:br>
              <a:rPr lang="de-DE" dirty="0"/>
            </a:br>
            <a:r>
              <a:rPr lang="de-DE" dirty="0"/>
              <a:t>Auch zweizeilig möglich</a:t>
            </a:r>
          </a:p>
        </p:txBody>
      </p:sp>
      <p:sp>
        <p:nvSpPr>
          <p:cNvPr id="3" name="Untertitel 2"/>
          <p:cNvSpPr>
            <a:spLocks noGrp="1"/>
          </p:cNvSpPr>
          <p:nvPr>
            <p:ph type="subTitle" idx="1" hasCustomPrompt="1"/>
          </p:nvPr>
        </p:nvSpPr>
        <p:spPr>
          <a:xfrm>
            <a:off x="2056845" y="2607754"/>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Eventuelle Subheadline,</a:t>
            </a:r>
          </a:p>
          <a:p>
            <a:r>
              <a:rPr lang="de-DE" dirty="0"/>
              <a:t>ebenfalls zweizeilig möglich</a:t>
            </a:r>
          </a:p>
        </p:txBody>
      </p:sp>
    </p:spTree>
    <p:extLst>
      <p:ext uri="{BB962C8B-B14F-4D97-AF65-F5344CB8AC3E}">
        <p14:creationId xmlns:p14="http://schemas.microsoft.com/office/powerpoint/2010/main" val="1749754069"/>
      </p:ext>
    </p:extLst>
  </p:cSld>
  <p:clrMapOvr>
    <a:masterClrMapping/>
  </p:clrMapOvr>
  <p:extLst mod="1">
    <p:ext uri="{DCECCB84-F9BA-43D5-87BE-67443E8EF086}">
      <p15:sldGuideLst xmlns:p15="http://schemas.microsoft.com/office/powerpoint/2012/main">
        <p15:guide id="1" orient="horz" pos="1173">
          <p15:clr>
            <a:srgbClr val="FBAE40"/>
          </p15:clr>
        </p15:guide>
        <p15:guide id="2" orient="horz" pos="1747">
          <p15:clr>
            <a:srgbClr val="FBAE40"/>
          </p15:clr>
        </p15:guide>
        <p15:guide id="3" pos="4380">
          <p15:clr>
            <a:srgbClr val="FBAE40"/>
          </p15:clr>
        </p15:guide>
        <p15:guide id="4" orient="horz" pos="383">
          <p15:clr>
            <a:srgbClr val="FBAE40"/>
          </p15:clr>
        </p15:guide>
        <p15:guide id="5" orient="horz" pos="2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rgbClr val="22B0F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Tree>
    <p:extLst>
      <p:ext uri="{BB962C8B-B14F-4D97-AF65-F5344CB8AC3E}">
        <p14:creationId xmlns:p14="http://schemas.microsoft.com/office/powerpoint/2010/main" val="3580236886"/>
      </p:ext>
    </p:extLst>
  </p:cSld>
  <p:clrMapOvr>
    <a:masterClrMapping/>
  </p:clrMapOvr>
  <p:extLst>
    <p:ext uri="{DCECCB84-F9BA-43D5-87BE-67443E8EF086}">
      <p15:sldGuideLst xmlns:p15="http://schemas.microsoft.com/office/powerpoint/2012/main">
        <p15:guide id="1" pos="224" userDrawn="1">
          <p15:clr>
            <a:srgbClr val="FBAE40"/>
          </p15:clr>
        </p15:guide>
        <p15:guide id="2" orient="horz" pos="309" userDrawn="1">
          <p15:clr>
            <a:srgbClr val="FBAE40"/>
          </p15:clr>
        </p15:guide>
        <p15:guide id="3" orient="horz" pos="54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83664" y="2032412"/>
            <a:ext cx="6858000" cy="1068437"/>
          </a:xfrm>
        </p:spPr>
        <p:txBody>
          <a:bodyPr anchor="b">
            <a:normAutofit/>
          </a:bodyPr>
          <a:lstStyle>
            <a:lvl1pPr algn="l">
              <a:defRPr sz="3600" baseline="0"/>
            </a:lvl1pPr>
          </a:lstStyle>
          <a:p>
            <a:r>
              <a:rPr lang="de-DE" dirty="0"/>
              <a:t>Zwischenfolie Titel</a:t>
            </a:r>
          </a:p>
        </p:txBody>
      </p:sp>
      <p:sp>
        <p:nvSpPr>
          <p:cNvPr id="3" name="Untertitel 2"/>
          <p:cNvSpPr>
            <a:spLocks noGrp="1"/>
          </p:cNvSpPr>
          <p:nvPr>
            <p:ph type="subTitle" idx="1" hasCustomPrompt="1"/>
          </p:nvPr>
        </p:nvSpPr>
        <p:spPr>
          <a:xfrm>
            <a:off x="985795" y="3012619"/>
            <a:ext cx="6858000" cy="1241425"/>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Unterzeile</a:t>
            </a:r>
          </a:p>
        </p:txBody>
      </p:sp>
    </p:spTree>
    <p:extLst>
      <p:ext uri="{BB962C8B-B14F-4D97-AF65-F5344CB8AC3E}">
        <p14:creationId xmlns:p14="http://schemas.microsoft.com/office/powerpoint/2010/main" val="234299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70503175"/>
      </p:ext>
    </p:extLst>
  </p:cSld>
  <p:clrMapOvr>
    <a:masterClrMapping/>
  </p:clrMapOvr>
  <p:extLst mod="1">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842522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01570894"/>
      </p:ext>
    </p:extLst>
  </p:cSld>
  <p:clrMapOvr>
    <a:masterClrMapping/>
  </p:clrMapOvr>
  <p:extLst mod="1">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3565818255"/>
      </p:ext>
    </p:extLst>
  </p:cSld>
  <p:clrMapOvr>
    <a:masterClrMapping/>
  </p:clrMapOvr>
  <p:extLst mod="1">
    <p:ext uri="{DCECCB84-F9BA-43D5-87BE-67443E8EF086}">
      <p15:sldGuideLst xmlns:p15="http://schemas.microsoft.com/office/powerpoint/2012/main">
        <p15:guide id="1" orient="horz" pos="5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Tree>
    <p:extLst>
      <p:ext uri="{BB962C8B-B14F-4D97-AF65-F5344CB8AC3E}">
        <p14:creationId xmlns:p14="http://schemas.microsoft.com/office/powerpoint/2010/main" val="1973717190"/>
      </p:ext>
    </p:extLst>
  </p:cSld>
  <p:clrMapOvr>
    <a:masterClrMapping/>
  </p:clrMapOvr>
  <p:extLst mod="1">
    <p:ext uri="{DCECCB84-F9BA-43D5-87BE-67443E8EF086}">
      <p15:sldGuideLst xmlns:p15="http://schemas.microsoft.com/office/powerpoint/2012/main">
        <p15:guide id="1" orient="horz" pos="5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Energ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0" cap="none" baseline="0">
                <a:solidFill>
                  <a:srgbClr val="002864"/>
                </a:solidFill>
              </a:defRPr>
            </a:lvl1pPr>
          </a:lstStyle>
          <a:p>
            <a:r>
              <a:rPr lang="de-DE" dirty="0"/>
              <a:t>Zwischentitel grafisch, Insgesamt Zweizeilig</a:t>
            </a:r>
          </a:p>
        </p:txBody>
      </p:sp>
    </p:spTree>
    <p:extLst>
      <p:ext uri="{BB962C8B-B14F-4D97-AF65-F5344CB8AC3E}">
        <p14:creationId xmlns:p14="http://schemas.microsoft.com/office/powerpoint/2010/main" val="798782602"/>
      </p:ext>
    </p:extLst>
  </p:cSld>
  <p:clrMapOvr>
    <a:masterClrMapping/>
  </p:clrMapOvr>
  <p:extLst>
    <p:ext uri="{DCECCB84-F9BA-43D5-87BE-67443E8EF086}">
      <p15:sldGuideLst xmlns:p15="http://schemas.microsoft.com/office/powerpoint/2012/main">
        <p15:guide id="1" pos="224" userDrawn="1">
          <p15:clr>
            <a:srgbClr val="FBAE40"/>
          </p15:clr>
        </p15:guide>
        <p15:guide id="2" orient="horz" pos="31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82996"/>
            <a:ext cx="1655716" cy="225216"/>
          </a:xfrm>
          <a:prstGeom prst="rect">
            <a:avLst/>
          </a:prstGeom>
        </p:spPr>
      </p:pic>
      <p:sp>
        <p:nvSpPr>
          <p:cNvPr id="12" name="Rechteck 11"/>
          <p:cNvSpPr/>
          <p:nvPr userDrawn="1"/>
        </p:nvSpPr>
        <p:spPr>
          <a:xfrm>
            <a:off x="0" y="879562"/>
            <a:ext cx="9144000" cy="406845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2280" y="515702"/>
            <a:ext cx="1656000" cy="123429"/>
          </a:xfrm>
          <a:prstGeom prst="rect">
            <a:avLst/>
          </a:prstGeom>
        </p:spPr>
      </p:pic>
    </p:spTree>
    <p:extLst>
      <p:ext uri="{BB962C8B-B14F-4D97-AF65-F5344CB8AC3E}">
        <p14:creationId xmlns:p14="http://schemas.microsoft.com/office/powerpoint/2010/main" val="4253843330"/>
      </p:ext>
    </p:extLst>
  </p:cSld>
  <p:clrMap bg1="lt1" tx1="dk1" bg2="lt2" tx2="dk2" accent1="accent1" accent2="accent2" accent3="accent3" accent4="accent4" accent5="accent5" accent6="accent6" hlink="hlink" folHlink="folHlink"/>
  <p:sldLayoutIdLst>
    <p:sldLayoutId id="2147483736" r:id="rId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07">
          <p15:clr>
            <a:srgbClr val="F26B43"/>
          </p15:clr>
        </p15:guide>
        <p15:guide id="2" orient="horz" pos="3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4"/>
          <p:cNvSpPr/>
          <p:nvPr userDrawn="1"/>
        </p:nvSpPr>
        <p:spPr>
          <a:xfrm>
            <a:off x="0" y="1095586"/>
            <a:ext cx="9144000" cy="370841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solidFill>
                <a:srgbClr val="002864"/>
              </a:solidFill>
            </a:endParaRP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2333422640"/>
      </p:ext>
    </p:extLst>
  </p:cSld>
  <p:clrMap bg1="lt1" tx1="dk1" bg2="lt2" tx2="dk2" accent1="accent1" accent2="accent2" accent3="accent3" accent4="accent4" accent5="accent5" accent6="accent6" hlink="hlink" folHlink="folHlink"/>
  <p:sldLayoutIdLst>
    <p:sldLayoutId id="2147483651" r:id="rId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solidFill>
                <a:srgbClr val="002864"/>
              </a:solidFill>
            </a:endParaRPr>
          </a:p>
        </p:txBody>
      </p:sp>
      <p:sp>
        <p:nvSpPr>
          <p:cNvPr id="2" name="Titelplatzhalter 1"/>
          <p:cNvSpPr>
            <a:spLocks noGrp="1"/>
          </p:cNvSpPr>
          <p:nvPr>
            <p:ph type="title"/>
          </p:nvPr>
        </p:nvSpPr>
        <p:spPr>
          <a:xfrm>
            <a:off x="1008124" y="2310745"/>
            <a:ext cx="7886700" cy="993775"/>
          </a:xfrm>
          <a:prstGeom prst="rect">
            <a:avLst/>
          </a:prstGeom>
        </p:spPr>
        <p:txBody>
          <a:bodyPr vert="horz" lIns="91440" tIns="45720" rIns="91440" bIns="45720" rtlCol="0" anchor="ctr">
            <a:normAutofit/>
          </a:bodyPr>
          <a:lstStyle/>
          <a:p>
            <a:r>
              <a:rPr lang="de-DE" dirty="0"/>
              <a:t>Zwischenfolie Titel</a:t>
            </a:r>
          </a:p>
        </p:txBody>
      </p:sp>
      <p:sp>
        <p:nvSpPr>
          <p:cNvPr id="3" name="Textplatzhalter 2"/>
          <p:cNvSpPr>
            <a:spLocks noGrp="1"/>
          </p:cNvSpPr>
          <p:nvPr>
            <p:ph type="body" idx="1"/>
          </p:nvPr>
        </p:nvSpPr>
        <p:spPr>
          <a:xfrm>
            <a:off x="984413" y="3021841"/>
            <a:ext cx="7886700" cy="728426"/>
          </a:xfrm>
          <a:prstGeom prst="rect">
            <a:avLst/>
          </a:prstGeom>
        </p:spPr>
        <p:txBody>
          <a:bodyPr vert="horz" lIns="91440" tIns="45720" rIns="91440" bIns="45720" rtlCol="0">
            <a:normAutofit/>
          </a:bodyPr>
          <a:lstStyle/>
          <a:p>
            <a:pPr lvl="0"/>
            <a:r>
              <a:rPr lang="de-DE" dirty="0"/>
              <a:t>Unterzeile</a:t>
            </a:r>
          </a:p>
        </p:txBody>
      </p:sp>
    </p:spTree>
    <p:extLst>
      <p:ext uri="{BB962C8B-B14F-4D97-AF65-F5344CB8AC3E}">
        <p14:creationId xmlns:p14="http://schemas.microsoft.com/office/powerpoint/2010/main" val="1165464008"/>
      </p:ext>
    </p:extLst>
  </p:cSld>
  <p:clrMap bg1="lt1" tx1="dk1" bg2="lt2" tx2="dk2" accent1="accent1" accent2="accent2" accent3="accent3" accent4="accent4" accent5="accent5" accent6="accent6" hlink="hlink" folHlink="folHlink"/>
  <p:sldLayoutIdLst>
    <p:sldLayoutId id="2147483732" r:id="rId1"/>
  </p:sldLayoutIdLst>
  <p:hf sldNum="0" hd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rgbClr val="22B0F8"/>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1" userDrawn="1">
          <p15:clr>
            <a:srgbClr val="F26B43"/>
          </p15:clr>
        </p15:guide>
        <p15:guide id="2" orient="horz" pos="2121" userDrawn="1">
          <p15:clr>
            <a:srgbClr val="F26B43"/>
          </p15:clr>
        </p15:guide>
        <p15:guide id="3" pos="69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pic>
        <p:nvPicPr>
          <p:cNvPr id="7"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60445"/>
      </p:ext>
    </p:extLst>
  </p:cSld>
  <p:clrMap bg1="lt1" tx1="dk1" bg2="lt2" tx2="dk2" accent1="accent1" accent2="accent2" accent3="accent3" accent4="accent4" accent5="accent5" accent6="accent6" hlink="hlink" folHlink="folHlink"/>
  <p:sldLayoutIdLst>
    <p:sldLayoutId id="2147483738" r:id="rId1"/>
    <p:sldLayoutId id="2147483741" r:id="rId2"/>
    <p:sldLayoutId id="2147483739" r:id="rId3"/>
    <p:sldLayoutId id="2147483740" r:id="rId4"/>
  </p:sldLayoutIdLst>
  <p:hf sldNum="0" hd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3">
            <a:extLst>
              <a:ext uri="{28A0092B-C50C-407E-A947-70E740481C1C}">
                <a14:useLocalDpi xmlns:a14="http://schemas.microsoft.com/office/drawing/2010/main" val="0"/>
              </a:ext>
            </a:extLst>
          </a:blip>
          <a:srcRect l="6" t="5432" r="-6" b="15001"/>
          <a:stretch/>
        </p:blipFill>
        <p:spPr>
          <a:xfrm>
            <a:off x="0" y="1059582"/>
            <a:ext cx="9144000" cy="4083918"/>
          </a:xfrm>
          <a:prstGeom prst="rect">
            <a:avLst/>
          </a:prstGeom>
        </p:spPr>
      </p:pic>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4130363135"/>
      </p:ext>
    </p:extLst>
  </p:cSld>
  <p:clrMap bg1="lt1" tx1="dk1" bg2="lt2" tx2="dk2" accent1="accent1" accent2="accent2" accent3="accent3" accent4="accent4" accent5="accent5" accent6="accent6" hlink="hlink" folHlink="folHlink"/>
  <p:sldLayoutIdLst>
    <p:sldLayoutId id="2147483659" r:id="rId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28.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300F766F-6772-4280-AEBB-CE1D9D7232A6}"/>
              </a:ext>
            </a:extLst>
          </p:cNvPr>
          <p:cNvSpPr txBox="1">
            <a:spLocks/>
          </p:cNvSpPr>
          <p:nvPr/>
        </p:nvSpPr>
        <p:spPr>
          <a:xfrm>
            <a:off x="323528" y="1419622"/>
            <a:ext cx="8460288" cy="1584176"/>
          </a:xfrm>
          <a:prstGeom prst="rect">
            <a:avLst/>
          </a:prstGeom>
        </p:spPr>
        <p:txBody>
          <a:bodyPr lIns="0" tIns="0" rIns="0" bIns="0" anchor="t" anchorCtr="0">
            <a:noAutofit/>
          </a:bodyPr>
          <a:lstStyle>
            <a:lvl1pPr algn="l" defTabSz="914400" rtl="0" eaLnBrk="1" latinLnBrk="0" hangingPunct="1">
              <a:spcBef>
                <a:spcPct val="0"/>
              </a:spcBef>
              <a:buNone/>
              <a:defRPr sz="3200" b="0" kern="1200" cap="none" baseline="0">
                <a:solidFill>
                  <a:schemeClr val="bg1"/>
                </a:solidFill>
                <a:latin typeface="+mj-lt"/>
                <a:ea typeface="+mj-ea"/>
                <a:cs typeface="+mj-cs"/>
              </a:defRPr>
            </a:lvl1pPr>
          </a:lstStyle>
          <a:p>
            <a:r>
              <a:rPr lang="en-US" dirty="0"/>
              <a:t>On the way towards sustainable user facilities</a:t>
            </a:r>
          </a:p>
        </p:txBody>
      </p:sp>
      <p:sp>
        <p:nvSpPr>
          <p:cNvPr id="9" name="Untertitel 6">
            <a:extLst>
              <a:ext uri="{FF2B5EF4-FFF2-40B4-BE49-F238E27FC236}">
                <a16:creationId xmlns:a16="http://schemas.microsoft.com/office/drawing/2014/main" id="{F75ADFBF-C34D-444A-9433-2A3FF176025D}"/>
              </a:ext>
            </a:extLst>
          </p:cNvPr>
          <p:cNvSpPr>
            <a:spLocks noGrp="1"/>
          </p:cNvSpPr>
          <p:nvPr>
            <p:ph type="subTitle" idx="1"/>
          </p:nvPr>
        </p:nvSpPr>
        <p:spPr>
          <a:xfrm>
            <a:off x="338463" y="4263938"/>
            <a:ext cx="5868000" cy="540060"/>
          </a:xfrm>
        </p:spPr>
        <p:txBody>
          <a:bodyPr>
            <a:normAutofit fontScale="77500" lnSpcReduction="20000"/>
          </a:bodyPr>
          <a:lstStyle/>
          <a:p>
            <a:r>
              <a:rPr lang="en-US" dirty="0"/>
              <a:t>Denise Völker</a:t>
            </a:r>
          </a:p>
          <a:p>
            <a:r>
              <a:rPr lang="en-US" sz="1600" dirty="0"/>
              <a:t>Head of Sustainability DESY (on behalf of working group sustainability of the RF MAT)</a:t>
            </a:r>
          </a:p>
        </p:txBody>
      </p:sp>
      <p:sp>
        <p:nvSpPr>
          <p:cNvPr id="10" name="Untertitel 6">
            <a:extLst>
              <a:ext uri="{FF2B5EF4-FFF2-40B4-BE49-F238E27FC236}">
                <a16:creationId xmlns:a16="http://schemas.microsoft.com/office/drawing/2014/main" id="{8C03F68D-47F9-4661-A4D6-85367BC67C05}"/>
              </a:ext>
            </a:extLst>
          </p:cNvPr>
          <p:cNvSpPr txBox="1">
            <a:spLocks/>
          </p:cNvSpPr>
          <p:nvPr/>
        </p:nvSpPr>
        <p:spPr>
          <a:xfrm>
            <a:off x="347060" y="2216687"/>
            <a:ext cx="8568952" cy="358127"/>
          </a:xfrm>
          <a:prstGeom prst="rect">
            <a:avLst/>
          </a:prstGeom>
        </p:spPr>
        <p:txBody>
          <a:bodyPr lIns="0" tIns="0" rIns="0" bIns="0">
            <a:normAutofit fontScale="47500" lnSpcReduction="20000"/>
          </a:bodyPr>
          <a:lstStyle>
            <a:lvl1pPr marL="0" indent="0" algn="l" defTabSz="914400" rtl="0" eaLnBrk="1" latinLnBrk="0" hangingPunct="1">
              <a:lnSpc>
                <a:spcPts val="1800"/>
              </a:lnSpc>
              <a:spcBef>
                <a:spcPct val="20000"/>
              </a:spcBef>
              <a:buFont typeface="Arial" panose="020B0604020202020204" pitchFamily="34" charset="0"/>
              <a:buNone/>
              <a:defRPr sz="2000" kern="1200"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20000"/>
              </a:lnSpc>
              <a:spcBef>
                <a:spcPts val="300"/>
              </a:spcBef>
              <a:spcAft>
                <a:spcPts val="300"/>
              </a:spcAft>
              <a:tabLst>
                <a:tab pos="1616075" algn="l"/>
              </a:tabLst>
            </a:pPr>
            <a:r>
              <a:rPr lang="en-US" sz="4300" dirty="0">
                <a:latin typeface="Arial" panose="020B0604020202020204" pitchFamily="34" charset="0"/>
                <a:cs typeface="Arial" panose="020B0604020202020204" pitchFamily="34" charset="0"/>
              </a:rPr>
              <a:t>Specific contribution Research Field Matter</a:t>
            </a:r>
          </a:p>
          <a:p>
            <a:pPr marL="342900" indent="-342900">
              <a:lnSpc>
                <a:spcPct val="120000"/>
              </a:lnSpc>
              <a:spcBef>
                <a:spcPts val="300"/>
              </a:spcBef>
              <a:spcAft>
                <a:spcPts val="300"/>
              </a:spcAft>
              <a:buFont typeface="Arial" panose="020B0604020202020204" pitchFamily="34" charset="0"/>
              <a:buChar char="•"/>
              <a:tabLst>
                <a:tab pos="1616075" algn="l"/>
              </a:tabLst>
            </a:pPr>
            <a:endParaRPr lang="de-DE" sz="4300" dirty="0">
              <a:latin typeface="Arial" panose="020B0604020202020204" pitchFamily="34" charset="0"/>
              <a:cs typeface="Arial" panose="020B0604020202020204" pitchFamily="34" charset="0"/>
            </a:endParaRPr>
          </a:p>
          <a:p>
            <a:pPr marL="342900" indent="-342900">
              <a:lnSpc>
                <a:spcPct val="110000"/>
              </a:lnSpc>
              <a:buFont typeface="Arial" panose="020B0604020202020204" pitchFamily="34" charset="0"/>
              <a:buChar char="•"/>
              <a:tabLst>
                <a:tab pos="1616075" algn="l"/>
              </a:tabLst>
            </a:pPr>
            <a:endParaRPr lang="de-DE" sz="1800" dirty="0"/>
          </a:p>
        </p:txBody>
      </p:sp>
    </p:spTree>
    <p:extLst>
      <p:ext uri="{BB962C8B-B14F-4D97-AF65-F5344CB8AC3E}">
        <p14:creationId xmlns:p14="http://schemas.microsoft.com/office/powerpoint/2010/main" val="335577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7F4C9B53-B657-4389-9527-259B0A84C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621" y="2057220"/>
            <a:ext cx="3339991" cy="280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p:txBody>
          <a:bodyPr/>
          <a:lstStyle/>
          <a:p>
            <a:r>
              <a:rPr lang="en-US" dirty="0"/>
              <a:t>Overview </a:t>
            </a:r>
            <a:r>
              <a:rPr lang="en-US" dirty="0" err="1"/>
              <a:t>LeNa</a:t>
            </a:r>
            <a:endParaRPr lang="en-US" dirty="0"/>
          </a:p>
          <a:p>
            <a:endParaRPr lang="de-DE" dirty="0"/>
          </a:p>
        </p:txBody>
      </p:sp>
      <p:pic>
        <p:nvPicPr>
          <p:cNvPr id="5" name="Picture 2">
            <a:extLst>
              <a:ext uri="{FF2B5EF4-FFF2-40B4-BE49-F238E27FC236}">
                <a16:creationId xmlns:a16="http://schemas.microsoft.com/office/drawing/2014/main" id="{6BD4DF58-F9EF-4110-9B21-5DD199FCD8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872" y="1275606"/>
            <a:ext cx="2473194" cy="3586493"/>
          </a:xfrm>
          <a:prstGeom prst="rect">
            <a:avLst/>
          </a:prstGeom>
          <a:noFill/>
          <a:ln w="9525">
            <a:solidFill>
              <a:srgbClr val="D2ECB6"/>
            </a:solidFill>
            <a:miter lim="800000"/>
            <a:headEnd/>
            <a:tailEnd/>
          </a:ln>
          <a:extLst>
            <a:ext uri="{909E8E84-426E-40DD-AFC4-6F175D3DCCD1}">
              <a14:hiddenFill xmlns:a14="http://schemas.microsoft.com/office/drawing/2010/main">
                <a:solidFill>
                  <a:schemeClr val="accent1"/>
                </a:solidFill>
              </a14:hiddenFill>
            </a:ext>
          </a:extLst>
        </p:spPr>
      </p:pic>
      <p:sp>
        <p:nvSpPr>
          <p:cNvPr id="7" name="Flussdiagramm: Alternativer Prozess 6">
            <a:extLst>
              <a:ext uri="{FF2B5EF4-FFF2-40B4-BE49-F238E27FC236}">
                <a16:creationId xmlns:a16="http://schemas.microsoft.com/office/drawing/2014/main" id="{EAECC084-5ABC-4D8B-A362-1972C5BCC90E}"/>
              </a:ext>
            </a:extLst>
          </p:cNvPr>
          <p:cNvSpPr/>
          <p:nvPr/>
        </p:nvSpPr>
        <p:spPr>
          <a:xfrm>
            <a:off x="3347864" y="2417152"/>
            <a:ext cx="1157438" cy="189819"/>
          </a:xfrm>
          <a:prstGeom prst="flowChartAlternateProcess">
            <a:avLst/>
          </a:prstGeom>
          <a:solidFill>
            <a:srgbClr val="99CC00"/>
          </a:solidFill>
          <a:ln w="95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bg1"/>
                </a:solidFill>
                <a:latin typeface="Calibri Light" panose="020F0302020204030204" pitchFamily="34" charset="0"/>
                <a:cs typeface="Calibri Light" panose="020F0302020204030204" pitchFamily="34" charset="0"/>
              </a:rPr>
              <a:t>Research</a:t>
            </a:r>
          </a:p>
        </p:txBody>
      </p:sp>
      <p:sp>
        <p:nvSpPr>
          <p:cNvPr id="8" name="Flussdiagramm: Alternativer Prozess 7">
            <a:extLst>
              <a:ext uri="{FF2B5EF4-FFF2-40B4-BE49-F238E27FC236}">
                <a16:creationId xmlns:a16="http://schemas.microsoft.com/office/drawing/2014/main" id="{6B33E18A-ADF1-4F7E-A0E4-A7674477CF23}"/>
              </a:ext>
            </a:extLst>
          </p:cNvPr>
          <p:cNvSpPr/>
          <p:nvPr/>
        </p:nvSpPr>
        <p:spPr>
          <a:xfrm>
            <a:off x="3023828" y="4066523"/>
            <a:ext cx="1487457" cy="189819"/>
          </a:xfrm>
          <a:prstGeom prst="flowChartAlternateProcess">
            <a:avLst/>
          </a:prstGeom>
          <a:solidFill>
            <a:srgbClr val="99CC00"/>
          </a:solidFill>
          <a:ln w="95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bg1"/>
                </a:solidFill>
                <a:latin typeface="Calibri Light" panose="020F0302020204030204" pitchFamily="34" charset="0"/>
                <a:cs typeface="Calibri Light" panose="020F0302020204030204" pitchFamily="34" charset="0"/>
              </a:rPr>
              <a:t>Human Resources</a:t>
            </a:r>
          </a:p>
        </p:txBody>
      </p:sp>
      <p:sp>
        <p:nvSpPr>
          <p:cNvPr id="9" name="Flussdiagramm: Alternativer Prozess 8">
            <a:extLst>
              <a:ext uri="{FF2B5EF4-FFF2-40B4-BE49-F238E27FC236}">
                <a16:creationId xmlns:a16="http://schemas.microsoft.com/office/drawing/2014/main" id="{27F8F5F0-D188-46D4-BC10-3524F6A9F36B}"/>
              </a:ext>
            </a:extLst>
          </p:cNvPr>
          <p:cNvSpPr/>
          <p:nvPr/>
        </p:nvSpPr>
        <p:spPr>
          <a:xfrm>
            <a:off x="7034004" y="3786338"/>
            <a:ext cx="1889392" cy="189819"/>
          </a:xfrm>
          <a:prstGeom prst="flowChartAlternateProcess">
            <a:avLst/>
          </a:prstGeom>
          <a:solidFill>
            <a:srgbClr val="99CC00"/>
          </a:solidFill>
          <a:ln w="95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Light" panose="020F0302020204030204" pitchFamily="34" charset="0"/>
                <a:cs typeface="Calibri Light" panose="020F0302020204030204" pitchFamily="34" charset="0"/>
              </a:rPr>
              <a:t>Supporting Processes</a:t>
            </a:r>
          </a:p>
        </p:txBody>
      </p:sp>
      <p:sp>
        <p:nvSpPr>
          <p:cNvPr id="10" name="Flussdiagramm: Alternativer Prozess 9">
            <a:extLst>
              <a:ext uri="{FF2B5EF4-FFF2-40B4-BE49-F238E27FC236}">
                <a16:creationId xmlns:a16="http://schemas.microsoft.com/office/drawing/2014/main" id="{5AD4EBF1-855F-4004-A1BF-BD8221F78503}"/>
              </a:ext>
            </a:extLst>
          </p:cNvPr>
          <p:cNvSpPr/>
          <p:nvPr/>
        </p:nvSpPr>
        <p:spPr>
          <a:xfrm>
            <a:off x="6692903" y="2022346"/>
            <a:ext cx="1907884" cy="189819"/>
          </a:xfrm>
          <a:prstGeom prst="flowChartAlternateProcess">
            <a:avLst/>
          </a:prstGeom>
          <a:solidFill>
            <a:srgbClr val="99CC00"/>
          </a:solidFill>
          <a:ln w="95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Light" panose="020F0302020204030204" pitchFamily="34" charset="0"/>
                <a:cs typeface="Calibri Light" panose="020F0302020204030204" pitchFamily="34" charset="0"/>
              </a:rPr>
              <a:t>Buildings and Infrastructures</a:t>
            </a:r>
          </a:p>
        </p:txBody>
      </p:sp>
      <p:sp>
        <p:nvSpPr>
          <p:cNvPr id="11" name="Flussdiagramm: Alternativer Prozess 10">
            <a:extLst>
              <a:ext uri="{FF2B5EF4-FFF2-40B4-BE49-F238E27FC236}">
                <a16:creationId xmlns:a16="http://schemas.microsoft.com/office/drawing/2014/main" id="{55918160-3B3D-49BA-B230-E88FD724EA2D}"/>
              </a:ext>
            </a:extLst>
          </p:cNvPr>
          <p:cNvSpPr/>
          <p:nvPr/>
        </p:nvSpPr>
        <p:spPr>
          <a:xfrm>
            <a:off x="5583826" y="4838106"/>
            <a:ext cx="1902219" cy="189819"/>
          </a:xfrm>
          <a:prstGeom prst="flowChartAlternateProcess">
            <a:avLst/>
          </a:prstGeom>
          <a:solidFill>
            <a:srgbClr val="99CC00"/>
          </a:solidFill>
          <a:ln w="95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Light" panose="020F0302020204030204" pitchFamily="34" charset="0"/>
                <a:cs typeface="Calibri Light" panose="020F0302020204030204" pitchFamily="34" charset="0"/>
              </a:rPr>
              <a:t>Organisational management</a:t>
            </a:r>
          </a:p>
        </p:txBody>
      </p:sp>
      <p:sp>
        <p:nvSpPr>
          <p:cNvPr id="13" name="Rechteck 12">
            <a:extLst>
              <a:ext uri="{FF2B5EF4-FFF2-40B4-BE49-F238E27FC236}">
                <a16:creationId xmlns:a16="http://schemas.microsoft.com/office/drawing/2014/main" id="{C0F074EF-5005-4031-ACB0-913B5F98F7E6}"/>
              </a:ext>
            </a:extLst>
          </p:cNvPr>
          <p:cNvSpPr/>
          <p:nvPr/>
        </p:nvSpPr>
        <p:spPr>
          <a:xfrm>
            <a:off x="2879812" y="1256030"/>
            <a:ext cx="5613611" cy="692497"/>
          </a:xfrm>
          <a:prstGeom prst="rect">
            <a:avLst/>
          </a:prstGeom>
          <a:noFill/>
        </p:spPr>
        <p:txBody>
          <a:bodyPr wrap="square" rtlCol="0">
            <a:spAutoFit/>
          </a:bodyPr>
          <a:lstStyle/>
          <a:p>
            <a:r>
              <a:rPr lang="en-US" sz="1950" b="1" dirty="0">
                <a:solidFill>
                  <a:srgbClr val="7F9753"/>
                </a:solidFill>
                <a:latin typeface="Bahnschrift Light SemiCondensed" panose="020B0502040204020203" pitchFamily="34" charset="0"/>
                <a:cs typeface="Calibri Light" panose="020F0302020204030204" pitchFamily="34" charset="0"/>
              </a:rPr>
              <a:t>Sustainability Management in Non-University Research </a:t>
            </a:r>
            <a:r>
              <a:rPr lang="en-US" sz="1950" b="1" dirty="0" err="1">
                <a:solidFill>
                  <a:srgbClr val="7F9753"/>
                </a:solidFill>
                <a:latin typeface="Bahnschrift Light SemiCondensed" panose="020B0502040204020203" pitchFamily="34" charset="0"/>
                <a:cs typeface="Calibri Light" panose="020F0302020204030204" pitchFamily="34" charset="0"/>
              </a:rPr>
              <a:t>Organisations</a:t>
            </a:r>
            <a:r>
              <a:rPr lang="en-US" sz="1950" b="1" dirty="0">
                <a:solidFill>
                  <a:srgbClr val="7F9753"/>
                </a:solidFill>
                <a:latin typeface="Bahnschrift Light SemiCondensed" panose="020B0502040204020203" pitchFamily="34" charset="0"/>
                <a:cs typeface="Calibri Light" panose="020F0302020204030204" pitchFamily="34" charset="0"/>
              </a:rPr>
              <a:t> – Five Fields of Action</a:t>
            </a:r>
            <a:endParaRPr lang="de-DE" sz="1950" b="1" dirty="0">
              <a:solidFill>
                <a:srgbClr val="7F9753"/>
              </a:solidFill>
              <a:latin typeface="Bahnschrift Light SemiCondensed" panose="020B0502040204020203" pitchFamily="34" charset="0"/>
              <a:cs typeface="Calibri Light" panose="020F0302020204030204" pitchFamily="34" charset="0"/>
            </a:endParaRPr>
          </a:p>
        </p:txBody>
      </p:sp>
      <p:pic>
        <p:nvPicPr>
          <p:cNvPr id="17" name="Grafik 16" descr="Ausrufezeichen">
            <a:extLst>
              <a:ext uri="{FF2B5EF4-FFF2-40B4-BE49-F238E27FC236}">
                <a16:creationId xmlns:a16="http://schemas.microsoft.com/office/drawing/2014/main" id="{10D2F81E-98C5-43BB-B3E1-28CC90BCB0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5864" y="1789757"/>
            <a:ext cx="914400" cy="914400"/>
          </a:xfrm>
          <a:prstGeom prst="rect">
            <a:avLst/>
          </a:prstGeom>
        </p:spPr>
      </p:pic>
      <p:sp>
        <p:nvSpPr>
          <p:cNvPr id="18" name="Textfeld 17">
            <a:extLst>
              <a:ext uri="{FF2B5EF4-FFF2-40B4-BE49-F238E27FC236}">
                <a16:creationId xmlns:a16="http://schemas.microsoft.com/office/drawing/2014/main" id="{F383FB8A-6C62-4EBA-880C-36BB174773A3}"/>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10</a:t>
            </a:fld>
            <a:endParaRPr lang="en-US" sz="1200" dirty="0">
              <a:solidFill>
                <a:srgbClr val="005AA0"/>
              </a:solidFill>
            </a:endParaRPr>
          </a:p>
        </p:txBody>
      </p:sp>
    </p:spTree>
    <p:extLst>
      <p:ext uri="{BB962C8B-B14F-4D97-AF65-F5344CB8AC3E}">
        <p14:creationId xmlns:p14="http://schemas.microsoft.com/office/powerpoint/2010/main" val="205124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a:xfrm>
            <a:off x="373470" y="706205"/>
            <a:ext cx="8424000" cy="266400"/>
          </a:xfrm>
        </p:spPr>
        <p:txBody>
          <a:bodyPr/>
          <a:lstStyle/>
          <a:p>
            <a:r>
              <a:rPr lang="en-US" dirty="0"/>
              <a:t>1 - Buildings and Infrastructures</a:t>
            </a:r>
            <a:endParaRPr lang="de-DE" dirty="0"/>
          </a:p>
        </p:txBody>
      </p:sp>
      <p:sp>
        <p:nvSpPr>
          <p:cNvPr id="4" name="Inhaltsplatzhalter 3"/>
          <p:cNvSpPr>
            <a:spLocks noGrp="1"/>
          </p:cNvSpPr>
          <p:nvPr>
            <p:ph sz="quarter" idx="15"/>
          </p:nvPr>
        </p:nvSpPr>
        <p:spPr>
          <a:xfrm>
            <a:off x="358775" y="1239602"/>
            <a:ext cx="5977422" cy="3494323"/>
          </a:xfrm>
        </p:spPr>
        <p:txBody>
          <a:bodyPr/>
          <a:lstStyle/>
          <a:p>
            <a:pPr marL="0" indent="0">
              <a:buNone/>
            </a:pPr>
            <a:r>
              <a:rPr lang="en-US" u="sng" dirty="0"/>
              <a:t>Part 1 “Normal” civil construction</a:t>
            </a:r>
          </a:p>
          <a:p>
            <a:r>
              <a:rPr lang="en-US" u="sng" dirty="0"/>
              <a:t>Status quo / in preparation:</a:t>
            </a:r>
          </a:p>
          <a:p>
            <a:pPr lvl="1"/>
            <a:r>
              <a:rPr lang="en-US" dirty="0"/>
              <a:t>Energy concepts, Energy management + monitoring</a:t>
            </a:r>
          </a:p>
          <a:p>
            <a:pPr lvl="1"/>
            <a:r>
              <a:rPr lang="en-US" dirty="0"/>
              <a:t>Renewable energy; photovoltaic etc.</a:t>
            </a:r>
          </a:p>
          <a:p>
            <a:pPr lvl="1"/>
            <a:r>
              <a:rPr lang="en-US" dirty="0"/>
              <a:t>Greening of walls and roofs; rainwater management</a:t>
            </a:r>
          </a:p>
          <a:p>
            <a:pPr lvl="1"/>
            <a:r>
              <a:rPr lang="en-US" dirty="0"/>
              <a:t>Waste heat usage and heating optimization</a:t>
            </a:r>
          </a:p>
          <a:p>
            <a:pPr lvl="1"/>
            <a:r>
              <a:rPr lang="en-US" dirty="0"/>
              <a:t>Sustainable civil construction certified by BNB Silver Standard</a:t>
            </a:r>
          </a:p>
          <a:p>
            <a:pPr lvl="1"/>
            <a:endParaRPr lang="en-US" dirty="0"/>
          </a:p>
          <a:p>
            <a:r>
              <a:rPr lang="en-US" u="sng" dirty="0"/>
              <a:t>Next steps:</a:t>
            </a:r>
          </a:p>
          <a:p>
            <a:pPr lvl="1"/>
            <a:r>
              <a:rPr lang="en-US" dirty="0"/>
              <a:t>Implement sustainable construction for </a:t>
            </a:r>
            <a:r>
              <a:rPr lang="en-US" u="sng" dirty="0"/>
              <a:t>all</a:t>
            </a:r>
            <a:r>
              <a:rPr lang="en-US" dirty="0"/>
              <a:t> new projects</a:t>
            </a:r>
          </a:p>
          <a:p>
            <a:pPr lvl="1"/>
            <a:r>
              <a:rPr lang="en-US" dirty="0"/>
              <a:t>Find solution to justify higher invest cost by lower operation costs (amortization, </a:t>
            </a:r>
            <a:r>
              <a:rPr lang="en-US" dirty="0" err="1"/>
              <a:t>intracting</a:t>
            </a:r>
            <a:r>
              <a:rPr lang="en-US" dirty="0"/>
              <a:t>)</a:t>
            </a:r>
          </a:p>
          <a:p>
            <a:pPr lvl="1"/>
            <a:endParaRPr lang="en-US" dirty="0"/>
          </a:p>
          <a:p>
            <a:endParaRPr lang="de-DE" dirty="0"/>
          </a:p>
        </p:txBody>
      </p:sp>
      <p:pic>
        <p:nvPicPr>
          <p:cNvPr id="10" name="Picture 2">
            <a:extLst>
              <a:ext uri="{FF2B5EF4-FFF2-40B4-BE49-F238E27FC236}">
                <a16:creationId xmlns:a16="http://schemas.microsoft.com/office/drawing/2014/main" id="{D1DDDF39-78E6-49C2-8049-15BC91D6B5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e 10">
            <a:extLst>
              <a:ext uri="{FF2B5EF4-FFF2-40B4-BE49-F238E27FC236}">
                <a16:creationId xmlns:a16="http://schemas.microsoft.com/office/drawing/2014/main" id="{2474C103-DC1B-4229-A0C4-F481C8524864}"/>
              </a:ext>
            </a:extLst>
          </p:cNvPr>
          <p:cNvSpPr/>
          <p:nvPr/>
        </p:nvSpPr>
        <p:spPr>
          <a:xfrm>
            <a:off x="8352420" y="-51055"/>
            <a:ext cx="504056" cy="498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a:extLst>
              <a:ext uri="{FF2B5EF4-FFF2-40B4-BE49-F238E27FC236}">
                <a16:creationId xmlns:a16="http://schemas.microsoft.com/office/drawing/2014/main" id="{6ED63C83-2B02-4FFA-8D47-1126FDCCA319}"/>
              </a:ext>
            </a:extLst>
          </p:cNvPr>
          <p:cNvPicPr>
            <a:picLocks noChangeAspect="1"/>
          </p:cNvPicPr>
          <p:nvPr/>
        </p:nvPicPr>
        <p:blipFill rotWithShape="1">
          <a:blip r:embed="rId4"/>
          <a:srcRect t="10569" b="11005"/>
          <a:stretch/>
        </p:blipFill>
        <p:spPr>
          <a:xfrm>
            <a:off x="6504826" y="1275606"/>
            <a:ext cx="2465957" cy="1450901"/>
          </a:xfrm>
          <a:prstGeom prst="rect">
            <a:avLst/>
          </a:prstGeom>
        </p:spPr>
      </p:pic>
      <p:sp>
        <p:nvSpPr>
          <p:cNvPr id="20" name="Fußzeilenplatzhalter 2">
            <a:extLst>
              <a:ext uri="{FF2B5EF4-FFF2-40B4-BE49-F238E27FC236}">
                <a16:creationId xmlns:a16="http://schemas.microsoft.com/office/drawing/2014/main" id="{D9911A58-F236-4AE5-9FEF-42953320C39C}"/>
              </a:ext>
            </a:extLst>
          </p:cNvPr>
          <p:cNvSpPr txBox="1">
            <a:spLocks/>
          </p:cNvSpPr>
          <p:nvPr/>
        </p:nvSpPr>
        <p:spPr>
          <a:xfrm>
            <a:off x="6510111" y="2751770"/>
            <a:ext cx="2562389"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00" dirty="0"/>
              <a:t>| DESY Hall 36 </a:t>
            </a:r>
            <a:r>
              <a:rPr lang="de-DE" sz="900" dirty="0" err="1"/>
              <a:t>Greening</a:t>
            </a:r>
            <a:endParaRPr lang="de-DE" sz="900" dirty="0"/>
          </a:p>
        </p:txBody>
      </p:sp>
      <p:sp>
        <p:nvSpPr>
          <p:cNvPr id="17" name="Fußzeilenplatzhalter 2">
            <a:extLst>
              <a:ext uri="{FF2B5EF4-FFF2-40B4-BE49-F238E27FC236}">
                <a16:creationId xmlns:a16="http://schemas.microsoft.com/office/drawing/2014/main" id="{CBC97251-1B69-4C6C-8DF3-5FC07AF7F83A}"/>
              </a:ext>
            </a:extLst>
          </p:cNvPr>
          <p:cNvSpPr txBox="1">
            <a:spLocks/>
          </p:cNvSpPr>
          <p:nvPr/>
        </p:nvSpPr>
        <p:spPr>
          <a:xfrm>
            <a:off x="6501977" y="4604458"/>
            <a:ext cx="2390503" cy="163535"/>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HZB Living Lab Building-integrated PV</a:t>
            </a:r>
          </a:p>
        </p:txBody>
      </p:sp>
      <p:pic>
        <p:nvPicPr>
          <p:cNvPr id="19" name="Grafik 18">
            <a:extLst>
              <a:ext uri="{FF2B5EF4-FFF2-40B4-BE49-F238E27FC236}">
                <a16:creationId xmlns:a16="http://schemas.microsoft.com/office/drawing/2014/main" id="{89EB7BB6-3B5C-4A43-A9A1-D09405430952}"/>
              </a:ext>
            </a:extLst>
          </p:cNvPr>
          <p:cNvPicPr>
            <a:picLocks noChangeAspect="1"/>
          </p:cNvPicPr>
          <p:nvPr/>
        </p:nvPicPr>
        <p:blipFill>
          <a:blip r:embed="rId5"/>
          <a:stretch>
            <a:fillRect/>
          </a:stretch>
        </p:blipFill>
        <p:spPr>
          <a:xfrm>
            <a:off x="6504826" y="3220291"/>
            <a:ext cx="2465957" cy="1353574"/>
          </a:xfrm>
          <a:prstGeom prst="rect">
            <a:avLst/>
          </a:prstGeom>
        </p:spPr>
      </p:pic>
      <p:sp>
        <p:nvSpPr>
          <p:cNvPr id="21" name="Textfeld 20">
            <a:extLst>
              <a:ext uri="{FF2B5EF4-FFF2-40B4-BE49-F238E27FC236}">
                <a16:creationId xmlns:a16="http://schemas.microsoft.com/office/drawing/2014/main" id="{58948ED7-5D33-4808-94DA-E674DDD59581}"/>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11</a:t>
            </a:fld>
            <a:endParaRPr lang="en-US" sz="1200" dirty="0">
              <a:solidFill>
                <a:srgbClr val="005AA0"/>
              </a:solidFill>
            </a:endParaRPr>
          </a:p>
        </p:txBody>
      </p:sp>
    </p:spTree>
    <p:extLst>
      <p:ext uri="{BB962C8B-B14F-4D97-AF65-F5344CB8AC3E}">
        <p14:creationId xmlns:p14="http://schemas.microsoft.com/office/powerpoint/2010/main" val="361752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a:xfrm>
            <a:off x="373470" y="706205"/>
            <a:ext cx="8424000" cy="266400"/>
          </a:xfrm>
        </p:spPr>
        <p:txBody>
          <a:bodyPr/>
          <a:lstStyle/>
          <a:p>
            <a:r>
              <a:rPr lang="en-US" dirty="0"/>
              <a:t>1 - Buildings and Infrastructures </a:t>
            </a:r>
            <a:endParaRPr lang="de-DE" dirty="0"/>
          </a:p>
        </p:txBody>
      </p:sp>
      <p:sp>
        <p:nvSpPr>
          <p:cNvPr id="4" name="Inhaltsplatzhalter 3"/>
          <p:cNvSpPr>
            <a:spLocks noGrp="1"/>
          </p:cNvSpPr>
          <p:nvPr>
            <p:ph sz="quarter" idx="15"/>
          </p:nvPr>
        </p:nvSpPr>
        <p:spPr>
          <a:xfrm>
            <a:off x="358775" y="1239602"/>
            <a:ext cx="5844654" cy="3684297"/>
          </a:xfrm>
        </p:spPr>
        <p:txBody>
          <a:bodyPr/>
          <a:lstStyle/>
          <a:p>
            <a:pPr marL="0" indent="0">
              <a:buNone/>
            </a:pPr>
            <a:r>
              <a:rPr lang="en-US" u="sng" dirty="0"/>
              <a:t>Part 2 – Specific technologies and access</a:t>
            </a:r>
          </a:p>
          <a:p>
            <a:r>
              <a:rPr lang="en-US" u="sng" dirty="0"/>
              <a:t>Status quo / in preparation:</a:t>
            </a:r>
          </a:p>
          <a:p>
            <a:pPr lvl="1"/>
            <a:r>
              <a:rPr lang="en-US" dirty="0"/>
              <a:t>R&amp;D for more efficient technical components</a:t>
            </a:r>
          </a:p>
          <a:p>
            <a:pPr lvl="2"/>
            <a:r>
              <a:rPr lang="en-US" sz="1200" dirty="0"/>
              <a:t>E.g. Permanent magnets </a:t>
            </a:r>
            <a:r>
              <a:rPr lang="en-US" sz="1200" dirty="0">
                <a:sym typeface="Wingdings" panose="05000000000000000000" pitchFamily="2" charset="2"/>
              </a:rPr>
              <a:t> save energy, but use critical materials</a:t>
            </a:r>
            <a:endParaRPr lang="en-US" sz="1200" dirty="0"/>
          </a:p>
          <a:p>
            <a:pPr lvl="1"/>
            <a:r>
              <a:rPr lang="en-US" dirty="0"/>
              <a:t>Cooperation with several Living Labs (FB Energy)</a:t>
            </a:r>
          </a:p>
          <a:p>
            <a:pPr lvl="1"/>
            <a:r>
              <a:rPr lang="en-US" dirty="0"/>
              <a:t>Development of remote access (demonstrator)</a:t>
            </a:r>
          </a:p>
          <a:p>
            <a:pPr lvl="1"/>
            <a:r>
              <a:rPr lang="en-US" dirty="0"/>
              <a:t>Digitization of research operations (e.g. Digital LEAPS)</a:t>
            </a:r>
          </a:p>
          <a:p>
            <a:pPr lvl="1"/>
            <a:r>
              <a:rPr lang="en-US" dirty="0"/>
              <a:t>EU and other projects (I.FAST, LEAPS, ESSRI etc.)</a:t>
            </a:r>
          </a:p>
          <a:p>
            <a:pPr lvl="1"/>
            <a:r>
              <a:rPr lang="de-DE" dirty="0"/>
              <a:t>Green IT</a:t>
            </a:r>
            <a:endParaRPr lang="en-US" u="sng" dirty="0"/>
          </a:p>
          <a:p>
            <a:r>
              <a:rPr lang="en-US" u="sng" dirty="0"/>
              <a:t>Next steps:</a:t>
            </a:r>
          </a:p>
          <a:p>
            <a:pPr lvl="1"/>
            <a:r>
              <a:rPr lang="en-US" dirty="0"/>
              <a:t>Life cycle assessment for technical components</a:t>
            </a:r>
          </a:p>
          <a:p>
            <a:pPr lvl="1"/>
            <a:r>
              <a:rPr lang="en-US" dirty="0"/>
              <a:t>Expansion of automatization and remote access </a:t>
            </a:r>
            <a:endParaRPr lang="de-DE" dirty="0"/>
          </a:p>
        </p:txBody>
      </p:sp>
      <p:pic>
        <p:nvPicPr>
          <p:cNvPr id="14" name="Picture 2">
            <a:extLst>
              <a:ext uri="{FF2B5EF4-FFF2-40B4-BE49-F238E27FC236}">
                <a16:creationId xmlns:a16="http://schemas.microsoft.com/office/drawing/2014/main" id="{15DB338D-D97C-4572-BD29-2F3F47C4B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llipse 14">
            <a:extLst>
              <a:ext uri="{FF2B5EF4-FFF2-40B4-BE49-F238E27FC236}">
                <a16:creationId xmlns:a16="http://schemas.microsoft.com/office/drawing/2014/main" id="{2353088A-751E-472C-8D08-66F3F7F64F0F}"/>
              </a:ext>
            </a:extLst>
          </p:cNvPr>
          <p:cNvSpPr/>
          <p:nvPr/>
        </p:nvSpPr>
        <p:spPr>
          <a:xfrm>
            <a:off x="8352420" y="-51055"/>
            <a:ext cx="504056" cy="498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ußzeilenplatzhalter 2">
            <a:extLst>
              <a:ext uri="{FF2B5EF4-FFF2-40B4-BE49-F238E27FC236}">
                <a16:creationId xmlns:a16="http://schemas.microsoft.com/office/drawing/2014/main" id="{F323EB5D-18A6-4172-B15D-65C5489F7D8B}"/>
              </a:ext>
            </a:extLst>
          </p:cNvPr>
          <p:cNvSpPr txBox="1">
            <a:spLocks/>
          </p:cNvSpPr>
          <p:nvPr/>
        </p:nvSpPr>
        <p:spPr>
          <a:xfrm>
            <a:off x="6330091" y="4731990"/>
            <a:ext cx="2562389"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GSI Green IT Cube (supercomputing center)</a:t>
            </a:r>
          </a:p>
        </p:txBody>
      </p:sp>
      <p:pic>
        <p:nvPicPr>
          <p:cNvPr id="6" name="Grafik 5">
            <a:extLst>
              <a:ext uri="{FF2B5EF4-FFF2-40B4-BE49-F238E27FC236}">
                <a16:creationId xmlns:a16="http://schemas.microsoft.com/office/drawing/2014/main" id="{F77BC99F-460F-4D94-8D38-67FB50CCC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090" y="3007697"/>
            <a:ext cx="2453909" cy="1688289"/>
          </a:xfrm>
          <a:prstGeom prst="rect">
            <a:avLst/>
          </a:prstGeom>
        </p:spPr>
      </p:pic>
      <p:pic>
        <p:nvPicPr>
          <p:cNvPr id="21" name="Grafik 20">
            <a:extLst>
              <a:ext uri="{FF2B5EF4-FFF2-40B4-BE49-F238E27FC236}">
                <a16:creationId xmlns:a16="http://schemas.microsoft.com/office/drawing/2014/main" id="{8C140321-0A09-4501-A7D5-0C64E107A8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0091" y="1225656"/>
            <a:ext cx="2467379" cy="1503209"/>
          </a:xfrm>
          <a:prstGeom prst="rect">
            <a:avLst/>
          </a:prstGeom>
        </p:spPr>
      </p:pic>
      <p:sp>
        <p:nvSpPr>
          <p:cNvPr id="22" name="Fußzeilenplatzhalter 2">
            <a:extLst>
              <a:ext uri="{FF2B5EF4-FFF2-40B4-BE49-F238E27FC236}">
                <a16:creationId xmlns:a16="http://schemas.microsoft.com/office/drawing/2014/main" id="{74F75CB0-8974-415C-AE0E-7148BBCE5694}"/>
              </a:ext>
            </a:extLst>
          </p:cNvPr>
          <p:cNvSpPr txBox="1">
            <a:spLocks/>
          </p:cNvSpPr>
          <p:nvPr/>
        </p:nvSpPr>
        <p:spPr>
          <a:xfrm>
            <a:off x="6330091" y="2742074"/>
            <a:ext cx="2664105" cy="153712"/>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KIT Test field for energy efficiency and grid stability</a:t>
            </a:r>
          </a:p>
        </p:txBody>
      </p:sp>
      <p:sp>
        <p:nvSpPr>
          <p:cNvPr id="23" name="Textfeld 22">
            <a:extLst>
              <a:ext uri="{FF2B5EF4-FFF2-40B4-BE49-F238E27FC236}">
                <a16:creationId xmlns:a16="http://schemas.microsoft.com/office/drawing/2014/main" id="{5924D8E9-519C-4199-95DA-40284818683B}"/>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12</a:t>
            </a:fld>
            <a:endParaRPr lang="en-US" sz="1200" dirty="0">
              <a:solidFill>
                <a:srgbClr val="005AA0"/>
              </a:solidFill>
            </a:endParaRPr>
          </a:p>
        </p:txBody>
      </p:sp>
    </p:spTree>
    <p:extLst>
      <p:ext uri="{BB962C8B-B14F-4D97-AF65-F5344CB8AC3E}">
        <p14:creationId xmlns:p14="http://schemas.microsoft.com/office/powerpoint/2010/main" val="362698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F1AF47B-C778-4750-A96A-AC15935F43A2}"/>
              </a:ext>
            </a:extLst>
          </p:cNvPr>
          <p:cNvPicPr>
            <a:picLocks noChangeAspect="1"/>
          </p:cNvPicPr>
          <p:nvPr/>
        </p:nvPicPr>
        <p:blipFill>
          <a:blip r:embed="rId3"/>
          <a:stretch>
            <a:fillRect/>
          </a:stretch>
        </p:blipFill>
        <p:spPr>
          <a:xfrm>
            <a:off x="5336048" y="578845"/>
            <a:ext cx="2160190" cy="2095794"/>
          </a:xfrm>
          <a:prstGeom prst="rect">
            <a:avLst/>
          </a:prstGeom>
        </p:spPr>
      </p:pic>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a:xfrm>
            <a:off x="373470" y="706205"/>
            <a:ext cx="8424000" cy="266400"/>
          </a:xfrm>
        </p:spPr>
        <p:txBody>
          <a:bodyPr/>
          <a:lstStyle/>
          <a:p>
            <a:r>
              <a:rPr lang="en-US" dirty="0"/>
              <a:t>2 – How to do research</a:t>
            </a:r>
            <a:endParaRPr lang="en-US" sz="1200" dirty="0"/>
          </a:p>
          <a:p>
            <a:endParaRPr lang="de-DE" dirty="0"/>
          </a:p>
        </p:txBody>
      </p:sp>
      <p:sp>
        <p:nvSpPr>
          <p:cNvPr id="4" name="Inhaltsplatzhalter 3"/>
          <p:cNvSpPr>
            <a:spLocks noGrp="1"/>
          </p:cNvSpPr>
          <p:nvPr>
            <p:ph sz="quarter" idx="15"/>
          </p:nvPr>
        </p:nvSpPr>
        <p:spPr>
          <a:xfrm>
            <a:off x="358775" y="1311274"/>
            <a:ext cx="4944567" cy="3612625"/>
          </a:xfrm>
        </p:spPr>
        <p:txBody>
          <a:bodyPr/>
          <a:lstStyle/>
          <a:p>
            <a:r>
              <a:rPr lang="en-US" u="sng" dirty="0"/>
              <a:t>Status quo and in preparation:</a:t>
            </a:r>
          </a:p>
          <a:p>
            <a:pPr lvl="1"/>
            <a:r>
              <a:rPr lang="en-US" dirty="0"/>
              <a:t>Research in societal responsibility (BMBF supported project: </a:t>
            </a:r>
            <a:r>
              <a:rPr lang="en-US" dirty="0" err="1"/>
              <a:t>LeNa</a:t>
            </a:r>
            <a:r>
              <a:rPr lang="en-US" dirty="0"/>
              <a:t> shape)</a:t>
            </a:r>
          </a:p>
          <a:p>
            <a:pPr lvl="1"/>
            <a:r>
              <a:rPr lang="en-US" dirty="0"/>
              <a:t>Discussion rounds at HGF Sustainability Summits</a:t>
            </a:r>
          </a:p>
          <a:p>
            <a:pPr lvl="1"/>
            <a:endParaRPr lang="de-DE" dirty="0"/>
          </a:p>
          <a:p>
            <a:r>
              <a:rPr lang="en-US" u="sng" dirty="0"/>
              <a:t>Next steps:</a:t>
            </a:r>
          </a:p>
          <a:p>
            <a:pPr lvl="1"/>
            <a:r>
              <a:rPr lang="en-US" dirty="0"/>
              <a:t>Results of </a:t>
            </a:r>
            <a:r>
              <a:rPr lang="en-US" dirty="0" err="1"/>
              <a:t>LeNa</a:t>
            </a:r>
            <a:r>
              <a:rPr lang="en-US" dirty="0"/>
              <a:t> shape</a:t>
            </a:r>
          </a:p>
          <a:p>
            <a:pPr lvl="1"/>
            <a:r>
              <a:rPr lang="en-US" dirty="0"/>
              <a:t>More networking and strategic use of developments</a:t>
            </a:r>
          </a:p>
          <a:p>
            <a:pPr lvl="1"/>
            <a:r>
              <a:rPr lang="en-US" dirty="0"/>
              <a:t>Target group-specific communication and training measures to raise awareness</a:t>
            </a:r>
          </a:p>
          <a:p>
            <a:endParaRPr lang="de-DE" dirty="0"/>
          </a:p>
        </p:txBody>
      </p:sp>
      <p:pic>
        <p:nvPicPr>
          <p:cNvPr id="9" name="Picture 2">
            <a:extLst>
              <a:ext uri="{FF2B5EF4-FFF2-40B4-BE49-F238E27FC236}">
                <a16:creationId xmlns:a16="http://schemas.microsoft.com/office/drawing/2014/main" id="{6400112D-E434-4582-9166-3551A0A914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a:extLst>
              <a:ext uri="{FF2B5EF4-FFF2-40B4-BE49-F238E27FC236}">
                <a16:creationId xmlns:a16="http://schemas.microsoft.com/office/drawing/2014/main" id="{81E1FCB4-5247-41DD-AADE-E00ED5399D17}"/>
              </a:ext>
            </a:extLst>
          </p:cNvPr>
          <p:cNvSpPr/>
          <p:nvPr/>
        </p:nvSpPr>
        <p:spPr>
          <a:xfrm>
            <a:off x="7726185" y="-29685"/>
            <a:ext cx="504056" cy="498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ußzeilenplatzhalter 2">
            <a:extLst>
              <a:ext uri="{FF2B5EF4-FFF2-40B4-BE49-F238E27FC236}">
                <a16:creationId xmlns:a16="http://schemas.microsoft.com/office/drawing/2014/main" id="{3A948175-7D70-449B-BE40-F7CBD401E5C2}"/>
              </a:ext>
            </a:extLst>
          </p:cNvPr>
          <p:cNvSpPr txBox="1">
            <a:spLocks/>
          </p:cNvSpPr>
          <p:nvPr/>
        </p:nvSpPr>
        <p:spPr>
          <a:xfrm>
            <a:off x="7113183" y="1999032"/>
            <a:ext cx="2030817"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FZJ components of </a:t>
            </a:r>
            <a:r>
              <a:rPr lang="en-US" sz="900" dirty="0" err="1"/>
              <a:t>LeNa</a:t>
            </a:r>
            <a:r>
              <a:rPr lang="en-US" sz="900" dirty="0"/>
              <a:t> shape</a:t>
            </a:r>
          </a:p>
        </p:txBody>
      </p:sp>
      <p:pic>
        <p:nvPicPr>
          <p:cNvPr id="10" name="Grafik 9">
            <a:extLst>
              <a:ext uri="{FF2B5EF4-FFF2-40B4-BE49-F238E27FC236}">
                <a16:creationId xmlns:a16="http://schemas.microsoft.com/office/drawing/2014/main" id="{AD9DDF9B-7DEE-41EB-9401-FA83145FD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341" y="2609766"/>
            <a:ext cx="2857003" cy="2158228"/>
          </a:xfrm>
          <a:prstGeom prst="rect">
            <a:avLst/>
          </a:prstGeom>
        </p:spPr>
      </p:pic>
      <p:sp>
        <p:nvSpPr>
          <p:cNvPr id="21" name="Fußzeilenplatzhalter 2">
            <a:extLst>
              <a:ext uri="{FF2B5EF4-FFF2-40B4-BE49-F238E27FC236}">
                <a16:creationId xmlns:a16="http://schemas.microsoft.com/office/drawing/2014/main" id="{521BCD96-06C4-4AFC-B04E-56B3ECB753CF}"/>
              </a:ext>
            </a:extLst>
          </p:cNvPr>
          <p:cNvSpPr txBox="1">
            <a:spLocks/>
          </p:cNvSpPr>
          <p:nvPr/>
        </p:nvSpPr>
        <p:spPr>
          <a:xfrm>
            <a:off x="5336048" y="4767994"/>
            <a:ext cx="2512316"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HGF Discussion at Sustainability Summit 2019</a:t>
            </a:r>
          </a:p>
        </p:txBody>
      </p:sp>
      <p:sp>
        <p:nvSpPr>
          <p:cNvPr id="22" name="Textfeld 21">
            <a:extLst>
              <a:ext uri="{FF2B5EF4-FFF2-40B4-BE49-F238E27FC236}">
                <a16:creationId xmlns:a16="http://schemas.microsoft.com/office/drawing/2014/main" id="{CC0CFE8C-DDCF-4DC3-AAE2-0198519C808F}"/>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13</a:t>
            </a:fld>
            <a:endParaRPr lang="en-US" sz="1200" dirty="0">
              <a:solidFill>
                <a:srgbClr val="005AA0"/>
              </a:solidFill>
            </a:endParaRPr>
          </a:p>
        </p:txBody>
      </p:sp>
    </p:spTree>
    <p:extLst>
      <p:ext uri="{BB962C8B-B14F-4D97-AF65-F5344CB8AC3E}">
        <p14:creationId xmlns:p14="http://schemas.microsoft.com/office/powerpoint/2010/main" val="191942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2">
            <a:extLst>
              <a:ext uri="{FF2B5EF4-FFF2-40B4-BE49-F238E27FC236}">
                <a16:creationId xmlns:a16="http://schemas.microsoft.com/office/drawing/2014/main" id="{4245917A-8AC8-4E5B-85E6-FF384E912068}"/>
              </a:ext>
            </a:extLst>
          </p:cNvPr>
          <p:cNvSpPr txBox="1">
            <a:spLocks/>
          </p:cNvSpPr>
          <p:nvPr/>
        </p:nvSpPr>
        <p:spPr>
          <a:xfrm>
            <a:off x="5581340" y="3036483"/>
            <a:ext cx="3232662"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HEREON Hosting GERICS Climate Service Center Germany </a:t>
            </a:r>
          </a:p>
        </p:txBody>
      </p:sp>
      <p:pic>
        <p:nvPicPr>
          <p:cNvPr id="5" name="Grafik 4">
            <a:extLst>
              <a:ext uri="{FF2B5EF4-FFF2-40B4-BE49-F238E27FC236}">
                <a16:creationId xmlns:a16="http://schemas.microsoft.com/office/drawing/2014/main" id="{2E375BB5-88D1-44DD-A377-059DB481BB87}"/>
              </a:ext>
            </a:extLst>
          </p:cNvPr>
          <p:cNvPicPr>
            <a:picLocks noChangeAspect="1"/>
          </p:cNvPicPr>
          <p:nvPr/>
        </p:nvPicPr>
        <p:blipFill>
          <a:blip r:embed="rId3"/>
          <a:stretch>
            <a:fillRect/>
          </a:stretch>
        </p:blipFill>
        <p:spPr>
          <a:xfrm>
            <a:off x="5551338" y="1203598"/>
            <a:ext cx="3232662" cy="1774728"/>
          </a:xfrm>
          <a:prstGeom prst="rect">
            <a:avLst/>
          </a:prstGeom>
        </p:spPr>
      </p:pic>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a:xfrm>
            <a:off x="373470" y="706205"/>
            <a:ext cx="8424000" cy="266400"/>
          </a:xfrm>
        </p:spPr>
        <p:txBody>
          <a:bodyPr/>
          <a:lstStyle/>
          <a:p>
            <a:r>
              <a:rPr lang="en-US" dirty="0"/>
              <a:t>3 – Organisational Management</a:t>
            </a:r>
            <a:endParaRPr lang="en-US" sz="1200" dirty="0"/>
          </a:p>
          <a:p>
            <a:endParaRPr lang="de-DE" dirty="0"/>
          </a:p>
        </p:txBody>
      </p:sp>
      <p:sp>
        <p:nvSpPr>
          <p:cNvPr id="4" name="Inhaltsplatzhalter 3"/>
          <p:cNvSpPr>
            <a:spLocks noGrp="1"/>
          </p:cNvSpPr>
          <p:nvPr>
            <p:ph sz="quarter" idx="15"/>
          </p:nvPr>
        </p:nvSpPr>
        <p:spPr>
          <a:xfrm>
            <a:off x="358775" y="1311274"/>
            <a:ext cx="4609269" cy="3612625"/>
          </a:xfrm>
        </p:spPr>
        <p:txBody>
          <a:bodyPr/>
          <a:lstStyle/>
          <a:p>
            <a:r>
              <a:rPr lang="en-US" u="sng" dirty="0"/>
              <a:t>Status quo and in preparation:</a:t>
            </a:r>
          </a:p>
          <a:p>
            <a:pPr lvl="1"/>
            <a:r>
              <a:rPr lang="en-US" dirty="0"/>
              <a:t>Strategy processes</a:t>
            </a:r>
          </a:p>
          <a:p>
            <a:pPr lvl="1"/>
            <a:r>
              <a:rPr lang="en-US" dirty="0"/>
              <a:t>Sustainability Management</a:t>
            </a:r>
          </a:p>
          <a:p>
            <a:pPr lvl="1"/>
            <a:r>
              <a:rPr lang="en-US" dirty="0"/>
              <a:t>Knowledge transfer</a:t>
            </a:r>
          </a:p>
          <a:p>
            <a:pPr lvl="1"/>
            <a:r>
              <a:rPr lang="en-US" dirty="0"/>
              <a:t>Leadership competences</a:t>
            </a:r>
          </a:p>
          <a:p>
            <a:pPr lvl="1"/>
            <a:r>
              <a:rPr lang="en-US" dirty="0"/>
              <a:t>Compliance officer</a:t>
            </a:r>
          </a:p>
          <a:p>
            <a:pPr lvl="1"/>
            <a:endParaRPr lang="en-US" dirty="0"/>
          </a:p>
          <a:p>
            <a:r>
              <a:rPr lang="en-US" u="sng" dirty="0"/>
              <a:t>Next steps:</a:t>
            </a:r>
          </a:p>
          <a:p>
            <a:pPr lvl="1"/>
            <a:r>
              <a:rPr lang="en-US" dirty="0"/>
              <a:t>Update strategies on a regular basis</a:t>
            </a:r>
          </a:p>
          <a:p>
            <a:pPr lvl="1"/>
            <a:r>
              <a:rPr lang="en-US" dirty="0"/>
              <a:t>Formulate climate goals</a:t>
            </a:r>
          </a:p>
          <a:p>
            <a:pPr lvl="1"/>
            <a:r>
              <a:rPr lang="en-US" dirty="0"/>
              <a:t>Support sustainability relevant research and tech transfer</a:t>
            </a:r>
          </a:p>
          <a:p>
            <a:pPr lvl="1"/>
            <a:endParaRPr lang="en-US" dirty="0"/>
          </a:p>
          <a:p>
            <a:endParaRPr lang="de-DE" dirty="0"/>
          </a:p>
        </p:txBody>
      </p:sp>
      <p:pic>
        <p:nvPicPr>
          <p:cNvPr id="7" name="Picture 2">
            <a:extLst>
              <a:ext uri="{FF2B5EF4-FFF2-40B4-BE49-F238E27FC236}">
                <a16:creationId xmlns:a16="http://schemas.microsoft.com/office/drawing/2014/main" id="{87C6FD11-8468-48B1-9562-CAD2765DE3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a:extLst>
              <a:ext uri="{FF2B5EF4-FFF2-40B4-BE49-F238E27FC236}">
                <a16:creationId xmlns:a16="http://schemas.microsoft.com/office/drawing/2014/main" id="{78ABF5E6-43A9-4971-948B-509782BBCFA8}"/>
              </a:ext>
            </a:extLst>
          </p:cNvPr>
          <p:cNvSpPr/>
          <p:nvPr/>
        </p:nvSpPr>
        <p:spPr>
          <a:xfrm>
            <a:off x="8028384" y="771153"/>
            <a:ext cx="504056" cy="498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ußzeilenplatzhalter 2">
            <a:extLst>
              <a:ext uri="{FF2B5EF4-FFF2-40B4-BE49-F238E27FC236}">
                <a16:creationId xmlns:a16="http://schemas.microsoft.com/office/drawing/2014/main" id="{E2177E0B-13E7-42B7-9C0A-44125A10AB61}"/>
              </a:ext>
            </a:extLst>
          </p:cNvPr>
          <p:cNvSpPr txBox="1">
            <a:spLocks/>
          </p:cNvSpPr>
          <p:nvPr/>
        </p:nvSpPr>
        <p:spPr>
          <a:xfrm>
            <a:off x="5581340" y="4695986"/>
            <a:ext cx="2516311"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a:t>
            </a:r>
            <a:r>
              <a:rPr lang="de-DE" sz="900" dirty="0"/>
              <a:t>Alliance </a:t>
            </a:r>
            <a:r>
              <a:rPr lang="de-DE" sz="900" dirty="0" err="1"/>
              <a:t>of</a:t>
            </a:r>
            <a:r>
              <a:rPr lang="de-DE" sz="900" dirty="0"/>
              <a:t> Science </a:t>
            </a:r>
            <a:r>
              <a:rPr lang="de-DE" sz="900" dirty="0" err="1"/>
              <a:t>Organisations</a:t>
            </a:r>
            <a:r>
              <a:rPr lang="en-US" sz="900" dirty="0"/>
              <a:t> in Germany on Climate Neutrality</a:t>
            </a:r>
          </a:p>
        </p:txBody>
      </p:sp>
      <p:sp>
        <p:nvSpPr>
          <p:cNvPr id="31" name="Textfeld 30">
            <a:extLst>
              <a:ext uri="{FF2B5EF4-FFF2-40B4-BE49-F238E27FC236}">
                <a16:creationId xmlns:a16="http://schemas.microsoft.com/office/drawing/2014/main" id="{27648A8B-26B5-463E-B9F8-8A1EF893D304}"/>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14</a:t>
            </a:fld>
            <a:endParaRPr lang="en-US" sz="1200" dirty="0">
              <a:solidFill>
                <a:srgbClr val="005AA0"/>
              </a:solidFill>
            </a:endParaRPr>
          </a:p>
        </p:txBody>
      </p:sp>
      <p:pic>
        <p:nvPicPr>
          <p:cNvPr id="29" name="Grafik 28">
            <a:extLst>
              <a:ext uri="{FF2B5EF4-FFF2-40B4-BE49-F238E27FC236}">
                <a16:creationId xmlns:a16="http://schemas.microsoft.com/office/drawing/2014/main" id="{37D8478A-6A03-4FF2-BB52-24E93F061FD1}"/>
              </a:ext>
            </a:extLst>
          </p:cNvPr>
          <p:cNvPicPr>
            <a:picLocks noChangeAspect="1"/>
          </p:cNvPicPr>
          <p:nvPr/>
        </p:nvPicPr>
        <p:blipFill>
          <a:blip r:embed="rId5"/>
          <a:stretch>
            <a:fillRect/>
          </a:stretch>
        </p:blipFill>
        <p:spPr>
          <a:xfrm>
            <a:off x="5551338" y="3667557"/>
            <a:ext cx="2407754" cy="1022471"/>
          </a:xfrm>
          <a:prstGeom prst="rect">
            <a:avLst/>
          </a:prstGeom>
        </p:spPr>
      </p:pic>
      <p:pic>
        <p:nvPicPr>
          <p:cNvPr id="32" name="Grafik 31">
            <a:extLst>
              <a:ext uri="{FF2B5EF4-FFF2-40B4-BE49-F238E27FC236}">
                <a16:creationId xmlns:a16="http://schemas.microsoft.com/office/drawing/2014/main" id="{CA931A72-0C01-4F18-921B-871F0CFCD8F0}"/>
              </a:ext>
            </a:extLst>
          </p:cNvPr>
          <p:cNvPicPr>
            <a:picLocks noChangeAspect="1"/>
          </p:cNvPicPr>
          <p:nvPr/>
        </p:nvPicPr>
        <p:blipFill>
          <a:blip r:embed="rId6"/>
          <a:stretch>
            <a:fillRect/>
          </a:stretch>
        </p:blipFill>
        <p:spPr>
          <a:xfrm>
            <a:off x="6627689" y="3377249"/>
            <a:ext cx="2516311" cy="562653"/>
          </a:xfrm>
          <a:prstGeom prst="rect">
            <a:avLst/>
          </a:prstGeom>
        </p:spPr>
      </p:pic>
    </p:spTree>
    <p:extLst>
      <p:ext uri="{BB962C8B-B14F-4D97-AF65-F5344CB8AC3E}">
        <p14:creationId xmlns:p14="http://schemas.microsoft.com/office/powerpoint/2010/main" val="405904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ABECFB9-0D3D-417A-BF00-6EE4AEBDA4E5}"/>
              </a:ext>
            </a:extLst>
          </p:cNvPr>
          <p:cNvPicPr>
            <a:picLocks noChangeAspect="1"/>
          </p:cNvPicPr>
          <p:nvPr/>
        </p:nvPicPr>
        <p:blipFill>
          <a:blip r:embed="rId3"/>
          <a:stretch>
            <a:fillRect/>
          </a:stretch>
        </p:blipFill>
        <p:spPr>
          <a:xfrm>
            <a:off x="5600688" y="1156388"/>
            <a:ext cx="1887636" cy="1303367"/>
          </a:xfrm>
          <a:prstGeom prst="rect">
            <a:avLst/>
          </a:prstGeom>
        </p:spPr>
      </p:pic>
      <p:pic>
        <p:nvPicPr>
          <p:cNvPr id="13" name="Grafik 12">
            <a:extLst>
              <a:ext uri="{FF2B5EF4-FFF2-40B4-BE49-F238E27FC236}">
                <a16:creationId xmlns:a16="http://schemas.microsoft.com/office/drawing/2014/main" id="{0F2EF103-84B4-4F80-8465-14B9FFCF8E6D}"/>
              </a:ext>
            </a:extLst>
          </p:cNvPr>
          <p:cNvPicPr>
            <a:picLocks noChangeAspect="1"/>
          </p:cNvPicPr>
          <p:nvPr/>
        </p:nvPicPr>
        <p:blipFill>
          <a:blip r:embed="rId4"/>
          <a:stretch>
            <a:fillRect/>
          </a:stretch>
        </p:blipFill>
        <p:spPr>
          <a:xfrm>
            <a:off x="5655891" y="2430570"/>
            <a:ext cx="1633347" cy="1120216"/>
          </a:xfrm>
          <a:prstGeom prst="rect">
            <a:avLst/>
          </a:prstGeom>
        </p:spPr>
      </p:pic>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a:xfrm>
            <a:off x="373470" y="706205"/>
            <a:ext cx="8424000" cy="266400"/>
          </a:xfrm>
        </p:spPr>
        <p:txBody>
          <a:bodyPr/>
          <a:lstStyle/>
          <a:p>
            <a:r>
              <a:rPr lang="en-US" dirty="0"/>
              <a:t>4 – Human Resources</a:t>
            </a:r>
            <a:endParaRPr lang="en-US" sz="1200" dirty="0"/>
          </a:p>
          <a:p>
            <a:endParaRPr lang="de-DE" dirty="0"/>
          </a:p>
        </p:txBody>
      </p:sp>
      <p:sp>
        <p:nvSpPr>
          <p:cNvPr id="4" name="Inhaltsplatzhalter 3"/>
          <p:cNvSpPr>
            <a:spLocks noGrp="1"/>
          </p:cNvSpPr>
          <p:nvPr>
            <p:ph sz="quarter" idx="15"/>
          </p:nvPr>
        </p:nvSpPr>
        <p:spPr>
          <a:xfrm>
            <a:off x="358775" y="1311274"/>
            <a:ext cx="5257341" cy="3612625"/>
          </a:xfrm>
        </p:spPr>
        <p:txBody>
          <a:bodyPr/>
          <a:lstStyle/>
          <a:p>
            <a:r>
              <a:rPr lang="en-US" u="sng" dirty="0"/>
              <a:t>Status quo and in preparation:</a:t>
            </a:r>
          </a:p>
          <a:p>
            <a:pPr lvl="1"/>
            <a:r>
              <a:rPr lang="en-US" dirty="0"/>
              <a:t>Mobile work</a:t>
            </a:r>
          </a:p>
          <a:p>
            <a:pPr lvl="1"/>
            <a:r>
              <a:rPr lang="en-US" dirty="0"/>
              <a:t>Strategic HR development</a:t>
            </a:r>
          </a:p>
          <a:p>
            <a:pPr lvl="1"/>
            <a:r>
              <a:rPr lang="en-US" dirty="0"/>
              <a:t>Efforts for diversity, equality</a:t>
            </a:r>
          </a:p>
          <a:p>
            <a:pPr lvl="1"/>
            <a:r>
              <a:rPr lang="en-US" dirty="0"/>
              <a:t>Audit „work and family“</a:t>
            </a:r>
          </a:p>
          <a:p>
            <a:pPr lvl="1"/>
            <a:r>
              <a:rPr lang="en-US" dirty="0"/>
              <a:t>Health management, company-facilitated sports activities</a:t>
            </a:r>
          </a:p>
          <a:p>
            <a:pPr lvl="1"/>
            <a:endParaRPr lang="en-US" u="sng" dirty="0"/>
          </a:p>
          <a:p>
            <a:r>
              <a:rPr lang="en-US" u="sng" dirty="0"/>
              <a:t>Next steps:</a:t>
            </a:r>
          </a:p>
          <a:p>
            <a:pPr lvl="1"/>
            <a:r>
              <a:rPr lang="en-US" dirty="0"/>
              <a:t>Further develop and monitor mobile work</a:t>
            </a:r>
          </a:p>
          <a:p>
            <a:pPr lvl="1"/>
            <a:r>
              <a:rPr lang="en-US" dirty="0"/>
              <a:t>New hybrid access modes for users</a:t>
            </a:r>
          </a:p>
          <a:p>
            <a:pPr lvl="1"/>
            <a:endParaRPr lang="en-US" dirty="0"/>
          </a:p>
          <a:p>
            <a:pPr marL="0" indent="0">
              <a:buNone/>
            </a:pPr>
            <a:endParaRPr lang="de-DE" dirty="0"/>
          </a:p>
        </p:txBody>
      </p:sp>
      <p:pic>
        <p:nvPicPr>
          <p:cNvPr id="8" name="Picture 2">
            <a:extLst>
              <a:ext uri="{FF2B5EF4-FFF2-40B4-BE49-F238E27FC236}">
                <a16:creationId xmlns:a16="http://schemas.microsoft.com/office/drawing/2014/main" id="{A00B2C46-C69D-4C7A-B0F1-49309794A0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e 10">
            <a:extLst>
              <a:ext uri="{FF2B5EF4-FFF2-40B4-BE49-F238E27FC236}">
                <a16:creationId xmlns:a16="http://schemas.microsoft.com/office/drawing/2014/main" id="{87385202-D2CC-4B2A-B93E-9E0624090D0E}"/>
              </a:ext>
            </a:extLst>
          </p:cNvPr>
          <p:cNvSpPr/>
          <p:nvPr/>
        </p:nvSpPr>
        <p:spPr>
          <a:xfrm>
            <a:off x="7596336" y="435511"/>
            <a:ext cx="504056" cy="498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a:extLst>
              <a:ext uri="{FF2B5EF4-FFF2-40B4-BE49-F238E27FC236}">
                <a16:creationId xmlns:a16="http://schemas.microsoft.com/office/drawing/2014/main" id="{44360316-FBDD-4B46-89B8-67A2BD488E7A}"/>
              </a:ext>
            </a:extLst>
          </p:cNvPr>
          <p:cNvSpPr txBox="1"/>
          <p:nvPr/>
        </p:nvSpPr>
        <p:spPr>
          <a:xfrm>
            <a:off x="7380312" y="1396840"/>
            <a:ext cx="178101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Arial"/>
                <a:ea typeface="+mn-ea"/>
                <a:cs typeface="+mn-cs"/>
              </a:rPr>
              <a:t>Presence on campus before Covid19 / also for users</a:t>
            </a:r>
          </a:p>
        </p:txBody>
      </p:sp>
      <p:pic>
        <p:nvPicPr>
          <p:cNvPr id="17" name="Grafik 16">
            <a:extLst>
              <a:ext uri="{FF2B5EF4-FFF2-40B4-BE49-F238E27FC236}">
                <a16:creationId xmlns:a16="http://schemas.microsoft.com/office/drawing/2014/main" id="{CC8BC0F7-17FC-4DE3-A488-3A217D8588FB}"/>
              </a:ext>
            </a:extLst>
          </p:cNvPr>
          <p:cNvPicPr>
            <a:picLocks noChangeAspect="1"/>
          </p:cNvPicPr>
          <p:nvPr/>
        </p:nvPicPr>
        <p:blipFill>
          <a:blip r:embed="rId6"/>
          <a:stretch>
            <a:fillRect/>
          </a:stretch>
        </p:blipFill>
        <p:spPr>
          <a:xfrm>
            <a:off x="5796136" y="3982354"/>
            <a:ext cx="1457097" cy="1217688"/>
          </a:xfrm>
          <a:prstGeom prst="rect">
            <a:avLst/>
          </a:prstGeom>
        </p:spPr>
      </p:pic>
      <p:sp>
        <p:nvSpPr>
          <p:cNvPr id="18" name="Pfeil: nach rechts 17">
            <a:extLst>
              <a:ext uri="{FF2B5EF4-FFF2-40B4-BE49-F238E27FC236}">
                <a16:creationId xmlns:a16="http://schemas.microsoft.com/office/drawing/2014/main" id="{BBCBC7E2-F4E9-4554-B875-5B21CAD5865A}"/>
              </a:ext>
            </a:extLst>
          </p:cNvPr>
          <p:cNvSpPr/>
          <p:nvPr/>
        </p:nvSpPr>
        <p:spPr>
          <a:xfrm rot="5400000">
            <a:off x="7107946" y="2263160"/>
            <a:ext cx="453564" cy="307192"/>
          </a:xfrm>
          <a:prstGeom prst="rightArrow">
            <a:avLst/>
          </a:prstGeom>
          <a:solidFill>
            <a:schemeClr val="accent6">
              <a:lumMod val="60000"/>
              <a:lumOff val="4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prstClr val="black"/>
              </a:solidFill>
              <a:effectLst/>
              <a:uLnTx/>
              <a:uFillTx/>
              <a:latin typeface="Arial"/>
              <a:ea typeface="+mn-ea"/>
              <a:cs typeface="+mn-cs"/>
            </a:endParaRPr>
          </a:p>
        </p:txBody>
      </p:sp>
      <p:sp>
        <p:nvSpPr>
          <p:cNvPr id="20" name="Textfeld 19">
            <a:extLst>
              <a:ext uri="{FF2B5EF4-FFF2-40B4-BE49-F238E27FC236}">
                <a16:creationId xmlns:a16="http://schemas.microsoft.com/office/drawing/2014/main" id="{E1B02844-443F-4C4E-B1A2-A0DB3366803F}"/>
              </a:ext>
            </a:extLst>
          </p:cNvPr>
          <p:cNvSpPr txBox="1"/>
          <p:nvPr/>
        </p:nvSpPr>
        <p:spPr>
          <a:xfrm>
            <a:off x="7380312" y="2773996"/>
            <a:ext cx="16433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Arial"/>
                <a:ea typeface="+mn-ea"/>
                <a:cs typeface="+mn-cs"/>
              </a:rPr>
              <a:t>Home Office / remote access during Covid19</a:t>
            </a:r>
          </a:p>
        </p:txBody>
      </p:sp>
      <p:sp>
        <p:nvSpPr>
          <p:cNvPr id="21" name="Textfeld 20">
            <a:extLst>
              <a:ext uri="{FF2B5EF4-FFF2-40B4-BE49-F238E27FC236}">
                <a16:creationId xmlns:a16="http://schemas.microsoft.com/office/drawing/2014/main" id="{63C50367-1774-45B6-BEA1-5C6EE0D0A893}"/>
              </a:ext>
            </a:extLst>
          </p:cNvPr>
          <p:cNvSpPr txBox="1"/>
          <p:nvPr/>
        </p:nvSpPr>
        <p:spPr>
          <a:xfrm>
            <a:off x="7380312" y="4204973"/>
            <a:ext cx="16556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Arial"/>
                <a:ea typeface="+mn-ea"/>
                <a:cs typeface="+mn-cs"/>
              </a:rPr>
              <a:t>New work / access concepts after Covid19</a:t>
            </a:r>
          </a:p>
        </p:txBody>
      </p:sp>
      <p:sp>
        <p:nvSpPr>
          <p:cNvPr id="16" name="Pfeil: nach rechts 15">
            <a:extLst>
              <a:ext uri="{FF2B5EF4-FFF2-40B4-BE49-F238E27FC236}">
                <a16:creationId xmlns:a16="http://schemas.microsoft.com/office/drawing/2014/main" id="{3817FEE8-CA73-4FED-B6E5-310405C58012}"/>
              </a:ext>
            </a:extLst>
          </p:cNvPr>
          <p:cNvSpPr/>
          <p:nvPr/>
        </p:nvSpPr>
        <p:spPr>
          <a:xfrm rot="5400000">
            <a:off x="7107946" y="3712096"/>
            <a:ext cx="453564" cy="307192"/>
          </a:xfrm>
          <a:prstGeom prst="rightArrow">
            <a:avLst/>
          </a:prstGeom>
          <a:solidFill>
            <a:schemeClr val="accent6">
              <a:lumMod val="60000"/>
              <a:lumOff val="40000"/>
            </a:schemeClr>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prstClr val="black"/>
              </a:solidFill>
              <a:effectLst/>
              <a:uLnTx/>
              <a:uFillTx/>
              <a:latin typeface="Arial"/>
              <a:ea typeface="+mn-ea"/>
              <a:cs typeface="+mn-cs"/>
            </a:endParaRPr>
          </a:p>
        </p:txBody>
      </p:sp>
      <p:sp>
        <p:nvSpPr>
          <p:cNvPr id="22" name="Fußzeilenplatzhalter 2">
            <a:extLst>
              <a:ext uri="{FF2B5EF4-FFF2-40B4-BE49-F238E27FC236}">
                <a16:creationId xmlns:a16="http://schemas.microsoft.com/office/drawing/2014/main" id="{3CD7CEDA-1254-4D2D-B80D-34819A73FF42}"/>
              </a:ext>
            </a:extLst>
          </p:cNvPr>
          <p:cNvSpPr txBox="1">
            <a:spLocks/>
          </p:cNvSpPr>
          <p:nvPr/>
        </p:nvSpPr>
        <p:spPr>
          <a:xfrm>
            <a:off x="4391980" y="4810708"/>
            <a:ext cx="1404156"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t>| Changes in work structures</a:t>
            </a:r>
          </a:p>
        </p:txBody>
      </p:sp>
      <p:sp>
        <p:nvSpPr>
          <p:cNvPr id="24" name="Textfeld 23">
            <a:extLst>
              <a:ext uri="{FF2B5EF4-FFF2-40B4-BE49-F238E27FC236}">
                <a16:creationId xmlns:a16="http://schemas.microsoft.com/office/drawing/2014/main" id="{5FE6B9FF-ABA8-4885-BD07-F57E8E6868B4}"/>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15</a:t>
            </a:fld>
            <a:endParaRPr lang="en-US" sz="1200" dirty="0">
              <a:solidFill>
                <a:srgbClr val="005AA0"/>
              </a:solidFill>
            </a:endParaRPr>
          </a:p>
        </p:txBody>
      </p:sp>
    </p:spTree>
    <p:extLst>
      <p:ext uri="{BB962C8B-B14F-4D97-AF65-F5344CB8AC3E}">
        <p14:creationId xmlns:p14="http://schemas.microsoft.com/office/powerpoint/2010/main" val="310724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Sustainable Research</a:t>
            </a:r>
          </a:p>
        </p:txBody>
      </p:sp>
      <p:sp>
        <p:nvSpPr>
          <p:cNvPr id="3" name="Textplatzhalter 2"/>
          <p:cNvSpPr>
            <a:spLocks noGrp="1"/>
          </p:cNvSpPr>
          <p:nvPr>
            <p:ph type="body" sz="quarter" idx="14"/>
          </p:nvPr>
        </p:nvSpPr>
        <p:spPr>
          <a:xfrm>
            <a:off x="373470" y="706205"/>
            <a:ext cx="8424000" cy="266400"/>
          </a:xfrm>
        </p:spPr>
        <p:txBody>
          <a:bodyPr/>
          <a:lstStyle/>
          <a:p>
            <a:r>
              <a:rPr lang="en-US" dirty="0"/>
              <a:t>5 – Supporting Processes</a:t>
            </a:r>
            <a:endParaRPr lang="en-US" sz="1200" dirty="0"/>
          </a:p>
          <a:p>
            <a:endParaRPr lang="de-DE" dirty="0"/>
          </a:p>
        </p:txBody>
      </p:sp>
      <p:sp>
        <p:nvSpPr>
          <p:cNvPr id="4" name="Inhaltsplatzhalter 3"/>
          <p:cNvSpPr>
            <a:spLocks noGrp="1"/>
          </p:cNvSpPr>
          <p:nvPr>
            <p:ph sz="quarter" idx="15"/>
          </p:nvPr>
        </p:nvSpPr>
        <p:spPr>
          <a:xfrm>
            <a:off x="358775" y="1311274"/>
            <a:ext cx="5077321" cy="3612625"/>
          </a:xfrm>
        </p:spPr>
        <p:txBody>
          <a:bodyPr/>
          <a:lstStyle/>
          <a:p>
            <a:r>
              <a:rPr lang="en-US" u="sng" dirty="0"/>
              <a:t>Status quo and in preparation:</a:t>
            </a:r>
          </a:p>
          <a:p>
            <a:pPr lvl="1"/>
            <a:r>
              <a:rPr lang="en-US" dirty="0"/>
              <a:t>Business travel (reduction, avoid flights, compensation)</a:t>
            </a:r>
            <a:endParaRPr lang="de-DE" dirty="0"/>
          </a:p>
          <a:p>
            <a:pPr lvl="1"/>
            <a:r>
              <a:rPr lang="en-US" dirty="0"/>
              <a:t>Mobility (e-mobility, public transport, bicycle-friendly employer, job-ticket) </a:t>
            </a:r>
          </a:p>
          <a:p>
            <a:pPr lvl="1"/>
            <a:r>
              <a:rPr lang="en-US" dirty="0"/>
              <a:t>Digitization in administration</a:t>
            </a:r>
          </a:p>
          <a:p>
            <a:endParaRPr lang="en-US" u="sng" dirty="0"/>
          </a:p>
          <a:p>
            <a:r>
              <a:rPr lang="en-US" u="sng" dirty="0"/>
              <a:t>Next steps:</a:t>
            </a:r>
          </a:p>
          <a:p>
            <a:pPr lvl="1"/>
            <a:r>
              <a:rPr lang="en-US" dirty="0"/>
              <a:t>Expand sustainable procurement</a:t>
            </a:r>
          </a:p>
          <a:p>
            <a:pPr lvl="1"/>
            <a:endParaRPr lang="en-US" dirty="0"/>
          </a:p>
          <a:p>
            <a:pPr lvl="1"/>
            <a:endParaRPr lang="en-US" dirty="0"/>
          </a:p>
          <a:p>
            <a:endParaRPr lang="de-DE" dirty="0"/>
          </a:p>
        </p:txBody>
      </p:sp>
      <p:pic>
        <p:nvPicPr>
          <p:cNvPr id="13" name="Picture 2">
            <a:extLst>
              <a:ext uri="{FF2B5EF4-FFF2-40B4-BE49-F238E27FC236}">
                <a16:creationId xmlns:a16="http://schemas.microsoft.com/office/drawing/2014/main" id="{439501E5-C141-4E2C-89EF-D4E14079AD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llipse 13">
            <a:extLst>
              <a:ext uri="{FF2B5EF4-FFF2-40B4-BE49-F238E27FC236}">
                <a16:creationId xmlns:a16="http://schemas.microsoft.com/office/drawing/2014/main" id="{454ECE68-371E-4612-AAE7-B5EE22795658}"/>
              </a:ext>
            </a:extLst>
          </p:cNvPr>
          <p:cNvSpPr/>
          <p:nvPr/>
        </p:nvSpPr>
        <p:spPr>
          <a:xfrm>
            <a:off x="8518502" y="412282"/>
            <a:ext cx="504056" cy="498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uppieren 8">
            <a:extLst>
              <a:ext uri="{FF2B5EF4-FFF2-40B4-BE49-F238E27FC236}">
                <a16:creationId xmlns:a16="http://schemas.microsoft.com/office/drawing/2014/main" id="{43C030EA-4E21-4E1B-B7CF-E26D18E7871C}"/>
              </a:ext>
            </a:extLst>
          </p:cNvPr>
          <p:cNvGrpSpPr/>
          <p:nvPr/>
        </p:nvGrpSpPr>
        <p:grpSpPr>
          <a:xfrm>
            <a:off x="5612612" y="1293796"/>
            <a:ext cx="2984828" cy="1670647"/>
            <a:chOff x="5242560" y="1734588"/>
            <a:chExt cx="6553599" cy="3679767"/>
          </a:xfrm>
        </p:grpSpPr>
        <p:grpSp>
          <p:nvGrpSpPr>
            <p:cNvPr id="10" name="Gruppieren 9">
              <a:extLst>
                <a:ext uri="{FF2B5EF4-FFF2-40B4-BE49-F238E27FC236}">
                  <a16:creationId xmlns:a16="http://schemas.microsoft.com/office/drawing/2014/main" id="{0E56E879-F817-4DA1-89E0-36EE939DCD24}"/>
                </a:ext>
              </a:extLst>
            </p:cNvPr>
            <p:cNvGrpSpPr/>
            <p:nvPr/>
          </p:nvGrpSpPr>
          <p:grpSpPr>
            <a:xfrm>
              <a:off x="5242560" y="1734588"/>
              <a:ext cx="6553599" cy="3679767"/>
              <a:chOff x="1202188" y="2249225"/>
              <a:chExt cx="6553599" cy="3679767"/>
            </a:xfrm>
          </p:grpSpPr>
          <p:pic>
            <p:nvPicPr>
              <p:cNvPr id="24" name="Grafik 23">
                <a:extLst>
                  <a:ext uri="{FF2B5EF4-FFF2-40B4-BE49-F238E27FC236}">
                    <a16:creationId xmlns:a16="http://schemas.microsoft.com/office/drawing/2014/main" id="{3292BD3E-99D6-4251-853B-2401CADB4DFE}"/>
                  </a:ext>
                </a:extLst>
              </p:cNvPr>
              <p:cNvPicPr>
                <a:picLocks noChangeAspect="1"/>
              </p:cNvPicPr>
              <p:nvPr/>
            </p:nvPicPr>
            <p:blipFill rotWithShape="1">
              <a:blip r:embed="rId4"/>
              <a:srcRect l="7397" t="5665" b="8483"/>
              <a:stretch/>
            </p:blipFill>
            <p:spPr>
              <a:xfrm>
                <a:off x="1202188" y="2249225"/>
                <a:ext cx="6553599" cy="3679767"/>
              </a:xfrm>
              <a:prstGeom prst="rect">
                <a:avLst/>
              </a:prstGeom>
              <a:ln>
                <a:solidFill>
                  <a:schemeClr val="tx2"/>
                </a:solidFill>
              </a:ln>
            </p:spPr>
          </p:pic>
          <p:sp>
            <p:nvSpPr>
              <p:cNvPr id="25" name="Pfeil nach rechts 7">
                <a:extLst>
                  <a:ext uri="{FF2B5EF4-FFF2-40B4-BE49-F238E27FC236}">
                    <a16:creationId xmlns:a16="http://schemas.microsoft.com/office/drawing/2014/main" id="{F10C46A8-242A-4180-9CE7-EFE6C5D99C32}"/>
                  </a:ext>
                </a:extLst>
              </p:cNvPr>
              <p:cNvSpPr/>
              <p:nvPr/>
            </p:nvSpPr>
            <p:spPr>
              <a:xfrm rot="9677669">
                <a:off x="6262975" y="3726636"/>
                <a:ext cx="878042" cy="22943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dirty="0">
                  <a:ln>
                    <a:noFill/>
                  </a:ln>
                  <a:solidFill>
                    <a:prstClr val="white"/>
                  </a:solidFill>
                  <a:effectLst/>
                  <a:uLnTx/>
                  <a:uFillTx/>
                  <a:latin typeface="Arial"/>
                  <a:ea typeface="DejaVu Sans"/>
                  <a:cs typeface="DejaVu Sans"/>
                </a:endParaRPr>
              </a:p>
            </p:txBody>
          </p:sp>
          <p:sp>
            <p:nvSpPr>
              <p:cNvPr id="26" name="Pfeil nach rechts 14">
                <a:extLst>
                  <a:ext uri="{FF2B5EF4-FFF2-40B4-BE49-F238E27FC236}">
                    <a16:creationId xmlns:a16="http://schemas.microsoft.com/office/drawing/2014/main" id="{1E5016E4-62A9-4D09-BEC9-6D1DC618A1BE}"/>
                  </a:ext>
                </a:extLst>
              </p:cNvPr>
              <p:cNvSpPr/>
              <p:nvPr/>
            </p:nvSpPr>
            <p:spPr>
              <a:xfrm rot="15723313">
                <a:off x="6694086" y="2740382"/>
                <a:ext cx="719438" cy="22943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dirty="0">
                  <a:ln>
                    <a:noFill/>
                  </a:ln>
                  <a:solidFill>
                    <a:prstClr val="white"/>
                  </a:solidFill>
                  <a:effectLst/>
                  <a:uLnTx/>
                  <a:uFillTx/>
                  <a:latin typeface="Arial"/>
                  <a:ea typeface="DejaVu Sans"/>
                  <a:cs typeface="DejaVu Sans"/>
                </a:endParaRPr>
              </a:p>
            </p:txBody>
          </p:sp>
        </p:grpSp>
        <p:sp>
          <p:nvSpPr>
            <p:cNvPr id="15" name="Flussdiagramm: Verbinder 14">
              <a:extLst>
                <a:ext uri="{FF2B5EF4-FFF2-40B4-BE49-F238E27FC236}">
                  <a16:creationId xmlns:a16="http://schemas.microsoft.com/office/drawing/2014/main" id="{3A86D406-130C-438D-983C-B83FBB130966}"/>
                </a:ext>
              </a:extLst>
            </p:cNvPr>
            <p:cNvSpPr>
              <a:spLocks noChangeAspect="1"/>
            </p:cNvSpPr>
            <p:nvPr/>
          </p:nvSpPr>
          <p:spPr>
            <a:xfrm>
              <a:off x="10145746" y="3254714"/>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16" name="Flussdiagramm: Verbinder 15">
              <a:extLst>
                <a:ext uri="{FF2B5EF4-FFF2-40B4-BE49-F238E27FC236}">
                  <a16:creationId xmlns:a16="http://schemas.microsoft.com/office/drawing/2014/main" id="{4DFBBBED-AA81-4810-A765-593939824F10}"/>
                </a:ext>
              </a:extLst>
            </p:cNvPr>
            <p:cNvSpPr>
              <a:spLocks noChangeAspect="1"/>
            </p:cNvSpPr>
            <p:nvPr/>
          </p:nvSpPr>
          <p:spPr>
            <a:xfrm>
              <a:off x="7172276" y="3149262"/>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17" name="Flussdiagramm: Verbinder 16">
              <a:extLst>
                <a:ext uri="{FF2B5EF4-FFF2-40B4-BE49-F238E27FC236}">
                  <a16:creationId xmlns:a16="http://schemas.microsoft.com/office/drawing/2014/main" id="{38E67E19-837B-4DD6-B75E-E572AB85D7E4}"/>
                </a:ext>
              </a:extLst>
            </p:cNvPr>
            <p:cNvSpPr>
              <a:spLocks noChangeAspect="1"/>
            </p:cNvSpPr>
            <p:nvPr/>
          </p:nvSpPr>
          <p:spPr>
            <a:xfrm>
              <a:off x="8280224" y="3077262"/>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18" name="Flussdiagramm: Verbinder 17">
              <a:extLst>
                <a:ext uri="{FF2B5EF4-FFF2-40B4-BE49-F238E27FC236}">
                  <a16:creationId xmlns:a16="http://schemas.microsoft.com/office/drawing/2014/main" id="{5C4D0A3C-1735-4EEB-AABE-1638EC8E565C}"/>
                </a:ext>
              </a:extLst>
            </p:cNvPr>
            <p:cNvSpPr>
              <a:spLocks noChangeAspect="1"/>
            </p:cNvSpPr>
            <p:nvPr/>
          </p:nvSpPr>
          <p:spPr>
            <a:xfrm>
              <a:off x="7347416" y="3941260"/>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19" name="Flussdiagramm: Verbinder 18">
              <a:extLst>
                <a:ext uri="{FF2B5EF4-FFF2-40B4-BE49-F238E27FC236}">
                  <a16:creationId xmlns:a16="http://schemas.microsoft.com/office/drawing/2014/main" id="{4B3EBABE-3B6A-4093-BA2B-2E0EAFB64556}"/>
                </a:ext>
              </a:extLst>
            </p:cNvPr>
            <p:cNvSpPr>
              <a:spLocks noChangeAspect="1"/>
            </p:cNvSpPr>
            <p:nvPr/>
          </p:nvSpPr>
          <p:spPr>
            <a:xfrm>
              <a:off x="7316276" y="3592052"/>
              <a:ext cx="144000" cy="144000"/>
            </a:xfrm>
            <a:prstGeom prst="flowChartConnector">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0781E"/>
                </a:solidFill>
                <a:effectLst/>
                <a:uLnTx/>
                <a:uFillTx/>
                <a:latin typeface="Arial"/>
                <a:ea typeface="DejaVu Sans"/>
                <a:cs typeface="DejaVu Sans"/>
              </a:endParaRPr>
            </a:p>
          </p:txBody>
        </p:sp>
        <p:sp>
          <p:nvSpPr>
            <p:cNvPr id="20" name="Flussdiagramm: Verbinder 19">
              <a:extLst>
                <a:ext uri="{FF2B5EF4-FFF2-40B4-BE49-F238E27FC236}">
                  <a16:creationId xmlns:a16="http://schemas.microsoft.com/office/drawing/2014/main" id="{2BAEC5D5-0B0A-4488-A224-98514A78A13F}"/>
                </a:ext>
              </a:extLst>
            </p:cNvPr>
            <p:cNvSpPr>
              <a:spLocks noChangeAspect="1"/>
            </p:cNvSpPr>
            <p:nvPr/>
          </p:nvSpPr>
          <p:spPr>
            <a:xfrm>
              <a:off x="6088435" y="4218350"/>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21" name="Flussdiagramm: Verbinder 20">
              <a:extLst>
                <a:ext uri="{FF2B5EF4-FFF2-40B4-BE49-F238E27FC236}">
                  <a16:creationId xmlns:a16="http://schemas.microsoft.com/office/drawing/2014/main" id="{1ADEA76B-DED8-44CB-9FC1-C006982258BC}"/>
                </a:ext>
              </a:extLst>
            </p:cNvPr>
            <p:cNvSpPr>
              <a:spLocks noChangeAspect="1"/>
            </p:cNvSpPr>
            <p:nvPr/>
          </p:nvSpPr>
          <p:spPr>
            <a:xfrm>
              <a:off x="6907426" y="2497616"/>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22" name="Flussdiagramm: Verbinder 21">
              <a:extLst>
                <a:ext uri="{FF2B5EF4-FFF2-40B4-BE49-F238E27FC236}">
                  <a16:creationId xmlns:a16="http://schemas.microsoft.com/office/drawing/2014/main" id="{3F003B43-BD15-4F9B-8257-540D4AE11800}"/>
                </a:ext>
              </a:extLst>
            </p:cNvPr>
            <p:cNvSpPr>
              <a:spLocks noChangeAspect="1"/>
            </p:cNvSpPr>
            <p:nvPr/>
          </p:nvSpPr>
          <p:spPr>
            <a:xfrm>
              <a:off x="9081808" y="3574471"/>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23" name="Flussdiagramm: Verbinder 22">
              <a:extLst>
                <a:ext uri="{FF2B5EF4-FFF2-40B4-BE49-F238E27FC236}">
                  <a16:creationId xmlns:a16="http://schemas.microsoft.com/office/drawing/2014/main" id="{922C3F74-BFFD-471C-9AFD-756CF2628120}"/>
                </a:ext>
              </a:extLst>
            </p:cNvPr>
            <p:cNvSpPr>
              <a:spLocks noChangeAspect="1"/>
            </p:cNvSpPr>
            <p:nvPr/>
          </p:nvSpPr>
          <p:spPr>
            <a:xfrm>
              <a:off x="10217746" y="3736052"/>
              <a:ext cx="144000" cy="144000"/>
            </a:xfrm>
            <a:prstGeom prst="flowChartConnector">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DejaVu Sans"/>
                <a:cs typeface="DejaVu Sans"/>
              </a:endParaRPr>
            </a:p>
          </p:txBody>
        </p:sp>
      </p:grpSp>
      <p:sp>
        <p:nvSpPr>
          <p:cNvPr id="27" name="Fußzeilenplatzhalter 2">
            <a:extLst>
              <a:ext uri="{FF2B5EF4-FFF2-40B4-BE49-F238E27FC236}">
                <a16:creationId xmlns:a16="http://schemas.microsoft.com/office/drawing/2014/main" id="{7CA38F80-DA4B-4D19-BB29-E6079AD2F0EB}"/>
              </a:ext>
            </a:extLst>
          </p:cNvPr>
          <p:cNvSpPr txBox="1">
            <a:spLocks/>
          </p:cNvSpPr>
          <p:nvPr/>
        </p:nvSpPr>
        <p:spPr>
          <a:xfrm>
            <a:off x="5612612" y="3029819"/>
            <a:ext cx="3312368"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HZDR Plans for bicycle access and charging stations for E-cars </a:t>
            </a:r>
          </a:p>
        </p:txBody>
      </p:sp>
      <p:pic>
        <p:nvPicPr>
          <p:cNvPr id="5" name="Grafik 4">
            <a:extLst>
              <a:ext uri="{FF2B5EF4-FFF2-40B4-BE49-F238E27FC236}">
                <a16:creationId xmlns:a16="http://schemas.microsoft.com/office/drawing/2014/main" id="{861638BF-9E02-4E87-8595-000C4BD309FB}"/>
              </a:ext>
            </a:extLst>
          </p:cNvPr>
          <p:cNvPicPr>
            <a:picLocks noChangeAspect="1"/>
          </p:cNvPicPr>
          <p:nvPr/>
        </p:nvPicPr>
        <p:blipFill>
          <a:blip r:embed="rId5"/>
          <a:stretch>
            <a:fillRect/>
          </a:stretch>
        </p:blipFill>
        <p:spPr>
          <a:xfrm>
            <a:off x="5616908" y="3427631"/>
            <a:ext cx="1379204" cy="1274575"/>
          </a:xfrm>
          <a:prstGeom prst="rect">
            <a:avLst/>
          </a:prstGeom>
        </p:spPr>
      </p:pic>
      <p:sp>
        <p:nvSpPr>
          <p:cNvPr id="28" name="Fußzeilenplatzhalter 2">
            <a:extLst>
              <a:ext uri="{FF2B5EF4-FFF2-40B4-BE49-F238E27FC236}">
                <a16:creationId xmlns:a16="http://schemas.microsoft.com/office/drawing/2014/main" id="{41C75D7C-8D06-42B8-B52F-9DE3FE21600E}"/>
              </a:ext>
            </a:extLst>
          </p:cNvPr>
          <p:cNvSpPr txBox="1">
            <a:spLocks/>
          </p:cNvSpPr>
          <p:nvPr/>
        </p:nvSpPr>
        <p:spPr>
          <a:xfrm>
            <a:off x="5618563" y="4727109"/>
            <a:ext cx="3312368"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DESY Savings by changing campus info to digital </a:t>
            </a:r>
          </a:p>
        </p:txBody>
      </p:sp>
      <p:sp>
        <p:nvSpPr>
          <p:cNvPr id="31" name="Textfeld 30">
            <a:extLst>
              <a:ext uri="{FF2B5EF4-FFF2-40B4-BE49-F238E27FC236}">
                <a16:creationId xmlns:a16="http://schemas.microsoft.com/office/drawing/2014/main" id="{B8FB3403-6545-49C6-B9D9-F8AF1D4C19FB}"/>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16</a:t>
            </a:fld>
            <a:endParaRPr lang="en-US" sz="1200" dirty="0">
              <a:solidFill>
                <a:srgbClr val="005AA0"/>
              </a:solidFill>
            </a:endParaRPr>
          </a:p>
        </p:txBody>
      </p:sp>
    </p:spTree>
    <p:extLst>
      <p:ext uri="{BB962C8B-B14F-4D97-AF65-F5344CB8AC3E}">
        <p14:creationId xmlns:p14="http://schemas.microsoft.com/office/powerpoint/2010/main" val="147278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685E074-7D3A-45A4-9ACF-6227CF9F2F89}"/>
              </a:ext>
            </a:extLst>
          </p:cNvPr>
          <p:cNvPicPr>
            <a:picLocks noChangeAspect="1"/>
          </p:cNvPicPr>
          <p:nvPr/>
        </p:nvPicPr>
        <p:blipFill>
          <a:blip r:embed="rId3"/>
          <a:stretch>
            <a:fillRect/>
          </a:stretch>
        </p:blipFill>
        <p:spPr>
          <a:xfrm>
            <a:off x="5112060" y="494333"/>
            <a:ext cx="1666875" cy="762000"/>
          </a:xfrm>
          <a:prstGeom prst="rect">
            <a:avLst/>
          </a:prstGeom>
        </p:spPr>
      </p:pic>
      <p:pic>
        <p:nvPicPr>
          <p:cNvPr id="6" name="Grafik 5">
            <a:extLst>
              <a:ext uri="{FF2B5EF4-FFF2-40B4-BE49-F238E27FC236}">
                <a16:creationId xmlns:a16="http://schemas.microsoft.com/office/drawing/2014/main" id="{033AE6D0-ACED-4A99-8A69-E7BB1E07F782}"/>
              </a:ext>
            </a:extLst>
          </p:cNvPr>
          <p:cNvPicPr>
            <a:picLocks noChangeAspect="1"/>
          </p:cNvPicPr>
          <p:nvPr/>
        </p:nvPicPr>
        <p:blipFill>
          <a:blip r:embed="rId4"/>
          <a:stretch>
            <a:fillRect/>
          </a:stretch>
        </p:blipFill>
        <p:spPr>
          <a:xfrm>
            <a:off x="5868144" y="1117787"/>
            <a:ext cx="3014650" cy="3578199"/>
          </a:xfrm>
          <a:prstGeom prst="rect">
            <a:avLst/>
          </a:prstGeom>
        </p:spPr>
      </p:pic>
      <p:sp>
        <p:nvSpPr>
          <p:cNvPr id="2" name="Titel 1"/>
          <p:cNvSpPr>
            <a:spLocks noGrp="1"/>
          </p:cNvSpPr>
          <p:nvPr>
            <p:ph type="title"/>
          </p:nvPr>
        </p:nvSpPr>
        <p:spPr/>
        <p:txBody>
          <a:bodyPr/>
          <a:lstStyle/>
          <a:p>
            <a:r>
              <a:rPr lang="en-US" dirty="0"/>
              <a:t>User Facilities and Sustainability</a:t>
            </a:r>
          </a:p>
        </p:txBody>
      </p:sp>
      <p:sp>
        <p:nvSpPr>
          <p:cNvPr id="3" name="Textplatzhalter 2"/>
          <p:cNvSpPr>
            <a:spLocks noGrp="1"/>
          </p:cNvSpPr>
          <p:nvPr>
            <p:ph type="body" sz="quarter" idx="14"/>
          </p:nvPr>
        </p:nvSpPr>
        <p:spPr/>
        <p:txBody>
          <a:bodyPr/>
          <a:lstStyle/>
          <a:p>
            <a:r>
              <a:rPr lang="en-US" dirty="0"/>
              <a:t>Conclusion</a:t>
            </a:r>
          </a:p>
          <a:p>
            <a:endParaRPr lang="de-DE" dirty="0"/>
          </a:p>
        </p:txBody>
      </p:sp>
      <p:sp>
        <p:nvSpPr>
          <p:cNvPr id="4" name="Inhaltsplatzhalter 3"/>
          <p:cNvSpPr>
            <a:spLocks noGrp="1"/>
          </p:cNvSpPr>
          <p:nvPr>
            <p:ph sz="quarter" idx="15"/>
          </p:nvPr>
        </p:nvSpPr>
        <p:spPr>
          <a:xfrm>
            <a:off x="358775" y="1455625"/>
            <a:ext cx="4069209" cy="3278299"/>
          </a:xfrm>
        </p:spPr>
        <p:txBody>
          <a:bodyPr/>
          <a:lstStyle/>
          <a:p>
            <a:r>
              <a:rPr lang="en-US" dirty="0"/>
              <a:t>Sustainability is a big global challenge</a:t>
            </a:r>
          </a:p>
          <a:p>
            <a:r>
              <a:rPr lang="en-US" dirty="0"/>
              <a:t>User facilities are part of the solution</a:t>
            </a:r>
          </a:p>
          <a:p>
            <a:r>
              <a:rPr lang="en-US" dirty="0"/>
              <a:t>user facilities have a special responsibility to become ever more sustainable (</a:t>
            </a:r>
            <a:r>
              <a:rPr lang="en-US" sz="1200" dirty="0"/>
              <a:t>as they use large amounts of energy and other resources</a:t>
            </a:r>
            <a:r>
              <a:rPr lang="en-US" dirty="0"/>
              <a:t>)</a:t>
            </a:r>
          </a:p>
          <a:p>
            <a:r>
              <a:rPr lang="en-US" dirty="0"/>
              <a:t>of good achievements have been reached the last few years </a:t>
            </a:r>
          </a:p>
          <a:p>
            <a:r>
              <a:rPr lang="en-US" dirty="0"/>
              <a:t>clear path ahead (</a:t>
            </a:r>
            <a:r>
              <a:rPr lang="en-US" sz="1200" dirty="0"/>
              <a:t>including a few challenges to overcome</a:t>
            </a:r>
            <a:r>
              <a:rPr lang="en-US" dirty="0"/>
              <a:t>)</a:t>
            </a:r>
          </a:p>
        </p:txBody>
      </p:sp>
      <p:pic>
        <p:nvPicPr>
          <p:cNvPr id="5" name="Picture 2">
            <a:extLst>
              <a:ext uri="{FF2B5EF4-FFF2-40B4-BE49-F238E27FC236}">
                <a16:creationId xmlns:a16="http://schemas.microsoft.com/office/drawing/2014/main" id="{B3F928BD-8B40-49A1-90A4-9E476EC7AE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2339" y="15466"/>
            <a:ext cx="1361857" cy="114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2">
            <a:extLst>
              <a:ext uri="{FF2B5EF4-FFF2-40B4-BE49-F238E27FC236}">
                <a16:creationId xmlns:a16="http://schemas.microsoft.com/office/drawing/2014/main" id="{AD640500-1561-476E-8C9F-5CC7C6EA9C32}"/>
              </a:ext>
            </a:extLst>
          </p:cNvPr>
          <p:cNvSpPr txBox="1">
            <a:spLocks/>
          </p:cNvSpPr>
          <p:nvPr/>
        </p:nvSpPr>
        <p:spPr>
          <a:xfrm>
            <a:off x="5063588" y="4767994"/>
            <a:ext cx="2784776" cy="26640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Report about workshop in critical materials February 2023 </a:t>
            </a:r>
            <a:r>
              <a:rPr lang="en-US" sz="900" b="1" dirty="0"/>
              <a:t>with engagement of all partners in Matter </a:t>
            </a:r>
          </a:p>
        </p:txBody>
      </p:sp>
      <p:sp>
        <p:nvSpPr>
          <p:cNvPr id="10" name="Textfeld 9">
            <a:extLst>
              <a:ext uri="{FF2B5EF4-FFF2-40B4-BE49-F238E27FC236}">
                <a16:creationId xmlns:a16="http://schemas.microsoft.com/office/drawing/2014/main" id="{642D52E7-0660-439B-9298-E484D385CB16}"/>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17</a:t>
            </a:fld>
            <a:endParaRPr lang="en-US" sz="1200" dirty="0">
              <a:solidFill>
                <a:srgbClr val="005AA0"/>
              </a:solidFill>
            </a:endParaRPr>
          </a:p>
        </p:txBody>
      </p:sp>
    </p:spTree>
    <p:extLst>
      <p:ext uri="{BB962C8B-B14F-4D97-AF65-F5344CB8AC3E}">
        <p14:creationId xmlns:p14="http://schemas.microsoft.com/office/powerpoint/2010/main" val="109479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DF6C65E4-2B13-4A04-AC36-B165BBB019A1}"/>
              </a:ext>
            </a:extLst>
          </p:cNvPr>
          <p:cNvPicPr>
            <a:picLocks noChangeAspect="1"/>
          </p:cNvPicPr>
          <p:nvPr/>
        </p:nvPicPr>
        <p:blipFill>
          <a:blip r:embed="rId3"/>
          <a:stretch>
            <a:fillRect/>
          </a:stretch>
        </p:blipFill>
        <p:spPr>
          <a:xfrm>
            <a:off x="4581039" y="2159392"/>
            <a:ext cx="2525083" cy="2535648"/>
          </a:xfrm>
          <a:prstGeom prst="rect">
            <a:avLst/>
          </a:prstGeom>
        </p:spPr>
      </p:pic>
      <p:sp>
        <p:nvSpPr>
          <p:cNvPr id="2" name="Titel 1"/>
          <p:cNvSpPr>
            <a:spLocks noGrp="1"/>
          </p:cNvSpPr>
          <p:nvPr>
            <p:ph type="title"/>
          </p:nvPr>
        </p:nvSpPr>
        <p:spPr/>
        <p:txBody>
          <a:bodyPr/>
          <a:lstStyle/>
          <a:p>
            <a:r>
              <a:rPr lang="en-US" dirty="0"/>
              <a:t>User Facilities and Sustainability</a:t>
            </a:r>
          </a:p>
        </p:txBody>
      </p:sp>
      <p:sp>
        <p:nvSpPr>
          <p:cNvPr id="3" name="Textplatzhalter 2"/>
          <p:cNvSpPr>
            <a:spLocks noGrp="1"/>
          </p:cNvSpPr>
          <p:nvPr>
            <p:ph type="body" sz="quarter" idx="14"/>
          </p:nvPr>
        </p:nvSpPr>
        <p:spPr>
          <a:xfrm>
            <a:off x="358775" y="691200"/>
            <a:ext cx="8424000" cy="266400"/>
          </a:xfrm>
        </p:spPr>
        <p:txBody>
          <a:bodyPr/>
          <a:lstStyle/>
          <a:p>
            <a:r>
              <a:rPr lang="en-US" dirty="0"/>
              <a:t>Outline</a:t>
            </a:r>
          </a:p>
          <a:p>
            <a:endParaRPr lang="de-DE" dirty="0"/>
          </a:p>
        </p:txBody>
      </p:sp>
      <p:sp>
        <p:nvSpPr>
          <p:cNvPr id="4" name="Inhaltsplatzhalter 3"/>
          <p:cNvSpPr>
            <a:spLocks noGrp="1"/>
          </p:cNvSpPr>
          <p:nvPr>
            <p:ph sz="quarter" idx="15"/>
          </p:nvPr>
        </p:nvSpPr>
        <p:spPr>
          <a:xfrm>
            <a:off x="358775" y="1311610"/>
            <a:ext cx="5329349" cy="3456384"/>
          </a:xfrm>
        </p:spPr>
        <p:txBody>
          <a:bodyPr/>
          <a:lstStyle/>
          <a:p>
            <a:pPr marL="342900" indent="-342900">
              <a:lnSpc>
                <a:spcPct val="100000"/>
              </a:lnSpc>
              <a:spcBef>
                <a:spcPts val="0"/>
              </a:spcBef>
              <a:spcAft>
                <a:spcPts val="600"/>
              </a:spcAft>
              <a:buFont typeface="+mj-lt"/>
              <a:buAutoNum type="arabicPeriod"/>
            </a:pPr>
            <a:r>
              <a:rPr lang="en-US" dirty="0"/>
              <a:t>The challenge</a:t>
            </a:r>
          </a:p>
          <a:p>
            <a:pPr marL="342900" indent="-342900">
              <a:lnSpc>
                <a:spcPct val="100000"/>
              </a:lnSpc>
              <a:spcBef>
                <a:spcPts val="0"/>
              </a:spcBef>
              <a:spcAft>
                <a:spcPts val="600"/>
              </a:spcAft>
              <a:buFont typeface="+mj-lt"/>
              <a:buAutoNum type="arabicPeriod"/>
            </a:pPr>
            <a:r>
              <a:rPr lang="en-US" dirty="0"/>
              <a:t>User facilities as part of the solution</a:t>
            </a:r>
          </a:p>
          <a:p>
            <a:pPr marL="342900" indent="-342900">
              <a:lnSpc>
                <a:spcPct val="100000"/>
              </a:lnSpc>
              <a:spcBef>
                <a:spcPts val="0"/>
              </a:spcBef>
              <a:spcAft>
                <a:spcPts val="600"/>
              </a:spcAft>
              <a:buFont typeface="+mj-lt"/>
              <a:buAutoNum type="arabicPeriod"/>
            </a:pPr>
            <a:r>
              <a:rPr lang="en-US" dirty="0"/>
              <a:t>Basis and commitment </a:t>
            </a:r>
          </a:p>
          <a:p>
            <a:pPr marL="342900" indent="-342900">
              <a:lnSpc>
                <a:spcPct val="100000"/>
              </a:lnSpc>
              <a:spcBef>
                <a:spcPts val="0"/>
              </a:spcBef>
              <a:spcAft>
                <a:spcPts val="600"/>
              </a:spcAft>
              <a:buFont typeface="+mj-lt"/>
              <a:buAutoNum type="arabicPeriod"/>
            </a:pPr>
            <a:r>
              <a:rPr lang="en-US" dirty="0">
                <a:sym typeface="Wingdings" panose="05000000000000000000" pitchFamily="2" charset="2"/>
              </a:rPr>
              <a:t>Overview of status quo and next steps</a:t>
            </a:r>
          </a:p>
          <a:p>
            <a:pPr marL="360363" lvl="2" indent="0">
              <a:spcBef>
                <a:spcPts val="0"/>
              </a:spcBef>
              <a:spcAft>
                <a:spcPts val="600"/>
              </a:spcAft>
              <a:buNone/>
            </a:pPr>
            <a:r>
              <a:rPr lang="en-US" dirty="0"/>
              <a:t>3.1. Buildings  and infrastructures </a:t>
            </a:r>
            <a:r>
              <a:rPr lang="en-US" i="1" dirty="0"/>
              <a:t>(= Specific responsibility for large scale user facilities)</a:t>
            </a:r>
          </a:p>
          <a:p>
            <a:pPr marL="360363" lvl="2" indent="0">
              <a:spcBef>
                <a:spcPts val="0"/>
              </a:spcBef>
              <a:spcAft>
                <a:spcPts val="600"/>
              </a:spcAft>
              <a:buNone/>
            </a:pPr>
            <a:r>
              <a:rPr lang="en-US" dirty="0"/>
              <a:t>3.2. Research</a:t>
            </a:r>
          </a:p>
          <a:p>
            <a:pPr marL="360363" lvl="2" indent="0">
              <a:spcBef>
                <a:spcPts val="0"/>
              </a:spcBef>
              <a:spcAft>
                <a:spcPts val="600"/>
              </a:spcAft>
              <a:buNone/>
            </a:pPr>
            <a:r>
              <a:rPr lang="en-US" dirty="0"/>
              <a:t>3.3. Organizational management </a:t>
            </a:r>
          </a:p>
          <a:p>
            <a:pPr marL="360363" lvl="2" indent="0">
              <a:spcBef>
                <a:spcPts val="0"/>
              </a:spcBef>
              <a:spcAft>
                <a:spcPts val="600"/>
              </a:spcAft>
              <a:buNone/>
            </a:pPr>
            <a:r>
              <a:rPr lang="en-US" dirty="0"/>
              <a:t>3.4. Human resources </a:t>
            </a:r>
          </a:p>
          <a:p>
            <a:pPr marL="360363" lvl="2" indent="0">
              <a:spcBef>
                <a:spcPts val="0"/>
              </a:spcBef>
              <a:spcAft>
                <a:spcPts val="600"/>
              </a:spcAft>
              <a:buNone/>
            </a:pPr>
            <a:r>
              <a:rPr lang="en-US" dirty="0"/>
              <a:t>3.5. Supporting processes</a:t>
            </a:r>
          </a:p>
          <a:p>
            <a:pPr marL="342900" indent="-342900">
              <a:lnSpc>
                <a:spcPct val="100000"/>
              </a:lnSpc>
              <a:spcBef>
                <a:spcPts val="0"/>
              </a:spcBef>
              <a:spcAft>
                <a:spcPts val="600"/>
              </a:spcAft>
              <a:buFont typeface="+mj-lt"/>
              <a:buAutoNum type="arabicPeriod"/>
            </a:pPr>
            <a:r>
              <a:rPr lang="en-US" dirty="0"/>
              <a:t>Conclusion</a:t>
            </a:r>
          </a:p>
        </p:txBody>
      </p:sp>
      <p:pic>
        <p:nvPicPr>
          <p:cNvPr id="9" name="Grafik 8">
            <a:extLst>
              <a:ext uri="{FF2B5EF4-FFF2-40B4-BE49-F238E27FC236}">
                <a16:creationId xmlns:a16="http://schemas.microsoft.com/office/drawing/2014/main" id="{69D74954-6052-4320-BA26-CF0135C2B248}"/>
              </a:ext>
            </a:extLst>
          </p:cNvPr>
          <p:cNvPicPr>
            <a:picLocks noChangeAspect="1"/>
          </p:cNvPicPr>
          <p:nvPr/>
        </p:nvPicPr>
        <p:blipFill>
          <a:blip r:embed="rId4"/>
          <a:stretch>
            <a:fillRect/>
          </a:stretch>
        </p:blipFill>
        <p:spPr>
          <a:xfrm>
            <a:off x="6660232" y="668439"/>
            <a:ext cx="1706513" cy="1490953"/>
          </a:xfrm>
          <a:prstGeom prst="rect">
            <a:avLst/>
          </a:prstGeom>
        </p:spPr>
      </p:pic>
      <p:sp>
        <p:nvSpPr>
          <p:cNvPr id="11" name="Textfeld 10">
            <a:extLst>
              <a:ext uri="{FF2B5EF4-FFF2-40B4-BE49-F238E27FC236}">
                <a16:creationId xmlns:a16="http://schemas.microsoft.com/office/drawing/2014/main" id="{9064E759-ACB4-4EEA-8550-86FFDDA6E6B8}"/>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2</a:t>
            </a:fld>
            <a:endParaRPr lang="en-US" sz="1200" dirty="0">
              <a:solidFill>
                <a:srgbClr val="005AA0"/>
              </a:solidFill>
            </a:endParaRPr>
          </a:p>
        </p:txBody>
      </p:sp>
    </p:spTree>
    <p:extLst>
      <p:ext uri="{BB962C8B-B14F-4D97-AF65-F5344CB8AC3E}">
        <p14:creationId xmlns:p14="http://schemas.microsoft.com/office/powerpoint/2010/main" val="108470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9A3ED5C-9E4B-4360-A3DA-B4DCB1441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660" y="1167594"/>
            <a:ext cx="8226590" cy="3529309"/>
          </a:xfrm>
          <a:prstGeom prst="rect">
            <a:avLst/>
          </a:prstGeom>
        </p:spPr>
      </p:pic>
      <p:sp>
        <p:nvSpPr>
          <p:cNvPr id="2" name="Titel 1"/>
          <p:cNvSpPr>
            <a:spLocks noGrp="1"/>
          </p:cNvSpPr>
          <p:nvPr>
            <p:ph type="title"/>
          </p:nvPr>
        </p:nvSpPr>
        <p:spPr/>
        <p:txBody>
          <a:bodyPr/>
          <a:lstStyle/>
          <a:p>
            <a:r>
              <a:rPr lang="en-US" dirty="0"/>
              <a:t>User Facilities and Sustainability</a:t>
            </a:r>
          </a:p>
        </p:txBody>
      </p:sp>
      <p:sp>
        <p:nvSpPr>
          <p:cNvPr id="3" name="Textplatzhalter 2"/>
          <p:cNvSpPr>
            <a:spLocks noGrp="1"/>
          </p:cNvSpPr>
          <p:nvPr>
            <p:ph type="body" sz="quarter" idx="14"/>
          </p:nvPr>
        </p:nvSpPr>
        <p:spPr>
          <a:xfrm>
            <a:off x="358775" y="691200"/>
            <a:ext cx="8424000" cy="266400"/>
          </a:xfrm>
        </p:spPr>
        <p:txBody>
          <a:bodyPr/>
          <a:lstStyle/>
          <a:p>
            <a:r>
              <a:rPr lang="en-US" dirty="0"/>
              <a:t>The Challenge(s)</a:t>
            </a:r>
          </a:p>
          <a:p>
            <a:endParaRPr lang="de-DE" dirty="0"/>
          </a:p>
        </p:txBody>
      </p:sp>
      <p:sp>
        <p:nvSpPr>
          <p:cNvPr id="12" name="Textplatzhalter 7">
            <a:extLst>
              <a:ext uri="{FF2B5EF4-FFF2-40B4-BE49-F238E27FC236}">
                <a16:creationId xmlns:a16="http://schemas.microsoft.com/office/drawing/2014/main" id="{8782C20F-E1E8-46D7-A806-5445E94E2878}"/>
              </a:ext>
            </a:extLst>
          </p:cNvPr>
          <p:cNvSpPr txBox="1">
            <a:spLocks/>
          </p:cNvSpPr>
          <p:nvPr/>
        </p:nvSpPr>
        <p:spPr>
          <a:xfrm>
            <a:off x="89502" y="4476582"/>
            <a:ext cx="9144000" cy="32403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spc="-15" dirty="0">
              <a:solidFill>
                <a:srgbClr val="FF0000"/>
              </a:solidFill>
            </a:endParaRPr>
          </a:p>
        </p:txBody>
      </p:sp>
      <p:pic>
        <p:nvPicPr>
          <p:cNvPr id="7" name="Grafik 6">
            <a:extLst>
              <a:ext uri="{FF2B5EF4-FFF2-40B4-BE49-F238E27FC236}">
                <a16:creationId xmlns:a16="http://schemas.microsoft.com/office/drawing/2014/main" id="{048C8416-76FB-449B-85C8-40508F9F586F}"/>
              </a:ext>
            </a:extLst>
          </p:cNvPr>
          <p:cNvPicPr>
            <a:picLocks noChangeAspect="1"/>
          </p:cNvPicPr>
          <p:nvPr/>
        </p:nvPicPr>
        <p:blipFill rotWithShape="1">
          <a:blip r:embed="rId4">
            <a:extLst>
              <a:ext uri="{28A0092B-C50C-407E-A947-70E740481C1C}">
                <a14:useLocalDpi xmlns:a14="http://schemas.microsoft.com/office/drawing/2010/main" val="0"/>
              </a:ext>
            </a:extLst>
          </a:blip>
          <a:srcRect l="25610" t="2439" r="27872"/>
          <a:stretch/>
        </p:blipFill>
        <p:spPr>
          <a:xfrm>
            <a:off x="5796136" y="1317431"/>
            <a:ext cx="2519956" cy="3303167"/>
          </a:xfrm>
          <a:prstGeom prst="rect">
            <a:avLst/>
          </a:prstGeom>
        </p:spPr>
      </p:pic>
      <p:sp>
        <p:nvSpPr>
          <p:cNvPr id="10" name="Fußzeilenplatzhalter 2">
            <a:extLst>
              <a:ext uri="{FF2B5EF4-FFF2-40B4-BE49-F238E27FC236}">
                <a16:creationId xmlns:a16="http://schemas.microsoft.com/office/drawing/2014/main" id="{CADE48CF-7D55-4206-AD13-F9EA32114A5E}"/>
              </a:ext>
            </a:extLst>
          </p:cNvPr>
          <p:cNvSpPr txBox="1">
            <a:spLocks/>
          </p:cNvSpPr>
          <p:nvPr/>
        </p:nvSpPr>
        <p:spPr>
          <a:xfrm>
            <a:off x="1109511" y="4712398"/>
            <a:ext cx="3210461"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Planetary Boundaries (including Climate Change)</a:t>
            </a:r>
          </a:p>
          <a:p>
            <a:r>
              <a:rPr lang="de-DE" sz="900" dirty="0" err="1"/>
              <a:t>Credit</a:t>
            </a:r>
            <a:r>
              <a:rPr lang="de-DE" sz="900" dirty="0"/>
              <a:t>: J. </a:t>
            </a:r>
            <a:r>
              <a:rPr lang="de-DE" sz="900" dirty="0" err="1"/>
              <a:t>Lokrantz</a:t>
            </a:r>
            <a:r>
              <a:rPr lang="de-DE" sz="900" dirty="0"/>
              <a:t>/</a:t>
            </a:r>
            <a:r>
              <a:rPr lang="de-DE" sz="900" dirty="0" err="1"/>
              <a:t>Azote</a:t>
            </a:r>
            <a:r>
              <a:rPr lang="de-DE" sz="900" dirty="0"/>
              <a:t> </a:t>
            </a:r>
            <a:r>
              <a:rPr lang="de-DE" sz="900" dirty="0" err="1"/>
              <a:t>based</a:t>
            </a:r>
            <a:r>
              <a:rPr lang="de-DE" sz="900" dirty="0"/>
              <a:t> on Steffen et al. 2015</a:t>
            </a:r>
            <a:endParaRPr lang="en-US" sz="900" dirty="0"/>
          </a:p>
        </p:txBody>
      </p:sp>
      <p:sp>
        <p:nvSpPr>
          <p:cNvPr id="14" name="Fußzeilenplatzhalter 2">
            <a:extLst>
              <a:ext uri="{FF2B5EF4-FFF2-40B4-BE49-F238E27FC236}">
                <a16:creationId xmlns:a16="http://schemas.microsoft.com/office/drawing/2014/main" id="{FD43CCAA-1895-4D99-86BE-70A9B51FA70E}"/>
              </a:ext>
            </a:extLst>
          </p:cNvPr>
          <p:cNvSpPr txBox="1">
            <a:spLocks/>
          </p:cNvSpPr>
          <p:nvPr/>
        </p:nvSpPr>
        <p:spPr>
          <a:xfrm>
            <a:off x="5781856" y="4701477"/>
            <a:ext cx="2216123"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Unstable energy supply and prices</a:t>
            </a:r>
          </a:p>
        </p:txBody>
      </p:sp>
      <p:sp>
        <p:nvSpPr>
          <p:cNvPr id="15" name="Textfeld 14">
            <a:extLst>
              <a:ext uri="{FF2B5EF4-FFF2-40B4-BE49-F238E27FC236}">
                <a16:creationId xmlns:a16="http://schemas.microsoft.com/office/drawing/2014/main" id="{A8CCA219-00B5-4AB6-AF1D-7CD64F44D7C4}"/>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3</a:t>
            </a:fld>
            <a:endParaRPr lang="en-US" sz="1200" dirty="0">
              <a:solidFill>
                <a:srgbClr val="005AA0"/>
              </a:solidFill>
            </a:endParaRPr>
          </a:p>
        </p:txBody>
      </p:sp>
    </p:spTree>
    <p:extLst>
      <p:ext uri="{BB962C8B-B14F-4D97-AF65-F5344CB8AC3E}">
        <p14:creationId xmlns:p14="http://schemas.microsoft.com/office/powerpoint/2010/main" val="12793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User Facilities and Sustainability</a:t>
            </a:r>
          </a:p>
        </p:txBody>
      </p:sp>
      <p:sp>
        <p:nvSpPr>
          <p:cNvPr id="3" name="Textplatzhalter 2"/>
          <p:cNvSpPr>
            <a:spLocks noGrp="1"/>
          </p:cNvSpPr>
          <p:nvPr>
            <p:ph type="body" sz="quarter" idx="14"/>
          </p:nvPr>
        </p:nvSpPr>
        <p:spPr>
          <a:xfrm>
            <a:off x="358775" y="691200"/>
            <a:ext cx="8424000" cy="266400"/>
          </a:xfrm>
        </p:spPr>
        <p:txBody>
          <a:bodyPr/>
          <a:lstStyle/>
          <a:p>
            <a:r>
              <a:rPr lang="en-US" dirty="0"/>
              <a:t>Public Perception</a:t>
            </a:r>
          </a:p>
          <a:p>
            <a:endParaRPr lang="de-DE" dirty="0"/>
          </a:p>
        </p:txBody>
      </p:sp>
      <p:pic>
        <p:nvPicPr>
          <p:cNvPr id="7" name="Picture 2">
            <a:extLst>
              <a:ext uri="{FF2B5EF4-FFF2-40B4-BE49-F238E27FC236}">
                <a16:creationId xmlns:a16="http://schemas.microsoft.com/office/drawing/2014/main" id="{B076D1C5-72E3-486C-B46B-B4945B8B6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122" y="828671"/>
            <a:ext cx="3447172" cy="398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a:extLst>
              <a:ext uri="{FF2B5EF4-FFF2-40B4-BE49-F238E27FC236}">
                <a16:creationId xmlns:a16="http://schemas.microsoft.com/office/drawing/2014/main" id="{FF228039-05E9-4DE1-9A10-81D64634473C}"/>
              </a:ext>
            </a:extLst>
          </p:cNvPr>
          <p:cNvPicPr>
            <a:picLocks noChangeAspect="1"/>
          </p:cNvPicPr>
          <p:nvPr/>
        </p:nvPicPr>
        <p:blipFill>
          <a:blip r:embed="rId4"/>
          <a:stretch>
            <a:fillRect/>
          </a:stretch>
        </p:blipFill>
        <p:spPr>
          <a:xfrm>
            <a:off x="4404506" y="3138836"/>
            <a:ext cx="3773743" cy="1775135"/>
          </a:xfrm>
          <a:prstGeom prst="rect">
            <a:avLst/>
          </a:prstGeom>
        </p:spPr>
      </p:pic>
      <p:sp>
        <p:nvSpPr>
          <p:cNvPr id="10" name="Inhaltsplatzhalter 4">
            <a:extLst>
              <a:ext uri="{FF2B5EF4-FFF2-40B4-BE49-F238E27FC236}">
                <a16:creationId xmlns:a16="http://schemas.microsoft.com/office/drawing/2014/main" id="{EDB433D3-CF53-4EAA-BFAD-75FB532CD947}"/>
              </a:ext>
            </a:extLst>
          </p:cNvPr>
          <p:cNvSpPr txBox="1">
            <a:spLocks/>
          </p:cNvSpPr>
          <p:nvPr/>
        </p:nvSpPr>
        <p:spPr>
          <a:xfrm>
            <a:off x="291706" y="1275606"/>
            <a:ext cx="4604330" cy="719331"/>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t>Balancing: </a:t>
            </a:r>
            <a:br>
              <a:rPr lang="en-US" sz="1350" dirty="0"/>
            </a:br>
            <a:r>
              <a:rPr lang="en-US" sz="1350" dirty="0"/>
              <a:t>Research Infrastructures have to take scientific knowledge into account – without unduly restricting its own scientific work </a:t>
            </a:r>
          </a:p>
        </p:txBody>
      </p:sp>
      <p:pic>
        <p:nvPicPr>
          <p:cNvPr id="13" name="Grafik 12">
            <a:extLst>
              <a:ext uri="{FF2B5EF4-FFF2-40B4-BE49-F238E27FC236}">
                <a16:creationId xmlns:a16="http://schemas.microsoft.com/office/drawing/2014/main" id="{BF8CB34E-2987-4546-96B6-4EE2076919A6}"/>
              </a:ext>
            </a:extLst>
          </p:cNvPr>
          <p:cNvPicPr>
            <a:picLocks noChangeAspect="1"/>
          </p:cNvPicPr>
          <p:nvPr/>
        </p:nvPicPr>
        <p:blipFill>
          <a:blip r:embed="rId5"/>
          <a:stretch>
            <a:fillRect/>
          </a:stretch>
        </p:blipFill>
        <p:spPr>
          <a:xfrm>
            <a:off x="358421" y="2325440"/>
            <a:ext cx="3888787" cy="2520972"/>
          </a:xfrm>
          <a:prstGeom prst="rect">
            <a:avLst/>
          </a:prstGeom>
        </p:spPr>
      </p:pic>
      <p:sp>
        <p:nvSpPr>
          <p:cNvPr id="14" name="Textfeld 13">
            <a:extLst>
              <a:ext uri="{FF2B5EF4-FFF2-40B4-BE49-F238E27FC236}">
                <a16:creationId xmlns:a16="http://schemas.microsoft.com/office/drawing/2014/main" id="{6537AE3B-E021-4DC4-8EB3-98B33261764A}"/>
              </a:ext>
            </a:extLst>
          </p:cNvPr>
          <p:cNvSpPr txBox="1"/>
          <p:nvPr/>
        </p:nvSpPr>
        <p:spPr>
          <a:xfrm>
            <a:off x="2918202" y="2705876"/>
            <a:ext cx="1486304" cy="300082"/>
          </a:xfrm>
          <a:prstGeom prst="rect">
            <a:avLst/>
          </a:prstGeom>
          <a:solidFill>
            <a:schemeClr val="bg1"/>
          </a:solidFill>
          <a:ln>
            <a:solidFill>
              <a:schemeClr val="accent3">
                <a:lumMod val="60000"/>
                <a:lumOff val="40000"/>
              </a:schemeClr>
            </a:solidFill>
          </a:ln>
        </p:spPr>
        <p:txBody>
          <a:bodyPr wrap="square" rtlCol="0">
            <a:spAutoFit/>
          </a:bodyPr>
          <a:lstStyle/>
          <a:p>
            <a:pPr algn="ctr"/>
            <a:r>
              <a:rPr lang="en-US" sz="1350" dirty="0">
                <a:solidFill>
                  <a:schemeClr val="accent3">
                    <a:lumMod val="75000"/>
                  </a:schemeClr>
                </a:solidFill>
              </a:rPr>
              <a:t>Sins for research</a:t>
            </a:r>
          </a:p>
        </p:txBody>
      </p:sp>
      <p:sp>
        <p:nvSpPr>
          <p:cNvPr id="15" name="Textfeld 14">
            <a:extLst>
              <a:ext uri="{FF2B5EF4-FFF2-40B4-BE49-F238E27FC236}">
                <a16:creationId xmlns:a16="http://schemas.microsoft.com/office/drawing/2014/main" id="{14FC12F3-94CA-42BE-8BDC-1A1FBDDCE0FD}"/>
              </a:ext>
            </a:extLst>
          </p:cNvPr>
          <p:cNvSpPr txBox="1"/>
          <p:nvPr/>
        </p:nvSpPr>
        <p:spPr>
          <a:xfrm>
            <a:off x="6480212" y="4267454"/>
            <a:ext cx="2484276" cy="507831"/>
          </a:xfrm>
          <a:prstGeom prst="rect">
            <a:avLst/>
          </a:prstGeom>
          <a:solidFill>
            <a:schemeClr val="bg1"/>
          </a:solidFill>
          <a:ln>
            <a:solidFill>
              <a:schemeClr val="accent3">
                <a:lumMod val="60000"/>
                <a:lumOff val="40000"/>
              </a:schemeClr>
            </a:solidFill>
          </a:ln>
        </p:spPr>
        <p:txBody>
          <a:bodyPr wrap="square" rtlCol="0">
            <a:spAutoFit/>
          </a:bodyPr>
          <a:lstStyle/>
          <a:p>
            <a:r>
              <a:rPr lang="en-US" sz="1350" dirty="0">
                <a:solidFill>
                  <a:schemeClr val="accent3">
                    <a:lumMod val="75000"/>
                  </a:schemeClr>
                </a:solidFill>
              </a:rPr>
              <a:t>How climate-damaging is basic research allowed to be?</a:t>
            </a:r>
          </a:p>
        </p:txBody>
      </p:sp>
      <p:sp>
        <p:nvSpPr>
          <p:cNvPr id="16" name="Textfeld 15">
            <a:extLst>
              <a:ext uri="{FF2B5EF4-FFF2-40B4-BE49-F238E27FC236}">
                <a16:creationId xmlns:a16="http://schemas.microsoft.com/office/drawing/2014/main" id="{636A7A7E-3283-4A2A-AB42-5E9F650A0338}"/>
              </a:ext>
            </a:extLst>
          </p:cNvPr>
          <p:cNvSpPr txBox="1"/>
          <p:nvPr/>
        </p:nvSpPr>
        <p:spPr>
          <a:xfrm>
            <a:off x="6587804" y="1727716"/>
            <a:ext cx="2540132" cy="507831"/>
          </a:xfrm>
          <a:prstGeom prst="rect">
            <a:avLst/>
          </a:prstGeom>
          <a:solidFill>
            <a:schemeClr val="bg1"/>
          </a:solidFill>
          <a:ln>
            <a:solidFill>
              <a:schemeClr val="accent3">
                <a:lumMod val="60000"/>
                <a:lumOff val="40000"/>
              </a:schemeClr>
            </a:solidFill>
          </a:ln>
        </p:spPr>
        <p:txBody>
          <a:bodyPr wrap="square" rtlCol="0">
            <a:spAutoFit/>
          </a:bodyPr>
          <a:lstStyle/>
          <a:p>
            <a:pPr algn="ctr"/>
            <a:r>
              <a:rPr lang="en-US" sz="1350" dirty="0">
                <a:solidFill>
                  <a:schemeClr val="accent3">
                    <a:lumMod val="75000"/>
                  </a:schemeClr>
                </a:solidFill>
              </a:rPr>
              <a:t>Trouble‘s brewing @ Helmholtz</a:t>
            </a:r>
          </a:p>
        </p:txBody>
      </p:sp>
      <p:sp>
        <p:nvSpPr>
          <p:cNvPr id="17" name="Textfeld 16">
            <a:extLst>
              <a:ext uri="{FF2B5EF4-FFF2-40B4-BE49-F238E27FC236}">
                <a16:creationId xmlns:a16="http://schemas.microsoft.com/office/drawing/2014/main" id="{806C8879-E611-431B-BA51-669265F01C79}"/>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4</a:t>
            </a:fld>
            <a:endParaRPr lang="en-US" sz="1200" dirty="0">
              <a:solidFill>
                <a:srgbClr val="005AA0"/>
              </a:solidFill>
            </a:endParaRPr>
          </a:p>
        </p:txBody>
      </p:sp>
    </p:spTree>
    <p:extLst>
      <p:ext uri="{BB962C8B-B14F-4D97-AF65-F5344CB8AC3E}">
        <p14:creationId xmlns:p14="http://schemas.microsoft.com/office/powerpoint/2010/main" val="221020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User Facilities and Sustainability</a:t>
            </a:r>
          </a:p>
        </p:txBody>
      </p:sp>
      <p:sp>
        <p:nvSpPr>
          <p:cNvPr id="3" name="Textplatzhalter 2"/>
          <p:cNvSpPr>
            <a:spLocks noGrp="1"/>
          </p:cNvSpPr>
          <p:nvPr>
            <p:ph type="body" sz="quarter" idx="14"/>
          </p:nvPr>
        </p:nvSpPr>
        <p:spPr>
          <a:xfrm>
            <a:off x="358775" y="691200"/>
            <a:ext cx="8424000" cy="266400"/>
          </a:xfrm>
        </p:spPr>
        <p:txBody>
          <a:bodyPr/>
          <a:lstStyle/>
          <a:p>
            <a:r>
              <a:rPr lang="en-US" dirty="0"/>
              <a:t>What and How</a:t>
            </a:r>
          </a:p>
          <a:p>
            <a:endParaRPr lang="de-DE" dirty="0"/>
          </a:p>
        </p:txBody>
      </p:sp>
      <p:sp>
        <p:nvSpPr>
          <p:cNvPr id="13" name="Titel 5">
            <a:extLst>
              <a:ext uri="{FF2B5EF4-FFF2-40B4-BE49-F238E27FC236}">
                <a16:creationId xmlns:a16="http://schemas.microsoft.com/office/drawing/2014/main" id="{4FDC634D-CB58-44A3-A235-EF45CB31CD5B}"/>
              </a:ext>
            </a:extLst>
          </p:cNvPr>
          <p:cNvSpPr txBox="1">
            <a:spLocks/>
          </p:cNvSpPr>
          <p:nvPr/>
        </p:nvSpPr>
        <p:spPr>
          <a:xfrm>
            <a:off x="323528" y="1239602"/>
            <a:ext cx="8460288" cy="576064"/>
          </a:xfrm>
          <a:prstGeom prst="rect">
            <a:avLst/>
          </a:prstGeom>
        </p:spPr>
        <p:txBody>
          <a:bodyPr lIns="0" tIns="0" rIns="0" bIns="0" anchor="t" anchorCtr="0">
            <a:noAutofit/>
          </a:bodyPr>
          <a:lstStyle>
            <a:lvl1pPr algn="l" defTabSz="914400" rtl="0" eaLnBrk="1" latinLnBrk="0" hangingPunct="1">
              <a:spcBef>
                <a:spcPct val="0"/>
              </a:spcBef>
              <a:buNone/>
              <a:defRPr sz="3200" b="0" kern="1200" cap="none" baseline="0">
                <a:solidFill>
                  <a:schemeClr val="bg1"/>
                </a:solidFill>
                <a:latin typeface="+mj-lt"/>
                <a:ea typeface="+mj-ea"/>
                <a:cs typeface="+mj-cs"/>
              </a:defRPr>
            </a:lvl1pPr>
          </a:lstStyle>
          <a:p>
            <a:pPr algn="ctr"/>
            <a:r>
              <a:rPr lang="en-US" sz="2400" dirty="0">
                <a:solidFill>
                  <a:schemeClr val="tx1"/>
                </a:solidFill>
              </a:rPr>
              <a:t>Sustainable User Facilities</a:t>
            </a:r>
          </a:p>
        </p:txBody>
      </p:sp>
      <p:sp>
        <p:nvSpPr>
          <p:cNvPr id="14" name="Inhaltsplatzhalter 3">
            <a:extLst>
              <a:ext uri="{FF2B5EF4-FFF2-40B4-BE49-F238E27FC236}">
                <a16:creationId xmlns:a16="http://schemas.microsoft.com/office/drawing/2014/main" id="{689A81CF-BF61-4B3B-89AE-9AD7F7AC3826}"/>
              </a:ext>
            </a:extLst>
          </p:cNvPr>
          <p:cNvSpPr>
            <a:spLocks noGrp="1"/>
          </p:cNvSpPr>
          <p:nvPr>
            <p:ph sz="quarter" idx="15"/>
          </p:nvPr>
        </p:nvSpPr>
        <p:spPr>
          <a:xfrm>
            <a:off x="143508" y="2182483"/>
            <a:ext cx="3204356" cy="396044"/>
          </a:xfrm>
        </p:spPr>
        <p:txBody>
          <a:bodyPr/>
          <a:lstStyle/>
          <a:p>
            <a:pPr marL="0" indent="0">
              <a:lnSpc>
                <a:spcPct val="100000"/>
              </a:lnSpc>
              <a:spcBef>
                <a:spcPts val="0"/>
              </a:spcBef>
              <a:spcAft>
                <a:spcPts val="600"/>
              </a:spcAft>
              <a:buNone/>
            </a:pPr>
            <a:r>
              <a:rPr lang="en-US" dirty="0"/>
              <a:t>Research for Sustainability = What</a:t>
            </a:r>
          </a:p>
          <a:p>
            <a:pPr marL="0" indent="0">
              <a:buNone/>
            </a:pPr>
            <a:endParaRPr lang="de-DE" dirty="0"/>
          </a:p>
          <a:p>
            <a:endParaRPr lang="de-DE" dirty="0"/>
          </a:p>
        </p:txBody>
      </p:sp>
      <p:sp>
        <p:nvSpPr>
          <p:cNvPr id="15" name="Inhaltsplatzhalter 3">
            <a:extLst>
              <a:ext uri="{FF2B5EF4-FFF2-40B4-BE49-F238E27FC236}">
                <a16:creationId xmlns:a16="http://schemas.microsoft.com/office/drawing/2014/main" id="{AECBCED2-412E-44F1-9E75-17474864F87A}"/>
              </a:ext>
            </a:extLst>
          </p:cNvPr>
          <p:cNvSpPr txBox="1">
            <a:spLocks/>
          </p:cNvSpPr>
          <p:nvPr/>
        </p:nvSpPr>
        <p:spPr>
          <a:xfrm>
            <a:off x="5130063" y="2182483"/>
            <a:ext cx="3042337" cy="396044"/>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dirty="0"/>
              <a:t>Sustainable Research = How</a:t>
            </a:r>
          </a:p>
          <a:p>
            <a:pPr marL="0" indent="0">
              <a:buFont typeface="Arial" panose="020B0604020202020204" pitchFamily="34" charset="0"/>
              <a:buNone/>
            </a:pPr>
            <a:endParaRPr lang="de-DE" dirty="0"/>
          </a:p>
          <a:p>
            <a:endParaRPr lang="de-DE" dirty="0"/>
          </a:p>
        </p:txBody>
      </p:sp>
      <p:pic>
        <p:nvPicPr>
          <p:cNvPr id="17" name="Grafik 16">
            <a:extLst>
              <a:ext uri="{FF2B5EF4-FFF2-40B4-BE49-F238E27FC236}">
                <a16:creationId xmlns:a16="http://schemas.microsoft.com/office/drawing/2014/main" id="{0CC76C24-FB27-4B91-B76F-EF2992F107C0}"/>
              </a:ext>
            </a:extLst>
          </p:cNvPr>
          <p:cNvPicPr>
            <a:picLocks noChangeAspect="1"/>
          </p:cNvPicPr>
          <p:nvPr/>
        </p:nvPicPr>
        <p:blipFill>
          <a:blip r:embed="rId3"/>
          <a:stretch>
            <a:fillRect/>
          </a:stretch>
        </p:blipFill>
        <p:spPr>
          <a:xfrm>
            <a:off x="5467071" y="2557388"/>
            <a:ext cx="2260079" cy="1367383"/>
          </a:xfrm>
          <a:prstGeom prst="rect">
            <a:avLst/>
          </a:prstGeom>
        </p:spPr>
      </p:pic>
      <p:sp>
        <p:nvSpPr>
          <p:cNvPr id="18" name="Fußzeilenplatzhalter 2">
            <a:extLst>
              <a:ext uri="{FF2B5EF4-FFF2-40B4-BE49-F238E27FC236}">
                <a16:creationId xmlns:a16="http://schemas.microsoft.com/office/drawing/2014/main" id="{DF996D33-829F-454F-8F1A-37F530A73235}"/>
              </a:ext>
            </a:extLst>
          </p:cNvPr>
          <p:cNvSpPr txBox="1">
            <a:spLocks/>
          </p:cNvSpPr>
          <p:nvPr/>
        </p:nvSpPr>
        <p:spPr>
          <a:xfrm>
            <a:off x="3089731" y="4876006"/>
            <a:ext cx="2562389"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HZB Living Lab Building-integrated PV</a:t>
            </a:r>
          </a:p>
        </p:txBody>
      </p:sp>
      <p:pic>
        <p:nvPicPr>
          <p:cNvPr id="19" name="Grafik 18">
            <a:extLst>
              <a:ext uri="{FF2B5EF4-FFF2-40B4-BE49-F238E27FC236}">
                <a16:creationId xmlns:a16="http://schemas.microsoft.com/office/drawing/2014/main" id="{281F297E-F06D-4A74-89D8-4DB4411859B2}"/>
              </a:ext>
            </a:extLst>
          </p:cNvPr>
          <p:cNvPicPr>
            <a:picLocks noChangeAspect="1"/>
          </p:cNvPicPr>
          <p:nvPr/>
        </p:nvPicPr>
        <p:blipFill>
          <a:blip r:embed="rId4"/>
          <a:stretch>
            <a:fillRect/>
          </a:stretch>
        </p:blipFill>
        <p:spPr>
          <a:xfrm>
            <a:off x="3085472" y="3765592"/>
            <a:ext cx="2016224" cy="1096305"/>
          </a:xfrm>
          <a:prstGeom prst="rect">
            <a:avLst/>
          </a:prstGeom>
        </p:spPr>
      </p:pic>
      <p:pic>
        <p:nvPicPr>
          <p:cNvPr id="21" name="Grafik 20">
            <a:extLst>
              <a:ext uri="{FF2B5EF4-FFF2-40B4-BE49-F238E27FC236}">
                <a16:creationId xmlns:a16="http://schemas.microsoft.com/office/drawing/2014/main" id="{D2F26A15-009B-4898-B8B1-968E415EA8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516" y="2513236"/>
            <a:ext cx="1367778" cy="1367383"/>
          </a:xfrm>
          <a:prstGeom prst="rect">
            <a:avLst/>
          </a:prstGeom>
        </p:spPr>
      </p:pic>
      <p:cxnSp>
        <p:nvCxnSpPr>
          <p:cNvPr id="23" name="Gerade Verbindung mit Pfeil 22">
            <a:extLst>
              <a:ext uri="{FF2B5EF4-FFF2-40B4-BE49-F238E27FC236}">
                <a16:creationId xmlns:a16="http://schemas.microsoft.com/office/drawing/2014/main" id="{A37043A6-76C0-4F0D-8862-F82904CFDA85}"/>
              </a:ext>
            </a:extLst>
          </p:cNvPr>
          <p:cNvCxnSpPr>
            <a:cxnSpLocks/>
          </p:cNvCxnSpPr>
          <p:nvPr/>
        </p:nvCxnSpPr>
        <p:spPr>
          <a:xfrm>
            <a:off x="4806027" y="1751738"/>
            <a:ext cx="594065" cy="334666"/>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638AB3BE-C0E8-4179-9D88-A9792EAD4CB3}"/>
              </a:ext>
            </a:extLst>
          </p:cNvPr>
          <p:cNvCxnSpPr>
            <a:cxnSpLocks/>
          </p:cNvCxnSpPr>
          <p:nvPr/>
        </p:nvCxnSpPr>
        <p:spPr>
          <a:xfrm flipH="1">
            <a:off x="3095836" y="1737629"/>
            <a:ext cx="612068" cy="360039"/>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Fußzeilenplatzhalter 2">
            <a:extLst>
              <a:ext uri="{FF2B5EF4-FFF2-40B4-BE49-F238E27FC236}">
                <a16:creationId xmlns:a16="http://schemas.microsoft.com/office/drawing/2014/main" id="{6C2AD6C4-AE49-4781-8124-8B9D17FD1002}"/>
              </a:ext>
            </a:extLst>
          </p:cNvPr>
          <p:cNvSpPr txBox="1">
            <a:spLocks/>
          </p:cNvSpPr>
          <p:nvPr/>
        </p:nvSpPr>
        <p:spPr>
          <a:xfrm>
            <a:off x="149548" y="3958843"/>
            <a:ext cx="2562389"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Contribution UN Sustainable Development Goals</a:t>
            </a:r>
          </a:p>
        </p:txBody>
      </p:sp>
      <p:sp>
        <p:nvSpPr>
          <p:cNvPr id="29" name="Fußzeilenplatzhalter 2">
            <a:extLst>
              <a:ext uri="{FF2B5EF4-FFF2-40B4-BE49-F238E27FC236}">
                <a16:creationId xmlns:a16="http://schemas.microsoft.com/office/drawing/2014/main" id="{84EF59E3-24DB-47D9-88F5-713F4F9593C7}"/>
              </a:ext>
            </a:extLst>
          </p:cNvPr>
          <p:cNvSpPr txBox="1">
            <a:spLocks/>
          </p:cNvSpPr>
          <p:nvPr/>
        </p:nvSpPr>
        <p:spPr>
          <a:xfrm>
            <a:off x="5467071" y="3958627"/>
            <a:ext cx="2562389" cy="180020"/>
          </a:xfrm>
          <a:prstGeom prst="rect">
            <a:avLst/>
          </a:prstGeom>
        </p:spPr>
        <p:txBody>
          <a:bodyPr vert="horz" lIns="0" tIns="0" rIns="0" bIns="0" rtlCol="0" anchor="t" anchorCtr="0">
            <a:noAutofit/>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Usage of eco-power</a:t>
            </a:r>
          </a:p>
        </p:txBody>
      </p:sp>
      <p:cxnSp>
        <p:nvCxnSpPr>
          <p:cNvPr id="50" name="Gerade Verbindung mit Pfeil 49">
            <a:extLst>
              <a:ext uri="{FF2B5EF4-FFF2-40B4-BE49-F238E27FC236}">
                <a16:creationId xmlns:a16="http://schemas.microsoft.com/office/drawing/2014/main" id="{6A05054D-1F76-4783-A189-B5455846A9AF}"/>
              </a:ext>
            </a:extLst>
          </p:cNvPr>
          <p:cNvCxnSpPr>
            <a:cxnSpLocks/>
          </p:cNvCxnSpPr>
          <p:nvPr/>
        </p:nvCxnSpPr>
        <p:spPr>
          <a:xfrm>
            <a:off x="2291183" y="4217087"/>
            <a:ext cx="717099" cy="514903"/>
          </a:xfrm>
          <a:prstGeom prst="straightConnector1">
            <a:avLst/>
          </a:prstGeom>
          <a:ln w="3492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8DD88C19-E307-40D1-8ECB-8A04AA09CBC5}"/>
              </a:ext>
            </a:extLst>
          </p:cNvPr>
          <p:cNvCxnSpPr>
            <a:cxnSpLocks/>
          </p:cNvCxnSpPr>
          <p:nvPr/>
        </p:nvCxnSpPr>
        <p:spPr>
          <a:xfrm flipV="1">
            <a:off x="5256076" y="4172503"/>
            <a:ext cx="612068" cy="489627"/>
          </a:xfrm>
          <a:prstGeom prst="straightConnector1">
            <a:avLst/>
          </a:prstGeom>
          <a:ln w="3492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8D02CCEC-28E4-4E9B-B167-5EAD2CA3F18B}"/>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5</a:t>
            </a:fld>
            <a:endParaRPr lang="en-US" sz="1200" dirty="0">
              <a:solidFill>
                <a:srgbClr val="005AA0"/>
              </a:solidFill>
            </a:endParaRPr>
          </a:p>
        </p:txBody>
      </p:sp>
    </p:spTree>
    <p:extLst>
      <p:ext uri="{BB962C8B-B14F-4D97-AF65-F5344CB8AC3E}">
        <p14:creationId xmlns:p14="http://schemas.microsoft.com/office/powerpoint/2010/main" val="39795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0"/>
                                        </p:tgtEl>
                                        <p:attrNameLst>
                                          <p:attrName>ppt_x</p:attrName>
                                        </p:attrNameLst>
                                      </p:cBhvr>
                                      <p:tavLst>
                                        <p:tav tm="0">
                                          <p:val>
                                            <p:strVal val="ppt_x"/>
                                          </p:val>
                                        </p:tav>
                                        <p:tav tm="100000">
                                          <p:val>
                                            <p:strVal val="ppt_x"/>
                                          </p:val>
                                        </p:tav>
                                      </p:tavLst>
                                    </p:anim>
                                    <p:anim calcmode="lin" valueType="num">
                                      <p:cBhvr additive="base">
                                        <p:cTn id="29" dur="500"/>
                                        <p:tgtEl>
                                          <p:spTgt spid="50"/>
                                        </p:tgtEl>
                                        <p:attrNameLst>
                                          <p:attrName>ppt_y</p:attrName>
                                        </p:attrNameLst>
                                      </p:cBhvr>
                                      <p:tavLst>
                                        <p:tav tm="0">
                                          <p:val>
                                            <p:strVal val="ppt_y"/>
                                          </p:val>
                                        </p:tav>
                                        <p:tav tm="100000">
                                          <p:val>
                                            <p:strVal val="1+ppt_h/2"/>
                                          </p:val>
                                        </p:tav>
                                      </p:tavLst>
                                    </p:anim>
                                    <p:set>
                                      <p:cBhvr>
                                        <p:cTn id="30" dur="1" fill="hold">
                                          <p:stCondLst>
                                            <p:cond delay="499"/>
                                          </p:stCondLst>
                                        </p:cTn>
                                        <p:tgtEl>
                                          <p:spTgt spid="5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8"/>
                                        </p:tgtEl>
                                        <p:attrNameLst>
                                          <p:attrName>ppt_x</p:attrName>
                                        </p:attrNameLst>
                                      </p:cBhvr>
                                      <p:tavLst>
                                        <p:tav tm="0">
                                          <p:val>
                                            <p:strVal val="ppt_x"/>
                                          </p:val>
                                        </p:tav>
                                        <p:tav tm="100000">
                                          <p:val>
                                            <p:strVal val="ppt_x"/>
                                          </p:val>
                                        </p:tav>
                                      </p:tavLst>
                                    </p:anim>
                                    <p:anim calcmode="lin" valueType="num">
                                      <p:cBhvr additive="base">
                                        <p:cTn id="33" dur="500"/>
                                        <p:tgtEl>
                                          <p:spTgt spid="18"/>
                                        </p:tgtEl>
                                        <p:attrNameLst>
                                          <p:attrName>ppt_y</p:attrName>
                                        </p:attrNameLst>
                                      </p:cBhvr>
                                      <p:tavLst>
                                        <p:tav tm="0">
                                          <p:val>
                                            <p:strVal val="ppt_y"/>
                                          </p:val>
                                        </p:tav>
                                        <p:tav tm="100000">
                                          <p:val>
                                            <p:strVal val="1+ppt_h/2"/>
                                          </p:val>
                                        </p:tav>
                                      </p:tavLst>
                                    </p:anim>
                                    <p:set>
                                      <p:cBhvr>
                                        <p:cTn id="34" dur="1" fill="hold">
                                          <p:stCondLst>
                                            <p:cond delay="499"/>
                                          </p:stCondLst>
                                        </p:cTn>
                                        <p:tgtEl>
                                          <p:spTgt spid="18"/>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52"/>
                                        </p:tgtEl>
                                        <p:attrNameLst>
                                          <p:attrName>ppt_x</p:attrName>
                                        </p:attrNameLst>
                                      </p:cBhvr>
                                      <p:tavLst>
                                        <p:tav tm="0">
                                          <p:val>
                                            <p:strVal val="ppt_x"/>
                                          </p:val>
                                        </p:tav>
                                        <p:tav tm="100000">
                                          <p:val>
                                            <p:strVal val="ppt_x"/>
                                          </p:val>
                                        </p:tav>
                                      </p:tavLst>
                                    </p:anim>
                                    <p:anim calcmode="lin" valueType="num">
                                      <p:cBhvr additive="base">
                                        <p:cTn id="37" dur="500"/>
                                        <p:tgtEl>
                                          <p:spTgt spid="52"/>
                                        </p:tgtEl>
                                        <p:attrNameLst>
                                          <p:attrName>ppt_y</p:attrName>
                                        </p:attrNameLst>
                                      </p:cBhvr>
                                      <p:tavLst>
                                        <p:tav tm="0">
                                          <p:val>
                                            <p:strVal val="ppt_y"/>
                                          </p:val>
                                        </p:tav>
                                        <p:tav tm="100000">
                                          <p:val>
                                            <p:strVal val="1+ppt_h/2"/>
                                          </p:val>
                                        </p:tav>
                                      </p:tavLst>
                                    </p:anim>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for Sustainability</a:t>
            </a:r>
          </a:p>
        </p:txBody>
      </p:sp>
      <p:sp>
        <p:nvSpPr>
          <p:cNvPr id="3" name="Textplatzhalter 2"/>
          <p:cNvSpPr>
            <a:spLocks noGrp="1"/>
          </p:cNvSpPr>
          <p:nvPr>
            <p:ph type="body" sz="quarter" idx="14"/>
          </p:nvPr>
        </p:nvSpPr>
        <p:spPr/>
        <p:txBody>
          <a:bodyPr/>
          <a:lstStyle/>
          <a:p>
            <a:r>
              <a:rPr lang="en-US" dirty="0"/>
              <a:t>User facilities as part of the solution</a:t>
            </a:r>
          </a:p>
          <a:p>
            <a:endParaRPr lang="de-DE" dirty="0"/>
          </a:p>
        </p:txBody>
      </p:sp>
      <p:sp>
        <p:nvSpPr>
          <p:cNvPr id="4" name="Inhaltsplatzhalter 3"/>
          <p:cNvSpPr>
            <a:spLocks noGrp="1"/>
          </p:cNvSpPr>
          <p:nvPr>
            <p:ph sz="quarter" idx="15"/>
          </p:nvPr>
        </p:nvSpPr>
        <p:spPr>
          <a:xfrm>
            <a:off x="358775" y="1383617"/>
            <a:ext cx="5365353" cy="3350307"/>
          </a:xfrm>
        </p:spPr>
        <p:txBody>
          <a:bodyPr/>
          <a:lstStyle/>
          <a:p>
            <a:r>
              <a:rPr lang="en-US" dirty="0"/>
              <a:t>Global challenges increase </a:t>
            </a:r>
          </a:p>
          <a:p>
            <a:r>
              <a:rPr lang="en-US" dirty="0"/>
              <a:t>Detailed understanding of the structure of matter is essential for overcoming these challenges</a:t>
            </a:r>
          </a:p>
          <a:p>
            <a:r>
              <a:rPr lang="en-US" dirty="0"/>
              <a:t>Deepening this understanding is the mission of the research field Matter</a:t>
            </a:r>
          </a:p>
          <a:p>
            <a:r>
              <a:rPr lang="en-US" dirty="0"/>
              <a:t>Large scale user facilities with their exceptional capabilities are essential for that</a:t>
            </a:r>
            <a:endParaRPr lang="de-DE" dirty="0"/>
          </a:p>
          <a:p>
            <a:endParaRPr lang="de-DE" dirty="0"/>
          </a:p>
        </p:txBody>
      </p:sp>
      <p:pic>
        <p:nvPicPr>
          <p:cNvPr id="6" name="Grafik 5">
            <a:extLst>
              <a:ext uri="{FF2B5EF4-FFF2-40B4-BE49-F238E27FC236}">
                <a16:creationId xmlns:a16="http://schemas.microsoft.com/office/drawing/2014/main" id="{92F8485A-EB5D-430C-8394-3F7BB5F7B881}"/>
              </a:ext>
            </a:extLst>
          </p:cNvPr>
          <p:cNvPicPr>
            <a:picLocks noChangeAspect="1"/>
          </p:cNvPicPr>
          <p:nvPr/>
        </p:nvPicPr>
        <p:blipFill>
          <a:blip r:embed="rId3"/>
          <a:stretch>
            <a:fillRect/>
          </a:stretch>
        </p:blipFill>
        <p:spPr>
          <a:xfrm>
            <a:off x="-1225" y="4227934"/>
            <a:ext cx="9144000" cy="599090"/>
          </a:xfrm>
          <a:prstGeom prst="rect">
            <a:avLst/>
          </a:prstGeom>
        </p:spPr>
      </p:pic>
      <p:sp>
        <p:nvSpPr>
          <p:cNvPr id="17" name="Textfeld 16">
            <a:extLst>
              <a:ext uri="{FF2B5EF4-FFF2-40B4-BE49-F238E27FC236}">
                <a16:creationId xmlns:a16="http://schemas.microsoft.com/office/drawing/2014/main" id="{0C66785E-C53F-4370-966D-4DB0B6B34F01}"/>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6</a:t>
            </a:fld>
            <a:endParaRPr lang="en-US" sz="1200" dirty="0">
              <a:solidFill>
                <a:srgbClr val="005AA0"/>
              </a:solidFill>
            </a:endParaRPr>
          </a:p>
        </p:txBody>
      </p:sp>
      <p:pic>
        <p:nvPicPr>
          <p:cNvPr id="7" name="Grafik 6">
            <a:extLst>
              <a:ext uri="{FF2B5EF4-FFF2-40B4-BE49-F238E27FC236}">
                <a16:creationId xmlns:a16="http://schemas.microsoft.com/office/drawing/2014/main" id="{42A4BD2B-5D46-46EF-BF07-53FDB39AB194}"/>
              </a:ext>
            </a:extLst>
          </p:cNvPr>
          <p:cNvPicPr>
            <a:picLocks noChangeAspect="1"/>
          </p:cNvPicPr>
          <p:nvPr/>
        </p:nvPicPr>
        <p:blipFill>
          <a:blip r:embed="rId4"/>
          <a:stretch>
            <a:fillRect/>
          </a:stretch>
        </p:blipFill>
        <p:spPr>
          <a:xfrm rot="16200000">
            <a:off x="5467085" y="1476149"/>
            <a:ext cx="3301222" cy="1851027"/>
          </a:xfrm>
          <a:prstGeom prst="rect">
            <a:avLst/>
          </a:prstGeom>
          <a:effectLst>
            <a:outerShdw blurRad="292100" dist="139700" dir="2700000" algn="tl" rotWithShape="0">
              <a:prstClr val="black">
                <a:alpha val="40000"/>
              </a:prstClr>
            </a:outerShdw>
          </a:effectLst>
        </p:spPr>
      </p:pic>
    </p:spTree>
    <p:extLst>
      <p:ext uri="{BB962C8B-B14F-4D97-AF65-F5344CB8AC3E}">
        <p14:creationId xmlns:p14="http://schemas.microsoft.com/office/powerpoint/2010/main" val="28462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for Sustainability</a:t>
            </a:r>
          </a:p>
        </p:txBody>
      </p:sp>
      <p:sp>
        <p:nvSpPr>
          <p:cNvPr id="3" name="Textplatzhalter 2"/>
          <p:cNvSpPr>
            <a:spLocks noGrp="1"/>
          </p:cNvSpPr>
          <p:nvPr>
            <p:ph type="body" sz="quarter" idx="14"/>
          </p:nvPr>
        </p:nvSpPr>
        <p:spPr/>
        <p:txBody>
          <a:bodyPr/>
          <a:lstStyle/>
          <a:p>
            <a:r>
              <a:rPr lang="en-US" dirty="0"/>
              <a:t>User facilities as part of the solution</a:t>
            </a:r>
          </a:p>
          <a:p>
            <a:endParaRPr lang="de-DE" dirty="0"/>
          </a:p>
        </p:txBody>
      </p:sp>
      <p:pic>
        <p:nvPicPr>
          <p:cNvPr id="8" name="Grafik 7">
            <a:extLst>
              <a:ext uri="{FF2B5EF4-FFF2-40B4-BE49-F238E27FC236}">
                <a16:creationId xmlns:a16="http://schemas.microsoft.com/office/drawing/2014/main" id="{FDE7D910-14C4-4642-9276-0C75D239CFC6}"/>
              </a:ext>
            </a:extLst>
          </p:cNvPr>
          <p:cNvPicPr>
            <a:picLocks noChangeAspect="1"/>
          </p:cNvPicPr>
          <p:nvPr/>
        </p:nvPicPr>
        <p:blipFill>
          <a:blip r:embed="rId3"/>
          <a:stretch>
            <a:fillRect/>
          </a:stretch>
        </p:blipFill>
        <p:spPr>
          <a:xfrm>
            <a:off x="-1225" y="4227934"/>
            <a:ext cx="9144000" cy="599090"/>
          </a:xfrm>
          <a:prstGeom prst="rect">
            <a:avLst/>
          </a:prstGeom>
        </p:spPr>
      </p:pic>
      <p:sp>
        <p:nvSpPr>
          <p:cNvPr id="14" name="Inhaltsplatzhalter 3">
            <a:extLst>
              <a:ext uri="{FF2B5EF4-FFF2-40B4-BE49-F238E27FC236}">
                <a16:creationId xmlns:a16="http://schemas.microsoft.com/office/drawing/2014/main" id="{014666BB-3E7B-4D46-A8B7-02A0D58F2AFD}"/>
              </a:ext>
            </a:extLst>
          </p:cNvPr>
          <p:cNvSpPr>
            <a:spLocks noGrp="1"/>
          </p:cNvSpPr>
          <p:nvPr>
            <p:ph sz="quarter" idx="15"/>
          </p:nvPr>
        </p:nvSpPr>
        <p:spPr>
          <a:xfrm>
            <a:off x="358775" y="1311275"/>
            <a:ext cx="5113325" cy="3422650"/>
          </a:xfrm>
        </p:spPr>
        <p:txBody>
          <a:bodyPr/>
          <a:lstStyle/>
          <a:p>
            <a:r>
              <a:rPr lang="en-US" dirty="0"/>
              <a:t>Examples include: </a:t>
            </a:r>
          </a:p>
          <a:p>
            <a:pPr lvl="1"/>
            <a:r>
              <a:rPr lang="en-US" dirty="0"/>
              <a:t>Tailor-made energy materials</a:t>
            </a:r>
          </a:p>
          <a:p>
            <a:pPr lvl="1"/>
            <a:r>
              <a:rPr lang="en-US" dirty="0"/>
              <a:t>Novel catalysts</a:t>
            </a:r>
          </a:p>
          <a:p>
            <a:pPr lvl="1"/>
            <a:r>
              <a:rPr lang="en-US" dirty="0"/>
              <a:t>Understanding the interaction of molecules, cells and tissue</a:t>
            </a:r>
          </a:p>
          <a:p>
            <a:pPr lvl="1"/>
            <a:r>
              <a:rPr lang="en-US" dirty="0"/>
              <a:t>Quantum materials for the digital revolution</a:t>
            </a:r>
          </a:p>
          <a:p>
            <a:pPr lvl="1"/>
            <a:r>
              <a:rPr lang="en-US" dirty="0"/>
              <a:t>Materials for the circular economy </a:t>
            </a:r>
          </a:p>
          <a:p>
            <a:pPr lvl="1"/>
            <a:r>
              <a:rPr lang="en-US" dirty="0"/>
              <a:t>And many more</a:t>
            </a:r>
          </a:p>
          <a:p>
            <a:endParaRPr lang="de-DE" dirty="0"/>
          </a:p>
        </p:txBody>
      </p:sp>
      <p:pic>
        <p:nvPicPr>
          <p:cNvPr id="17" name="Grafik 16">
            <a:extLst>
              <a:ext uri="{FF2B5EF4-FFF2-40B4-BE49-F238E27FC236}">
                <a16:creationId xmlns:a16="http://schemas.microsoft.com/office/drawing/2014/main" id="{A244B6A3-6123-4BEC-B0DA-E1E4A0FCED6D}"/>
              </a:ext>
            </a:extLst>
          </p:cNvPr>
          <p:cNvPicPr>
            <a:picLocks noChangeAspect="1"/>
          </p:cNvPicPr>
          <p:nvPr/>
        </p:nvPicPr>
        <p:blipFill>
          <a:blip r:embed="rId4"/>
          <a:stretch>
            <a:fillRect/>
          </a:stretch>
        </p:blipFill>
        <p:spPr>
          <a:xfrm rot="16200000">
            <a:off x="5467085" y="1476149"/>
            <a:ext cx="3301222" cy="1851027"/>
          </a:xfrm>
          <a:prstGeom prst="rect">
            <a:avLst/>
          </a:prstGeom>
          <a:effectLst>
            <a:outerShdw blurRad="292100" dist="139700" dir="2700000" algn="tl" rotWithShape="0">
              <a:prstClr val="black">
                <a:alpha val="40000"/>
              </a:prstClr>
            </a:outerShdw>
          </a:effectLst>
        </p:spPr>
      </p:pic>
      <p:sp>
        <p:nvSpPr>
          <p:cNvPr id="18" name="Textfeld 17">
            <a:extLst>
              <a:ext uri="{FF2B5EF4-FFF2-40B4-BE49-F238E27FC236}">
                <a16:creationId xmlns:a16="http://schemas.microsoft.com/office/drawing/2014/main" id="{D83B4FC6-463F-4547-8D04-F858511AAC08}"/>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7</a:t>
            </a:fld>
            <a:endParaRPr lang="en-US" sz="1200" dirty="0">
              <a:solidFill>
                <a:srgbClr val="005AA0"/>
              </a:solidFill>
            </a:endParaRPr>
          </a:p>
        </p:txBody>
      </p:sp>
    </p:spTree>
    <p:extLst>
      <p:ext uri="{BB962C8B-B14F-4D97-AF65-F5344CB8AC3E}">
        <p14:creationId xmlns:p14="http://schemas.microsoft.com/office/powerpoint/2010/main" val="352094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User Facilities and Sustainability</a:t>
            </a:r>
          </a:p>
        </p:txBody>
      </p:sp>
      <p:sp>
        <p:nvSpPr>
          <p:cNvPr id="3" name="Textplatzhalter 2"/>
          <p:cNvSpPr>
            <a:spLocks noGrp="1"/>
          </p:cNvSpPr>
          <p:nvPr>
            <p:ph type="body" sz="quarter" idx="14"/>
          </p:nvPr>
        </p:nvSpPr>
        <p:spPr/>
        <p:txBody>
          <a:bodyPr/>
          <a:lstStyle/>
          <a:p>
            <a:r>
              <a:rPr lang="en-US" dirty="0"/>
              <a:t>Basis and Commitment</a:t>
            </a:r>
          </a:p>
          <a:p>
            <a:endParaRPr lang="de-DE" dirty="0"/>
          </a:p>
        </p:txBody>
      </p:sp>
      <p:sp>
        <p:nvSpPr>
          <p:cNvPr id="4" name="Inhaltsplatzhalter 3"/>
          <p:cNvSpPr>
            <a:spLocks noGrp="1"/>
          </p:cNvSpPr>
          <p:nvPr>
            <p:ph sz="quarter" idx="15"/>
          </p:nvPr>
        </p:nvSpPr>
        <p:spPr>
          <a:xfrm>
            <a:off x="358775" y="1635645"/>
            <a:ext cx="2903821" cy="3098279"/>
          </a:xfrm>
        </p:spPr>
        <p:txBody>
          <a:bodyPr/>
          <a:lstStyle/>
          <a:p>
            <a:pPr marL="0" indent="0">
              <a:buNone/>
            </a:pPr>
            <a:r>
              <a:rPr lang="en-US" b="1" dirty="0"/>
              <a:t>Commitment and common understanding is established</a:t>
            </a:r>
          </a:p>
          <a:p>
            <a:r>
              <a:rPr lang="en-US" dirty="0"/>
              <a:t>Sustainability commitment and policy of the Helmholtz Association</a:t>
            </a:r>
          </a:p>
          <a:p>
            <a:r>
              <a:rPr lang="en-US" dirty="0"/>
              <a:t>Handbook for sustainability management in non-university research </a:t>
            </a:r>
            <a:r>
              <a:rPr lang="en-US" dirty="0" err="1"/>
              <a:t>organisations</a:t>
            </a:r>
            <a:r>
              <a:rPr lang="en-US" dirty="0"/>
              <a:t> (</a:t>
            </a:r>
            <a:r>
              <a:rPr lang="en-US" dirty="0" err="1"/>
              <a:t>LeNa</a:t>
            </a:r>
            <a:r>
              <a:rPr lang="en-US" dirty="0"/>
              <a:t>) and its five Fields of Action</a:t>
            </a:r>
          </a:p>
          <a:p>
            <a:endParaRPr lang="en-US" dirty="0"/>
          </a:p>
          <a:p>
            <a:endParaRPr lang="en-US" dirty="0"/>
          </a:p>
          <a:p>
            <a:pPr marL="0" indent="0">
              <a:buNone/>
            </a:pPr>
            <a:endParaRPr lang="de-DE" dirty="0"/>
          </a:p>
          <a:p>
            <a:endParaRPr lang="de-DE" dirty="0"/>
          </a:p>
        </p:txBody>
      </p:sp>
      <p:pic>
        <p:nvPicPr>
          <p:cNvPr id="10" name="Grafik 9">
            <a:extLst>
              <a:ext uri="{FF2B5EF4-FFF2-40B4-BE49-F238E27FC236}">
                <a16:creationId xmlns:a16="http://schemas.microsoft.com/office/drawing/2014/main" id="{4C47B71F-F59F-4C0C-8D35-AF2F23726FB6}"/>
              </a:ext>
            </a:extLst>
          </p:cNvPr>
          <p:cNvPicPr>
            <a:picLocks noChangeAspect="1"/>
          </p:cNvPicPr>
          <p:nvPr/>
        </p:nvPicPr>
        <p:blipFill>
          <a:blip r:embed="rId3"/>
          <a:stretch>
            <a:fillRect/>
          </a:stretch>
        </p:blipFill>
        <p:spPr>
          <a:xfrm>
            <a:off x="4570775" y="802929"/>
            <a:ext cx="2903821" cy="4126073"/>
          </a:xfrm>
          <a:prstGeom prst="rect">
            <a:avLst/>
          </a:prstGeom>
          <a:effectLst>
            <a:outerShdw blurRad="292100" dist="139700" dir="2700000" algn="tl" rotWithShape="0">
              <a:prstClr val="black">
                <a:alpha val="40000"/>
              </a:prstClr>
            </a:outerShdw>
          </a:effectLst>
        </p:spPr>
      </p:pic>
      <p:sp>
        <p:nvSpPr>
          <p:cNvPr id="11" name="Textfeld 10">
            <a:extLst>
              <a:ext uri="{FF2B5EF4-FFF2-40B4-BE49-F238E27FC236}">
                <a16:creationId xmlns:a16="http://schemas.microsoft.com/office/drawing/2014/main" id="{1DDF26F8-5FFD-4F39-B136-BBC1F5744280}"/>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8</a:t>
            </a:fld>
            <a:endParaRPr lang="en-US" sz="1200" dirty="0">
              <a:solidFill>
                <a:srgbClr val="005AA0"/>
              </a:solidFill>
            </a:endParaRPr>
          </a:p>
        </p:txBody>
      </p:sp>
    </p:spTree>
    <p:extLst>
      <p:ext uri="{BB962C8B-B14F-4D97-AF65-F5344CB8AC3E}">
        <p14:creationId xmlns:p14="http://schemas.microsoft.com/office/powerpoint/2010/main" val="383226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US" dirty="0"/>
              <a:t>User Facilities and Sustainability</a:t>
            </a:r>
            <a:endParaRPr dirty="0"/>
          </a:p>
        </p:txBody>
      </p:sp>
      <p:sp>
        <p:nvSpPr>
          <p:cNvPr id="3" name="Textplatzhalter 2"/>
          <p:cNvSpPr>
            <a:spLocks noGrp="1"/>
          </p:cNvSpPr>
          <p:nvPr>
            <p:ph type="body" sz="quarter" idx="14"/>
          </p:nvPr>
        </p:nvSpPr>
        <p:spPr bwMode="auto"/>
        <p:txBody>
          <a:bodyPr/>
          <a:lstStyle/>
          <a:p>
            <a:pPr>
              <a:defRPr/>
            </a:pPr>
            <a:r>
              <a:rPr lang="en-US" dirty="0"/>
              <a:t>Basis and Commitment</a:t>
            </a:r>
            <a:endParaRPr dirty="0"/>
          </a:p>
          <a:p>
            <a:pPr>
              <a:defRPr/>
            </a:pPr>
            <a:endParaRPr lang="de-DE" dirty="0"/>
          </a:p>
        </p:txBody>
      </p:sp>
      <p:sp>
        <p:nvSpPr>
          <p:cNvPr id="4" name="Inhaltsplatzhalter 3"/>
          <p:cNvSpPr>
            <a:spLocks noGrp="1"/>
          </p:cNvSpPr>
          <p:nvPr>
            <p:ph sz="quarter" idx="15"/>
          </p:nvPr>
        </p:nvSpPr>
        <p:spPr bwMode="auto">
          <a:xfrm>
            <a:off x="358775" y="1383618"/>
            <a:ext cx="4105275" cy="3612289"/>
          </a:xfrm>
        </p:spPr>
        <p:txBody>
          <a:bodyPr/>
          <a:lstStyle/>
          <a:p>
            <a:pPr marL="0" indent="0">
              <a:buNone/>
              <a:defRPr/>
            </a:pPr>
            <a:r>
              <a:rPr lang="en-US" u="sng" dirty="0"/>
              <a:t>Center level:</a:t>
            </a:r>
            <a:endParaRPr dirty="0"/>
          </a:p>
          <a:p>
            <a:pPr lvl="1">
              <a:defRPr/>
            </a:pPr>
            <a:r>
              <a:rPr lang="en-US" dirty="0"/>
              <a:t>Sustainability managers and working groups in place in all centers</a:t>
            </a:r>
            <a:br>
              <a:rPr lang="en-US" dirty="0"/>
            </a:br>
            <a:r>
              <a:rPr lang="en-US" dirty="0"/>
              <a:t>(top – down)</a:t>
            </a:r>
            <a:endParaRPr dirty="0"/>
          </a:p>
          <a:p>
            <a:pPr lvl="1">
              <a:defRPr/>
            </a:pPr>
            <a:r>
              <a:rPr lang="en-US" dirty="0"/>
              <a:t>Grass roots initiatives</a:t>
            </a:r>
            <a:br>
              <a:rPr lang="en-US" dirty="0"/>
            </a:br>
            <a:r>
              <a:rPr lang="en-US" dirty="0"/>
              <a:t>(bottom – up)</a:t>
            </a:r>
            <a:endParaRPr dirty="0"/>
          </a:p>
          <a:p>
            <a:pPr marL="180975" lvl="1" indent="0">
              <a:buNone/>
              <a:defRPr/>
            </a:pPr>
            <a:endParaRPr lang="en-US" dirty="0"/>
          </a:p>
          <a:p>
            <a:pPr marL="0" indent="0">
              <a:buNone/>
              <a:defRPr/>
            </a:pPr>
            <a:endParaRPr lang="de-DE" dirty="0"/>
          </a:p>
          <a:p>
            <a:pPr>
              <a:defRPr/>
            </a:pPr>
            <a:endParaRPr lang="de-DE" dirty="0"/>
          </a:p>
        </p:txBody>
      </p:sp>
      <p:sp>
        <p:nvSpPr>
          <p:cNvPr id="6" name="Textfeld 5">
            <a:extLst>
              <a:ext uri="{FF2B5EF4-FFF2-40B4-BE49-F238E27FC236}">
                <a16:creationId xmlns:a16="http://schemas.microsoft.com/office/drawing/2014/main" id="{886BDC77-1152-00D3-6C9E-879FA9347D9F}"/>
              </a:ext>
            </a:extLst>
          </p:cNvPr>
          <p:cNvSpPr txBox="1"/>
          <p:nvPr/>
        </p:nvSpPr>
        <p:spPr>
          <a:xfrm>
            <a:off x="3711082" y="3584093"/>
            <a:ext cx="4579256" cy="1323439"/>
          </a:xfrm>
          <a:prstGeom prst="rect">
            <a:avLst/>
          </a:prstGeom>
          <a:noFill/>
        </p:spPr>
        <p:txBody>
          <a:bodyPr wrap="square">
            <a:spAutoFit/>
          </a:bodyPr>
          <a:lstStyle/>
          <a:p>
            <a:pPr>
              <a:defRPr/>
            </a:pPr>
            <a:r>
              <a:rPr lang="en-US" sz="1600" u="sng" dirty="0"/>
              <a:t>Helmholtz level:</a:t>
            </a:r>
            <a:endParaRPr lang="en-US" sz="1600" dirty="0"/>
          </a:p>
          <a:p>
            <a:pPr marL="742950" lvl="1" indent="-285750">
              <a:buFont typeface="Arial" panose="020B0604020202020204" pitchFamily="34" charset="0"/>
              <a:buChar char="•"/>
              <a:defRPr/>
            </a:pPr>
            <a:r>
              <a:rPr lang="en-US" sz="1600" dirty="0"/>
              <a:t>Helmholtz Sustainability Working Group</a:t>
            </a:r>
          </a:p>
          <a:p>
            <a:pPr marL="742950" lvl="1" indent="-285750">
              <a:buFont typeface="Arial" panose="020B0604020202020204" pitchFamily="34" charset="0"/>
              <a:buChar char="•"/>
              <a:defRPr/>
            </a:pPr>
            <a:r>
              <a:rPr lang="en-US" sz="1600" dirty="0"/>
              <a:t>Sustainability Task Force</a:t>
            </a:r>
          </a:p>
          <a:p>
            <a:pPr marL="742950" lvl="1" indent="-285750">
              <a:buFont typeface="Arial" panose="020B0604020202020204" pitchFamily="34" charset="0"/>
              <a:buChar char="•"/>
              <a:defRPr/>
            </a:pPr>
            <a:r>
              <a:rPr lang="en-US" sz="1600" dirty="0"/>
              <a:t>Yearly Sustainability Summits (</a:t>
            </a:r>
            <a:r>
              <a:rPr lang="en-US" sz="1600" dirty="0" err="1"/>
              <a:t>SuSu</a:t>
            </a:r>
            <a:r>
              <a:rPr lang="en-US" sz="1600" dirty="0"/>
              <a:t>) next: 10./11.October 2023 at KIT</a:t>
            </a:r>
          </a:p>
        </p:txBody>
      </p:sp>
      <p:pic>
        <p:nvPicPr>
          <p:cNvPr id="11" name="Grafik 10"/>
          <p:cNvPicPr>
            <a:picLocks noChangeAspect="1"/>
          </p:cNvPicPr>
          <p:nvPr/>
        </p:nvPicPr>
        <p:blipFill>
          <a:blip r:embed="rId3"/>
          <a:stretch/>
        </p:blipFill>
        <p:spPr bwMode="auto">
          <a:xfrm>
            <a:off x="5010999" y="1121957"/>
            <a:ext cx="1728192" cy="1731117"/>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4"/>
          <a:stretch/>
        </p:blipFill>
        <p:spPr bwMode="auto">
          <a:xfrm>
            <a:off x="6604935" y="2277734"/>
            <a:ext cx="1735296" cy="1222538"/>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5A408A35-0BD6-7858-8293-D970F3B54D06}"/>
              </a:ext>
            </a:extLst>
          </p:cNvPr>
          <p:cNvPicPr>
            <a:picLocks noChangeAspect="1"/>
          </p:cNvPicPr>
          <p:nvPr/>
        </p:nvPicPr>
        <p:blipFill>
          <a:blip r:embed="rId5"/>
          <a:stretch>
            <a:fillRect/>
          </a:stretch>
        </p:blipFill>
        <p:spPr>
          <a:xfrm>
            <a:off x="453532" y="3189762"/>
            <a:ext cx="2469134" cy="1566637"/>
          </a:xfrm>
          <a:prstGeom prst="rect">
            <a:avLst/>
          </a:prstGeom>
          <a:ln>
            <a:noFill/>
          </a:ln>
          <a:effectLst>
            <a:outerShdw blurRad="292100" dist="139700" dir="2700000" algn="tl" rotWithShape="0">
              <a:srgbClr val="333333">
                <a:alpha val="65000"/>
              </a:srgbClr>
            </a:outerShdw>
          </a:effectLst>
        </p:spPr>
      </p:pic>
      <p:pic>
        <p:nvPicPr>
          <p:cNvPr id="7" name="Picture 9"/>
          <p:cNvPicPr>
            <a:picLocks noChangeAspect="1" noChangeArrowheads="1"/>
          </p:cNvPicPr>
          <p:nvPr/>
        </p:nvPicPr>
        <p:blipFill>
          <a:blip r:embed="rId6"/>
          <a:stretch/>
        </p:blipFill>
        <p:spPr bwMode="auto">
          <a:xfrm>
            <a:off x="1794633" y="4256648"/>
            <a:ext cx="1898725" cy="667252"/>
          </a:xfrm>
          <a:prstGeom prst="rect">
            <a:avLst/>
          </a:prstGeom>
          <a:ln>
            <a:noFill/>
          </a:ln>
          <a:effectLst>
            <a:outerShdw blurRad="292100" dist="139700" dir="2700000" algn="tl" rotWithShape="0">
              <a:srgbClr val="333333">
                <a:alpha val="65000"/>
              </a:srgbClr>
            </a:outerShdw>
          </a:effectLst>
        </p:spPr>
      </p:pic>
      <p:sp>
        <p:nvSpPr>
          <p:cNvPr id="12" name="Textfeld 11">
            <a:extLst>
              <a:ext uri="{FF2B5EF4-FFF2-40B4-BE49-F238E27FC236}">
                <a16:creationId xmlns:a16="http://schemas.microsoft.com/office/drawing/2014/main" id="{78C3D32A-7533-4F61-8B2B-B651CFA65FC3}"/>
              </a:ext>
            </a:extLst>
          </p:cNvPr>
          <p:cNvSpPr txBox="1"/>
          <p:nvPr/>
        </p:nvSpPr>
        <p:spPr>
          <a:xfrm>
            <a:off x="0" y="4845005"/>
            <a:ext cx="936104" cy="276999"/>
          </a:xfrm>
          <a:prstGeom prst="rect">
            <a:avLst/>
          </a:prstGeom>
          <a:noFill/>
        </p:spPr>
        <p:txBody>
          <a:bodyPr wrap="square" rtlCol="0">
            <a:spAutoFit/>
          </a:bodyPr>
          <a:lstStyle/>
          <a:p>
            <a:fld id="{353E3F2E-29B5-404B-8AAA-083655F78C63}" type="slidenum">
              <a:rPr lang="en-US" sz="1200" smtClean="0">
                <a:solidFill>
                  <a:srgbClr val="005AA0"/>
                </a:solidFill>
              </a:rPr>
              <a:t>9</a:t>
            </a:fld>
            <a:endParaRPr lang="en-US" sz="1200" dirty="0">
              <a:solidFill>
                <a:srgbClr val="005AA0"/>
              </a:solidFill>
            </a:endParaRPr>
          </a:p>
        </p:txBody>
      </p:sp>
      <p:pic>
        <p:nvPicPr>
          <p:cNvPr id="10" name="Grafik 9">
            <a:extLst>
              <a:ext uri="{FF2B5EF4-FFF2-40B4-BE49-F238E27FC236}">
                <a16:creationId xmlns:a16="http://schemas.microsoft.com/office/drawing/2014/main" id="{575C697F-DB02-4E06-B4CA-83D2618ECF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4268" y="1029122"/>
            <a:ext cx="1671268" cy="1049638"/>
          </a:xfrm>
          <a:prstGeom prst="rect">
            <a:avLst/>
          </a:prstGeom>
          <a:effectLst>
            <a:outerShdw blurRad="292100" dist="1397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1_Titelfolie">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ischen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nhaltsfolie">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el_Energ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2597</Words>
  <Application>Microsoft Office PowerPoint</Application>
  <PresentationFormat>Bildschirmpräsentation (16:9)</PresentationFormat>
  <Paragraphs>273</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17</vt:i4>
      </vt:variant>
    </vt:vector>
  </HeadingPairs>
  <TitlesOfParts>
    <vt:vector size="28" baseType="lpstr">
      <vt:lpstr>Arial</vt:lpstr>
      <vt:lpstr>Bahnschrift Light SemiCondensed</vt:lpstr>
      <vt:lpstr>Calibri</vt:lpstr>
      <vt:lpstr>Calibri Light</vt:lpstr>
      <vt:lpstr>DejaVu Sans</vt:lpstr>
      <vt:lpstr>Wingdings</vt:lpstr>
      <vt:lpstr>1_Titelfolie</vt:lpstr>
      <vt:lpstr>Zwischenfolie</vt:lpstr>
      <vt:lpstr>Benutzerdefiniertes Design</vt:lpstr>
      <vt:lpstr>1_Inhaltsfolie</vt:lpstr>
      <vt:lpstr>Titel_Energie</vt:lpstr>
      <vt:lpstr>PowerPoint-Präsentation</vt:lpstr>
      <vt:lpstr>User Facilities and Sustainability</vt:lpstr>
      <vt:lpstr>User Facilities and Sustainability</vt:lpstr>
      <vt:lpstr>User Facilities and Sustainability</vt:lpstr>
      <vt:lpstr>User Facilities and Sustainability</vt:lpstr>
      <vt:lpstr>Research for Sustainability</vt:lpstr>
      <vt:lpstr>Research for Sustainability</vt:lpstr>
      <vt:lpstr>User Facilities and Sustainability</vt:lpstr>
      <vt:lpstr>User Facilities and Sustainability</vt:lpstr>
      <vt:lpstr>Sustainable Research</vt:lpstr>
      <vt:lpstr>Sustainable Research</vt:lpstr>
      <vt:lpstr>Sustainable Research</vt:lpstr>
      <vt:lpstr>Sustainable Research</vt:lpstr>
      <vt:lpstr>Sustainable Research</vt:lpstr>
      <vt:lpstr>Sustainable Research</vt:lpstr>
      <vt:lpstr>Sustainable Research</vt:lpstr>
      <vt:lpstr>User Facilities and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Dazenko, Irina</dc:creator>
  <cp:lastModifiedBy>Voelker, Denise</cp:lastModifiedBy>
  <cp:revision>794</cp:revision>
  <cp:lastPrinted>2023-04-03T11:13:01Z</cp:lastPrinted>
  <dcterms:created xsi:type="dcterms:W3CDTF">2017-08-27T12:31:56Z</dcterms:created>
  <dcterms:modified xsi:type="dcterms:W3CDTF">2023-04-12T13:49:27Z</dcterms:modified>
</cp:coreProperties>
</file>