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738" r:id="rId2"/>
    <p:sldMasterId id="2147483746" r:id="rId3"/>
    <p:sldMasterId id="2147483750" r:id="rId4"/>
    <p:sldMasterId id="2147483754" r:id="rId5"/>
    <p:sldMasterId id="2147483764" r:id="rId6"/>
    <p:sldMasterId id="2147483769" r:id="rId7"/>
    <p:sldMasterId id="2147483774" r:id="rId8"/>
    <p:sldMasterId id="2147483778" r:id="rId9"/>
    <p:sldMasterId id="2147483780" r:id="rId10"/>
    <p:sldMasterId id="2147483793" r:id="rId11"/>
    <p:sldMasterId id="2147483795" r:id="rId12"/>
  </p:sldMasterIdLst>
  <p:notesMasterIdLst>
    <p:notesMasterId r:id="rId40"/>
  </p:notesMasterIdLst>
  <p:handoutMasterIdLst>
    <p:handoutMasterId r:id="rId41"/>
  </p:handoutMasterIdLst>
  <p:sldIdLst>
    <p:sldId id="462" r:id="rId13"/>
    <p:sldId id="578" r:id="rId14"/>
    <p:sldId id="582" r:id="rId15"/>
    <p:sldId id="606" r:id="rId16"/>
    <p:sldId id="607" r:id="rId17"/>
    <p:sldId id="566" r:id="rId18"/>
    <p:sldId id="567" r:id="rId19"/>
    <p:sldId id="591" r:id="rId20"/>
    <p:sldId id="580" r:id="rId21"/>
    <p:sldId id="584" r:id="rId22"/>
    <p:sldId id="592" r:id="rId23"/>
    <p:sldId id="593" r:id="rId24"/>
    <p:sldId id="612" r:id="rId25"/>
    <p:sldId id="594" r:id="rId26"/>
    <p:sldId id="579" r:id="rId27"/>
    <p:sldId id="596" r:id="rId28"/>
    <p:sldId id="597" r:id="rId29"/>
    <p:sldId id="598" r:id="rId30"/>
    <p:sldId id="595" r:id="rId31"/>
    <p:sldId id="599" r:id="rId32"/>
    <p:sldId id="609" r:id="rId33"/>
    <p:sldId id="613" r:id="rId34"/>
    <p:sldId id="602" r:id="rId35"/>
    <p:sldId id="603" r:id="rId36"/>
    <p:sldId id="608" r:id="rId37"/>
    <p:sldId id="611" r:id="rId38"/>
    <p:sldId id="322" r:id="rId39"/>
  </p:sldIdLst>
  <p:sldSz cx="9144000" cy="5143500" type="screen16x9"/>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A368C6E-5664-4ACB-9A19-9A27012E401D}">
          <p14:sldIdLst>
            <p14:sldId id="462"/>
            <p14:sldId id="578"/>
            <p14:sldId id="582"/>
            <p14:sldId id="606"/>
            <p14:sldId id="607"/>
          </p14:sldIdLst>
        </p14:section>
        <p14:section name="PoF V" id="{26816838-D930-4068-B45F-3430A1F6D2A9}">
          <p14:sldIdLst>
            <p14:sldId id="566"/>
            <p14:sldId id="567"/>
            <p14:sldId id="591"/>
          </p14:sldIdLst>
        </p14:section>
        <p14:section name="Helmholtz-Institutes" id="{7300D78B-8FB9-47D1-848D-3494C93C841F}">
          <p14:sldIdLst>
            <p14:sldId id="580"/>
            <p14:sldId id="584"/>
            <p14:sldId id="592"/>
            <p14:sldId id="593"/>
            <p14:sldId id="612"/>
            <p14:sldId id="594"/>
          </p14:sldIdLst>
        </p14:section>
        <p14:section name="Helmholtz Incubator Information &amp; Data Science" id="{3506D1E6-78D1-4CB7-A018-DD5DF91D8F5E}">
          <p14:sldIdLst>
            <p14:sldId id="579"/>
            <p14:sldId id="596"/>
            <p14:sldId id="597"/>
            <p14:sldId id="598"/>
          </p14:sldIdLst>
        </p14:section>
        <p14:section name="Highlights" id="{25DF1F2A-EA4B-4FCF-B3BF-3FA59F924E76}">
          <p14:sldIdLst>
            <p14:sldId id="595"/>
            <p14:sldId id="599"/>
            <p14:sldId id="609"/>
            <p14:sldId id="613"/>
            <p14:sldId id="602"/>
            <p14:sldId id="603"/>
            <p14:sldId id="608"/>
            <p14:sldId id="611"/>
            <p14:sldId id="322"/>
          </p14:sldIdLst>
        </p14:section>
      </p14:sectionLst>
    </p:ext>
    <p:ext uri="{EFAFB233-063F-42B5-8137-9DF3F51BA10A}">
      <p15:sldGuideLst xmlns:p15="http://schemas.microsoft.com/office/powerpoint/2012/main">
        <p15:guide id="1" orient="horz" pos="298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ämer, Julia" initials="KJ" lastIdx="9" clrIdx="0">
    <p:extLst>
      <p:ext uri="{19B8F6BF-5375-455C-9EA6-DF929625EA0E}">
        <p15:presenceInfo xmlns:p15="http://schemas.microsoft.com/office/powerpoint/2012/main" userId="S-1-5-21-3262521613-164117625-2965018878-9724" providerId="AD"/>
      </p:ext>
    </p:extLst>
  </p:cmAuthor>
  <p:cmAuthor id="2" name="Panetzky, Christian" initials="PC" lastIdx="2" clrIdx="1">
    <p:extLst>
      <p:ext uri="{19B8F6BF-5375-455C-9EA6-DF929625EA0E}">
        <p15:presenceInfo xmlns:p15="http://schemas.microsoft.com/office/powerpoint/2012/main" userId="S-1-5-21-3262521613-164117625-2965018878-9749" providerId="AD"/>
      </p:ext>
    </p:extLst>
  </p:cmAuthor>
  <p:cmAuthor id="3" name="Wiesenfeldt, Sören" initials="WS" lastIdx="11" clrIdx="2">
    <p:extLst>
      <p:ext uri="{19B8F6BF-5375-455C-9EA6-DF929625EA0E}">
        <p15:presenceInfo xmlns:p15="http://schemas.microsoft.com/office/powerpoint/2012/main" userId="S-1-5-21-3262521613-164117625-2965018878-3202" providerId="AD"/>
      </p:ext>
    </p:extLst>
  </p:cmAuthor>
  <p:cmAuthor id="4" name="Baumann, Stefanie" initials="BS" lastIdx="1" clrIdx="3">
    <p:extLst>
      <p:ext uri="{19B8F6BF-5375-455C-9EA6-DF929625EA0E}">
        <p15:presenceInfo xmlns:p15="http://schemas.microsoft.com/office/powerpoint/2012/main" userId="S-1-5-21-3262521613-164117625-2965018878-7812" providerId="AD"/>
      </p:ext>
    </p:extLst>
  </p:cmAuthor>
  <p:cmAuthor id="5" name="Brüchmann, Cathrin" initials="BC" lastIdx="3" clrIdx="4">
    <p:extLst>
      <p:ext uri="{19B8F6BF-5375-455C-9EA6-DF929625EA0E}">
        <p15:presenceInfo xmlns:p15="http://schemas.microsoft.com/office/powerpoint/2012/main" userId="S-1-5-21-3262521613-164117625-2965018878-3121" providerId="AD"/>
      </p:ext>
    </p:extLst>
  </p:cmAuthor>
  <p:cmAuthor id="6" name="Suntrup, Lisa" initials="SL" lastIdx="1" clrIdx="5">
    <p:extLst>
      <p:ext uri="{19B8F6BF-5375-455C-9EA6-DF929625EA0E}">
        <p15:presenceInfo xmlns:p15="http://schemas.microsoft.com/office/powerpoint/2012/main" userId="S-1-5-21-3262521613-164117625-2965018878-9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5"/>
    <a:srgbClr val="002864"/>
    <a:srgbClr val="0A2D6E"/>
    <a:srgbClr val="CDEEFB"/>
    <a:srgbClr val="A0235A"/>
    <a:srgbClr val="22B0F8"/>
    <a:srgbClr val="00CCBC"/>
    <a:srgbClr val="EBFBFD"/>
    <a:srgbClr val="005AA0"/>
    <a:srgbClr val="8CB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autoAdjust="0"/>
    <p:restoredTop sz="88213" autoAdjust="0"/>
  </p:normalViewPr>
  <p:slideViewPr>
    <p:cSldViewPr snapToObjects="1" showGuides="1">
      <p:cViewPr varScale="1">
        <p:scale>
          <a:sx n="129" d="100"/>
          <a:sy n="129" d="100"/>
        </p:scale>
        <p:origin x="1336" y="176"/>
      </p:cViewPr>
      <p:guideLst>
        <p:guide orient="horz" pos="2982"/>
        <p:guide pos="2880"/>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7E836-292B-45F3-9E30-8FBC60481A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F304F29-D2B1-4853-97F2-ADCB036B2FDB}">
      <dgm:prSet phldrT="[Text]" custT="1"/>
      <dgm:spPr/>
      <dgm:t>
        <a:bodyPr/>
        <a:lstStyle/>
        <a:p>
          <a:r>
            <a:rPr lang="en-US" sz="1600" dirty="0">
              <a:solidFill>
                <a:schemeClr val="bg1"/>
              </a:solidFill>
              <a:latin typeface="Arial"/>
              <a:ea typeface="+mn-ea"/>
              <a:cs typeface="Arial"/>
            </a:rPr>
            <a:t>Selection of two new Helmholtz Institutes in 2023</a:t>
          </a:r>
          <a:endParaRPr lang="de-DE" sz="1600" dirty="0">
            <a:solidFill>
              <a:schemeClr val="bg1"/>
            </a:solidFill>
            <a:latin typeface="Arial"/>
            <a:ea typeface="+mn-ea"/>
            <a:cs typeface="Arial"/>
          </a:endParaRPr>
        </a:p>
      </dgm:t>
    </dgm:pt>
    <dgm:pt modelId="{9DC52C6A-ECDD-45E0-A0BE-683250B3247D}" type="parTrans" cxnId="{CA576392-F960-4221-95DD-58ABD029C4A8}">
      <dgm:prSet/>
      <dgm:spPr/>
      <dgm:t>
        <a:bodyPr/>
        <a:lstStyle/>
        <a:p>
          <a:endParaRPr lang="de-DE"/>
        </a:p>
      </dgm:t>
    </dgm:pt>
    <dgm:pt modelId="{65A975DF-791D-4209-A551-766BA2662A2F}" type="sibTrans" cxnId="{CA576392-F960-4221-95DD-58ABD029C4A8}">
      <dgm:prSet/>
      <dgm:spPr/>
      <dgm:t>
        <a:bodyPr/>
        <a:lstStyle/>
        <a:p>
          <a:endParaRPr lang="de-DE"/>
        </a:p>
      </dgm:t>
    </dgm:pt>
    <dgm:pt modelId="{536E5A0F-3AA9-408C-84C9-5A3993ADFA57}">
      <dgm:prSet phldrT="[Text]" custT="1"/>
      <dgm:spPr/>
      <dgm:t>
        <a:bodyPr/>
        <a:lstStyle/>
        <a:p>
          <a:r>
            <a:rPr lang="de-DE" sz="1600" dirty="0" err="1">
              <a:solidFill>
                <a:schemeClr val="bg1"/>
              </a:solidFill>
              <a:latin typeface="Arial"/>
              <a:ea typeface="+mn-ea"/>
              <a:cs typeface="Arial"/>
            </a:rPr>
            <a:t>PoF</a:t>
          </a:r>
          <a:r>
            <a:rPr lang="de-DE" sz="1600" dirty="0">
              <a:solidFill>
                <a:schemeClr val="bg1"/>
              </a:solidFill>
              <a:latin typeface="Arial"/>
              <a:ea typeface="+mn-ea"/>
              <a:cs typeface="Arial"/>
            </a:rPr>
            <a:t> V – </a:t>
          </a:r>
          <a:r>
            <a:rPr lang="de-DE" sz="1600" dirty="0" err="1">
              <a:solidFill>
                <a:schemeClr val="bg1"/>
              </a:solidFill>
              <a:latin typeface="Arial"/>
              <a:ea typeface="+mn-ea"/>
              <a:cs typeface="Arial"/>
            </a:rPr>
            <a:t>steps</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towards</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the</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evaluation</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process</a:t>
          </a:r>
          <a:endParaRPr lang="de-DE" sz="1600" dirty="0">
            <a:solidFill>
              <a:schemeClr val="bg1"/>
            </a:solidFill>
            <a:latin typeface="Arial"/>
            <a:ea typeface="+mn-ea"/>
            <a:cs typeface="Arial"/>
          </a:endParaRPr>
        </a:p>
      </dgm:t>
    </dgm:pt>
    <dgm:pt modelId="{E0010F9A-BCA4-49D7-907B-07C1022CC2CD}" type="parTrans" cxnId="{495506B8-D6EB-43AD-B0F7-BFA32291939D}">
      <dgm:prSet/>
      <dgm:spPr/>
      <dgm:t>
        <a:bodyPr/>
        <a:lstStyle/>
        <a:p>
          <a:endParaRPr lang="de-DE"/>
        </a:p>
      </dgm:t>
    </dgm:pt>
    <dgm:pt modelId="{5F0A213F-C616-4A4A-AAF6-F735661C60AE}" type="sibTrans" cxnId="{495506B8-D6EB-43AD-B0F7-BFA32291939D}">
      <dgm:prSet/>
      <dgm:spPr/>
      <dgm:t>
        <a:bodyPr/>
        <a:lstStyle/>
        <a:p>
          <a:endParaRPr lang="de-DE"/>
        </a:p>
      </dgm:t>
    </dgm:pt>
    <dgm:pt modelId="{6BA2F6D7-D143-4265-8D4D-4BC088046449}">
      <dgm:prSet phldrT="[Text]" custT="1"/>
      <dgm:spPr/>
      <dgm:t>
        <a:bodyPr/>
        <a:lstStyle/>
        <a:p>
          <a:r>
            <a:rPr lang="en-US" sz="1600" dirty="0" err="1">
              <a:solidFill>
                <a:schemeClr val="bg1"/>
              </a:solidFill>
              <a:latin typeface="Arial"/>
              <a:ea typeface="+mn-ea"/>
              <a:cs typeface="Arial"/>
            </a:rPr>
            <a:t>Zeitenwende</a:t>
          </a:r>
          <a:r>
            <a:rPr lang="en-US" sz="1600" dirty="0">
              <a:solidFill>
                <a:schemeClr val="bg1"/>
              </a:solidFill>
              <a:latin typeface="Arial"/>
              <a:ea typeface="+mn-ea"/>
              <a:cs typeface="Arial"/>
            </a:rPr>
            <a:t> - Challenges in the context of recent international developments </a:t>
          </a:r>
          <a:endParaRPr lang="de-DE" sz="1600" dirty="0">
            <a:solidFill>
              <a:schemeClr val="bg1"/>
            </a:solidFill>
            <a:latin typeface="Arial"/>
            <a:ea typeface="+mn-ea"/>
            <a:cs typeface="Arial"/>
          </a:endParaRPr>
        </a:p>
      </dgm:t>
    </dgm:pt>
    <dgm:pt modelId="{71549DDA-F98C-4794-AB9F-E171E39E4BF8}" type="parTrans" cxnId="{1F51C263-7E05-48A0-B952-741358688A59}">
      <dgm:prSet/>
      <dgm:spPr/>
      <dgm:t>
        <a:bodyPr/>
        <a:lstStyle/>
        <a:p>
          <a:endParaRPr lang="de-DE"/>
        </a:p>
      </dgm:t>
    </dgm:pt>
    <dgm:pt modelId="{15F0BE16-5EAA-4885-8AE6-0EDE0D84452C}" type="sibTrans" cxnId="{1F51C263-7E05-48A0-B952-741358688A59}">
      <dgm:prSet/>
      <dgm:spPr/>
      <dgm:t>
        <a:bodyPr/>
        <a:lstStyle/>
        <a:p>
          <a:endParaRPr lang="de-DE"/>
        </a:p>
      </dgm:t>
    </dgm:pt>
    <dgm:pt modelId="{8926D0C3-A669-4DD0-B51C-F20D4F1F94B0}">
      <dgm:prSet phldrT="[Text]" custT="1"/>
      <dgm:spPr/>
      <dgm:t>
        <a:bodyPr/>
        <a:lstStyle/>
        <a:p>
          <a:r>
            <a:rPr lang="en-US" sz="1600" dirty="0">
              <a:solidFill>
                <a:schemeClr val="bg1"/>
              </a:solidFill>
              <a:latin typeface="Arial"/>
              <a:ea typeface="+mn-ea"/>
              <a:cs typeface="Arial"/>
            </a:rPr>
            <a:t>Helmholtz Incubator Information &amp; Data Science</a:t>
          </a:r>
          <a:r>
            <a:rPr lang="de-DE" sz="1600" dirty="0">
              <a:solidFill>
                <a:schemeClr val="bg1"/>
              </a:solidFill>
              <a:latin typeface="Arial"/>
              <a:ea typeface="+mn-ea"/>
              <a:cs typeface="Arial"/>
            </a:rPr>
            <a:t> </a:t>
          </a:r>
        </a:p>
      </dgm:t>
    </dgm:pt>
    <dgm:pt modelId="{3E5AFB27-4948-4ED5-9A9B-7E6614AE8130}" type="parTrans" cxnId="{1B873EBD-AAFC-4F7B-B19B-F41A8F27B765}">
      <dgm:prSet/>
      <dgm:spPr/>
      <dgm:t>
        <a:bodyPr/>
        <a:lstStyle/>
        <a:p>
          <a:endParaRPr lang="de-DE"/>
        </a:p>
      </dgm:t>
    </dgm:pt>
    <dgm:pt modelId="{4A0D7803-0805-4E7B-BE60-ED9132712BF7}" type="sibTrans" cxnId="{1B873EBD-AAFC-4F7B-B19B-F41A8F27B765}">
      <dgm:prSet/>
      <dgm:spPr/>
      <dgm:t>
        <a:bodyPr/>
        <a:lstStyle/>
        <a:p>
          <a:endParaRPr lang="de-DE"/>
        </a:p>
      </dgm:t>
    </dgm:pt>
    <dgm:pt modelId="{01483BBF-5D20-49A1-951F-5E3077AEE1FF}">
      <dgm:prSet phldrT="[Text]" custT="1"/>
      <dgm:spPr/>
      <dgm:t>
        <a:bodyPr/>
        <a:lstStyle/>
        <a:p>
          <a:r>
            <a:rPr lang="de-DE" sz="1600" dirty="0">
              <a:solidFill>
                <a:schemeClr val="bg1"/>
              </a:solidFill>
              <a:latin typeface="Arial"/>
              <a:ea typeface="+mn-ea"/>
              <a:cs typeface="Arial"/>
            </a:rPr>
            <a:t>Scientific </a:t>
          </a:r>
          <a:r>
            <a:rPr lang="de-DE" sz="1600" dirty="0" err="1">
              <a:solidFill>
                <a:schemeClr val="bg1"/>
              </a:solidFill>
              <a:latin typeface="Arial"/>
              <a:ea typeface="+mn-ea"/>
              <a:cs typeface="Arial"/>
            </a:rPr>
            <a:t>highlights</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from</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the</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research</a:t>
          </a:r>
          <a:r>
            <a:rPr lang="de-DE" sz="1600" dirty="0">
              <a:solidFill>
                <a:schemeClr val="bg1"/>
              </a:solidFill>
              <a:latin typeface="Arial"/>
              <a:ea typeface="+mn-ea"/>
              <a:cs typeface="Arial"/>
            </a:rPr>
            <a:t> </a:t>
          </a:r>
          <a:r>
            <a:rPr lang="de-DE" sz="1600" dirty="0" err="1">
              <a:solidFill>
                <a:schemeClr val="bg1"/>
              </a:solidFill>
              <a:latin typeface="Arial"/>
              <a:ea typeface="+mn-ea"/>
              <a:cs typeface="Arial"/>
            </a:rPr>
            <a:t>fields</a:t>
          </a:r>
          <a:endParaRPr lang="de-DE" sz="1600" dirty="0">
            <a:solidFill>
              <a:schemeClr val="bg1"/>
            </a:solidFill>
            <a:latin typeface="Arial"/>
            <a:ea typeface="+mn-ea"/>
            <a:cs typeface="Arial"/>
          </a:endParaRPr>
        </a:p>
      </dgm:t>
    </dgm:pt>
    <dgm:pt modelId="{5E25CD1C-36E2-42A5-8013-76D34B248922}" type="parTrans" cxnId="{65B8DA31-527D-4FCC-99A7-D0E6F417918F}">
      <dgm:prSet/>
      <dgm:spPr/>
      <dgm:t>
        <a:bodyPr/>
        <a:lstStyle/>
        <a:p>
          <a:endParaRPr lang="de-DE"/>
        </a:p>
      </dgm:t>
    </dgm:pt>
    <dgm:pt modelId="{934D53CA-502F-4095-B4E6-D7A0BF7B2C77}" type="sibTrans" cxnId="{65B8DA31-527D-4FCC-99A7-D0E6F417918F}">
      <dgm:prSet/>
      <dgm:spPr/>
      <dgm:t>
        <a:bodyPr/>
        <a:lstStyle/>
        <a:p>
          <a:endParaRPr lang="de-DE"/>
        </a:p>
      </dgm:t>
    </dgm:pt>
    <dgm:pt modelId="{D6793ED0-180F-494F-B82E-CB23748A2A3E}" type="pres">
      <dgm:prSet presAssocID="{7007E836-292B-45F3-9E30-8FBC60481A9B}" presName="Name0" presStyleCnt="0">
        <dgm:presLayoutVars>
          <dgm:chMax val="7"/>
          <dgm:chPref val="7"/>
          <dgm:dir/>
        </dgm:presLayoutVars>
      </dgm:prSet>
      <dgm:spPr/>
    </dgm:pt>
    <dgm:pt modelId="{64AF61F6-34B1-40F5-A9CC-A618721D3A82}" type="pres">
      <dgm:prSet presAssocID="{7007E836-292B-45F3-9E30-8FBC60481A9B}" presName="Name1" presStyleCnt="0"/>
      <dgm:spPr/>
    </dgm:pt>
    <dgm:pt modelId="{8B19C319-6201-45DF-ABBA-EED2984DE6EA}" type="pres">
      <dgm:prSet presAssocID="{7007E836-292B-45F3-9E30-8FBC60481A9B}" presName="cycle" presStyleCnt="0"/>
      <dgm:spPr/>
    </dgm:pt>
    <dgm:pt modelId="{8935B781-1CF1-4A45-B2AA-466CBA89816C}" type="pres">
      <dgm:prSet presAssocID="{7007E836-292B-45F3-9E30-8FBC60481A9B}" presName="srcNode" presStyleLbl="node1" presStyleIdx="0" presStyleCnt="5"/>
      <dgm:spPr/>
    </dgm:pt>
    <dgm:pt modelId="{7393F933-A558-4D55-B646-569AF60A9D9C}" type="pres">
      <dgm:prSet presAssocID="{7007E836-292B-45F3-9E30-8FBC60481A9B}" presName="conn" presStyleLbl="parChTrans1D2" presStyleIdx="0" presStyleCnt="1"/>
      <dgm:spPr/>
    </dgm:pt>
    <dgm:pt modelId="{01288FD6-48F7-4757-9BAB-9C9FF358A009}" type="pres">
      <dgm:prSet presAssocID="{7007E836-292B-45F3-9E30-8FBC60481A9B}" presName="extraNode" presStyleLbl="node1" presStyleIdx="0" presStyleCnt="5"/>
      <dgm:spPr/>
    </dgm:pt>
    <dgm:pt modelId="{BFCD37E6-536A-45A7-8121-6BD27ABD59D3}" type="pres">
      <dgm:prSet presAssocID="{7007E836-292B-45F3-9E30-8FBC60481A9B}" presName="dstNode" presStyleLbl="node1" presStyleIdx="0" presStyleCnt="5"/>
      <dgm:spPr/>
    </dgm:pt>
    <dgm:pt modelId="{7A41AF3B-609F-4205-96EC-A1303E4D5A76}" type="pres">
      <dgm:prSet presAssocID="{6BA2F6D7-D143-4265-8D4D-4BC088046449}" presName="text_1" presStyleLbl="node1" presStyleIdx="0" presStyleCnt="5" custScaleX="101088">
        <dgm:presLayoutVars>
          <dgm:bulletEnabled val="1"/>
        </dgm:presLayoutVars>
      </dgm:prSet>
      <dgm:spPr/>
    </dgm:pt>
    <dgm:pt modelId="{6931F0E6-ECDC-4E77-AA79-78C2D6A349F8}" type="pres">
      <dgm:prSet presAssocID="{6BA2F6D7-D143-4265-8D4D-4BC088046449}" presName="accent_1" presStyleCnt="0"/>
      <dgm:spPr/>
    </dgm:pt>
    <dgm:pt modelId="{97EC17DB-4249-40EA-9359-61CB137E20A7}" type="pres">
      <dgm:prSet presAssocID="{6BA2F6D7-D143-4265-8D4D-4BC088046449}" presName="accentRepeatNode" presStyleLbl="solidFgAcc1" presStyleIdx="0" presStyleCnt="5"/>
      <dgm:spPr/>
    </dgm:pt>
    <dgm:pt modelId="{8A0C65DA-2AC3-4916-AD0E-35CE380E75A4}" type="pres">
      <dgm:prSet presAssocID="{536E5A0F-3AA9-408C-84C9-5A3993ADFA57}" presName="text_2" presStyleLbl="node1" presStyleIdx="1" presStyleCnt="5">
        <dgm:presLayoutVars>
          <dgm:bulletEnabled val="1"/>
        </dgm:presLayoutVars>
      </dgm:prSet>
      <dgm:spPr/>
    </dgm:pt>
    <dgm:pt modelId="{77E46475-96E7-4D56-825E-F57B96857BA6}" type="pres">
      <dgm:prSet presAssocID="{536E5A0F-3AA9-408C-84C9-5A3993ADFA57}" presName="accent_2" presStyleCnt="0"/>
      <dgm:spPr/>
    </dgm:pt>
    <dgm:pt modelId="{FBE83556-3D1A-4EE0-A98F-B3D8E0A62BF1}" type="pres">
      <dgm:prSet presAssocID="{536E5A0F-3AA9-408C-84C9-5A3993ADFA57}" presName="accentRepeatNode" presStyleLbl="solidFgAcc1" presStyleIdx="1" presStyleCnt="5"/>
      <dgm:spPr/>
    </dgm:pt>
    <dgm:pt modelId="{805B9228-320C-4C37-B20C-91D9F1C84A02}" type="pres">
      <dgm:prSet presAssocID="{1F304F29-D2B1-4853-97F2-ADCB036B2FDB}" presName="text_3" presStyleLbl="node1" presStyleIdx="2" presStyleCnt="5">
        <dgm:presLayoutVars>
          <dgm:bulletEnabled val="1"/>
        </dgm:presLayoutVars>
      </dgm:prSet>
      <dgm:spPr/>
    </dgm:pt>
    <dgm:pt modelId="{96ED3073-B545-40C2-9DFA-6E94961DED0D}" type="pres">
      <dgm:prSet presAssocID="{1F304F29-D2B1-4853-97F2-ADCB036B2FDB}" presName="accent_3" presStyleCnt="0"/>
      <dgm:spPr/>
    </dgm:pt>
    <dgm:pt modelId="{BCC063B8-B020-4F69-A4C7-C277854308B3}" type="pres">
      <dgm:prSet presAssocID="{1F304F29-D2B1-4853-97F2-ADCB036B2FDB}" presName="accentRepeatNode" presStyleLbl="solidFgAcc1" presStyleIdx="2" presStyleCnt="5" custScaleX="100095" custScaleY="100095"/>
      <dgm:spPr/>
    </dgm:pt>
    <dgm:pt modelId="{F6307295-CD0D-416D-8C02-73906B590F2D}" type="pres">
      <dgm:prSet presAssocID="{8926D0C3-A669-4DD0-B51C-F20D4F1F94B0}" presName="text_4" presStyleLbl="node1" presStyleIdx="3" presStyleCnt="5">
        <dgm:presLayoutVars>
          <dgm:bulletEnabled val="1"/>
        </dgm:presLayoutVars>
      </dgm:prSet>
      <dgm:spPr/>
    </dgm:pt>
    <dgm:pt modelId="{9EBAB7D2-9137-4581-9F31-B552AAE1140A}" type="pres">
      <dgm:prSet presAssocID="{8926D0C3-A669-4DD0-B51C-F20D4F1F94B0}" presName="accent_4" presStyleCnt="0"/>
      <dgm:spPr/>
    </dgm:pt>
    <dgm:pt modelId="{3B09E446-889F-428D-B1FD-559E9F6DFBBB}" type="pres">
      <dgm:prSet presAssocID="{8926D0C3-A669-4DD0-B51C-F20D4F1F94B0}" presName="accentRepeatNode" presStyleLbl="solidFgAcc1" presStyleIdx="3" presStyleCnt="5"/>
      <dgm:spPr/>
    </dgm:pt>
    <dgm:pt modelId="{F0FB36B3-7866-4747-9249-67BC8635505E}" type="pres">
      <dgm:prSet presAssocID="{01483BBF-5D20-49A1-951F-5E3077AEE1FF}" presName="text_5" presStyleLbl="node1" presStyleIdx="4" presStyleCnt="5">
        <dgm:presLayoutVars>
          <dgm:bulletEnabled val="1"/>
        </dgm:presLayoutVars>
      </dgm:prSet>
      <dgm:spPr/>
    </dgm:pt>
    <dgm:pt modelId="{27FFDC9E-8A27-4204-9A84-79278F1352D4}" type="pres">
      <dgm:prSet presAssocID="{01483BBF-5D20-49A1-951F-5E3077AEE1FF}" presName="accent_5" presStyleCnt="0"/>
      <dgm:spPr/>
    </dgm:pt>
    <dgm:pt modelId="{5093C962-4043-4C08-A08E-25F339F67C35}" type="pres">
      <dgm:prSet presAssocID="{01483BBF-5D20-49A1-951F-5E3077AEE1FF}" presName="accentRepeatNode" presStyleLbl="solidFgAcc1" presStyleIdx="4" presStyleCnt="5"/>
      <dgm:spPr/>
    </dgm:pt>
  </dgm:ptLst>
  <dgm:cxnLst>
    <dgm:cxn modelId="{00C78D0A-232C-4277-A6A5-DA1743CAFFE4}" type="presOf" srcId="{7007E836-292B-45F3-9E30-8FBC60481A9B}" destId="{D6793ED0-180F-494F-B82E-CB23748A2A3E}" srcOrd="0" destOrd="0" presId="urn:microsoft.com/office/officeart/2008/layout/VerticalCurvedList"/>
    <dgm:cxn modelId="{C561F60F-BF45-4509-B48E-3563E4DB1FE8}" type="presOf" srcId="{01483BBF-5D20-49A1-951F-5E3077AEE1FF}" destId="{F0FB36B3-7866-4747-9249-67BC8635505E}" srcOrd="0" destOrd="0" presId="urn:microsoft.com/office/officeart/2008/layout/VerticalCurvedList"/>
    <dgm:cxn modelId="{65B8DA31-527D-4FCC-99A7-D0E6F417918F}" srcId="{7007E836-292B-45F3-9E30-8FBC60481A9B}" destId="{01483BBF-5D20-49A1-951F-5E3077AEE1FF}" srcOrd="4" destOrd="0" parTransId="{5E25CD1C-36E2-42A5-8013-76D34B248922}" sibTransId="{934D53CA-502F-4095-B4E6-D7A0BF7B2C77}"/>
    <dgm:cxn modelId="{B02FF137-2756-4865-9723-0FD85188E2D4}" type="presOf" srcId="{536E5A0F-3AA9-408C-84C9-5A3993ADFA57}" destId="{8A0C65DA-2AC3-4916-AD0E-35CE380E75A4}" srcOrd="0" destOrd="0" presId="urn:microsoft.com/office/officeart/2008/layout/VerticalCurvedList"/>
    <dgm:cxn modelId="{1F51C263-7E05-48A0-B952-741358688A59}" srcId="{7007E836-292B-45F3-9E30-8FBC60481A9B}" destId="{6BA2F6D7-D143-4265-8D4D-4BC088046449}" srcOrd="0" destOrd="0" parTransId="{71549DDA-F98C-4794-AB9F-E171E39E4BF8}" sibTransId="{15F0BE16-5EAA-4885-8AE6-0EDE0D84452C}"/>
    <dgm:cxn modelId="{EC5B1987-4530-4778-9589-248769615A3E}" type="presOf" srcId="{1F304F29-D2B1-4853-97F2-ADCB036B2FDB}" destId="{805B9228-320C-4C37-B20C-91D9F1C84A02}" srcOrd="0" destOrd="0" presId="urn:microsoft.com/office/officeart/2008/layout/VerticalCurvedList"/>
    <dgm:cxn modelId="{CA576392-F960-4221-95DD-58ABD029C4A8}" srcId="{7007E836-292B-45F3-9E30-8FBC60481A9B}" destId="{1F304F29-D2B1-4853-97F2-ADCB036B2FDB}" srcOrd="2" destOrd="0" parTransId="{9DC52C6A-ECDD-45E0-A0BE-683250B3247D}" sibTransId="{65A975DF-791D-4209-A551-766BA2662A2F}"/>
    <dgm:cxn modelId="{AEE69FAC-98F1-406A-B00D-3ED01DD0738C}" type="presOf" srcId="{6BA2F6D7-D143-4265-8D4D-4BC088046449}" destId="{7A41AF3B-609F-4205-96EC-A1303E4D5A76}" srcOrd="0" destOrd="0" presId="urn:microsoft.com/office/officeart/2008/layout/VerticalCurvedList"/>
    <dgm:cxn modelId="{495506B8-D6EB-43AD-B0F7-BFA32291939D}" srcId="{7007E836-292B-45F3-9E30-8FBC60481A9B}" destId="{536E5A0F-3AA9-408C-84C9-5A3993ADFA57}" srcOrd="1" destOrd="0" parTransId="{E0010F9A-BCA4-49D7-907B-07C1022CC2CD}" sibTransId="{5F0A213F-C616-4A4A-AAF6-F735661C60AE}"/>
    <dgm:cxn modelId="{1B873EBD-AAFC-4F7B-B19B-F41A8F27B765}" srcId="{7007E836-292B-45F3-9E30-8FBC60481A9B}" destId="{8926D0C3-A669-4DD0-B51C-F20D4F1F94B0}" srcOrd="3" destOrd="0" parTransId="{3E5AFB27-4948-4ED5-9A9B-7E6614AE8130}" sibTransId="{4A0D7803-0805-4E7B-BE60-ED9132712BF7}"/>
    <dgm:cxn modelId="{08B730C9-6739-42FE-8C25-2F4F66CFD089}" type="presOf" srcId="{8926D0C3-A669-4DD0-B51C-F20D4F1F94B0}" destId="{F6307295-CD0D-416D-8C02-73906B590F2D}" srcOrd="0" destOrd="0" presId="urn:microsoft.com/office/officeart/2008/layout/VerticalCurvedList"/>
    <dgm:cxn modelId="{CC042AE1-E3C5-4E29-9108-21E5A9090E80}" type="presOf" srcId="{15F0BE16-5EAA-4885-8AE6-0EDE0D84452C}" destId="{7393F933-A558-4D55-B646-569AF60A9D9C}" srcOrd="0" destOrd="0" presId="urn:microsoft.com/office/officeart/2008/layout/VerticalCurvedList"/>
    <dgm:cxn modelId="{E9723517-C9A2-4AEF-81B5-5B231E18C912}" type="presParOf" srcId="{D6793ED0-180F-494F-B82E-CB23748A2A3E}" destId="{64AF61F6-34B1-40F5-A9CC-A618721D3A82}" srcOrd="0" destOrd="0" presId="urn:microsoft.com/office/officeart/2008/layout/VerticalCurvedList"/>
    <dgm:cxn modelId="{25A3F874-B3C3-42DE-84CF-17D5D0007DB6}" type="presParOf" srcId="{64AF61F6-34B1-40F5-A9CC-A618721D3A82}" destId="{8B19C319-6201-45DF-ABBA-EED2984DE6EA}" srcOrd="0" destOrd="0" presId="urn:microsoft.com/office/officeart/2008/layout/VerticalCurvedList"/>
    <dgm:cxn modelId="{C3932B6F-DDC8-4E2C-A3AB-D7C34D9A0645}" type="presParOf" srcId="{8B19C319-6201-45DF-ABBA-EED2984DE6EA}" destId="{8935B781-1CF1-4A45-B2AA-466CBA89816C}" srcOrd="0" destOrd="0" presId="urn:microsoft.com/office/officeart/2008/layout/VerticalCurvedList"/>
    <dgm:cxn modelId="{36AB6C5C-719F-4229-8A4E-290011118A48}" type="presParOf" srcId="{8B19C319-6201-45DF-ABBA-EED2984DE6EA}" destId="{7393F933-A558-4D55-B646-569AF60A9D9C}" srcOrd="1" destOrd="0" presId="urn:microsoft.com/office/officeart/2008/layout/VerticalCurvedList"/>
    <dgm:cxn modelId="{544500BD-4CBF-4CA1-9D62-F4BC66F73A21}" type="presParOf" srcId="{8B19C319-6201-45DF-ABBA-EED2984DE6EA}" destId="{01288FD6-48F7-4757-9BAB-9C9FF358A009}" srcOrd="2" destOrd="0" presId="urn:microsoft.com/office/officeart/2008/layout/VerticalCurvedList"/>
    <dgm:cxn modelId="{D07B8446-43A1-4B10-ACF4-B42F72075639}" type="presParOf" srcId="{8B19C319-6201-45DF-ABBA-EED2984DE6EA}" destId="{BFCD37E6-536A-45A7-8121-6BD27ABD59D3}" srcOrd="3" destOrd="0" presId="urn:microsoft.com/office/officeart/2008/layout/VerticalCurvedList"/>
    <dgm:cxn modelId="{CAF183E6-D938-4308-9E20-51A0A2A6F78F}" type="presParOf" srcId="{64AF61F6-34B1-40F5-A9CC-A618721D3A82}" destId="{7A41AF3B-609F-4205-96EC-A1303E4D5A76}" srcOrd="1" destOrd="0" presId="urn:microsoft.com/office/officeart/2008/layout/VerticalCurvedList"/>
    <dgm:cxn modelId="{88C85C5B-C92E-4469-AF92-5AB891D5E2B6}" type="presParOf" srcId="{64AF61F6-34B1-40F5-A9CC-A618721D3A82}" destId="{6931F0E6-ECDC-4E77-AA79-78C2D6A349F8}" srcOrd="2" destOrd="0" presId="urn:microsoft.com/office/officeart/2008/layout/VerticalCurvedList"/>
    <dgm:cxn modelId="{35F08406-7817-48E2-8E28-000D9CF3EC35}" type="presParOf" srcId="{6931F0E6-ECDC-4E77-AA79-78C2D6A349F8}" destId="{97EC17DB-4249-40EA-9359-61CB137E20A7}" srcOrd="0" destOrd="0" presId="urn:microsoft.com/office/officeart/2008/layout/VerticalCurvedList"/>
    <dgm:cxn modelId="{93617D4B-BC54-4383-8421-1D8276C19E8D}" type="presParOf" srcId="{64AF61F6-34B1-40F5-A9CC-A618721D3A82}" destId="{8A0C65DA-2AC3-4916-AD0E-35CE380E75A4}" srcOrd="3" destOrd="0" presId="urn:microsoft.com/office/officeart/2008/layout/VerticalCurvedList"/>
    <dgm:cxn modelId="{4CFB069A-EDDD-415F-AB35-89A99789F15B}" type="presParOf" srcId="{64AF61F6-34B1-40F5-A9CC-A618721D3A82}" destId="{77E46475-96E7-4D56-825E-F57B96857BA6}" srcOrd="4" destOrd="0" presId="urn:microsoft.com/office/officeart/2008/layout/VerticalCurvedList"/>
    <dgm:cxn modelId="{F1B6EE55-5BA7-4BAB-B1B4-A1B6DBA74ED1}" type="presParOf" srcId="{77E46475-96E7-4D56-825E-F57B96857BA6}" destId="{FBE83556-3D1A-4EE0-A98F-B3D8E0A62BF1}" srcOrd="0" destOrd="0" presId="urn:microsoft.com/office/officeart/2008/layout/VerticalCurvedList"/>
    <dgm:cxn modelId="{334CF51A-493C-43D5-9CCD-34ACD81CB987}" type="presParOf" srcId="{64AF61F6-34B1-40F5-A9CC-A618721D3A82}" destId="{805B9228-320C-4C37-B20C-91D9F1C84A02}" srcOrd="5" destOrd="0" presId="urn:microsoft.com/office/officeart/2008/layout/VerticalCurvedList"/>
    <dgm:cxn modelId="{0F30A074-D031-4059-B834-15EF3EB774A9}" type="presParOf" srcId="{64AF61F6-34B1-40F5-A9CC-A618721D3A82}" destId="{96ED3073-B545-40C2-9DFA-6E94961DED0D}" srcOrd="6" destOrd="0" presId="urn:microsoft.com/office/officeart/2008/layout/VerticalCurvedList"/>
    <dgm:cxn modelId="{048565FE-A41B-49DB-999F-0F0A546BAB51}" type="presParOf" srcId="{96ED3073-B545-40C2-9DFA-6E94961DED0D}" destId="{BCC063B8-B020-4F69-A4C7-C277854308B3}" srcOrd="0" destOrd="0" presId="urn:microsoft.com/office/officeart/2008/layout/VerticalCurvedList"/>
    <dgm:cxn modelId="{E0FBB2E6-FE3C-469D-A3A6-3CD1E9EEC2A4}" type="presParOf" srcId="{64AF61F6-34B1-40F5-A9CC-A618721D3A82}" destId="{F6307295-CD0D-416D-8C02-73906B590F2D}" srcOrd="7" destOrd="0" presId="urn:microsoft.com/office/officeart/2008/layout/VerticalCurvedList"/>
    <dgm:cxn modelId="{26D645A0-D4FB-46BD-B406-B4EA473138A4}" type="presParOf" srcId="{64AF61F6-34B1-40F5-A9CC-A618721D3A82}" destId="{9EBAB7D2-9137-4581-9F31-B552AAE1140A}" srcOrd="8" destOrd="0" presId="urn:microsoft.com/office/officeart/2008/layout/VerticalCurvedList"/>
    <dgm:cxn modelId="{269DA225-733E-43C1-9D3D-EBF6E5253477}" type="presParOf" srcId="{9EBAB7D2-9137-4581-9F31-B552AAE1140A}" destId="{3B09E446-889F-428D-B1FD-559E9F6DFBBB}" srcOrd="0" destOrd="0" presId="urn:microsoft.com/office/officeart/2008/layout/VerticalCurvedList"/>
    <dgm:cxn modelId="{5FAD3F34-C58D-4096-AF77-FF5A4DD52C2C}" type="presParOf" srcId="{64AF61F6-34B1-40F5-A9CC-A618721D3A82}" destId="{F0FB36B3-7866-4747-9249-67BC8635505E}" srcOrd="9" destOrd="0" presId="urn:microsoft.com/office/officeart/2008/layout/VerticalCurvedList"/>
    <dgm:cxn modelId="{52B7455F-7EFC-4900-BCF9-BB57C6C929FD}" type="presParOf" srcId="{64AF61F6-34B1-40F5-A9CC-A618721D3A82}" destId="{27FFDC9E-8A27-4204-9A84-79278F1352D4}" srcOrd="10" destOrd="0" presId="urn:microsoft.com/office/officeart/2008/layout/VerticalCurvedList"/>
    <dgm:cxn modelId="{1799A871-BADF-4FC9-803E-92F702567794}" type="presParOf" srcId="{27FFDC9E-8A27-4204-9A84-79278F1352D4}" destId="{5093C962-4043-4C08-A08E-25F339F67C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3F933-A558-4D55-B646-569AF60A9D9C}">
      <dsp:nvSpPr>
        <dsp:cNvPr id="0" name=""/>
        <dsp:cNvSpPr/>
      </dsp:nvSpPr>
      <dsp:spPr>
        <a:xfrm>
          <a:off x="-3890633" y="-594095"/>
          <a:ext cx="4610841" cy="4610841"/>
        </a:xfrm>
        <a:prstGeom prst="blockArc">
          <a:avLst>
            <a:gd name="adj1" fmla="val 18900000"/>
            <a:gd name="adj2" fmla="val 2700000"/>
            <a:gd name="adj3" fmla="val 4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1AF3B-609F-4205-96EC-A1303E4D5A76}">
      <dsp:nvSpPr>
        <dsp:cNvPr id="0" name=""/>
        <dsp:cNvSpPr/>
      </dsp:nvSpPr>
      <dsp:spPr>
        <a:xfrm>
          <a:off x="259545" y="213847"/>
          <a:ext cx="8142531" cy="427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70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err="1">
              <a:solidFill>
                <a:schemeClr val="bg1"/>
              </a:solidFill>
              <a:latin typeface="Arial"/>
              <a:ea typeface="+mn-ea"/>
              <a:cs typeface="Arial"/>
            </a:rPr>
            <a:t>Zeitenwende</a:t>
          </a:r>
          <a:r>
            <a:rPr lang="en-US" sz="1600" kern="1200" dirty="0">
              <a:solidFill>
                <a:schemeClr val="bg1"/>
              </a:solidFill>
              <a:latin typeface="Arial"/>
              <a:ea typeface="+mn-ea"/>
              <a:cs typeface="Arial"/>
            </a:rPr>
            <a:t> - Challenges in the context of recent international developments </a:t>
          </a:r>
          <a:endParaRPr lang="de-DE" sz="1600" kern="1200" dirty="0">
            <a:solidFill>
              <a:schemeClr val="bg1"/>
            </a:solidFill>
            <a:latin typeface="Arial"/>
            <a:ea typeface="+mn-ea"/>
            <a:cs typeface="Arial"/>
          </a:endParaRPr>
        </a:p>
      </dsp:txBody>
      <dsp:txXfrm>
        <a:off x="259545" y="213847"/>
        <a:ext cx="8142531" cy="427968"/>
      </dsp:txXfrm>
    </dsp:sp>
    <dsp:sp modelId="{97EC17DB-4249-40EA-9359-61CB137E20A7}">
      <dsp:nvSpPr>
        <dsp:cNvPr id="0" name=""/>
        <dsp:cNvSpPr/>
      </dsp:nvSpPr>
      <dsp:spPr>
        <a:xfrm>
          <a:off x="35884" y="160351"/>
          <a:ext cx="534960" cy="5349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C65DA-2AC3-4916-AD0E-35CE380E75A4}">
      <dsp:nvSpPr>
        <dsp:cNvPr id="0" name=""/>
        <dsp:cNvSpPr/>
      </dsp:nvSpPr>
      <dsp:spPr>
        <a:xfrm>
          <a:off x="610033" y="855594"/>
          <a:ext cx="7748224" cy="427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70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err="1">
              <a:solidFill>
                <a:schemeClr val="bg1"/>
              </a:solidFill>
              <a:latin typeface="Arial"/>
              <a:ea typeface="+mn-ea"/>
              <a:cs typeface="Arial"/>
            </a:rPr>
            <a:t>PoF</a:t>
          </a:r>
          <a:r>
            <a:rPr lang="de-DE" sz="1600" kern="1200" dirty="0">
              <a:solidFill>
                <a:schemeClr val="bg1"/>
              </a:solidFill>
              <a:latin typeface="Arial"/>
              <a:ea typeface="+mn-ea"/>
              <a:cs typeface="Arial"/>
            </a:rPr>
            <a:t> V – </a:t>
          </a:r>
          <a:r>
            <a:rPr lang="de-DE" sz="1600" kern="1200" dirty="0" err="1">
              <a:solidFill>
                <a:schemeClr val="bg1"/>
              </a:solidFill>
              <a:latin typeface="Arial"/>
              <a:ea typeface="+mn-ea"/>
              <a:cs typeface="Arial"/>
            </a:rPr>
            <a:t>steps</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towards</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the</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evaluation</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process</a:t>
          </a:r>
          <a:endParaRPr lang="de-DE" sz="1600" kern="1200" dirty="0">
            <a:solidFill>
              <a:schemeClr val="bg1"/>
            </a:solidFill>
            <a:latin typeface="Arial"/>
            <a:ea typeface="+mn-ea"/>
            <a:cs typeface="Arial"/>
          </a:endParaRPr>
        </a:p>
      </dsp:txBody>
      <dsp:txXfrm>
        <a:off x="610033" y="855594"/>
        <a:ext cx="7748224" cy="427968"/>
      </dsp:txXfrm>
    </dsp:sp>
    <dsp:sp modelId="{FBE83556-3D1A-4EE0-A98F-B3D8E0A62BF1}">
      <dsp:nvSpPr>
        <dsp:cNvPr id="0" name=""/>
        <dsp:cNvSpPr/>
      </dsp:nvSpPr>
      <dsp:spPr>
        <a:xfrm>
          <a:off x="342553" y="802098"/>
          <a:ext cx="534960" cy="5349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B9228-320C-4C37-B20C-91D9F1C84A02}">
      <dsp:nvSpPr>
        <dsp:cNvPr id="0" name=""/>
        <dsp:cNvSpPr/>
      </dsp:nvSpPr>
      <dsp:spPr>
        <a:xfrm>
          <a:off x="704156" y="1497340"/>
          <a:ext cx="7654101" cy="427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70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Arial"/>
              <a:ea typeface="+mn-ea"/>
              <a:cs typeface="Arial"/>
            </a:rPr>
            <a:t>Selection of two new Helmholtz Institutes in 2023</a:t>
          </a:r>
          <a:endParaRPr lang="de-DE" sz="1600" kern="1200" dirty="0">
            <a:solidFill>
              <a:schemeClr val="bg1"/>
            </a:solidFill>
            <a:latin typeface="Arial"/>
            <a:ea typeface="+mn-ea"/>
            <a:cs typeface="Arial"/>
          </a:endParaRPr>
        </a:p>
      </dsp:txBody>
      <dsp:txXfrm>
        <a:off x="704156" y="1497340"/>
        <a:ext cx="7654101" cy="427968"/>
      </dsp:txXfrm>
    </dsp:sp>
    <dsp:sp modelId="{BCC063B8-B020-4F69-A4C7-C277854308B3}">
      <dsp:nvSpPr>
        <dsp:cNvPr id="0" name=""/>
        <dsp:cNvSpPr/>
      </dsp:nvSpPr>
      <dsp:spPr>
        <a:xfrm>
          <a:off x="436422" y="1443590"/>
          <a:ext cx="535468" cy="5354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07295-CD0D-416D-8C02-73906B590F2D}">
      <dsp:nvSpPr>
        <dsp:cNvPr id="0" name=""/>
        <dsp:cNvSpPr/>
      </dsp:nvSpPr>
      <dsp:spPr>
        <a:xfrm>
          <a:off x="610033" y="2139087"/>
          <a:ext cx="7748224" cy="427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70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Arial"/>
              <a:ea typeface="+mn-ea"/>
              <a:cs typeface="Arial"/>
            </a:rPr>
            <a:t>Helmholtz Incubator Information &amp; Data Science</a:t>
          </a:r>
          <a:r>
            <a:rPr lang="de-DE" sz="1600" kern="1200" dirty="0">
              <a:solidFill>
                <a:schemeClr val="bg1"/>
              </a:solidFill>
              <a:latin typeface="Arial"/>
              <a:ea typeface="+mn-ea"/>
              <a:cs typeface="Arial"/>
            </a:rPr>
            <a:t> </a:t>
          </a:r>
        </a:p>
      </dsp:txBody>
      <dsp:txXfrm>
        <a:off x="610033" y="2139087"/>
        <a:ext cx="7748224" cy="427968"/>
      </dsp:txXfrm>
    </dsp:sp>
    <dsp:sp modelId="{3B09E446-889F-428D-B1FD-559E9F6DFBBB}">
      <dsp:nvSpPr>
        <dsp:cNvPr id="0" name=""/>
        <dsp:cNvSpPr/>
      </dsp:nvSpPr>
      <dsp:spPr>
        <a:xfrm>
          <a:off x="342553" y="2085591"/>
          <a:ext cx="534960" cy="5349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B36B3-7866-4747-9249-67BC8635505E}">
      <dsp:nvSpPr>
        <dsp:cNvPr id="0" name=""/>
        <dsp:cNvSpPr/>
      </dsp:nvSpPr>
      <dsp:spPr>
        <a:xfrm>
          <a:off x="303364" y="2780834"/>
          <a:ext cx="8054894" cy="427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700"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solidFill>
                <a:schemeClr val="bg1"/>
              </a:solidFill>
              <a:latin typeface="Arial"/>
              <a:ea typeface="+mn-ea"/>
              <a:cs typeface="Arial"/>
            </a:rPr>
            <a:t>Scientific </a:t>
          </a:r>
          <a:r>
            <a:rPr lang="de-DE" sz="1600" kern="1200" dirty="0" err="1">
              <a:solidFill>
                <a:schemeClr val="bg1"/>
              </a:solidFill>
              <a:latin typeface="Arial"/>
              <a:ea typeface="+mn-ea"/>
              <a:cs typeface="Arial"/>
            </a:rPr>
            <a:t>highlights</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from</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the</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research</a:t>
          </a:r>
          <a:r>
            <a:rPr lang="de-DE" sz="1600" kern="1200" dirty="0">
              <a:solidFill>
                <a:schemeClr val="bg1"/>
              </a:solidFill>
              <a:latin typeface="Arial"/>
              <a:ea typeface="+mn-ea"/>
              <a:cs typeface="Arial"/>
            </a:rPr>
            <a:t> </a:t>
          </a:r>
          <a:r>
            <a:rPr lang="de-DE" sz="1600" kern="1200" dirty="0" err="1">
              <a:solidFill>
                <a:schemeClr val="bg1"/>
              </a:solidFill>
              <a:latin typeface="Arial"/>
              <a:ea typeface="+mn-ea"/>
              <a:cs typeface="Arial"/>
            </a:rPr>
            <a:t>fields</a:t>
          </a:r>
          <a:endParaRPr lang="de-DE" sz="1600" kern="1200" dirty="0">
            <a:solidFill>
              <a:schemeClr val="bg1"/>
            </a:solidFill>
            <a:latin typeface="Arial"/>
            <a:ea typeface="+mn-ea"/>
            <a:cs typeface="Arial"/>
          </a:endParaRPr>
        </a:p>
      </dsp:txBody>
      <dsp:txXfrm>
        <a:off x="303364" y="2780834"/>
        <a:ext cx="8054894" cy="427968"/>
      </dsp:txXfrm>
    </dsp:sp>
    <dsp:sp modelId="{5093C962-4043-4C08-A08E-25F339F67C35}">
      <dsp:nvSpPr>
        <dsp:cNvPr id="0" name=""/>
        <dsp:cNvSpPr/>
      </dsp:nvSpPr>
      <dsp:spPr>
        <a:xfrm>
          <a:off x="35884" y="2727338"/>
          <a:ext cx="534960" cy="5349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90C6D64C-D96B-420B-A41F-DC320E4D2F08}" type="datetimeFigureOut">
              <a:rPr lang="de-DE" smtClean="0"/>
              <a:t>02.05.23</a:t>
            </a:fld>
            <a:endParaRPr lang="de-DE"/>
          </a:p>
        </p:txBody>
      </p:sp>
      <p:sp>
        <p:nvSpPr>
          <p:cNvPr id="4" name="Fußzeilenplatzhalter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de-DE"/>
          </a:p>
        </p:txBody>
      </p:sp>
      <p:sp>
        <p:nvSpPr>
          <p:cNvPr id="5" name="Foliennummernplatzhalter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9FFC5F5A-38D3-4FF3-BF0A-AC064B32FE2B}" type="slidenum">
              <a:rPr lang="de-DE" smtClean="0"/>
              <a:t>‹Nr.›</a:t>
            </a:fld>
            <a:endParaRPr lang="de-DE"/>
          </a:p>
        </p:txBody>
      </p:sp>
    </p:spTree>
    <p:extLst>
      <p:ext uri="{BB962C8B-B14F-4D97-AF65-F5344CB8AC3E}">
        <p14:creationId xmlns:p14="http://schemas.microsoft.com/office/powerpoint/2010/main" val="367764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E6A6037-A285-4C9E-B04C-6DCA60BD155D}" type="datetimeFigureOut">
              <a:rPr lang="de-DE" smtClean="0"/>
              <a:t>02.05.23</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8901BAFD-BDF1-4073-A261-64C06A00B82D}" type="slidenum">
              <a:rPr lang="de-DE" smtClean="0"/>
              <a:t>‹Nr.›</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ltLang="de-DE"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4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01BAFD-BDF1-4073-A261-64C06A00B82D}" type="slidenum">
              <a:rPr lang="de-DE" smtClean="0"/>
              <a:t>24</a:t>
            </a:fld>
            <a:endParaRPr lang="de-DE"/>
          </a:p>
        </p:txBody>
      </p:sp>
    </p:spTree>
    <p:extLst>
      <p:ext uri="{BB962C8B-B14F-4D97-AF65-F5344CB8AC3E}">
        <p14:creationId xmlns:p14="http://schemas.microsoft.com/office/powerpoint/2010/main" val="182130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endParaRPr lang="de-DE" altLang="de-DE" sz="1200" b="0" baseline="0" dirty="0">
              <a:ea typeface="ＭＳ Ｐゴシック" pitchFamily="34" charset="-128"/>
              <a:cs typeface="Arial" pitchFamily="34"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24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Vorderer Teil für die Gutachter interessant? Weglassen?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41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882213"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a:ln>
                  <a:noFill/>
                </a:ln>
                <a:solidFill>
                  <a:prstClr val="black"/>
                </a:solidFill>
                <a:effectLst/>
                <a:uLnTx/>
                <a:uFillTx/>
                <a:latin typeface="Calibri"/>
                <a:ea typeface="+mn-ea"/>
                <a:cs typeface="Arial"/>
              </a:rPr>
              <a:pPr marL="0" marR="0" lvl="0" indent="0" algn="r" defTabSz="882213"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45782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43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buFontTx/>
              <a:buNone/>
            </a:pPr>
            <a:endParaRPr lang="de-DE" baseline="0" dirty="0"/>
          </a:p>
          <a:p>
            <a:pPr marL="171450" indent="-171450">
              <a:buFontTx/>
              <a:buChar char="-"/>
            </a:pPr>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08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31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37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Abschnitt aus Bundesbericht Energieforschung:</a:t>
            </a:r>
          </a:p>
          <a:p>
            <a:r>
              <a:rPr lang="de-DE" dirty="0"/>
              <a:t>Helmholtz </a:t>
            </a:r>
            <a:r>
              <a:rPr lang="de-DE" dirty="0" err="1"/>
              <a:t>Energy</a:t>
            </a:r>
            <a:r>
              <a:rPr lang="de-DE" dirty="0"/>
              <a:t> nimmt in der Erforschung und Entwicklung künftiger hocheffizienter, kostengünstiger und nachhaltiger Photovoltaiktechnologien weltweit eine Spitzenposition ein. Ein wesentliches Zielsystem sind Tandemsolarzellen auf der Basis von kristallinem Silizium in Kombination mit neuartigen Halbleitern mit großer Bandlücke aus der Klasse der Metall-Halid-</a:t>
            </a:r>
            <a:r>
              <a:rPr lang="de-DE" dirty="0" err="1"/>
              <a:t>Perowskite</a:t>
            </a:r>
            <a:r>
              <a:rPr lang="de-DE" dirty="0"/>
              <a:t>. Dies wird durch die</a:t>
            </a:r>
            <a:r>
              <a:rPr lang="de-DE" baseline="0" dirty="0"/>
              <a:t> folgenden </a:t>
            </a:r>
            <a:r>
              <a:rPr lang="de-DE" dirty="0"/>
              <a:t>Forschungshighlights auf dem Gebiet der </a:t>
            </a:r>
            <a:r>
              <a:rPr lang="de-DE" dirty="0" err="1"/>
              <a:t>Perowskit</a:t>
            </a:r>
            <a:r>
              <a:rPr lang="de-DE" dirty="0"/>
              <a:t>-Solarzellen eindrucksvoll demonstriert:</a:t>
            </a:r>
          </a:p>
          <a:p>
            <a:endParaRPr lang="de-DE" dirty="0"/>
          </a:p>
          <a:p>
            <a:r>
              <a:rPr lang="de-DE" dirty="0"/>
              <a:t>O Tandemsolarzelle aus einer Silizium-Unterzelle und einer </a:t>
            </a:r>
            <a:r>
              <a:rPr lang="de-DE" dirty="0" err="1"/>
              <a:t>Perowskit-Topzelle</a:t>
            </a:r>
            <a:r>
              <a:rPr lang="de-DE" dirty="0"/>
              <a:t> schafft 32,5 Prozent Wirkungsgrad</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 Weltweit erstes </a:t>
            </a:r>
            <a:r>
              <a:rPr lang="de-DE" dirty="0" err="1"/>
              <a:t>Perowskit</a:t>
            </a:r>
            <a:r>
              <a:rPr lang="de-DE" dirty="0"/>
              <a:t>/</a:t>
            </a:r>
            <a:r>
              <a:rPr lang="de-DE" dirty="0" err="1"/>
              <a:t>Perowskit</a:t>
            </a:r>
            <a:r>
              <a:rPr lang="de-DE" dirty="0"/>
              <a:t>-Tandem-Solarmodul: Am KIT wurden innovative Materialwissenschaften und Prozess-Know-how kombiniert. Das erlaubte die Entwicklung einer Technologie für die Produktion erster vollständig mit industriell skalierbaren Methoden hergestellter </a:t>
            </a:r>
            <a:r>
              <a:rPr lang="de-DE" dirty="0" err="1"/>
              <a:t>Perowskit</a:t>
            </a:r>
            <a:r>
              <a:rPr lang="de-DE" dirty="0"/>
              <a:t>/</a:t>
            </a:r>
            <a:r>
              <a:rPr lang="de-DE" dirty="0" err="1"/>
              <a:t>Perowskit</a:t>
            </a:r>
            <a:r>
              <a:rPr lang="de-DE" dirty="0"/>
              <a:t>-Tandem-Solarmodule, die Wirkungsgrade von bis zu 19,1% aufweisen und das bei geringen Skalierungsverlust von weniger als 5% (rel.).</a:t>
            </a:r>
          </a:p>
          <a:p>
            <a:endParaRPr lang="de-DE" dirty="0"/>
          </a:p>
          <a:p>
            <a:r>
              <a:rPr lang="de-DE" dirty="0"/>
              <a:t>O </a:t>
            </a:r>
            <a:r>
              <a:rPr lang="de-DE" dirty="0" err="1"/>
              <a:t>Perowskit</a:t>
            </a:r>
            <a:r>
              <a:rPr lang="de-DE" dirty="0"/>
              <a:t>-Solarzelle mit ultralanger Haltbarkeit: Forschende des Helmholtz-Instituts Erlangen-Nürnberg des FZ Jülich haben eine Variante der </a:t>
            </a:r>
            <a:r>
              <a:rPr lang="de-DE" dirty="0" err="1"/>
              <a:t>Perowskit</a:t>
            </a:r>
            <a:r>
              <a:rPr lang="de-DE" dirty="0"/>
              <a:t>-Solarzelle vorgestellt, die durch ihre besondere Stabilität hervorsticht. In Tests bei erhöhter Temperatur und Beleuchtung über 1450 Betriebsstunden behielt die Zelle auf </a:t>
            </a:r>
            <a:r>
              <a:rPr lang="de-DE" dirty="0" err="1"/>
              <a:t>Perowskitbasis</a:t>
            </a:r>
            <a:r>
              <a:rPr lang="de-DE" dirty="0"/>
              <a:t> 99 Prozent ihres anfänglichen Wirkungsgrads bei.</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 Ein Wiki für die </a:t>
            </a:r>
            <a:r>
              <a:rPr lang="de-DE" dirty="0" err="1"/>
              <a:t>Perowskit</a:t>
            </a:r>
            <a:r>
              <a:rPr lang="de-DE" dirty="0"/>
              <a:t>-Solarzellenforschung: Aus mehr als 15 000 Fachveröffentlichungen hat ein internationales Expertenteam unter der Leitung des HZB Daten zu Metallhalogenid-</a:t>
            </a:r>
            <a:r>
              <a:rPr lang="de-DE" dirty="0" err="1"/>
              <a:t>Perowskit</a:t>
            </a:r>
            <a:r>
              <a:rPr lang="de-DE" dirty="0"/>
              <a:t>-Solarzellen gesammelt und eine Datenbank dafür entwickelt. Die Datenbank mit ihren Visualisierungsoptionen und Analysetools ist Open Source und soll den Überblick über rasch anwachsenden Wissensstand sowie die offenen Fragen in dieser spannenden Materialklasse ermöglichen.</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BAFD-BDF1-4073-A261-64C06A00B82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36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rgbClr val="22B0F8"/>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4104049"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oliennummernplatzhalter 2"/>
          <p:cNvSpPr>
            <a:spLocks noGrp="1"/>
          </p:cNvSpPr>
          <p:nvPr>
            <p:ph type="sldNum" sz="quarter" idx="21"/>
          </p:nvPr>
        </p:nvSpPr>
        <p:spPr/>
        <p:txBody>
          <a:bodyPr/>
          <a:lstStyle/>
          <a:p>
            <a:fld id="{8314E708-14F1-4357-BE57-9F16812FB5AF}" type="slidenum">
              <a:rPr lang="de-DE" smtClean="0"/>
              <a:pPr/>
              <a:t>‹Nr.›</a:t>
            </a:fld>
            <a:endParaRPr lang="de-DE" dirty="0"/>
          </a:p>
        </p:txBody>
      </p:sp>
    </p:spTree>
    <p:extLst>
      <p:ext uri="{BB962C8B-B14F-4D97-AF65-F5344CB8AC3E}">
        <p14:creationId xmlns:p14="http://schemas.microsoft.com/office/powerpoint/2010/main" val="2635600849"/>
      </p:ext>
    </p:extLst>
  </p:cSld>
  <p:clrMapOvr>
    <a:masterClrMapping/>
  </p:clrMapOvr>
  <p:extLst>
    <p:ext uri="{DCECCB84-F9BA-43D5-87BE-67443E8EF086}">
      <p15:sldGuideLst xmlns:p15="http://schemas.microsoft.com/office/powerpoint/2012/main">
        <p15:guide id="1" pos="2812">
          <p15:clr>
            <a:srgbClr val="FBAE40"/>
          </p15:clr>
        </p15:guide>
        <p15:guide id="2" pos="2945">
          <p15:clr>
            <a:srgbClr val="FBAE40"/>
          </p15:clr>
        </p15:guide>
        <p15:guide id="3" orient="horz" pos="312">
          <p15:clr>
            <a:srgbClr val="FBAE40"/>
          </p15:clr>
        </p15:guide>
        <p15:guide id="4" orient="horz" pos="539">
          <p15:clr>
            <a:srgbClr val="FBAE40"/>
          </p15:clr>
        </p15:guide>
        <p15:guide id="5" orient="horz" pos="823">
          <p15:clr>
            <a:srgbClr val="FBAE40"/>
          </p15:clr>
        </p15:guide>
        <p15:guide id="6" orient="horz" pos="29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2" y="1311275"/>
            <a:ext cx="4104049"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r Verbinder 5"/>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678365"/>
      </p:ext>
    </p:extLst>
  </p:cSld>
  <p:clrMapOvr>
    <a:masterClrMapping/>
  </p:clrMapOvr>
  <p:extLst>
    <p:ext uri="{DCECCB84-F9BA-43D5-87BE-67443E8EF086}">
      <p15:sldGuideLst xmlns:p15="http://schemas.microsoft.com/office/powerpoint/2012/main">
        <p15:guide id="1" pos="2812">
          <p15:clr>
            <a:srgbClr val="FBAE40"/>
          </p15:clr>
        </p15:guide>
        <p15:guide id="2" pos="2945">
          <p15:clr>
            <a:srgbClr val="FBAE40"/>
          </p15:clr>
        </p15:guide>
        <p15:guide id="3" orient="horz" pos="312">
          <p15:clr>
            <a:srgbClr val="FBAE40"/>
          </p15:clr>
        </p15:guide>
        <p15:guide id="4" orient="horz" pos="539">
          <p15:clr>
            <a:srgbClr val="FBAE40"/>
          </p15:clr>
        </p15:guide>
        <p15:guide id="5" orient="horz" pos="823">
          <p15:clr>
            <a:srgbClr val="FBAE40"/>
          </p15:clr>
        </p15:guide>
        <p15:guide id="6" orient="horz" pos="298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Zweispaltig">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360000" y="231490"/>
            <a:ext cx="8424000" cy="371930"/>
          </a:xfrm>
        </p:spPr>
        <p:txBody>
          <a:bodyPr/>
          <a:lstStyle>
            <a:lvl1pPr>
              <a:defRPr sz="1988"/>
            </a:lvl1pPr>
          </a:lstStyle>
          <a:p>
            <a:pPr>
              <a:defRPr/>
            </a:pPr>
            <a:r>
              <a:rPr lang="de-DE"/>
              <a:t>Übergeordnete Rubrik</a:t>
            </a:r>
            <a:endParaRPr/>
          </a:p>
        </p:txBody>
      </p:sp>
      <p:sp>
        <p:nvSpPr>
          <p:cNvPr id="10" name="Textplatzhalter 9"/>
          <p:cNvSpPr>
            <a:spLocks noGrp="1"/>
          </p:cNvSpPr>
          <p:nvPr>
            <p:ph type="body" sz="quarter" idx="14" hasCustomPrompt="1"/>
          </p:nvPr>
        </p:nvSpPr>
        <p:spPr bwMode="auto">
          <a:xfrm>
            <a:off x="358775" y="691200"/>
            <a:ext cx="8424000" cy="266400"/>
          </a:xfrm>
        </p:spPr>
        <p:txBody>
          <a:bodyPr/>
          <a:lstStyle>
            <a:lvl1pPr marL="0" indent="0">
              <a:buNone/>
              <a:defRPr sz="2400">
                <a:solidFill>
                  <a:srgbClr val="002864"/>
                </a:solidFill>
              </a:defRPr>
            </a:lvl1pPr>
          </a:lstStyle>
          <a:p>
            <a:pPr lvl="0">
              <a:defRPr/>
            </a:pPr>
            <a:r>
              <a:rPr lang="de-DE"/>
              <a:t>Einzeilige Überschrift</a:t>
            </a:r>
            <a:endParaRPr/>
          </a:p>
        </p:txBody>
      </p:sp>
      <p:sp>
        <p:nvSpPr>
          <p:cNvPr id="7" name="Inhaltsplatzhalter 6"/>
          <p:cNvSpPr>
            <a:spLocks noGrp="1"/>
          </p:cNvSpPr>
          <p:nvPr>
            <p:ph sz="quarter" idx="15"/>
          </p:nvPr>
        </p:nvSpPr>
        <p:spPr bwMode="auto">
          <a:xfrm>
            <a:off x="358775" y="1311275"/>
            <a:ext cx="4105275"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1" name="Inhaltsplatzhalter 10"/>
          <p:cNvSpPr>
            <a:spLocks noGrp="1"/>
          </p:cNvSpPr>
          <p:nvPr>
            <p:ph sz="quarter" idx="16"/>
          </p:nvPr>
        </p:nvSpPr>
        <p:spPr bwMode="auto">
          <a:xfrm>
            <a:off x="4679952" y="1311275"/>
            <a:ext cx="4092575"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cxnSp>
        <p:nvCxnSpPr>
          <p:cNvPr id="4" name="Gerader Verbinder 3"/>
          <p:cNvCxnSpPr>
            <a:cxnSpLocks/>
          </p:cNvCxnSpPr>
          <p:nvPr userDrawn="1"/>
        </p:nvCxnSpPr>
        <p:spPr bwMode="auto">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75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3" y="1311275"/>
            <a:ext cx="4104049"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r Verbinder 5"/>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386414"/>
      </p:ext>
    </p:extLst>
  </p:cSld>
  <p:clrMapOvr>
    <a:masterClrMapping/>
  </p:clrMapOvr>
  <p:extLst>
    <p:ext uri="{DCECCB84-F9BA-43D5-87BE-67443E8EF086}">
      <p15:sldGuideLst xmlns:p15="http://schemas.microsoft.com/office/powerpoint/2012/main">
        <p15:guide id="1" pos="2812">
          <p15:clr>
            <a:srgbClr val="FBAE40"/>
          </p15:clr>
        </p15:guide>
        <p15:guide id="2" pos="2945">
          <p15:clr>
            <a:srgbClr val="FBAE40"/>
          </p15:clr>
        </p15:guide>
        <p15:guide id="3" orient="horz" pos="312">
          <p15:clr>
            <a:srgbClr val="FBAE40"/>
          </p15:clr>
        </p15:guide>
        <p15:guide id="4" orient="horz" pos="539">
          <p15:clr>
            <a:srgbClr val="FBAE40"/>
          </p15:clr>
        </p15:guide>
        <p15:guide id="5" orient="horz" pos="823">
          <p15:clr>
            <a:srgbClr val="FBAE40"/>
          </p15:clr>
        </p15:guide>
        <p15:guide id="6" orient="horz" pos="29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31490"/>
            <a:ext cx="8424000" cy="371930"/>
          </a:xfrm>
        </p:spPr>
        <p:txBody>
          <a:bodyPr/>
          <a:lstStyle>
            <a:lvl1pPr>
              <a:defRPr sz="2000"/>
            </a:lvl1pPr>
          </a:lstStyle>
          <a:p>
            <a:r>
              <a:rPr lang="de-DE" dirty="0"/>
              <a:t>Übergeordnete Rubrik</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Einzeilige Überschrift</a:t>
            </a:r>
          </a:p>
        </p:txBody>
      </p:sp>
      <p:sp>
        <p:nvSpPr>
          <p:cNvPr id="7" name="Inhaltsplatzhalter 6"/>
          <p:cNvSpPr>
            <a:spLocks noGrp="1"/>
          </p:cNvSpPr>
          <p:nvPr>
            <p:ph sz="quarter" idx="15"/>
          </p:nvPr>
        </p:nvSpPr>
        <p:spPr>
          <a:xfrm>
            <a:off x="358775" y="1311275"/>
            <a:ext cx="4105275"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10"/>
          <p:cNvSpPr>
            <a:spLocks noGrp="1"/>
          </p:cNvSpPr>
          <p:nvPr>
            <p:ph sz="quarter" idx="16"/>
          </p:nvPr>
        </p:nvSpPr>
        <p:spPr>
          <a:xfrm>
            <a:off x="4679950" y="1311275"/>
            <a:ext cx="4092575"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4" name="Gerader Verbinder 3"/>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993181"/>
      </p:ext>
    </p:extLst>
  </p:cSld>
  <p:clrMapOvr>
    <a:masterClrMapping/>
  </p:clrMapOvr>
  <p:extLst>
    <p:ext uri="{DCECCB84-F9BA-43D5-87BE-67443E8EF086}">
      <p15:sldGuideLst xmlns:p15="http://schemas.microsoft.com/office/powerpoint/2012/main">
        <p15:guide id="1" orient="horz" pos="306">
          <p15:clr>
            <a:srgbClr val="FBAE40"/>
          </p15:clr>
        </p15:guide>
        <p15:guide id="2" pos="221">
          <p15:clr>
            <a:srgbClr val="FBAE40"/>
          </p15:clr>
        </p15:guide>
        <p15:guide id="3" orient="horz" pos="539">
          <p15:clr>
            <a:srgbClr val="FBAE40"/>
          </p15:clr>
        </p15:guide>
        <p15:guide id="4" orient="horz" pos="826">
          <p15:clr>
            <a:srgbClr val="FBAE40"/>
          </p15:clr>
        </p15:guide>
        <p15:guide id="5" pos="2945">
          <p15:clr>
            <a:srgbClr val="FBAE40"/>
          </p15:clr>
        </p15:guide>
        <p15:guide id="6" pos="2818">
          <p15:clr>
            <a:srgbClr val="FBAE40"/>
          </p15:clr>
        </p15:guide>
        <p15:guide id="7" orient="horz" pos="2985">
          <p15:clr>
            <a:srgbClr val="FBAE40"/>
          </p15:clr>
        </p15:guide>
        <p15:guide id="8" orient="horz" pos="3161">
          <p15:clr>
            <a:srgbClr val="FBAE40"/>
          </p15:clr>
        </p15:guide>
        <p15:guide id="9" pos="8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85828" y="1763094"/>
            <a:ext cx="6858000" cy="420365"/>
          </a:xfrm>
        </p:spPr>
        <p:txBody>
          <a:bodyPr anchor="b">
            <a:noAutofit/>
          </a:bodyPr>
          <a:lstStyle>
            <a:lvl1pPr algn="l">
              <a:defRPr sz="3600"/>
            </a:lvl1pPr>
          </a:lstStyle>
          <a:p>
            <a:r>
              <a:rPr lang="de-DE" dirty="0"/>
              <a:t>Zwischenfolie Titel</a:t>
            </a:r>
          </a:p>
        </p:txBody>
      </p:sp>
      <p:sp>
        <p:nvSpPr>
          <p:cNvPr id="8" name="Textplatzhalter 7"/>
          <p:cNvSpPr>
            <a:spLocks noGrp="1"/>
          </p:cNvSpPr>
          <p:nvPr>
            <p:ph type="body" sz="quarter" idx="13" hasCustomPrompt="1"/>
          </p:nvPr>
        </p:nvSpPr>
        <p:spPr>
          <a:xfrm>
            <a:off x="990332" y="2190486"/>
            <a:ext cx="6513513" cy="682625"/>
          </a:xfrm>
          <a:prstGeom prst="rect">
            <a:avLst/>
          </a:prstGeom>
        </p:spPr>
        <p:txBody>
          <a:bodyPr/>
          <a:lstStyle>
            <a:lvl1pPr marL="0" indent="0">
              <a:buNone/>
              <a:defRPr sz="2800">
                <a:solidFill>
                  <a:srgbClr val="22B0F8"/>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de-DE" dirty="0"/>
              <a:t>Unterzeile</a:t>
            </a:r>
          </a:p>
        </p:txBody>
      </p:sp>
    </p:spTree>
    <p:extLst>
      <p:ext uri="{BB962C8B-B14F-4D97-AF65-F5344CB8AC3E}">
        <p14:creationId xmlns:p14="http://schemas.microsoft.com/office/powerpoint/2010/main" val="2491000542"/>
      </p:ext>
    </p:extLst>
  </p:cSld>
  <p:clrMapOvr>
    <a:masterClrMapping/>
  </p:clrMapOvr>
  <p:extLst>
    <p:ext uri="{DCECCB84-F9BA-43D5-87BE-67443E8EF086}">
      <p15:sldGuideLst xmlns:p15="http://schemas.microsoft.com/office/powerpoint/2012/main">
        <p15:guide id="1" orient="horz" pos="1600">
          <p15:clr>
            <a:srgbClr val="FBAE40"/>
          </p15:clr>
        </p15:guide>
        <p15:guide id="2" orient="horz" pos="12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85083" y="2459234"/>
            <a:ext cx="7776864" cy="540060"/>
          </a:xfrm>
        </p:spPr>
        <p:txBody>
          <a:bodyPr/>
          <a:lstStyle>
            <a:lvl1pPr>
              <a:defRPr/>
            </a:lvl1pPr>
          </a:lstStyle>
          <a:p>
            <a:r>
              <a:rPr lang="de-DE" dirty="0"/>
              <a:t>Zwischenfolie Titel</a:t>
            </a:r>
          </a:p>
        </p:txBody>
      </p:sp>
      <p:sp>
        <p:nvSpPr>
          <p:cNvPr id="5" name="Textplatzhalter 4"/>
          <p:cNvSpPr>
            <a:spLocks noGrp="1"/>
          </p:cNvSpPr>
          <p:nvPr>
            <p:ph type="body" sz="quarter" idx="11" hasCustomPrompt="1"/>
          </p:nvPr>
        </p:nvSpPr>
        <p:spPr>
          <a:xfrm>
            <a:off x="985082" y="3012806"/>
            <a:ext cx="7799386" cy="1044575"/>
          </a:xfrm>
          <a:prstGeom prst="rect">
            <a:avLst/>
          </a:prstGeom>
        </p:spPr>
        <p:txBody>
          <a:bodyPr/>
          <a:lstStyle>
            <a:lvl1pPr marL="0" indent="0">
              <a:buNone/>
              <a:defRPr>
                <a:solidFill>
                  <a:srgbClr val="22B0F8"/>
                </a:solidFill>
                <a:latin typeface="Arial" panose="020B0604020202020204" pitchFamily="34" charset="0"/>
                <a:cs typeface="Arial" panose="020B0604020202020204" pitchFamily="34" charset="0"/>
              </a:defRPr>
            </a:lvl1pPr>
          </a:lstStyle>
          <a:p>
            <a:pPr lvl="0"/>
            <a:r>
              <a:rPr lang="de-DE" dirty="0"/>
              <a:t>Unterzeile</a:t>
            </a:r>
          </a:p>
        </p:txBody>
      </p:sp>
    </p:spTree>
    <p:extLst>
      <p:ext uri="{BB962C8B-B14F-4D97-AF65-F5344CB8AC3E}">
        <p14:creationId xmlns:p14="http://schemas.microsoft.com/office/powerpoint/2010/main" val="7294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85083" y="2459234"/>
            <a:ext cx="7776864" cy="540060"/>
          </a:xfrm>
        </p:spPr>
        <p:txBody>
          <a:bodyPr/>
          <a:lstStyle>
            <a:lvl1pPr>
              <a:defRPr/>
            </a:lvl1pPr>
          </a:lstStyle>
          <a:p>
            <a:r>
              <a:rPr lang="de-DE" dirty="0"/>
              <a:t>Zwischenfolie Titel</a:t>
            </a:r>
          </a:p>
        </p:txBody>
      </p:sp>
      <p:sp>
        <p:nvSpPr>
          <p:cNvPr id="5" name="Textplatzhalter 4"/>
          <p:cNvSpPr>
            <a:spLocks noGrp="1"/>
          </p:cNvSpPr>
          <p:nvPr>
            <p:ph type="body" sz="quarter" idx="11" hasCustomPrompt="1"/>
          </p:nvPr>
        </p:nvSpPr>
        <p:spPr>
          <a:xfrm>
            <a:off x="985082" y="3012806"/>
            <a:ext cx="7799386" cy="1044575"/>
          </a:xfrm>
          <a:prstGeom prst="rect">
            <a:avLst/>
          </a:prstGeom>
        </p:spPr>
        <p:txBody>
          <a:bodyPr/>
          <a:lstStyle>
            <a:lvl1pPr marL="0" indent="0">
              <a:buNone/>
              <a:defRPr>
                <a:solidFill>
                  <a:srgbClr val="22B0F8"/>
                </a:solidFill>
                <a:latin typeface="Arial" panose="020B0604020202020204" pitchFamily="34" charset="0"/>
                <a:cs typeface="Arial" panose="020B0604020202020204" pitchFamily="34" charset="0"/>
              </a:defRPr>
            </a:lvl1pPr>
          </a:lstStyle>
          <a:p>
            <a:pPr lvl="0"/>
            <a:r>
              <a:rPr lang="de-DE" dirty="0"/>
              <a:t>Unterzeile</a:t>
            </a:r>
          </a:p>
        </p:txBody>
      </p:sp>
    </p:spTree>
    <p:extLst>
      <p:ext uri="{BB962C8B-B14F-4D97-AF65-F5344CB8AC3E}">
        <p14:creationId xmlns:p14="http://schemas.microsoft.com/office/powerpoint/2010/main" val="285796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985083" y="2459234"/>
            <a:ext cx="7776864" cy="540060"/>
          </a:xfrm>
        </p:spPr>
        <p:txBody>
          <a:bodyPr/>
          <a:lstStyle>
            <a:lvl1pPr>
              <a:defRPr/>
            </a:lvl1pPr>
          </a:lstStyle>
          <a:p>
            <a:pPr>
              <a:defRPr/>
            </a:pPr>
            <a:r>
              <a:rPr lang="de-DE"/>
              <a:t>Zwischenfolie Titel</a:t>
            </a:r>
          </a:p>
        </p:txBody>
      </p:sp>
      <p:sp>
        <p:nvSpPr>
          <p:cNvPr id="5" name="Textplatzhalter 4"/>
          <p:cNvSpPr>
            <a:spLocks noGrp="1"/>
          </p:cNvSpPr>
          <p:nvPr>
            <p:ph type="body" sz="quarter" idx="11" hasCustomPrompt="1"/>
          </p:nvPr>
        </p:nvSpPr>
        <p:spPr bwMode="auto">
          <a:xfrm>
            <a:off x="985082" y="3012806"/>
            <a:ext cx="7799386" cy="1044575"/>
          </a:xfrm>
          <a:prstGeom prst="rect">
            <a:avLst/>
          </a:prstGeom>
        </p:spPr>
        <p:txBody>
          <a:bodyPr/>
          <a:lstStyle>
            <a:lvl1pPr marL="0" indent="0">
              <a:buNone/>
              <a:defRPr>
                <a:solidFill>
                  <a:srgbClr val="22B0F8"/>
                </a:solidFill>
                <a:latin typeface="Arial"/>
                <a:cs typeface="Arial"/>
              </a:defRPr>
            </a:lvl1pPr>
          </a:lstStyle>
          <a:p>
            <a:pPr lvl="0">
              <a:defRPr/>
            </a:pPr>
            <a:r>
              <a:rPr lang="de-DE"/>
              <a:t>Unterzeile</a:t>
            </a:r>
            <a:endParaRPr/>
          </a:p>
        </p:txBody>
      </p:sp>
    </p:spTree>
    <p:extLst>
      <p:ext uri="{BB962C8B-B14F-4D97-AF65-F5344CB8AC3E}">
        <p14:creationId xmlns:p14="http://schemas.microsoft.com/office/powerpoint/2010/main" val="283834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73958500"/>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4104049" cy="3422650"/>
          </a:xfrm>
        </p:spPr>
        <p:txBody>
          <a:bodyPr/>
          <a:lstStyle>
            <a:lvl1pPr>
              <a:buClr>
                <a:srgbClr val="002864"/>
              </a:buClr>
              <a:defRPr/>
            </a:lvl1pPr>
            <a:lvl2pPr>
              <a:buClr>
                <a:srgbClr val="002864"/>
              </a:buClr>
              <a:defRPr/>
            </a:lvl2pPr>
            <a:lvl3pPr>
              <a:buClr>
                <a:srgbClr val="002864"/>
              </a:buClr>
              <a:defRPr/>
            </a:lvl3pPr>
            <a:lvl4pPr>
              <a:buClr>
                <a:srgbClr val="002864"/>
              </a:buClr>
              <a:defRPr/>
            </a:lvl4pPr>
            <a:lvl5pPr>
              <a:buClr>
                <a:srgbClr val="002864"/>
              </a:buCl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r Verbinder 5"/>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747015"/>
      </p:ext>
    </p:extLst>
  </p:cSld>
  <p:clrMapOvr>
    <a:masterClrMapping/>
  </p:clrMapOvr>
  <p:extLst>
    <p:ext uri="{DCECCB84-F9BA-43D5-87BE-67443E8EF086}">
      <p15:sldGuideLst xmlns:p15="http://schemas.microsoft.com/office/powerpoint/2012/main">
        <p15:guide id="1" pos="2812">
          <p15:clr>
            <a:srgbClr val="FBAE40"/>
          </p15:clr>
        </p15:guide>
        <p15:guide id="2" pos="2945">
          <p15:clr>
            <a:srgbClr val="FBAE40"/>
          </p15:clr>
        </p15:guide>
        <p15:guide id="3" orient="horz" pos="312">
          <p15:clr>
            <a:srgbClr val="FBAE40"/>
          </p15:clr>
        </p15:guide>
        <p15:guide id="4" orient="horz" pos="539">
          <p15:clr>
            <a:srgbClr val="FBAE40"/>
          </p15:clr>
        </p15:guide>
        <p15:guide id="5" orient="horz" pos="823">
          <p15:clr>
            <a:srgbClr val="FBAE40"/>
          </p15:clr>
        </p15:guide>
        <p15:guide id="6" orient="horz" pos="29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1"/>
          <p:cNvSpPr>
            <a:spLocks noGrp="1"/>
          </p:cNvSpPr>
          <p:nvPr>
            <p:ph type="sldNum" sz="quarter" idx="4"/>
          </p:nvPr>
        </p:nvSpPr>
        <p:spPr>
          <a:xfrm>
            <a:off x="-508" y="4828582"/>
            <a:ext cx="2057400" cy="274637"/>
          </a:xfrm>
          <a:prstGeom prst="rect">
            <a:avLst/>
          </a:prstGeom>
        </p:spPr>
        <p:txBody>
          <a:bodyPr vert="horz" lIns="91440" tIns="45720" rIns="91440" bIns="45720" rtlCol="0" anchor="ctr"/>
          <a:lstStyle>
            <a:lvl1pPr algn="l">
              <a:defRPr sz="1100">
                <a:solidFill>
                  <a:schemeClr val="tx2"/>
                </a:solidFill>
              </a:defRPr>
            </a:lvl1pPr>
          </a:lstStyle>
          <a:p>
            <a:fld id="{2056D5EB-6F79-455A-91DA-857598158F32}" type="slidenum">
              <a:rPr lang="de-DE" smtClean="0"/>
              <a:pPr/>
              <a:t>‹Nr.›</a:t>
            </a:fld>
            <a:endParaRPr lang="de-DE"/>
          </a:p>
        </p:txBody>
      </p:sp>
    </p:spTree>
    <p:extLst>
      <p:ext uri="{BB962C8B-B14F-4D97-AF65-F5344CB8AC3E}">
        <p14:creationId xmlns:p14="http://schemas.microsoft.com/office/powerpoint/2010/main" val="818448202"/>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1"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09865642"/>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isch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7"/>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1"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51"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76358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nSpc>
                <a:spcPts val="2800"/>
              </a:lnSpc>
              <a:defRPr sz="22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11207368"/>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Grafik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72400" y="4912010"/>
            <a:ext cx="792380" cy="107783"/>
          </a:xfrm>
          <a:prstGeom prst="rect">
            <a:avLst/>
          </a:prstGeom>
        </p:spPr>
      </p:pic>
      <p:sp>
        <p:nvSpPr>
          <p:cNvPr id="3" name="Foliennummernplatzhalter 2"/>
          <p:cNvSpPr>
            <a:spLocks noGrp="1"/>
          </p:cNvSpPr>
          <p:nvPr>
            <p:ph type="sldNum" sz="quarter" idx="4"/>
          </p:nvPr>
        </p:nvSpPr>
        <p:spPr>
          <a:xfrm>
            <a:off x="-108520" y="4839884"/>
            <a:ext cx="504056" cy="274637"/>
          </a:xfrm>
          <a:prstGeom prst="rect">
            <a:avLst/>
          </a:prstGeom>
        </p:spPr>
        <p:txBody>
          <a:bodyPr vert="horz" lIns="91440" tIns="45720" rIns="91440" bIns="45720" rtlCol="0" anchor="ctr"/>
          <a:lstStyle>
            <a:lvl1pPr algn="r">
              <a:defRPr sz="800">
                <a:solidFill>
                  <a:srgbClr val="002864"/>
                </a:solidFill>
              </a:defRPr>
            </a:lvl1pPr>
          </a:lstStyle>
          <a:p>
            <a:fld id="{8314E708-14F1-4357-BE57-9F16812FB5AF}" type="slidenum">
              <a:rPr lang="de-DE" smtClean="0"/>
              <a:pPr/>
              <a:t>‹Nr.›</a:t>
            </a:fld>
            <a:endParaRPr lang="de-DE" dirty="0"/>
          </a:p>
        </p:txBody>
      </p:sp>
    </p:spTree>
    <p:extLst>
      <p:ext uri="{BB962C8B-B14F-4D97-AF65-F5344CB8AC3E}">
        <p14:creationId xmlns:p14="http://schemas.microsoft.com/office/powerpoint/2010/main" val="3081414444"/>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3">
          <p15:clr>
            <a:srgbClr val="F26B43"/>
          </p15:clr>
        </p15:guide>
        <p15:guide id="2" orient="horz" pos="316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E3D1538-9132-4782-9B5F-43A6D9CB128A}" type="datetimeFigureOut">
              <a:rPr lang="de-DE" smtClean="0"/>
              <a:t>02.05.23</a:t>
            </a:fld>
            <a:endParaRPr lang="de-DE"/>
          </a:p>
        </p:txBody>
      </p:sp>
      <p:sp>
        <p:nvSpPr>
          <p:cNvPr id="5" name="Fußzeilenplatzhalt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FB84E27-3618-4413-B167-3D8F2CE48809}" type="slidenum">
              <a:rPr lang="de-DE" smtClean="0"/>
              <a:t>‹Nr.›</a:t>
            </a:fld>
            <a:endParaRPr lang="de-DE"/>
          </a:p>
        </p:txBody>
      </p:sp>
    </p:spTree>
    <p:extLst>
      <p:ext uri="{BB962C8B-B14F-4D97-AF65-F5344CB8AC3E}">
        <p14:creationId xmlns:p14="http://schemas.microsoft.com/office/powerpoint/2010/main" val="4073206237"/>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2400" y="4912010"/>
            <a:ext cx="792380" cy="107783"/>
          </a:xfrm>
          <a:prstGeom prst="rect">
            <a:avLst/>
          </a:prstGeom>
        </p:spPr>
      </p:pic>
    </p:spTree>
    <p:extLst>
      <p:ext uri="{BB962C8B-B14F-4D97-AF65-F5344CB8AC3E}">
        <p14:creationId xmlns:p14="http://schemas.microsoft.com/office/powerpoint/2010/main" val="2269650747"/>
      </p:ext>
    </p:extLst>
  </p:cSld>
  <p:clrMap bg1="lt1" tx1="dk1" bg2="lt2" tx2="dk2" accent1="accent1" accent2="accent2" accent3="accent3" accent4="accent4" accent5="accent5" accent6="accent6" hlink="hlink" folHlink="folHlink"/>
  <p:sldLayoutIdLst>
    <p:sldLayoutId id="2147483794" r:id="rId1"/>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3">
          <p15:clr>
            <a:srgbClr val="F26B43"/>
          </p15:clr>
        </p15:guide>
        <p15:guide id="2" orient="horz" pos="316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508" y="0"/>
            <a:ext cx="9144000" cy="5143500"/>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noFill/>
              </a:ln>
              <a:solidFill>
                <a:srgbClr val="002864"/>
              </a:solidFill>
            </a:endParaRPr>
          </a:p>
        </p:txBody>
      </p:sp>
      <p:sp>
        <p:nvSpPr>
          <p:cNvPr id="2" name="Titelplatzhalter 1"/>
          <p:cNvSpPr>
            <a:spLocks noGrp="1"/>
          </p:cNvSpPr>
          <p:nvPr>
            <p:ph type="title"/>
          </p:nvPr>
        </p:nvSpPr>
        <p:spPr>
          <a:xfrm>
            <a:off x="2068810" y="1630375"/>
            <a:ext cx="5815558" cy="540060"/>
          </a:xfrm>
          <a:prstGeom prst="rect">
            <a:avLst/>
          </a:prstGeom>
        </p:spPr>
        <p:txBody>
          <a:bodyPr vert="horz" lIns="91440" tIns="45720" rIns="91440" bIns="45720" rtlCol="0" anchor="ctr">
            <a:noAutofit/>
          </a:bodyPr>
          <a:lstStyle/>
          <a:p>
            <a:r>
              <a:rPr lang="de-DE" dirty="0"/>
              <a:t>Zwischenfolie Titel</a:t>
            </a:r>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2575792031"/>
      </p:ext>
    </p:extLst>
  </p:cSld>
  <p:clrMap bg1="lt1" tx1="dk1" bg2="lt2" tx2="dk2" accent1="accent1" accent2="accent2" accent3="accent3" accent4="accent4" accent5="accent5" accent6="accent6" hlink="hlink" folHlink="folHlink"/>
  <p:sldLayoutIdLst>
    <p:sldLayoutId id="2147483796" r:id="rId1"/>
    <p:sldLayoutId id="2147483797" r:id="rId2"/>
  </p:sldLayoutIdLst>
  <p:hf hdr="0" ftr="0" dt="0"/>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5">
          <p15:clr>
            <a:srgbClr val="F26B43"/>
          </p15:clr>
        </p15:guide>
        <p15:guide id="2" orient="horz" pos="1810">
          <p15:clr>
            <a:srgbClr val="F26B43"/>
          </p15:clr>
        </p15:guide>
        <p15:guide id="3" orient="horz" pos="21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508" y="0"/>
            <a:ext cx="9144000" cy="5143500"/>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noFill/>
              </a:ln>
              <a:solidFill>
                <a:srgbClr val="002864"/>
              </a:solidFill>
            </a:endParaRPr>
          </a:p>
        </p:txBody>
      </p:sp>
      <p:sp>
        <p:nvSpPr>
          <p:cNvPr id="2" name="Titelplatzhalter 1"/>
          <p:cNvSpPr>
            <a:spLocks noGrp="1"/>
          </p:cNvSpPr>
          <p:nvPr>
            <p:ph type="title"/>
          </p:nvPr>
        </p:nvSpPr>
        <p:spPr>
          <a:xfrm>
            <a:off x="2068810" y="1630375"/>
            <a:ext cx="5815558" cy="540060"/>
          </a:xfrm>
          <a:prstGeom prst="rect">
            <a:avLst/>
          </a:prstGeom>
        </p:spPr>
        <p:txBody>
          <a:bodyPr vert="horz" lIns="91440" tIns="45720" rIns="91440" bIns="45720" rtlCol="0" anchor="ctr">
            <a:noAutofit/>
          </a:bodyPr>
          <a:lstStyle/>
          <a:p>
            <a:r>
              <a:rPr lang="de-DE" dirty="0"/>
              <a:t>Zwischenfolie Titel</a:t>
            </a: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5901" y="4907858"/>
            <a:ext cx="824591" cy="112164"/>
          </a:xfrm>
          <a:prstGeom prst="rect">
            <a:avLst/>
          </a:prstGeom>
        </p:spPr>
      </p:pic>
    </p:spTree>
    <p:extLst>
      <p:ext uri="{BB962C8B-B14F-4D97-AF65-F5344CB8AC3E}">
        <p14:creationId xmlns:p14="http://schemas.microsoft.com/office/powerpoint/2010/main" val="2205573464"/>
      </p:ext>
    </p:extLst>
  </p:cSld>
  <p:clrMap bg1="lt1" tx1="dk1" bg2="lt2" tx2="dk2" accent1="accent1" accent2="accent2" accent3="accent3" accent4="accent4" accent5="accent5" accent6="accent6" hlink="hlink" folHlink="folHlink"/>
  <p:sldLayoutIdLst>
    <p:sldLayoutId id="2147483740" r:id="rId1"/>
  </p:sldLayoutIdLst>
  <p:hf hdr="0" ftr="0" dt="0"/>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5">
          <p15:clr>
            <a:srgbClr val="F26B43"/>
          </p15:clr>
        </p15:guide>
        <p15:guide id="2" orient="horz" pos="1810">
          <p15:clr>
            <a:srgbClr val="F26B43"/>
          </p15:clr>
        </p15:guide>
        <p15:guide id="3" orient="horz" pos="21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7" name="Rechteck 6"/>
          <p:cNvSpPr/>
          <p:nvPr userDrawn="1"/>
        </p:nvSpPr>
        <p:spPr bwMode="auto">
          <a:xfrm>
            <a:off x="508" y="0"/>
            <a:ext cx="9144000" cy="5143500"/>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ln>
                <a:noFill/>
              </a:ln>
              <a:solidFill>
                <a:srgbClr val="002864"/>
              </a:solidFill>
            </a:endParaRPr>
          </a:p>
        </p:txBody>
      </p:sp>
      <p:sp>
        <p:nvSpPr>
          <p:cNvPr id="2" name="Titelplatzhalter 1"/>
          <p:cNvSpPr>
            <a:spLocks noGrp="1"/>
          </p:cNvSpPr>
          <p:nvPr>
            <p:ph type="title"/>
          </p:nvPr>
        </p:nvSpPr>
        <p:spPr bwMode="auto">
          <a:xfrm>
            <a:off x="2068810" y="1630375"/>
            <a:ext cx="5815558" cy="540060"/>
          </a:xfrm>
          <a:prstGeom prst="rect">
            <a:avLst/>
          </a:prstGeom>
        </p:spPr>
        <p:txBody>
          <a:bodyPr vert="horz" lIns="91440" tIns="45720" rIns="91440" bIns="45720" rtlCol="0" anchor="ctr">
            <a:noAutofit/>
          </a:bodyPr>
          <a:lstStyle/>
          <a:p>
            <a:pPr>
              <a:defRPr/>
            </a:pPr>
            <a:r>
              <a:rPr lang="de-DE"/>
              <a:t>Zwischenfolie Titel</a:t>
            </a:r>
          </a:p>
        </p:txBody>
      </p:sp>
      <p:pic>
        <p:nvPicPr>
          <p:cNvPr id="8" name="Grafik 7"/>
          <p:cNvPicPr>
            <a:picLocks noChangeAspect="1"/>
          </p:cNvPicPr>
          <p:nvPr userDrawn="1"/>
        </p:nvPicPr>
        <p:blipFill>
          <a:blip r:embed="rId3"/>
          <a:stretch/>
        </p:blipFill>
        <p:spPr bwMode="auto">
          <a:xfrm>
            <a:off x="8175901" y="4907858"/>
            <a:ext cx="824590" cy="112164"/>
          </a:xfrm>
          <a:prstGeom prst="rect">
            <a:avLst/>
          </a:prstGeom>
        </p:spPr>
      </p:pic>
    </p:spTree>
    <p:extLst>
      <p:ext uri="{BB962C8B-B14F-4D97-AF65-F5344CB8AC3E}">
        <p14:creationId xmlns:p14="http://schemas.microsoft.com/office/powerpoint/2010/main" val="2839302575"/>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l" defTabSz="914400">
        <a:lnSpc>
          <a:spcPct val="90000"/>
        </a:lnSpc>
        <a:spcBef>
          <a:spcPts val="0"/>
        </a:spcBef>
        <a:buNone/>
        <a:defRPr sz="3600">
          <a:solidFill>
            <a:schemeClr val="bg1"/>
          </a:solidFill>
          <a:latin typeface="Arial"/>
          <a:ea typeface="+mj-ea"/>
          <a:cs typeface="Arial"/>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4912010"/>
            <a:ext cx="792380" cy="107783"/>
          </a:xfrm>
          <a:prstGeom prst="rect">
            <a:avLst/>
          </a:prstGeom>
        </p:spPr>
      </p:pic>
      <p:cxnSp>
        <p:nvCxnSpPr>
          <p:cNvPr id="8" name="Gerader Verbinder 7"/>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068606"/>
      </p:ext>
    </p:extLst>
  </p:cSld>
  <p:clrMap bg1="lt1" tx1="dk1" bg2="lt2" tx2="dk2" accent1="accent1" accent2="accent2" accent3="accent3" accent4="accent4" accent5="accent5" accent6="accent6" hlink="hlink" folHlink="folHlink"/>
  <p:sldLayoutIdLst>
    <p:sldLayoutId id="2147483751" r:id="rId1"/>
    <p:sldLayoutId id="2147483763" r:id="rId2"/>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83253" y="4856315"/>
            <a:ext cx="1073123" cy="307723"/>
          </a:xfrm>
          <a:prstGeom prst="rect">
            <a:avLst/>
          </a:prstGeom>
        </p:spPr>
      </p:pic>
      <p:pic>
        <p:nvPicPr>
          <p:cNvPr id="7" name="Grafik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72400" y="4912010"/>
            <a:ext cx="792380" cy="107783"/>
          </a:xfrm>
          <a:prstGeom prst="rect">
            <a:avLst/>
          </a:prstGeom>
        </p:spPr>
      </p:pic>
      <p:cxnSp>
        <p:nvCxnSpPr>
          <p:cNvPr id="8" name="Gerader Verbinder 7"/>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4"/>
          </p:nvPr>
        </p:nvSpPr>
        <p:spPr>
          <a:xfrm>
            <a:off x="-508" y="4828582"/>
            <a:ext cx="2057400" cy="274637"/>
          </a:xfrm>
          <a:prstGeom prst="rect">
            <a:avLst/>
          </a:prstGeom>
        </p:spPr>
        <p:txBody>
          <a:bodyPr vert="horz" lIns="91440" tIns="45720" rIns="91440" bIns="45720" rtlCol="0" anchor="ctr"/>
          <a:lstStyle>
            <a:lvl1pPr algn="l">
              <a:defRPr sz="1100">
                <a:solidFill>
                  <a:schemeClr val="tx2"/>
                </a:solidFill>
              </a:defRPr>
            </a:lvl1pPr>
          </a:lstStyle>
          <a:p>
            <a:fld id="{2056D5EB-6F79-455A-91DA-857598158F32}" type="slidenum">
              <a:rPr lang="de-DE" smtClean="0"/>
              <a:pPr/>
              <a:t>‹Nr.›</a:t>
            </a:fld>
            <a:endParaRPr lang="de-DE"/>
          </a:p>
        </p:txBody>
      </p:sp>
    </p:spTree>
    <p:extLst>
      <p:ext uri="{BB962C8B-B14F-4D97-AF65-F5344CB8AC3E}">
        <p14:creationId xmlns:p14="http://schemas.microsoft.com/office/powerpoint/2010/main" val="3912383354"/>
      </p:ext>
    </p:extLst>
  </p:cSld>
  <p:clrMap bg1="lt1" tx1="dk1" bg2="lt2" tx2="dk2" accent1="accent1" accent2="accent2" accent3="accent3" accent4="accent4" accent5="accent5" accent6="accent6" hlink="hlink" folHlink="folHlink"/>
  <p:sldLayoutIdLst>
    <p:sldLayoutId id="2147483756" r:id="rId1"/>
  </p:sldLayoutIdLst>
  <p:hf hdr="0" ft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1"/>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4912011"/>
            <a:ext cx="792380" cy="107783"/>
          </a:xfrm>
          <a:prstGeom prst="rect">
            <a:avLst/>
          </a:prstGeom>
        </p:spPr>
      </p:pic>
      <p:cxnSp>
        <p:nvCxnSpPr>
          <p:cNvPr id="8" name="Gerader Verbinder 7"/>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827352"/>
      </p:ext>
    </p:extLst>
  </p:cSld>
  <p:clrMap bg1="lt1" tx1="dk1" bg2="lt2" tx2="dk2" accent1="accent1" accent2="accent2" accent3="accent3" accent4="accent4" accent5="accent5" accent6="accent6" hlink="hlink" folHlink="folHlink"/>
  <p:sldLayoutIdLst>
    <p:sldLayoutId id="2147483765" r:id="rId1"/>
    <p:sldLayoutId id="2147483768" r:id="rId2"/>
  </p:sldLayoutIdLst>
  <p:hf hdr="0" ftr="0" dt="0"/>
  <p:txStyles>
    <p:titleStyle>
      <a:lvl1pPr algn="l" defTabSz="914378" rtl="0" eaLnBrk="1" latinLnBrk="0" hangingPunct="1">
        <a:spcBef>
          <a:spcPct val="0"/>
        </a:spcBef>
        <a:buNone/>
        <a:defRPr sz="2200" b="0" kern="1200" cap="none" baseline="0">
          <a:solidFill>
            <a:srgbClr val="002864"/>
          </a:solidFill>
          <a:latin typeface="+mj-lt"/>
          <a:ea typeface="+mj-ea"/>
          <a:cs typeface="+mj-cs"/>
        </a:defRPr>
      </a:lvl1pPr>
    </p:titleStyle>
    <p:bodyStyle>
      <a:lvl1pPr marL="180971" indent="-180971" algn="l" defTabSz="179996" rtl="0" eaLnBrk="1" latinLnBrk="0" hangingPunct="1">
        <a:lnSpc>
          <a:spcPts val="1800"/>
        </a:lnSpc>
        <a:spcBef>
          <a:spcPts val="1100"/>
        </a:spcBef>
        <a:spcAft>
          <a:spcPts val="0"/>
        </a:spcAft>
        <a:buClr>
          <a:srgbClr val="002864"/>
        </a:buClr>
        <a:buFont typeface="Arial" panose="020B0604020202020204" pitchFamily="34" charset="0"/>
        <a:buChar char="•"/>
        <a:tabLst>
          <a:tab pos="179996" algn="l"/>
          <a:tab pos="359991" algn="l"/>
        </a:tabLst>
        <a:defRPr sz="1600" kern="1200">
          <a:solidFill>
            <a:schemeClr val="tx1"/>
          </a:solidFill>
          <a:latin typeface="+mn-lt"/>
          <a:ea typeface="+mn-ea"/>
          <a:cs typeface="+mn-cs"/>
        </a:defRPr>
      </a:lvl1pPr>
      <a:lvl2pPr marL="360354" indent="-179384"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25" indent="-180971"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57" indent="-174621"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00" indent="-285743"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5943" indent="0" algn="l" defTabSz="914378"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4912010"/>
            <a:ext cx="792380" cy="107783"/>
          </a:xfrm>
          <a:prstGeom prst="rect">
            <a:avLst/>
          </a:prstGeom>
        </p:spPr>
      </p:pic>
      <p:cxnSp>
        <p:nvCxnSpPr>
          <p:cNvPr id="8" name="Gerader Verbinder 7"/>
          <p:cNvCxnSpPr/>
          <p:nvPr userDrawn="1"/>
        </p:nvCxnSpPr>
        <p:spPr>
          <a:xfrm>
            <a:off x="0" y="1095586"/>
            <a:ext cx="9144000" cy="0"/>
          </a:xfrm>
          <a:prstGeom prst="line">
            <a:avLst/>
          </a:prstGeom>
          <a:ln>
            <a:solidFill>
              <a:srgbClr val="14C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485312"/>
      </p:ext>
    </p:extLst>
  </p:cSld>
  <p:clrMap bg1="lt1" tx1="dk1" bg2="lt2" tx2="dk2" accent1="accent1" accent2="accent2" accent3="accent3" accent4="accent4" accent5="accent5" accent6="accent6" hlink="hlink" folHlink="folHlink"/>
  <p:sldLayoutIdLst>
    <p:sldLayoutId id="2147483770" r:id="rId1"/>
  </p:sldLayoutIdLst>
  <p:hf hdr="0" ftr="0" dt="0"/>
  <p:txStyles>
    <p:titleStyle>
      <a:lvl1pPr algn="l" defTabSz="914400" rtl="0" eaLnBrk="1" latinLnBrk="0" hangingPunct="1">
        <a:lnSpc>
          <a:spcPts val="2800"/>
        </a:lnSpc>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1"/>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2400" y="4912011"/>
            <a:ext cx="792380" cy="107783"/>
          </a:xfrm>
          <a:prstGeom prst="rect">
            <a:avLst/>
          </a:prstGeom>
        </p:spPr>
      </p:pic>
    </p:spTree>
    <p:extLst>
      <p:ext uri="{BB962C8B-B14F-4D97-AF65-F5344CB8AC3E}">
        <p14:creationId xmlns:p14="http://schemas.microsoft.com/office/powerpoint/2010/main" val="2279851134"/>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l" defTabSz="914378" rtl="0" eaLnBrk="1" latinLnBrk="0" hangingPunct="1">
        <a:spcBef>
          <a:spcPct val="0"/>
        </a:spcBef>
        <a:buNone/>
        <a:defRPr sz="2200" b="0" kern="1200" cap="none" baseline="0">
          <a:solidFill>
            <a:srgbClr val="002864"/>
          </a:solidFill>
          <a:latin typeface="+mj-lt"/>
          <a:ea typeface="+mj-ea"/>
          <a:cs typeface="+mj-cs"/>
        </a:defRPr>
      </a:lvl1pPr>
    </p:titleStyle>
    <p:bodyStyle>
      <a:lvl1pPr marL="180971" indent="-180971" algn="l" defTabSz="179996" rtl="0" eaLnBrk="1" latinLnBrk="0" hangingPunct="1">
        <a:lnSpc>
          <a:spcPts val="1800"/>
        </a:lnSpc>
        <a:spcBef>
          <a:spcPts val="1100"/>
        </a:spcBef>
        <a:spcAft>
          <a:spcPts val="0"/>
        </a:spcAft>
        <a:buClr>
          <a:srgbClr val="002864"/>
        </a:buClr>
        <a:buFont typeface="Arial" panose="020B0604020202020204" pitchFamily="34" charset="0"/>
        <a:buChar char="•"/>
        <a:tabLst>
          <a:tab pos="179996" algn="l"/>
          <a:tab pos="359991" algn="l"/>
        </a:tabLst>
        <a:defRPr sz="1600" kern="1200">
          <a:solidFill>
            <a:schemeClr val="tx1"/>
          </a:solidFill>
          <a:latin typeface="+mn-lt"/>
          <a:ea typeface="+mn-ea"/>
          <a:cs typeface="+mn-cs"/>
        </a:defRPr>
      </a:lvl1pPr>
      <a:lvl2pPr marL="360354" indent="-179384"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25" indent="-180971"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57" indent="-174621"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00" indent="-285743" algn="l" defTabSz="914378"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5943" indent="0" algn="l" defTabSz="914378"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3">
          <p15:clr>
            <a:srgbClr val="F26B43"/>
          </p15:clr>
        </p15:guide>
        <p15:guide id="2" orient="horz" pos="316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3"/>
          <p:cNvSpPr>
            <a:spLocks noGrp="1"/>
          </p:cNvSpPr>
          <p:nvPr>
            <p:ph type="title"/>
          </p:nvPr>
        </p:nvSpPr>
        <p:spPr bwMode="auto">
          <a:xfrm>
            <a:off x="360000" y="219601"/>
            <a:ext cx="8424000" cy="371930"/>
          </a:xfrm>
          <a:prstGeom prst="rect">
            <a:avLst/>
          </a:prstGeom>
        </p:spPr>
        <p:txBody>
          <a:bodyPr vert="horz" lIns="0" tIns="0" rIns="0" bIns="0" rtlCol="0" anchor="t" anchorCtr="0">
            <a:noAutofit/>
          </a:bodyPr>
          <a:lstStyle/>
          <a:p>
            <a:pPr>
              <a:defRPr/>
            </a:pPr>
            <a:r>
              <a:rPr lang="de-DE"/>
              <a:t>Folientitel, insgesamt zweizeilig</a:t>
            </a:r>
            <a:endParaRPr/>
          </a:p>
        </p:txBody>
      </p:sp>
      <p:sp>
        <p:nvSpPr>
          <p:cNvPr id="11" name="Textplatzhalter 10"/>
          <p:cNvSpPr>
            <a:spLocks noGrp="1"/>
          </p:cNvSpPr>
          <p:nvPr>
            <p:ph type="body" idx="1"/>
          </p:nvPr>
        </p:nvSpPr>
        <p:spPr bwMode="auto">
          <a:xfrm>
            <a:off x="360000" y="1311275"/>
            <a:ext cx="8424000" cy="3422650"/>
          </a:xfrm>
          <a:prstGeom prst="rect">
            <a:avLst/>
          </a:prstGeom>
        </p:spPr>
        <p:txBody>
          <a:bodyPr vert="horz" lIns="0" tIns="0" rIns="0" bIns="0" rtlCol="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0" name="Grafik 9"/>
          <p:cNvPicPr>
            <a:picLocks noChangeAspect="1"/>
          </p:cNvPicPr>
          <p:nvPr userDrawn="1"/>
        </p:nvPicPr>
        <p:blipFill>
          <a:blip r:embed="rId3"/>
          <a:stretch/>
        </p:blipFill>
        <p:spPr bwMode="auto">
          <a:xfrm>
            <a:off x="8172400" y="4912012"/>
            <a:ext cx="792380" cy="107783"/>
          </a:xfrm>
          <a:prstGeom prst="rect">
            <a:avLst/>
          </a:prstGeom>
        </p:spPr>
      </p:pic>
    </p:spTree>
    <p:extLst>
      <p:ext uri="{BB962C8B-B14F-4D97-AF65-F5344CB8AC3E}">
        <p14:creationId xmlns:p14="http://schemas.microsoft.com/office/powerpoint/2010/main" val="738481254"/>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l" defTabSz="914355">
        <a:spcBef>
          <a:spcPts val="0"/>
        </a:spcBef>
        <a:buNone/>
        <a:defRPr sz="2213" b="0" cap="none">
          <a:solidFill>
            <a:srgbClr val="002864"/>
          </a:solidFill>
          <a:latin typeface="+mj-lt"/>
          <a:ea typeface="+mj-ea"/>
          <a:cs typeface="+mj-cs"/>
        </a:defRPr>
      </a:lvl1pPr>
    </p:titleStyle>
    <p:bodyStyle>
      <a:lvl1pPr marL="180967" indent="-180967" algn="l" defTabSz="179992">
        <a:lnSpc>
          <a:spcPts val="1800"/>
        </a:lnSpc>
        <a:spcBef>
          <a:spcPts val="1100"/>
        </a:spcBef>
        <a:spcAft>
          <a:spcPts val="0"/>
        </a:spcAft>
        <a:buClr>
          <a:srgbClr val="002864"/>
        </a:buClr>
        <a:buFont typeface="Arial"/>
        <a:buChar char="•"/>
        <a:tabLst>
          <a:tab pos="179992" algn="l"/>
          <a:tab pos="359982" algn="l"/>
        </a:tabLst>
        <a:defRPr sz="1613">
          <a:solidFill>
            <a:schemeClr val="tx1"/>
          </a:solidFill>
          <a:latin typeface="+mn-lt"/>
          <a:ea typeface="+mn-ea"/>
          <a:cs typeface="+mn-cs"/>
        </a:defRPr>
      </a:lvl1pPr>
      <a:lvl2pPr marL="360345" indent="-179380" algn="l" defTabSz="914355">
        <a:spcBef>
          <a:spcPts val="0"/>
        </a:spcBef>
        <a:buClr>
          <a:srgbClr val="002864"/>
        </a:buClr>
        <a:buFont typeface="Arial"/>
        <a:buChar char="•"/>
        <a:defRPr sz="1613">
          <a:solidFill>
            <a:schemeClr val="tx1"/>
          </a:solidFill>
          <a:latin typeface="+mn-lt"/>
          <a:ea typeface="+mn-ea"/>
          <a:cs typeface="+mn-cs"/>
        </a:defRPr>
      </a:lvl2pPr>
      <a:lvl3pPr marL="541312" indent="-180967" algn="l" defTabSz="914355">
        <a:spcBef>
          <a:spcPts val="0"/>
        </a:spcBef>
        <a:buClr>
          <a:srgbClr val="002864"/>
        </a:buClr>
        <a:buFont typeface="Arial"/>
        <a:buChar char="•"/>
        <a:defRPr sz="1613">
          <a:solidFill>
            <a:schemeClr val="tx1"/>
          </a:solidFill>
          <a:latin typeface="+mn-lt"/>
          <a:ea typeface="+mn-ea"/>
          <a:cs typeface="+mn-cs"/>
        </a:defRPr>
      </a:lvl3pPr>
      <a:lvl4pPr marL="714339" indent="-174617" algn="l" defTabSz="914355">
        <a:spcBef>
          <a:spcPts val="0"/>
        </a:spcBef>
        <a:buClr>
          <a:srgbClr val="002864"/>
        </a:buClr>
        <a:buFont typeface="Arial"/>
        <a:buChar char="•"/>
        <a:defRPr sz="1613">
          <a:solidFill>
            <a:schemeClr val="tx1"/>
          </a:solidFill>
          <a:latin typeface="+mn-lt"/>
          <a:ea typeface="+mn-ea"/>
          <a:cs typeface="+mn-cs"/>
        </a:defRPr>
      </a:lvl4pPr>
      <a:lvl5pPr marL="1000075" indent="-285736" algn="l" defTabSz="914355">
        <a:spcBef>
          <a:spcPts val="0"/>
        </a:spcBef>
        <a:buClr>
          <a:srgbClr val="002864"/>
        </a:buClr>
        <a:buFont typeface="Arial"/>
        <a:buChar char="•"/>
        <a:defRPr sz="1613">
          <a:solidFill>
            <a:schemeClr val="tx1"/>
          </a:solidFill>
          <a:latin typeface="+mn-lt"/>
          <a:ea typeface="+mn-ea"/>
          <a:cs typeface="+mn-cs"/>
        </a:defRPr>
      </a:lvl5pPr>
      <a:lvl6pPr marL="2285886" indent="0" algn="l" defTabSz="914355">
        <a:spcBef>
          <a:spcPts val="0"/>
        </a:spcBef>
        <a:buFont typeface="Arial"/>
        <a:buNone/>
        <a:defRPr sz="1988">
          <a:solidFill>
            <a:schemeClr val="tx1"/>
          </a:solidFill>
          <a:latin typeface="+mn-lt"/>
          <a:ea typeface="+mn-ea"/>
          <a:cs typeface="+mn-cs"/>
        </a:defRPr>
      </a:lvl6pPr>
      <a:lvl7pPr marL="2971652" indent="-228588" algn="l" defTabSz="914355">
        <a:spcBef>
          <a:spcPts val="0"/>
        </a:spcBef>
        <a:buFont typeface="Arial"/>
        <a:buChar char="•"/>
        <a:defRPr sz="1988">
          <a:solidFill>
            <a:schemeClr val="tx1"/>
          </a:solidFill>
          <a:latin typeface="+mn-lt"/>
          <a:ea typeface="+mn-ea"/>
          <a:cs typeface="+mn-cs"/>
        </a:defRPr>
      </a:lvl7pPr>
      <a:lvl8pPr marL="3428829" indent="-228588" algn="l" defTabSz="914355">
        <a:spcBef>
          <a:spcPts val="0"/>
        </a:spcBef>
        <a:buFont typeface="Arial"/>
        <a:buChar char="•"/>
        <a:defRPr sz="1988">
          <a:solidFill>
            <a:schemeClr val="tx1"/>
          </a:solidFill>
          <a:latin typeface="+mn-lt"/>
          <a:ea typeface="+mn-ea"/>
          <a:cs typeface="+mn-cs"/>
        </a:defRPr>
      </a:lvl8pPr>
      <a:lvl9pPr marL="3886006" indent="-228588" algn="l" defTabSz="914355">
        <a:spcBef>
          <a:spcPts val="0"/>
        </a:spcBef>
        <a:buFont typeface="Arial"/>
        <a:buChar char="•"/>
        <a:defRPr sz="1988">
          <a:solidFill>
            <a:schemeClr val="tx1"/>
          </a:solidFill>
          <a:latin typeface="+mn-lt"/>
          <a:ea typeface="+mn-ea"/>
          <a:cs typeface="+mn-cs"/>
        </a:defRPr>
      </a:lvl9pPr>
    </p:bodyStyle>
    <p:otherStyle>
      <a:defPPr>
        <a:defRPr lang="de-DE"/>
      </a:defPPr>
      <a:lvl1pPr marL="0" algn="l" defTabSz="914355">
        <a:defRPr sz="1800">
          <a:solidFill>
            <a:schemeClr val="tx1"/>
          </a:solidFill>
          <a:latin typeface="+mn-lt"/>
          <a:ea typeface="+mn-ea"/>
          <a:cs typeface="+mn-cs"/>
        </a:defRPr>
      </a:lvl1pPr>
      <a:lvl2pPr marL="457178" algn="l" defTabSz="914355">
        <a:defRPr sz="1800">
          <a:solidFill>
            <a:schemeClr val="tx1"/>
          </a:solidFill>
          <a:latin typeface="+mn-lt"/>
          <a:ea typeface="+mn-ea"/>
          <a:cs typeface="+mn-cs"/>
        </a:defRPr>
      </a:lvl2pPr>
      <a:lvl3pPr marL="914355" algn="l" defTabSz="914355">
        <a:defRPr sz="1800">
          <a:solidFill>
            <a:schemeClr val="tx1"/>
          </a:solidFill>
          <a:latin typeface="+mn-lt"/>
          <a:ea typeface="+mn-ea"/>
          <a:cs typeface="+mn-cs"/>
        </a:defRPr>
      </a:lvl3pPr>
      <a:lvl4pPr marL="1371532" algn="l" defTabSz="914355">
        <a:defRPr sz="1800">
          <a:solidFill>
            <a:schemeClr val="tx1"/>
          </a:solidFill>
          <a:latin typeface="+mn-lt"/>
          <a:ea typeface="+mn-ea"/>
          <a:cs typeface="+mn-cs"/>
        </a:defRPr>
      </a:lvl4pPr>
      <a:lvl5pPr marL="1828709" algn="l" defTabSz="914355">
        <a:defRPr sz="1800">
          <a:solidFill>
            <a:schemeClr val="tx1"/>
          </a:solidFill>
          <a:latin typeface="+mn-lt"/>
          <a:ea typeface="+mn-ea"/>
          <a:cs typeface="+mn-cs"/>
        </a:defRPr>
      </a:lvl5pPr>
      <a:lvl6pPr marL="2285886" algn="l" defTabSz="914355">
        <a:defRPr sz="1800">
          <a:solidFill>
            <a:schemeClr val="tx1"/>
          </a:solidFill>
          <a:latin typeface="+mn-lt"/>
          <a:ea typeface="+mn-ea"/>
          <a:cs typeface="+mn-cs"/>
        </a:defRPr>
      </a:lvl6pPr>
      <a:lvl7pPr marL="2743064" algn="l" defTabSz="914355">
        <a:defRPr sz="1800">
          <a:solidFill>
            <a:schemeClr val="tx1"/>
          </a:solidFill>
          <a:latin typeface="+mn-lt"/>
          <a:ea typeface="+mn-ea"/>
          <a:cs typeface="+mn-cs"/>
        </a:defRPr>
      </a:lvl7pPr>
      <a:lvl8pPr marL="3200240" algn="l" defTabSz="914355">
        <a:defRPr sz="1800">
          <a:solidFill>
            <a:schemeClr val="tx1"/>
          </a:solidFill>
          <a:latin typeface="+mn-lt"/>
          <a:ea typeface="+mn-ea"/>
          <a:cs typeface="+mn-cs"/>
        </a:defRPr>
      </a:lvl8pPr>
      <a:lvl9pPr marL="3657418" algn="l" defTabSz="914355">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AB080E9-FF7D-C544-8BEE-08523F0544E7}"/>
              </a:ext>
            </a:extLst>
          </p:cNvPr>
          <p:cNvSpPr txBox="1">
            <a:spLocks/>
          </p:cNvSpPr>
          <p:nvPr/>
        </p:nvSpPr>
        <p:spPr>
          <a:xfrm>
            <a:off x="1043608" y="1167594"/>
            <a:ext cx="7560840" cy="699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de-DE" dirty="0"/>
              <a:t>Strategic Advisory Board Matter</a:t>
            </a:r>
            <a:br>
              <a:rPr lang="de-DE" dirty="0"/>
            </a:br>
            <a:br>
              <a:rPr lang="de-DE" dirty="0"/>
            </a:br>
            <a:r>
              <a:rPr lang="de-DE" dirty="0"/>
              <a:t>Report of the </a:t>
            </a:r>
            <a:r>
              <a:rPr lang="de-DE" dirty="0" err="1"/>
              <a:t>president</a:t>
            </a:r>
            <a:endParaRPr lang="de-DE" dirty="0"/>
          </a:p>
        </p:txBody>
      </p:sp>
      <p:sp>
        <p:nvSpPr>
          <p:cNvPr id="10" name="Untertitel 2">
            <a:extLst>
              <a:ext uri="{FF2B5EF4-FFF2-40B4-BE49-F238E27FC236}">
                <a16:creationId xmlns:a16="http://schemas.microsoft.com/office/drawing/2014/main" id="{77AE084F-23C5-0E46-AFA9-D40D7EA51346}"/>
              </a:ext>
            </a:extLst>
          </p:cNvPr>
          <p:cNvSpPr txBox="1">
            <a:spLocks/>
          </p:cNvSpPr>
          <p:nvPr/>
        </p:nvSpPr>
        <p:spPr>
          <a:xfrm>
            <a:off x="1043608" y="3071301"/>
            <a:ext cx="5868000" cy="6925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a:solidFill>
                  <a:schemeClr val="bg1"/>
                </a:solidFill>
                <a:latin typeface="Arial" panose="020B0604020202020204" pitchFamily="34" charset="0"/>
                <a:cs typeface="Arial" panose="020B0604020202020204" pitchFamily="34" charset="0"/>
              </a:rPr>
              <a:t>Prof. Otmar D. Wiestler</a:t>
            </a:r>
          </a:p>
          <a:p>
            <a:pPr marL="0" indent="0">
              <a:buNone/>
            </a:pPr>
            <a:r>
              <a:rPr lang="en-US" sz="2400" dirty="0">
                <a:solidFill>
                  <a:schemeClr val="bg1"/>
                </a:solidFill>
                <a:latin typeface="Arial" panose="020B0604020202020204" pitchFamily="34" charset="0"/>
                <a:cs typeface="Arial" panose="020B0604020202020204" pitchFamily="34" charset="0"/>
              </a:rPr>
              <a:t>President of the Helmholtz Association</a:t>
            </a:r>
          </a:p>
          <a:p>
            <a:pPr marL="0" indent="0">
              <a:buNone/>
            </a:pPr>
            <a:r>
              <a:rPr lang="en-US" sz="2400" dirty="0">
                <a:solidFill>
                  <a:schemeClr val="bg1"/>
                </a:solidFill>
                <a:latin typeface="Arial" panose="020B0604020202020204" pitchFamily="34" charset="0"/>
                <a:cs typeface="Arial" panose="020B0604020202020204" pitchFamily="34" charset="0"/>
              </a:rPr>
              <a:t>DESY, May 03, 2023</a:t>
            </a:r>
          </a:p>
        </p:txBody>
      </p:sp>
    </p:spTree>
    <p:extLst>
      <p:ext uri="{BB962C8B-B14F-4D97-AF65-F5344CB8AC3E}">
        <p14:creationId xmlns:p14="http://schemas.microsoft.com/office/powerpoint/2010/main" val="93295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t>Helmholtz</a:t>
            </a:r>
            <a:r>
              <a:rPr lang="de-DE" dirty="0"/>
              <a:t> </a:t>
            </a:r>
            <a:r>
              <a:rPr lang="de-DE" sz="2000" dirty="0"/>
              <a:t>Institutes</a:t>
            </a:r>
            <a:br>
              <a:rPr lang="de-DE" dirty="0"/>
            </a:br>
            <a:br>
              <a:rPr lang="de-DE" dirty="0"/>
            </a:br>
            <a:endParaRPr lang="de-DE" dirty="0"/>
          </a:p>
        </p:txBody>
      </p:sp>
      <p:sp>
        <p:nvSpPr>
          <p:cNvPr id="7" name="Textplatzhalter 2">
            <a:extLst>
              <a:ext uri="{FF2B5EF4-FFF2-40B4-BE49-F238E27FC236}">
                <a16:creationId xmlns:a16="http://schemas.microsoft.com/office/drawing/2014/main" id="{83F902C6-71F7-BF45-BE02-EE8DC3A42B1C}"/>
              </a:ext>
            </a:extLst>
          </p:cNvPr>
          <p:cNvSpPr>
            <a:spLocks noGrp="1"/>
          </p:cNvSpPr>
          <p:nvPr>
            <p:ph type="body" sz="quarter" idx="14"/>
          </p:nvPr>
        </p:nvSpPr>
        <p:spPr/>
        <p:txBody>
          <a:bodyPr/>
          <a:lstStyle/>
          <a:p>
            <a:r>
              <a:rPr lang="de-DE" sz="2400" dirty="0">
                <a:solidFill>
                  <a:srgbClr val="002864"/>
                </a:solidFill>
              </a:rPr>
              <a:t>Innovative</a:t>
            </a:r>
            <a:r>
              <a:rPr lang="de-DE" dirty="0"/>
              <a:t> </a:t>
            </a:r>
            <a:r>
              <a:rPr lang="de-DE" sz="2400" dirty="0" err="1">
                <a:solidFill>
                  <a:srgbClr val="002864"/>
                </a:solidFill>
              </a:rPr>
              <a:t>structures</a:t>
            </a:r>
            <a:r>
              <a:rPr lang="de-DE" sz="2400" dirty="0">
                <a:solidFill>
                  <a:srgbClr val="002864"/>
                </a:solidFill>
              </a:rPr>
              <a:t> </a:t>
            </a:r>
            <a:r>
              <a:rPr lang="de-DE" sz="2400" dirty="0" err="1">
                <a:solidFill>
                  <a:srgbClr val="002864"/>
                </a:solidFill>
              </a:rPr>
              <a:t>for</a:t>
            </a:r>
            <a:r>
              <a:rPr lang="de-DE" sz="2400" dirty="0">
                <a:solidFill>
                  <a:srgbClr val="002864"/>
                </a:solidFill>
              </a:rPr>
              <a:t> </a:t>
            </a:r>
            <a:r>
              <a:rPr lang="de-DE" sz="2400" dirty="0" err="1">
                <a:solidFill>
                  <a:srgbClr val="002864"/>
                </a:solidFill>
              </a:rPr>
              <a:t>long</a:t>
            </a:r>
            <a:r>
              <a:rPr lang="de-DE" sz="2400" dirty="0">
                <a:solidFill>
                  <a:srgbClr val="002864"/>
                </a:solidFill>
              </a:rPr>
              <a:t>-term </a:t>
            </a:r>
            <a:r>
              <a:rPr lang="de-DE" sz="2400" dirty="0" err="1">
                <a:solidFill>
                  <a:srgbClr val="002864"/>
                </a:solidFill>
              </a:rPr>
              <a:t>research</a:t>
            </a:r>
            <a:r>
              <a:rPr lang="de-DE" sz="2400" dirty="0">
                <a:solidFill>
                  <a:srgbClr val="002864"/>
                </a:solidFill>
              </a:rPr>
              <a:t> </a:t>
            </a:r>
            <a:r>
              <a:rPr lang="de-DE" sz="2400" dirty="0" err="1">
                <a:solidFill>
                  <a:srgbClr val="002864"/>
                </a:solidFill>
              </a:rPr>
              <a:t>collaborations</a:t>
            </a:r>
            <a:endParaRPr lang="de-DE" sz="2400" dirty="0">
              <a:solidFill>
                <a:srgbClr val="002864"/>
              </a:solidFill>
            </a:endParaRPr>
          </a:p>
        </p:txBody>
      </p:sp>
      <p:sp>
        <p:nvSpPr>
          <p:cNvPr id="3" name="Inhaltsplatzhalter 2"/>
          <p:cNvSpPr>
            <a:spLocks noGrp="1"/>
          </p:cNvSpPr>
          <p:nvPr>
            <p:ph sz="quarter" idx="15"/>
          </p:nvPr>
        </p:nvSpPr>
        <p:spPr>
          <a:xfrm>
            <a:off x="358775" y="1417352"/>
            <a:ext cx="4969309" cy="3422650"/>
          </a:xfrm>
        </p:spPr>
        <p:txBody>
          <a:bodyPr/>
          <a:lstStyle/>
          <a:p>
            <a:pPr lvl="0">
              <a:lnSpc>
                <a:spcPct val="125000"/>
              </a:lnSpc>
              <a:spcBef>
                <a:spcPts val="900"/>
              </a:spcBef>
            </a:pPr>
            <a:r>
              <a:rPr lang="en-GB" sz="1400" dirty="0"/>
              <a:t>Joint exploitation of challenging research areas with a long-term perspective</a:t>
            </a:r>
            <a:endParaRPr lang="de-DE" sz="1400" dirty="0"/>
          </a:p>
          <a:p>
            <a:pPr lvl="0">
              <a:lnSpc>
                <a:spcPct val="125000"/>
              </a:lnSpc>
              <a:spcBef>
                <a:spcPts val="900"/>
              </a:spcBef>
            </a:pPr>
            <a:r>
              <a:rPr lang="en-US" sz="1400" dirty="0"/>
              <a:t>Strong synergistic partnership between Helmholtz and universities to implement innovative joint research strategies, leverage substantial added value, and achieve critical mass</a:t>
            </a:r>
            <a:endParaRPr lang="de-DE" sz="1400" dirty="0"/>
          </a:p>
          <a:p>
            <a:pPr lvl="0">
              <a:lnSpc>
                <a:spcPct val="125000"/>
              </a:lnSpc>
              <a:spcBef>
                <a:spcPts val="900"/>
              </a:spcBef>
            </a:pPr>
            <a:r>
              <a:rPr lang="en-US" sz="1400" dirty="0"/>
              <a:t>High level of complementarity of the research portfolios </a:t>
            </a:r>
            <a:endParaRPr lang="de-DE" sz="1400" dirty="0"/>
          </a:p>
          <a:p>
            <a:pPr lvl="0">
              <a:lnSpc>
                <a:spcPct val="125000"/>
              </a:lnSpc>
              <a:spcBef>
                <a:spcPts val="900"/>
              </a:spcBef>
            </a:pPr>
            <a:r>
              <a:rPr lang="en-US" sz="1400" dirty="0"/>
              <a:t>High potential for transfer into practical applications and dissemination</a:t>
            </a:r>
            <a:endParaRPr lang="de-DE" sz="1400" dirty="0"/>
          </a:p>
          <a:p>
            <a:pPr lvl="0">
              <a:lnSpc>
                <a:spcPct val="125000"/>
              </a:lnSpc>
              <a:spcBef>
                <a:spcPts val="900"/>
              </a:spcBef>
            </a:pPr>
            <a:r>
              <a:rPr lang="en-US" sz="1400" dirty="0"/>
              <a:t>Potential for the recruitment of world-class talents </a:t>
            </a:r>
            <a:endParaRPr lang="de-DE" sz="1400" dirty="0"/>
          </a:p>
        </p:txBody>
      </p:sp>
      <p:cxnSp>
        <p:nvCxnSpPr>
          <p:cNvPr id="5" name="Straight Arrow Connector 4">
            <a:extLst>
              <a:ext uri="{FF2B5EF4-FFF2-40B4-BE49-F238E27FC236}">
                <a16:creationId xmlns:a16="http://schemas.microsoft.com/office/drawing/2014/main" id="{F701EB0E-E3B4-584A-8A10-4168D12993EF}"/>
              </a:ext>
            </a:extLst>
          </p:cNvPr>
          <p:cNvCxnSpPr/>
          <p:nvPr/>
        </p:nvCxnSpPr>
        <p:spPr>
          <a:xfrm>
            <a:off x="7080901" y="2315922"/>
            <a:ext cx="0" cy="4680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p:nvPicPr>
        <p:blipFill rotWithShape="1">
          <a:blip r:embed="rId3">
            <a:extLst>
              <a:ext uri="{BEBA8EAE-BF5A-486C-A8C5-ECC9F3942E4B}">
                <a14:imgProps xmlns:a14="http://schemas.microsoft.com/office/drawing/2010/main">
                  <a14:imgLayer r:embed="rId4">
                    <a14:imgEffect>
                      <a14:saturation sat="162000"/>
                    </a14:imgEffect>
                  </a14:imgLayer>
                </a14:imgProps>
              </a:ext>
              <a:ext uri="{28A0092B-C50C-407E-A947-70E740481C1C}">
                <a14:useLocalDpi xmlns:a14="http://schemas.microsoft.com/office/drawing/2010/main" val="0"/>
              </a:ext>
            </a:extLst>
          </a:blip>
          <a:srcRect r="38671" b="35979"/>
          <a:stretch/>
        </p:blipFill>
        <p:spPr bwMode="auto">
          <a:xfrm>
            <a:off x="5652720" y="1493611"/>
            <a:ext cx="3311768" cy="826111"/>
          </a:xfrm>
          <a:prstGeom prst="rect">
            <a:avLst/>
          </a:prstGeom>
          <a:noFill/>
        </p:spPr>
      </p:pic>
      <p:pic>
        <p:nvPicPr>
          <p:cNvPr id="16" name="Grafik 15"/>
          <p:cNvPicPr>
            <a:picLocks noChangeAspect="1"/>
          </p:cNvPicPr>
          <p:nvPr/>
        </p:nvPicPr>
        <p:blipFill rotWithShape="1">
          <a:blip r:embed="rId3">
            <a:extLst>
              <a:ext uri="{BEBA8EAE-BF5A-486C-A8C5-ECC9F3942E4B}">
                <a14:imgProps xmlns:a14="http://schemas.microsoft.com/office/drawing/2010/main">
                  <a14:imgLayer r:embed="rId4">
                    <a14:imgEffect>
                      <a14:saturation sat="162000"/>
                    </a14:imgEffect>
                  </a14:imgLayer>
                </a14:imgProps>
              </a:ext>
              <a:ext uri="{28A0092B-C50C-407E-A947-70E740481C1C}">
                <a14:useLocalDpi xmlns:a14="http://schemas.microsoft.com/office/drawing/2010/main" val="0"/>
              </a:ext>
            </a:extLst>
          </a:blip>
          <a:srcRect l="66688" b="35869"/>
          <a:stretch/>
        </p:blipFill>
        <p:spPr bwMode="auto">
          <a:xfrm>
            <a:off x="6017783" y="3040873"/>
            <a:ext cx="2658673" cy="1223066"/>
          </a:xfrm>
          <a:prstGeom prst="rect">
            <a:avLst/>
          </a:prstGeom>
          <a:noFill/>
        </p:spPr>
      </p:pic>
      <p:sp>
        <p:nvSpPr>
          <p:cNvPr id="17" name="Textfeld 16"/>
          <p:cNvSpPr txBox="1"/>
          <p:nvPr/>
        </p:nvSpPr>
        <p:spPr>
          <a:xfrm>
            <a:off x="5544108" y="2284234"/>
            <a:ext cx="1475084" cy="292388"/>
          </a:xfrm>
          <a:prstGeom prst="rect">
            <a:avLst/>
          </a:prstGeom>
          <a:solidFill>
            <a:schemeClr val="bg1"/>
          </a:solidFill>
        </p:spPr>
        <p:txBody>
          <a:bodyPr wrap="none" rtlCol="0">
            <a:spAutoFit/>
          </a:bodyPr>
          <a:lstStyle/>
          <a:p>
            <a:r>
              <a:rPr lang="de-DE" sz="1300" dirty="0"/>
              <a:t>Helmholtz Center</a:t>
            </a:r>
          </a:p>
        </p:txBody>
      </p:sp>
      <p:sp>
        <p:nvSpPr>
          <p:cNvPr id="18" name="Textfeld 17"/>
          <p:cNvSpPr txBox="1"/>
          <p:nvPr/>
        </p:nvSpPr>
        <p:spPr>
          <a:xfrm>
            <a:off x="7615201" y="2284233"/>
            <a:ext cx="917239" cy="292388"/>
          </a:xfrm>
          <a:prstGeom prst="rect">
            <a:avLst/>
          </a:prstGeom>
          <a:solidFill>
            <a:schemeClr val="bg1"/>
          </a:solidFill>
        </p:spPr>
        <p:txBody>
          <a:bodyPr wrap="none" rtlCol="0">
            <a:spAutoFit/>
          </a:bodyPr>
          <a:lstStyle/>
          <a:p>
            <a:r>
              <a:rPr lang="de-DE" sz="1300" dirty="0"/>
              <a:t>University</a:t>
            </a:r>
          </a:p>
        </p:txBody>
      </p:sp>
      <p:sp>
        <p:nvSpPr>
          <p:cNvPr id="19" name="Textfeld 18"/>
          <p:cNvSpPr txBox="1"/>
          <p:nvPr/>
        </p:nvSpPr>
        <p:spPr>
          <a:xfrm>
            <a:off x="6544655" y="4264011"/>
            <a:ext cx="1604927" cy="492443"/>
          </a:xfrm>
          <a:prstGeom prst="rect">
            <a:avLst/>
          </a:prstGeom>
          <a:solidFill>
            <a:schemeClr val="bg1"/>
          </a:solidFill>
        </p:spPr>
        <p:txBody>
          <a:bodyPr wrap="none" rtlCol="0">
            <a:spAutoFit/>
          </a:bodyPr>
          <a:lstStyle/>
          <a:p>
            <a:pPr algn="ctr"/>
            <a:r>
              <a:rPr lang="en-US" sz="1300" dirty="0"/>
              <a:t>Helmholtz Institute </a:t>
            </a:r>
            <a:br>
              <a:rPr lang="en-US" sz="1300" dirty="0"/>
            </a:br>
            <a:r>
              <a:rPr lang="en-US" sz="1300" dirty="0"/>
              <a:t>at University site</a:t>
            </a:r>
          </a:p>
        </p:txBody>
      </p:sp>
    </p:spTree>
    <p:extLst>
      <p:ext uri="{BB962C8B-B14F-4D97-AF65-F5344CB8AC3E}">
        <p14:creationId xmlns:p14="http://schemas.microsoft.com/office/powerpoint/2010/main" val="20482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Helmholtz Institutes</a:t>
            </a:r>
          </a:p>
        </p:txBody>
      </p:sp>
      <p:sp>
        <p:nvSpPr>
          <p:cNvPr id="3" name="Textplatzhalter 2"/>
          <p:cNvSpPr>
            <a:spLocks noGrp="1"/>
          </p:cNvSpPr>
          <p:nvPr>
            <p:ph type="body" sz="quarter" idx="14"/>
          </p:nvPr>
        </p:nvSpPr>
        <p:spPr/>
        <p:txBody>
          <a:bodyPr/>
          <a:lstStyle/>
          <a:p>
            <a:r>
              <a:rPr lang="de-DE"/>
              <a:t>Locations</a:t>
            </a:r>
            <a:endParaRPr lang="de-DE" dirty="0"/>
          </a:p>
        </p:txBody>
      </p:sp>
      <p:sp>
        <p:nvSpPr>
          <p:cNvPr id="4" name="Inhaltsplatzhalter 3"/>
          <p:cNvSpPr>
            <a:spLocks noGrp="1"/>
          </p:cNvSpPr>
          <p:nvPr>
            <p:ph sz="quarter" idx="16"/>
          </p:nvPr>
        </p:nvSpPr>
        <p:spPr>
          <a:xfrm>
            <a:off x="360001" y="1203598"/>
            <a:ext cx="4104049" cy="3693586"/>
          </a:xfrm>
        </p:spPr>
        <p:txBody>
          <a:bodyPr/>
          <a:lstStyle/>
          <a:p>
            <a:pPr defTabSz="914400">
              <a:lnSpc>
                <a:spcPct val="105000"/>
              </a:lnSpc>
              <a:spcBef>
                <a:spcPts val="600"/>
              </a:spcBef>
              <a:buClrTx/>
              <a:tabLst/>
              <a:defRPr/>
            </a:pPr>
            <a:r>
              <a:rPr lang="de-DE" sz="1100" u="sng" dirty="0"/>
              <a:t>Helmholtz Institute Mainz (HIM)</a:t>
            </a:r>
            <a:r>
              <a:rPr lang="de-DE" sz="1100" dirty="0"/>
              <a:t>, </a:t>
            </a:r>
            <a:r>
              <a:rPr lang="en-US" sz="1100" dirty="0"/>
              <a:t>GSI &amp; University Mainz</a:t>
            </a:r>
            <a:endParaRPr lang="de-DE" sz="1100" dirty="0"/>
          </a:p>
          <a:p>
            <a:pPr>
              <a:lnSpc>
                <a:spcPct val="105000"/>
              </a:lnSpc>
              <a:spcBef>
                <a:spcPts val="600"/>
              </a:spcBef>
              <a:defRPr/>
            </a:pPr>
            <a:r>
              <a:rPr lang="de-DE" sz="1100" u="sng" dirty="0"/>
              <a:t>Helmholtz Institute Jena</a:t>
            </a:r>
            <a:r>
              <a:rPr lang="de-DE" sz="1100" dirty="0"/>
              <a:t>, </a:t>
            </a:r>
            <a:r>
              <a:rPr lang="en-US" sz="1100" dirty="0"/>
              <a:t>GSI, DESY, HZDR &amp; University Jena</a:t>
            </a:r>
            <a:endParaRPr lang="de-DE" sz="1100" dirty="0"/>
          </a:p>
          <a:p>
            <a:pPr>
              <a:lnSpc>
                <a:spcPct val="105000"/>
              </a:lnSpc>
              <a:spcBef>
                <a:spcPts val="600"/>
              </a:spcBef>
              <a:defRPr/>
            </a:pPr>
            <a:r>
              <a:rPr lang="de-DE" sz="1100" u="sng" dirty="0"/>
              <a:t>Helmholtz Institute Saarbrücken</a:t>
            </a:r>
            <a:r>
              <a:rPr lang="de-DE" sz="1100" dirty="0"/>
              <a:t>, </a:t>
            </a:r>
            <a:r>
              <a:rPr lang="en-US" sz="1100" dirty="0"/>
              <a:t>HZI &amp; University Saarland</a:t>
            </a:r>
            <a:endParaRPr lang="de-DE" sz="1100" dirty="0"/>
          </a:p>
          <a:p>
            <a:pPr>
              <a:lnSpc>
                <a:spcPct val="105000"/>
              </a:lnSpc>
              <a:spcBef>
                <a:spcPts val="600"/>
              </a:spcBef>
              <a:defRPr/>
            </a:pPr>
            <a:r>
              <a:rPr lang="de-DE" sz="1100" u="sng" dirty="0"/>
              <a:t>Helmholtz Institute Ulm</a:t>
            </a:r>
            <a:r>
              <a:rPr lang="de-DE" sz="1100" dirty="0"/>
              <a:t>, </a:t>
            </a:r>
            <a:r>
              <a:rPr lang="en-US" sz="1100" dirty="0"/>
              <a:t>KIT, DLR &amp; University Ulm</a:t>
            </a:r>
            <a:endParaRPr lang="de-DE" sz="1100" dirty="0"/>
          </a:p>
          <a:p>
            <a:pPr>
              <a:lnSpc>
                <a:spcPct val="105000"/>
              </a:lnSpc>
              <a:spcBef>
                <a:spcPts val="600"/>
              </a:spcBef>
              <a:defRPr/>
            </a:pPr>
            <a:r>
              <a:rPr lang="de-DE" sz="1100" u="sng" dirty="0"/>
              <a:t>Helmholtz Institute Freiberg</a:t>
            </a:r>
            <a:r>
              <a:rPr lang="de-DE" sz="1100" dirty="0"/>
              <a:t>, </a:t>
            </a:r>
            <a:r>
              <a:rPr lang="en-US" sz="1100" dirty="0"/>
              <a:t>HZDR &amp; University Freiberg</a:t>
            </a:r>
            <a:endParaRPr lang="de-DE" sz="1100" dirty="0"/>
          </a:p>
          <a:p>
            <a:pPr>
              <a:lnSpc>
                <a:spcPct val="105000"/>
              </a:lnSpc>
              <a:spcBef>
                <a:spcPts val="600"/>
              </a:spcBef>
              <a:defRPr/>
            </a:pPr>
            <a:r>
              <a:rPr lang="de-DE" sz="1100" u="sng" dirty="0"/>
              <a:t>Helmholtz Institute Erlangen-Nürnberg</a:t>
            </a:r>
            <a:r>
              <a:rPr lang="de-DE" sz="1100" dirty="0"/>
              <a:t>, </a:t>
            </a:r>
            <a:br>
              <a:rPr lang="de-DE" sz="1100" dirty="0"/>
            </a:br>
            <a:r>
              <a:rPr lang="en-US" sz="1100" dirty="0"/>
              <a:t>FZJ, HZB &amp; University Erlangen-</a:t>
            </a:r>
            <a:r>
              <a:rPr lang="en-US" sz="1100" dirty="0" err="1"/>
              <a:t>Nürnberg</a:t>
            </a:r>
            <a:endParaRPr lang="en-US" sz="1100" dirty="0"/>
          </a:p>
          <a:p>
            <a:pPr>
              <a:lnSpc>
                <a:spcPct val="105000"/>
              </a:lnSpc>
              <a:spcBef>
                <a:spcPts val="600"/>
              </a:spcBef>
              <a:defRPr/>
            </a:pPr>
            <a:r>
              <a:rPr lang="de-DE" sz="1100" u="sng" dirty="0"/>
              <a:t>Helmholtz Institute Münster</a:t>
            </a:r>
            <a:r>
              <a:rPr lang="de-DE" sz="1100" dirty="0"/>
              <a:t>, </a:t>
            </a:r>
            <a:r>
              <a:rPr lang="en-US" sz="1100" dirty="0"/>
              <a:t>FZJ &amp; University </a:t>
            </a:r>
            <a:r>
              <a:rPr lang="en-US" sz="1100" dirty="0" err="1"/>
              <a:t>Münster</a:t>
            </a:r>
            <a:endParaRPr lang="en-US" sz="1100" dirty="0"/>
          </a:p>
          <a:p>
            <a:pPr>
              <a:lnSpc>
                <a:spcPct val="105000"/>
              </a:lnSpc>
              <a:spcBef>
                <a:spcPts val="600"/>
              </a:spcBef>
              <a:defRPr/>
            </a:pPr>
            <a:r>
              <a:rPr lang="de-DE" sz="1100" u="sng" dirty="0"/>
              <a:t>Helmholtz Institute Würzburg</a:t>
            </a:r>
            <a:r>
              <a:rPr lang="de-DE" sz="1100" dirty="0"/>
              <a:t>, </a:t>
            </a:r>
            <a:r>
              <a:rPr lang="en-US" sz="1100" dirty="0"/>
              <a:t>HZI &amp; University </a:t>
            </a:r>
            <a:r>
              <a:rPr lang="en-US" sz="1100" dirty="0" err="1"/>
              <a:t>Würzburg</a:t>
            </a:r>
            <a:endParaRPr lang="de-DE" sz="1100" dirty="0"/>
          </a:p>
          <a:p>
            <a:pPr>
              <a:lnSpc>
                <a:spcPct val="105000"/>
              </a:lnSpc>
              <a:spcBef>
                <a:spcPts val="600"/>
              </a:spcBef>
              <a:defRPr/>
            </a:pPr>
            <a:r>
              <a:rPr lang="de-DE" sz="1100" u="sng" dirty="0"/>
              <a:t>Helmholtz Institute Oldenburg</a:t>
            </a:r>
            <a:r>
              <a:rPr lang="de-DE" sz="1100" dirty="0"/>
              <a:t>, </a:t>
            </a:r>
            <a:r>
              <a:rPr lang="en-US" sz="1100" dirty="0"/>
              <a:t>AWI &amp; University Oldenburg</a:t>
            </a:r>
          </a:p>
          <a:p>
            <a:pPr>
              <a:lnSpc>
                <a:spcPct val="105000"/>
              </a:lnSpc>
              <a:spcBef>
                <a:spcPts val="600"/>
              </a:spcBef>
              <a:defRPr/>
            </a:pPr>
            <a:r>
              <a:rPr lang="de-DE" sz="1100" u="sng" dirty="0"/>
              <a:t>Helmholtz Institute Mainz</a:t>
            </a:r>
            <a:r>
              <a:rPr lang="de-DE" sz="1100" dirty="0"/>
              <a:t>, </a:t>
            </a:r>
            <a:r>
              <a:rPr lang="en-US" sz="1100" dirty="0"/>
              <a:t>DKFZ &amp; University Mainz, TRON</a:t>
            </a:r>
          </a:p>
          <a:p>
            <a:pPr>
              <a:lnSpc>
                <a:spcPct val="105000"/>
              </a:lnSpc>
              <a:spcBef>
                <a:spcPts val="600"/>
              </a:spcBef>
              <a:defRPr/>
            </a:pPr>
            <a:r>
              <a:rPr lang="de-DE" sz="1100" u="sng" dirty="0"/>
              <a:t>Helmholtz Institute Leipzig</a:t>
            </a:r>
            <a:r>
              <a:rPr lang="de-DE" sz="1100" dirty="0"/>
              <a:t>, </a:t>
            </a:r>
            <a:br>
              <a:rPr lang="de-DE" sz="1100" dirty="0"/>
            </a:br>
            <a:r>
              <a:rPr lang="en-US" sz="1100" dirty="0"/>
              <a:t>Helmholtz Munich &amp; University Leipzig</a:t>
            </a:r>
          </a:p>
          <a:p>
            <a:pPr>
              <a:lnSpc>
                <a:spcPct val="105000"/>
              </a:lnSpc>
              <a:spcBef>
                <a:spcPts val="600"/>
              </a:spcBef>
              <a:defRPr/>
            </a:pPr>
            <a:r>
              <a:rPr lang="de-DE" sz="1100" u="sng" dirty="0"/>
              <a:t>Helmholtz Institute Hamburg</a:t>
            </a:r>
            <a:r>
              <a:rPr lang="de-DE" sz="1100" dirty="0"/>
              <a:t>, </a:t>
            </a:r>
            <a:r>
              <a:rPr lang="en-US" sz="1100" dirty="0"/>
              <a:t>HZG &amp; University Hamburg</a:t>
            </a:r>
          </a:p>
          <a:p>
            <a:pPr>
              <a:lnSpc>
                <a:spcPct val="105000"/>
              </a:lnSpc>
              <a:spcBef>
                <a:spcPts val="600"/>
              </a:spcBef>
              <a:defRPr/>
            </a:pPr>
            <a:r>
              <a:rPr lang="de-DE" sz="1100" u="sng" dirty="0"/>
              <a:t>Helmholtz Institute Greifswald</a:t>
            </a:r>
            <a:r>
              <a:rPr lang="de-DE" sz="1100" dirty="0"/>
              <a:t>, </a:t>
            </a:r>
            <a:r>
              <a:rPr lang="en-US" sz="1100" dirty="0"/>
              <a:t>HZI &amp; University Greifswald, Greifswald University Hospital, Friedrich-</a:t>
            </a:r>
            <a:r>
              <a:rPr lang="en-US" sz="1100" dirty="0" err="1"/>
              <a:t>Loeffler</a:t>
            </a:r>
            <a:r>
              <a:rPr lang="en-US" sz="1100" dirty="0"/>
              <a:t>-</a:t>
            </a:r>
            <a:r>
              <a:rPr lang="en-US" sz="1100" dirty="0" err="1"/>
              <a:t>Institut</a:t>
            </a:r>
            <a:endParaRPr lang="de-DE" sz="1100" dirty="0"/>
          </a:p>
          <a:p>
            <a:pPr>
              <a:lnSpc>
                <a:spcPct val="105000"/>
              </a:lnSpc>
              <a:spcBef>
                <a:spcPts val="600"/>
              </a:spcBef>
              <a:buFont typeface="+mj-lt"/>
              <a:buAutoNum type="arabicPeriod" startAt="8"/>
            </a:pPr>
            <a:endParaRPr lang="de-DE" sz="1100" dirty="0"/>
          </a:p>
          <a:p>
            <a:pPr>
              <a:lnSpc>
                <a:spcPct val="105000"/>
              </a:lnSpc>
              <a:spcBef>
                <a:spcPts val="600"/>
              </a:spcBef>
              <a:defRPr/>
            </a:pPr>
            <a:endParaRPr lang="en-US" sz="1100" dirty="0"/>
          </a:p>
        </p:txBody>
      </p:sp>
      <p:sp>
        <p:nvSpPr>
          <p:cNvPr id="9" name="Textfeld 8"/>
          <p:cNvSpPr txBox="1"/>
          <p:nvPr/>
        </p:nvSpPr>
        <p:spPr>
          <a:xfrm>
            <a:off x="7792078" y="3966160"/>
            <a:ext cx="1280422" cy="9310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sng" strike="noStrike" kern="1200" cap="none" spc="0" normalizeH="0" baseline="0" noProof="0" dirty="0">
                <a:ln>
                  <a:noFill/>
                </a:ln>
                <a:solidFill>
                  <a:srgbClr val="002864"/>
                </a:solidFill>
                <a:effectLst/>
                <a:uLnTx/>
                <a:uFillTx/>
                <a:latin typeface="Arial"/>
                <a:ea typeface="+mn-ea"/>
                <a:cs typeface="+mn-cs"/>
              </a:rPr>
              <a:t>Research Fields: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2864"/>
                </a:solidFill>
                <a:effectLst/>
                <a:uLnTx/>
                <a:uFillTx/>
                <a:latin typeface="Arial"/>
                <a:ea typeface="+mn-ea"/>
                <a:cs typeface="+mn-cs"/>
              </a:rPr>
              <a:t>(1) </a:t>
            </a:r>
            <a:r>
              <a:rPr kumimoji="0" lang="de-DE" sz="800" b="0" i="0" u="none" strike="noStrike" kern="1200" cap="none" spc="0" normalizeH="0" baseline="0" noProof="0" dirty="0" err="1">
                <a:ln>
                  <a:noFill/>
                </a:ln>
                <a:solidFill>
                  <a:srgbClr val="002864"/>
                </a:solidFill>
                <a:effectLst/>
                <a:uLnTx/>
                <a:uFillTx/>
                <a:latin typeface="Arial"/>
                <a:ea typeface="+mn-ea"/>
                <a:cs typeface="Arial" panose="020B0604020202020204" pitchFamily="34" charset="0"/>
              </a:rPr>
              <a:t>Energy</a:t>
            </a:r>
            <a:r>
              <a:rPr kumimoji="0" lang="de-DE" sz="800" b="0" i="0" u="none" strike="noStrike" kern="1200" cap="none" spc="0" normalizeH="0" baseline="0" noProof="0" dirty="0">
                <a:ln>
                  <a:noFill/>
                </a:ln>
                <a:solidFill>
                  <a:srgbClr val="002864"/>
                </a:solidFill>
                <a:effectLst/>
                <a:uLnTx/>
                <a:uFillTx/>
                <a:latin typeface="Arial"/>
                <a:ea typeface="+mn-ea"/>
                <a:cs typeface="Arial" panose="020B0604020202020204" pitchFamily="34" charset="0"/>
              </a:rPr>
              <a:t>, (2) Earth </a:t>
            </a:r>
            <a:br>
              <a:rPr kumimoji="0" lang="de-DE" sz="800" b="0" i="0" u="none" strike="noStrike" kern="1200" cap="none" spc="0" normalizeH="0" baseline="0" noProof="0" dirty="0">
                <a:ln>
                  <a:noFill/>
                </a:ln>
                <a:solidFill>
                  <a:srgbClr val="002864"/>
                </a:solidFill>
                <a:effectLst/>
                <a:uLnTx/>
                <a:uFillTx/>
                <a:latin typeface="Arial"/>
                <a:ea typeface="+mn-ea"/>
                <a:cs typeface="Arial" panose="020B0604020202020204" pitchFamily="34" charset="0"/>
              </a:rPr>
            </a:br>
            <a:r>
              <a:rPr kumimoji="0" lang="de-DE" sz="800" b="0" i="0" u="none" strike="noStrike" kern="1200" cap="none" spc="0" normalizeH="0" baseline="0" noProof="0" dirty="0" err="1">
                <a:ln>
                  <a:noFill/>
                </a:ln>
                <a:solidFill>
                  <a:srgbClr val="002864"/>
                </a:solidFill>
                <a:effectLst/>
                <a:uLnTx/>
                <a:uFillTx/>
                <a:latin typeface="Arial"/>
                <a:ea typeface="+mn-ea"/>
                <a:cs typeface="Arial" panose="020B0604020202020204" pitchFamily="34" charset="0"/>
              </a:rPr>
              <a:t>and</a:t>
            </a:r>
            <a:r>
              <a:rPr kumimoji="0" lang="de-DE" sz="800" b="0" i="0" u="none" strike="noStrike" kern="1200" cap="none" spc="0" normalizeH="0" baseline="0" noProof="0" dirty="0">
                <a:ln>
                  <a:noFill/>
                </a:ln>
                <a:solidFill>
                  <a:srgbClr val="002864"/>
                </a:solidFill>
                <a:effectLst/>
                <a:uLnTx/>
                <a:uFillTx/>
                <a:latin typeface="Arial"/>
                <a:ea typeface="+mn-ea"/>
                <a:cs typeface="Arial" panose="020B0604020202020204" pitchFamily="34" charset="0"/>
              </a:rPr>
              <a:t> Environment, (3) </a:t>
            </a:r>
            <a:r>
              <a:rPr kumimoji="0" lang="de-DE" sz="800" b="0" i="0" u="none" strike="noStrike" kern="1200" cap="none" spc="0" normalizeH="0" baseline="0" noProof="0" dirty="0" err="1">
                <a:ln>
                  <a:noFill/>
                </a:ln>
                <a:solidFill>
                  <a:srgbClr val="002864"/>
                </a:solidFill>
                <a:effectLst/>
                <a:uLnTx/>
                <a:uFillTx/>
                <a:latin typeface="Arial"/>
                <a:ea typeface="+mn-ea"/>
                <a:cs typeface="Arial" panose="020B0604020202020204" pitchFamily="34" charset="0"/>
              </a:rPr>
              <a:t>Health</a:t>
            </a:r>
            <a:r>
              <a:rPr kumimoji="0" lang="de-DE" sz="800" b="0" i="0" u="none" strike="noStrike" kern="1200" cap="none" spc="0" normalizeH="0" baseline="0" noProof="0" dirty="0">
                <a:ln>
                  <a:noFill/>
                </a:ln>
                <a:solidFill>
                  <a:srgbClr val="002864"/>
                </a:solidFill>
                <a:effectLst/>
                <a:uLnTx/>
                <a:uFillTx/>
                <a:latin typeface="Arial"/>
                <a:ea typeface="+mn-ea"/>
                <a:cs typeface="Arial" panose="020B0604020202020204" pitchFamily="34" charset="0"/>
              </a:rPr>
              <a:t>, (4) </a:t>
            </a:r>
            <a:r>
              <a:rPr kumimoji="0" lang="de-DE" sz="800" b="0" i="0" u="none" strike="noStrike" kern="1200" cap="none" spc="0" normalizeH="0" baseline="0" noProof="0" dirty="0">
                <a:ln>
                  <a:noFill/>
                </a:ln>
                <a:solidFill>
                  <a:srgbClr val="002864"/>
                </a:solidFill>
                <a:effectLst/>
                <a:uLnTx/>
                <a:uFillTx/>
                <a:latin typeface="Arial" panose="020B0604020202020204" pitchFamily="34" charset="0"/>
                <a:ea typeface="+mn-ea"/>
                <a:cs typeface="Arial" panose="020B0604020202020204" pitchFamily="34" charset="0"/>
              </a:rPr>
              <a:t>Information, </a:t>
            </a:r>
            <a:br>
              <a:rPr kumimoji="0" lang="de-DE" sz="800" b="0" i="0" u="none" strike="noStrike" kern="1200" cap="none" spc="0" normalizeH="0" baseline="0" noProof="0" dirty="0">
                <a:ln>
                  <a:noFill/>
                </a:ln>
                <a:solidFill>
                  <a:srgbClr val="002864"/>
                </a:solidFill>
                <a:effectLst/>
                <a:uLnTx/>
                <a:uFillTx/>
                <a:latin typeface="Arial" panose="020B0604020202020204" pitchFamily="34" charset="0"/>
                <a:ea typeface="+mn-ea"/>
                <a:cs typeface="Arial" panose="020B0604020202020204" pitchFamily="34" charset="0"/>
              </a:rPr>
            </a:br>
            <a:r>
              <a:rPr kumimoji="0" lang="de-DE" sz="800" b="0" i="0" u="none" strike="noStrike" kern="1200" cap="none" spc="0" normalizeH="0" baseline="0" noProof="0" dirty="0">
                <a:ln>
                  <a:noFill/>
                </a:ln>
                <a:solidFill>
                  <a:srgbClr val="002864"/>
                </a:solidFill>
                <a:effectLst/>
                <a:uLnTx/>
                <a:uFillTx/>
                <a:latin typeface="Arial" panose="020B0604020202020204" pitchFamily="34" charset="0"/>
                <a:ea typeface="+mn-ea"/>
                <a:cs typeface="Arial" panose="020B0604020202020204" pitchFamily="34" charset="0"/>
              </a:rPr>
              <a:t>(5) </a:t>
            </a:r>
            <a:r>
              <a:rPr kumimoji="0" lang="de-DE" sz="800" b="0" i="0" u="none" strike="noStrike" kern="1200" cap="none" spc="0" normalizeH="0" baseline="0" noProof="0" dirty="0" err="1">
                <a:ln>
                  <a:noFill/>
                </a:ln>
                <a:solidFill>
                  <a:srgbClr val="002864"/>
                </a:solidFill>
                <a:effectLst/>
                <a:uLnTx/>
                <a:uFillTx/>
                <a:latin typeface="Arial" panose="020B0604020202020204" pitchFamily="34" charset="0"/>
                <a:ea typeface="+mn-ea"/>
                <a:cs typeface="Arial" panose="020B0604020202020204" pitchFamily="34" charset="0"/>
              </a:rPr>
              <a:t>Aeronautics</a:t>
            </a:r>
            <a:r>
              <a:rPr kumimoji="0" lang="de-DE" sz="800" b="0" i="0" u="none" strike="noStrike" kern="1200" cap="none" spc="0" normalizeH="0" baseline="0" noProof="0" dirty="0">
                <a:ln>
                  <a:noFill/>
                </a:ln>
                <a:solidFill>
                  <a:srgbClr val="002864"/>
                </a:solidFill>
                <a:effectLst/>
                <a:uLnTx/>
                <a:uFillTx/>
                <a:latin typeface="Arial" panose="020B0604020202020204" pitchFamily="34" charset="0"/>
                <a:ea typeface="+mn-ea"/>
                <a:cs typeface="Arial" panose="020B0604020202020204" pitchFamily="34" charset="0"/>
              </a:rPr>
              <a:t>, Space </a:t>
            </a:r>
            <a:br>
              <a:rPr kumimoji="0" lang="de-DE" sz="800" b="0" i="0" u="none" strike="noStrike" kern="1200" cap="none" spc="0" normalizeH="0" baseline="0" noProof="0" dirty="0">
                <a:ln>
                  <a:noFill/>
                </a:ln>
                <a:solidFill>
                  <a:srgbClr val="002864"/>
                </a:solidFill>
                <a:effectLst/>
                <a:uLnTx/>
                <a:uFillTx/>
                <a:latin typeface="Arial" panose="020B0604020202020204" pitchFamily="34" charset="0"/>
                <a:ea typeface="+mn-ea"/>
                <a:cs typeface="Arial" panose="020B0604020202020204" pitchFamily="34" charset="0"/>
              </a:rPr>
            </a:br>
            <a:r>
              <a:rPr kumimoji="0" lang="de-DE" sz="800" b="0" i="0" u="none" strike="noStrike" kern="1200" cap="none" spc="0" normalizeH="0" baseline="0" noProof="0" dirty="0" err="1">
                <a:ln>
                  <a:noFill/>
                </a:ln>
                <a:solidFill>
                  <a:srgbClr val="002864"/>
                </a:solidFill>
                <a:effectLst/>
                <a:uLnTx/>
                <a:uFillTx/>
                <a:latin typeface="Arial" panose="020B0604020202020204" pitchFamily="34" charset="0"/>
                <a:ea typeface="+mn-ea"/>
                <a:cs typeface="Arial" panose="020B0604020202020204" pitchFamily="34" charset="0"/>
              </a:rPr>
              <a:t>and</a:t>
            </a:r>
            <a:r>
              <a:rPr kumimoji="0" lang="de-DE" sz="800" b="0" i="0" u="none" strike="noStrike" kern="1200" cap="none" spc="0" normalizeH="0" baseline="0" noProof="0" dirty="0">
                <a:ln>
                  <a:noFill/>
                </a:ln>
                <a:solidFill>
                  <a:srgbClr val="002864"/>
                </a:solidFill>
                <a:effectLst/>
                <a:uLnTx/>
                <a:uFillTx/>
                <a:latin typeface="Arial" panose="020B0604020202020204" pitchFamily="34" charset="0"/>
                <a:ea typeface="+mn-ea"/>
                <a:cs typeface="Arial" panose="020B0604020202020204" pitchFamily="34" charset="0"/>
              </a:rPr>
              <a:t> </a:t>
            </a:r>
            <a:r>
              <a:rPr kumimoji="0" lang="de-DE" sz="800" b="0" i="0" u="none" strike="noStrike" kern="1200" cap="none" spc="0" normalizeH="0" baseline="0" noProof="0" dirty="0" err="1">
                <a:ln>
                  <a:noFill/>
                </a:ln>
                <a:solidFill>
                  <a:srgbClr val="002864"/>
                </a:solidFill>
                <a:effectLst/>
                <a:uLnTx/>
                <a:uFillTx/>
                <a:latin typeface="Arial" panose="020B0604020202020204" pitchFamily="34" charset="0"/>
                <a:ea typeface="+mn-ea"/>
                <a:cs typeface="Arial" panose="020B0604020202020204" pitchFamily="34" charset="0"/>
              </a:rPr>
              <a:t>Tansport</a:t>
            </a:r>
            <a:r>
              <a:rPr kumimoji="0" lang="de-DE" sz="800" b="0" i="0" u="none" strike="noStrike" kern="1200" cap="none" spc="0" normalizeH="0" baseline="0" noProof="0" dirty="0">
                <a:ln>
                  <a:noFill/>
                </a:ln>
                <a:solidFill>
                  <a:srgbClr val="002864"/>
                </a:solidFill>
                <a:effectLst/>
                <a:uLnTx/>
                <a:uFillTx/>
                <a:latin typeface="Arial" panose="020B0604020202020204" pitchFamily="34" charset="0"/>
                <a:ea typeface="+mn-ea"/>
                <a:cs typeface="Arial" panose="020B0604020202020204" pitchFamily="34" charset="0"/>
              </a:rPr>
              <a:t>, (6) Matter</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de-DE" sz="800" b="0" i="0" u="none" strike="noStrike" kern="1200" cap="none" spc="0" normalizeH="0" baseline="0" noProof="0" dirty="0">
              <a:ln>
                <a:noFill/>
              </a:ln>
              <a:solidFill>
                <a:srgbClr val="002864"/>
              </a:solidFill>
              <a:effectLst/>
              <a:uLnTx/>
              <a:uFillTx/>
              <a:latin typeface="Arial"/>
              <a:ea typeface="+mn-ea"/>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9972" y="267494"/>
            <a:ext cx="4191692" cy="4783460"/>
          </a:xfrm>
          <a:prstGeom prst="rect">
            <a:avLst/>
          </a:prstGeom>
        </p:spPr>
      </p:pic>
    </p:spTree>
    <p:extLst>
      <p:ext uri="{BB962C8B-B14F-4D97-AF65-F5344CB8AC3E}">
        <p14:creationId xmlns:p14="http://schemas.microsoft.com/office/powerpoint/2010/main" val="386580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kern="0" dirty="0">
                <a:cs typeface="Arial"/>
              </a:rPr>
              <a:t>Establishment of </a:t>
            </a:r>
            <a:r>
              <a:rPr lang="de-DE" kern="0" dirty="0" err="1">
                <a:cs typeface="Arial"/>
              </a:rPr>
              <a:t>new</a:t>
            </a:r>
            <a:r>
              <a:rPr lang="de-DE" kern="0" dirty="0">
                <a:cs typeface="Arial"/>
              </a:rPr>
              <a:t> Helmholtz Institutes</a:t>
            </a:r>
            <a:endParaRPr lang="de-DE" dirty="0"/>
          </a:p>
        </p:txBody>
      </p:sp>
      <p:sp>
        <p:nvSpPr>
          <p:cNvPr id="5" name="Textplatzhalter 4"/>
          <p:cNvSpPr>
            <a:spLocks noGrp="1"/>
          </p:cNvSpPr>
          <p:nvPr>
            <p:ph type="body" sz="quarter" idx="14"/>
          </p:nvPr>
        </p:nvSpPr>
        <p:spPr/>
        <p:txBody>
          <a:bodyPr/>
          <a:lstStyle/>
          <a:p>
            <a:pPr lvl="0">
              <a:defRPr/>
            </a:pPr>
            <a:r>
              <a:rPr lang="de-DE" dirty="0"/>
              <a:t>Evaluation of 5 </a:t>
            </a:r>
            <a:r>
              <a:rPr lang="de-DE" dirty="0" err="1"/>
              <a:t>applications</a:t>
            </a:r>
            <a:r>
              <a:rPr lang="de-DE" dirty="0"/>
              <a:t> on </a:t>
            </a:r>
            <a:r>
              <a:rPr lang="de-DE" dirty="0" err="1"/>
              <a:t>site</a:t>
            </a:r>
            <a:endParaRPr lang="de-DE"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4941" t="18200" r="4499" b="18801"/>
          <a:stretch/>
        </p:blipFill>
        <p:spPr>
          <a:xfrm>
            <a:off x="359532" y="1239602"/>
            <a:ext cx="7164796" cy="3523670"/>
          </a:xfrm>
          <a:prstGeom prst="rect">
            <a:avLst/>
          </a:prstGeom>
        </p:spPr>
      </p:pic>
      <p:grpSp>
        <p:nvGrpSpPr>
          <p:cNvPr id="9" name="Gruppieren 8"/>
          <p:cNvGrpSpPr/>
          <p:nvPr/>
        </p:nvGrpSpPr>
        <p:grpSpPr>
          <a:xfrm>
            <a:off x="-52503" y="1239604"/>
            <a:ext cx="7650850" cy="3905697"/>
            <a:chOff x="-36512" y="1239604"/>
            <a:chExt cx="7650850" cy="3905697"/>
          </a:xfrm>
        </p:grpSpPr>
        <p:sp>
          <p:nvSpPr>
            <p:cNvPr id="3" name="Rechteck 2"/>
            <p:cNvSpPr/>
            <p:nvPr/>
          </p:nvSpPr>
          <p:spPr>
            <a:xfrm>
              <a:off x="269522" y="2457367"/>
              <a:ext cx="7344816" cy="23355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0321" y="2837300"/>
              <a:ext cx="845103" cy="338554"/>
            </a:xfrm>
            <a:prstGeom prst="rect">
              <a:avLst/>
            </a:prstGeom>
            <a:noFill/>
          </p:spPr>
          <p:txBody>
            <a:bodyPr wrap="none" rtlCol="0">
              <a:spAutoFit/>
            </a:bodyPr>
            <a:lstStyle/>
            <a:p>
              <a:r>
                <a:rPr lang="de-DE" sz="1600" b="1" dirty="0">
                  <a:solidFill>
                    <a:schemeClr val="accent1"/>
                  </a:solidFill>
                  <a:latin typeface="Helmholtz Halvar Mittel Rg" panose="00000500000000000000" pitchFamily="50" charset="0"/>
                </a:rPr>
                <a:t>HIPOLE</a:t>
              </a:r>
            </a:p>
          </p:txBody>
        </p:sp>
        <p:sp>
          <p:nvSpPr>
            <p:cNvPr id="7" name="Textfeld 6"/>
            <p:cNvSpPr txBox="1"/>
            <p:nvPr/>
          </p:nvSpPr>
          <p:spPr>
            <a:xfrm>
              <a:off x="1513753" y="2837300"/>
              <a:ext cx="936475" cy="338554"/>
            </a:xfrm>
            <a:prstGeom prst="rect">
              <a:avLst/>
            </a:prstGeom>
            <a:noFill/>
          </p:spPr>
          <p:txBody>
            <a:bodyPr wrap="none" rtlCol="0">
              <a:spAutoFit/>
            </a:bodyPr>
            <a:lstStyle/>
            <a:p>
              <a:r>
                <a:rPr lang="de-DE" sz="1600" b="1" dirty="0">
                  <a:solidFill>
                    <a:schemeClr val="accent1"/>
                  </a:solidFill>
                  <a:latin typeface="Helmholtz Halvar Mittel Rg" panose="00000500000000000000" pitchFamily="50" charset="0"/>
                </a:rPr>
                <a:t>HI-UCES</a:t>
              </a:r>
            </a:p>
          </p:txBody>
        </p:sp>
        <p:sp>
          <p:nvSpPr>
            <p:cNvPr id="8" name="Textfeld 7"/>
            <p:cNvSpPr txBox="1"/>
            <p:nvPr/>
          </p:nvSpPr>
          <p:spPr>
            <a:xfrm>
              <a:off x="2698722" y="2837300"/>
              <a:ext cx="811441" cy="338554"/>
            </a:xfrm>
            <a:prstGeom prst="rect">
              <a:avLst/>
            </a:prstGeom>
            <a:noFill/>
          </p:spPr>
          <p:txBody>
            <a:bodyPr wrap="none" rtlCol="0">
              <a:spAutoFit/>
            </a:bodyPr>
            <a:lstStyle/>
            <a:p>
              <a:r>
                <a:rPr lang="de-DE" sz="1600" b="1" dirty="0">
                  <a:solidFill>
                    <a:schemeClr val="accent1"/>
                  </a:solidFill>
                  <a:latin typeface="Helmholtz Halvar Mittel Rg" panose="00000500000000000000" pitchFamily="50" charset="0"/>
                </a:rPr>
                <a:t>HI-TAC</a:t>
              </a:r>
            </a:p>
          </p:txBody>
        </p:sp>
        <p:sp>
          <p:nvSpPr>
            <p:cNvPr id="10" name="Textfeld 9"/>
            <p:cNvSpPr txBox="1"/>
            <p:nvPr/>
          </p:nvSpPr>
          <p:spPr>
            <a:xfrm>
              <a:off x="5088600" y="2833916"/>
              <a:ext cx="737702" cy="338554"/>
            </a:xfrm>
            <a:prstGeom prst="rect">
              <a:avLst/>
            </a:prstGeom>
            <a:noFill/>
          </p:spPr>
          <p:txBody>
            <a:bodyPr wrap="none" rtlCol="0">
              <a:spAutoFit/>
            </a:bodyPr>
            <a:lstStyle/>
            <a:p>
              <a:r>
                <a:rPr lang="de-DE" sz="1600" b="1" dirty="0">
                  <a:solidFill>
                    <a:schemeClr val="accent1"/>
                  </a:solidFill>
                  <a:latin typeface="Helmholtz Halvar Mittel Rg" panose="00000500000000000000" pitchFamily="50" charset="0"/>
                </a:rPr>
                <a:t>HIHED</a:t>
              </a:r>
            </a:p>
          </p:txBody>
        </p:sp>
        <p:sp>
          <p:nvSpPr>
            <p:cNvPr id="11" name="Textfeld 10"/>
            <p:cNvSpPr txBox="1"/>
            <p:nvPr/>
          </p:nvSpPr>
          <p:spPr>
            <a:xfrm>
              <a:off x="6289276" y="2843232"/>
              <a:ext cx="849913" cy="338554"/>
            </a:xfrm>
            <a:prstGeom prst="rect">
              <a:avLst/>
            </a:prstGeom>
            <a:noFill/>
          </p:spPr>
          <p:txBody>
            <a:bodyPr wrap="none" rtlCol="0">
              <a:spAutoFit/>
            </a:bodyPr>
            <a:lstStyle/>
            <a:p>
              <a:r>
                <a:rPr lang="de-DE" sz="1600" b="1" dirty="0">
                  <a:solidFill>
                    <a:schemeClr val="accent1"/>
                  </a:solidFill>
                  <a:latin typeface="Helmholtz Halvar Mittel Rg" panose="00000500000000000000" pitchFamily="50" charset="0"/>
                </a:rPr>
                <a:t>HI-KIEL</a:t>
              </a:r>
            </a:p>
          </p:txBody>
        </p:sp>
        <p:sp>
          <p:nvSpPr>
            <p:cNvPr id="12" name="Rechteck 11"/>
            <p:cNvSpPr/>
            <p:nvPr/>
          </p:nvSpPr>
          <p:spPr>
            <a:xfrm rot="5400000">
              <a:off x="3915300" y="1257724"/>
              <a:ext cx="1217764" cy="11815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289276" y="3076960"/>
              <a:ext cx="1212941" cy="430887"/>
            </a:xfrm>
            <a:prstGeom prst="rect">
              <a:avLst/>
            </a:prstGeom>
          </p:spPr>
          <p:txBody>
            <a:bodyPr wrap="square">
              <a:spAutoFit/>
            </a:bodyPr>
            <a:lstStyle/>
            <a:p>
              <a:r>
                <a:rPr lang="de-DE" sz="1100" dirty="0">
                  <a:solidFill>
                    <a:schemeClr val="tx2"/>
                  </a:solidFill>
                  <a:latin typeface="Helmholtz Halvar Mittel Rg" panose="00000500000000000000" pitchFamily="50" charset="0"/>
                </a:rPr>
                <a:t>Digital </a:t>
              </a:r>
              <a:r>
                <a:rPr lang="de-DE" sz="1100" dirty="0" err="1">
                  <a:solidFill>
                    <a:schemeClr val="tx2"/>
                  </a:solidFill>
                  <a:latin typeface="Helmholtz Halvar Mittel Rg" panose="00000500000000000000" pitchFamily="50" charset="0"/>
                </a:rPr>
                <a:t>Implant</a:t>
              </a:r>
              <a:r>
                <a:rPr lang="de-DE" sz="1100" dirty="0">
                  <a:solidFill>
                    <a:schemeClr val="tx2"/>
                  </a:solidFill>
                  <a:latin typeface="Helmholtz Halvar Mittel Rg" panose="00000500000000000000" pitchFamily="50" charset="0"/>
                </a:rPr>
                <a:t> Research </a:t>
              </a:r>
            </a:p>
          </p:txBody>
        </p:sp>
        <p:sp>
          <p:nvSpPr>
            <p:cNvPr id="15" name="Rechteck 14"/>
            <p:cNvSpPr/>
            <p:nvPr/>
          </p:nvSpPr>
          <p:spPr>
            <a:xfrm>
              <a:off x="5094798" y="3076960"/>
              <a:ext cx="1212941" cy="430887"/>
            </a:xfrm>
            <a:prstGeom prst="rect">
              <a:avLst/>
            </a:prstGeom>
          </p:spPr>
          <p:txBody>
            <a:bodyPr wrap="square">
              <a:spAutoFit/>
            </a:bodyPr>
            <a:lstStyle/>
            <a:p>
              <a:r>
                <a:rPr lang="de-DE" sz="1100" dirty="0">
                  <a:solidFill>
                    <a:schemeClr val="tx2"/>
                  </a:solidFill>
                  <a:latin typeface="Helmholtz Halvar Mittel Rg" panose="00000500000000000000" pitchFamily="50" charset="0"/>
                </a:rPr>
                <a:t>High </a:t>
              </a:r>
              <a:r>
                <a:rPr lang="de-DE" sz="1100" dirty="0" err="1">
                  <a:solidFill>
                    <a:schemeClr val="tx2"/>
                  </a:solidFill>
                  <a:latin typeface="Helmholtz Halvar Mittel Rg" panose="00000500000000000000" pitchFamily="50" charset="0"/>
                </a:rPr>
                <a:t>Energy</a:t>
              </a:r>
              <a:r>
                <a:rPr lang="de-DE" sz="1100" dirty="0">
                  <a:solidFill>
                    <a:schemeClr val="tx2"/>
                  </a:solidFill>
                  <a:latin typeface="Helmholtz Halvar Mittel Rg" panose="00000500000000000000" pitchFamily="50" charset="0"/>
                </a:rPr>
                <a:t> </a:t>
              </a:r>
              <a:r>
                <a:rPr lang="de-DE" sz="1100" dirty="0" err="1">
                  <a:solidFill>
                    <a:schemeClr val="tx2"/>
                  </a:solidFill>
                  <a:latin typeface="Helmholtz Halvar Mittel Rg" panose="00000500000000000000" pitchFamily="50" charset="0"/>
                </a:rPr>
                <a:t>Density</a:t>
              </a:r>
              <a:r>
                <a:rPr lang="de-DE" sz="1100" dirty="0">
                  <a:solidFill>
                    <a:schemeClr val="tx2"/>
                  </a:solidFill>
                  <a:latin typeface="Helmholtz Halvar Mittel Rg" panose="00000500000000000000" pitchFamily="50" charset="0"/>
                </a:rPr>
                <a:t> </a:t>
              </a:r>
            </a:p>
          </p:txBody>
        </p:sp>
        <p:sp>
          <p:nvSpPr>
            <p:cNvPr id="16" name="Rechteck 15"/>
            <p:cNvSpPr/>
            <p:nvPr/>
          </p:nvSpPr>
          <p:spPr>
            <a:xfrm>
              <a:off x="2698722" y="3078340"/>
              <a:ext cx="1212941" cy="600164"/>
            </a:xfrm>
            <a:prstGeom prst="rect">
              <a:avLst/>
            </a:prstGeom>
          </p:spPr>
          <p:txBody>
            <a:bodyPr wrap="square">
              <a:spAutoFit/>
            </a:bodyPr>
            <a:lstStyle/>
            <a:p>
              <a:r>
                <a:rPr lang="de-DE" sz="1100" dirty="0">
                  <a:solidFill>
                    <a:schemeClr val="tx2"/>
                  </a:solidFill>
                  <a:latin typeface="Helmholtz Halvar Mittel Rg" panose="00000500000000000000" pitchFamily="50" charset="0"/>
                </a:rPr>
                <a:t>Translational </a:t>
              </a:r>
              <a:r>
                <a:rPr lang="de-DE" sz="1100" dirty="0" err="1">
                  <a:solidFill>
                    <a:schemeClr val="tx2"/>
                  </a:solidFill>
                  <a:latin typeface="Helmholtz Halvar Mittel Rg" panose="00000500000000000000" pitchFamily="50" charset="0"/>
                </a:rPr>
                <a:t>AngioCardio</a:t>
              </a:r>
              <a:r>
                <a:rPr lang="de-DE" sz="1100" dirty="0">
                  <a:solidFill>
                    <a:schemeClr val="tx2"/>
                  </a:solidFill>
                  <a:latin typeface="Helmholtz Halvar Mittel Rg" panose="00000500000000000000" pitchFamily="50" charset="0"/>
                </a:rPr>
                <a:t> Science </a:t>
              </a:r>
            </a:p>
          </p:txBody>
        </p:sp>
        <p:sp>
          <p:nvSpPr>
            <p:cNvPr id="17" name="Rechteck 16"/>
            <p:cNvSpPr/>
            <p:nvPr/>
          </p:nvSpPr>
          <p:spPr>
            <a:xfrm>
              <a:off x="1506946" y="3078340"/>
              <a:ext cx="1212941" cy="600164"/>
            </a:xfrm>
            <a:prstGeom prst="rect">
              <a:avLst/>
            </a:prstGeom>
          </p:spPr>
          <p:txBody>
            <a:bodyPr wrap="square">
              <a:spAutoFit/>
            </a:bodyPr>
            <a:lstStyle/>
            <a:p>
              <a:r>
                <a:rPr lang="de-DE" sz="1100" dirty="0">
                  <a:solidFill>
                    <a:schemeClr val="tx2"/>
                  </a:solidFill>
                  <a:latin typeface="Helmholtz Halvar Mittel Rg" panose="00000500000000000000" pitchFamily="50" charset="0"/>
                </a:rPr>
                <a:t>Urban </a:t>
              </a:r>
              <a:r>
                <a:rPr lang="de-DE" sz="1100" dirty="0" err="1">
                  <a:solidFill>
                    <a:schemeClr val="tx2"/>
                  </a:solidFill>
                  <a:latin typeface="Helmholtz Halvar Mittel Rg" panose="00000500000000000000" pitchFamily="50" charset="0"/>
                </a:rPr>
                <a:t>Climate</a:t>
              </a:r>
              <a:r>
                <a:rPr lang="de-DE" sz="1100" dirty="0">
                  <a:solidFill>
                    <a:schemeClr val="tx2"/>
                  </a:solidFill>
                  <a:latin typeface="Helmholtz Halvar Mittel Rg" panose="00000500000000000000" pitchFamily="50" charset="0"/>
                </a:rPr>
                <a:t> &amp; Environmental </a:t>
              </a:r>
              <a:r>
                <a:rPr lang="de-DE" sz="1100" dirty="0" err="1">
                  <a:solidFill>
                    <a:schemeClr val="tx2"/>
                  </a:solidFill>
                  <a:latin typeface="Helmholtz Halvar Mittel Rg" panose="00000500000000000000" pitchFamily="50" charset="0"/>
                </a:rPr>
                <a:t>Sciences</a:t>
              </a:r>
              <a:endParaRPr lang="de-DE" sz="1100" dirty="0">
                <a:solidFill>
                  <a:schemeClr val="tx2"/>
                </a:solidFill>
                <a:latin typeface="Helmholtz Halvar Mittel Rg" panose="00000500000000000000" pitchFamily="50" charset="0"/>
              </a:endParaRPr>
            </a:p>
          </p:txBody>
        </p:sp>
        <p:sp>
          <p:nvSpPr>
            <p:cNvPr id="18" name="Rechteck 17"/>
            <p:cNvSpPr/>
            <p:nvPr/>
          </p:nvSpPr>
          <p:spPr>
            <a:xfrm>
              <a:off x="326388" y="3078340"/>
              <a:ext cx="1212941" cy="600164"/>
            </a:xfrm>
            <a:prstGeom prst="rect">
              <a:avLst/>
            </a:prstGeom>
          </p:spPr>
          <p:txBody>
            <a:bodyPr wrap="square">
              <a:spAutoFit/>
            </a:bodyPr>
            <a:lstStyle/>
            <a:p>
              <a:r>
                <a:rPr lang="de-DE" sz="1100" dirty="0">
                  <a:solidFill>
                    <a:schemeClr val="tx2"/>
                  </a:solidFill>
                  <a:latin typeface="Helmholtz Halvar Mittel Rg" panose="00000500000000000000" pitchFamily="50" charset="0"/>
                </a:rPr>
                <a:t>Polymers in </a:t>
              </a:r>
              <a:r>
                <a:rPr lang="de-DE" sz="1100" dirty="0" err="1">
                  <a:solidFill>
                    <a:schemeClr val="tx2"/>
                  </a:solidFill>
                  <a:latin typeface="Helmholtz Halvar Mittel Rg" panose="00000500000000000000" pitchFamily="50" charset="0"/>
                </a:rPr>
                <a:t>Energy</a:t>
              </a:r>
              <a:r>
                <a:rPr lang="de-DE" sz="1100" dirty="0">
                  <a:solidFill>
                    <a:schemeClr val="tx2"/>
                  </a:solidFill>
                  <a:latin typeface="Helmholtz Halvar Mittel Rg" panose="00000500000000000000" pitchFamily="50" charset="0"/>
                </a:rPr>
                <a:t> </a:t>
              </a:r>
              <a:r>
                <a:rPr lang="de-DE" sz="1100" dirty="0" err="1">
                  <a:solidFill>
                    <a:schemeClr val="tx2"/>
                  </a:solidFill>
                  <a:latin typeface="Helmholtz Halvar Mittel Rg" panose="00000500000000000000" pitchFamily="50" charset="0"/>
                </a:rPr>
                <a:t>Applications</a:t>
              </a:r>
              <a:endParaRPr lang="de-DE" sz="1100" dirty="0">
                <a:solidFill>
                  <a:schemeClr val="tx2"/>
                </a:solidFill>
                <a:latin typeface="Helmholtz Halvar Mittel Rg" panose="00000500000000000000" pitchFamily="50" charset="0"/>
              </a:endParaRPr>
            </a:p>
          </p:txBody>
        </p:sp>
        <p:sp>
          <p:nvSpPr>
            <p:cNvPr id="19" name="Rechteck 18"/>
            <p:cNvSpPr/>
            <p:nvPr/>
          </p:nvSpPr>
          <p:spPr>
            <a:xfrm>
              <a:off x="329823" y="3921439"/>
              <a:ext cx="1212941" cy="369332"/>
            </a:xfrm>
            <a:prstGeom prst="rect">
              <a:avLst/>
            </a:prstGeom>
          </p:spPr>
          <p:txBody>
            <a:bodyPr wrap="square">
              <a:spAutoFit/>
            </a:bodyPr>
            <a:lstStyle/>
            <a:p>
              <a:r>
                <a:rPr lang="de-DE" sz="700" dirty="0" err="1">
                  <a:solidFill>
                    <a:schemeClr val="tx2"/>
                  </a:solidFill>
                  <a:latin typeface="Helmholtz Halvar Mittel Rg" panose="00000500000000000000" pitchFamily="50" charset="0"/>
                </a:rPr>
                <a:t>Chair</a:t>
              </a:r>
              <a:endParaRPr lang="de-DE" sz="700" dirty="0">
                <a:solidFill>
                  <a:schemeClr val="tx2"/>
                </a:solidFill>
                <a:latin typeface="Helmholtz Halvar Mittel Rg" panose="00000500000000000000" pitchFamily="50" charset="0"/>
              </a:endParaRPr>
            </a:p>
            <a:p>
              <a:r>
                <a:rPr lang="de-DE" sz="1100" dirty="0">
                  <a:solidFill>
                    <a:schemeClr val="tx2"/>
                  </a:solidFill>
                  <a:latin typeface="Helmholtz Halvar Mittel Rg" panose="00000500000000000000" pitchFamily="50" charset="0"/>
                </a:rPr>
                <a:t>Brigitte Voit</a:t>
              </a:r>
              <a:endParaRPr lang="de-DE" sz="700" dirty="0">
                <a:solidFill>
                  <a:schemeClr val="tx2"/>
                </a:solidFill>
                <a:latin typeface="Helmholtz Halvar Mittel Rg" panose="00000500000000000000" pitchFamily="50" charset="0"/>
              </a:endParaRPr>
            </a:p>
          </p:txBody>
        </p:sp>
        <p:sp>
          <p:nvSpPr>
            <p:cNvPr id="20" name="Rechteck 19"/>
            <p:cNvSpPr/>
            <p:nvPr/>
          </p:nvSpPr>
          <p:spPr>
            <a:xfrm>
              <a:off x="1512069" y="3913744"/>
              <a:ext cx="1212941" cy="384721"/>
            </a:xfrm>
            <a:prstGeom prst="rect">
              <a:avLst/>
            </a:prstGeom>
          </p:spPr>
          <p:txBody>
            <a:bodyPr wrap="square">
              <a:spAutoFit/>
            </a:bodyPr>
            <a:lstStyle/>
            <a:p>
              <a:r>
                <a:rPr lang="de-DE" sz="800" dirty="0" err="1">
                  <a:solidFill>
                    <a:schemeClr val="tx2"/>
                  </a:solidFill>
                  <a:latin typeface="Helmholtz Halvar Mittel Rg" panose="00000500000000000000" pitchFamily="50" charset="0"/>
                </a:rPr>
                <a:t>Chair</a:t>
              </a:r>
              <a:endParaRPr lang="de-DE" sz="800" dirty="0">
                <a:solidFill>
                  <a:schemeClr val="tx2"/>
                </a:solidFill>
                <a:latin typeface="Helmholtz Halvar Mittel Rg" panose="00000500000000000000" pitchFamily="50" charset="0"/>
              </a:endParaRPr>
            </a:p>
            <a:p>
              <a:r>
                <a:rPr lang="de-DE" sz="1100" dirty="0">
                  <a:solidFill>
                    <a:schemeClr val="tx2"/>
                  </a:solidFill>
                  <a:latin typeface="Helmholtz Halvar Mittel Rg" panose="00000500000000000000" pitchFamily="50" charset="0"/>
                </a:rPr>
                <a:t>Diane </a:t>
              </a:r>
              <a:r>
                <a:rPr lang="de-DE" sz="1100" dirty="0" err="1">
                  <a:solidFill>
                    <a:schemeClr val="tx2"/>
                  </a:solidFill>
                  <a:latin typeface="Helmholtz Halvar Mittel Rg" panose="00000500000000000000" pitchFamily="50" charset="0"/>
                </a:rPr>
                <a:t>Pataki</a:t>
              </a:r>
              <a:endParaRPr lang="de-DE" sz="1100" dirty="0">
                <a:solidFill>
                  <a:schemeClr val="tx2"/>
                </a:solidFill>
                <a:latin typeface="Helmholtz Halvar Mittel Rg" panose="00000500000000000000" pitchFamily="50" charset="0"/>
              </a:endParaRPr>
            </a:p>
          </p:txBody>
        </p:sp>
        <p:sp>
          <p:nvSpPr>
            <p:cNvPr id="21" name="Rechteck 20"/>
            <p:cNvSpPr/>
            <p:nvPr/>
          </p:nvSpPr>
          <p:spPr>
            <a:xfrm>
              <a:off x="2725010" y="3916507"/>
              <a:ext cx="1212941" cy="384721"/>
            </a:xfrm>
            <a:prstGeom prst="rect">
              <a:avLst/>
            </a:prstGeom>
          </p:spPr>
          <p:txBody>
            <a:bodyPr wrap="square">
              <a:spAutoFit/>
            </a:bodyPr>
            <a:lstStyle/>
            <a:p>
              <a:r>
                <a:rPr lang="de-DE" sz="800" dirty="0" err="1">
                  <a:solidFill>
                    <a:schemeClr val="tx2"/>
                  </a:solidFill>
                  <a:latin typeface="Helmholtz Halvar Mittel Rg" panose="00000500000000000000" pitchFamily="50" charset="0"/>
                </a:rPr>
                <a:t>Chair</a:t>
              </a:r>
              <a:endParaRPr lang="de-DE" sz="800" dirty="0">
                <a:solidFill>
                  <a:schemeClr val="tx2"/>
                </a:solidFill>
                <a:latin typeface="Helmholtz Halvar Mittel Rg" panose="00000500000000000000" pitchFamily="50" charset="0"/>
              </a:endParaRPr>
            </a:p>
            <a:p>
              <a:r>
                <a:rPr lang="de-DE" sz="1100" dirty="0">
                  <a:solidFill>
                    <a:schemeClr val="tx2"/>
                  </a:solidFill>
                  <a:latin typeface="Helmholtz Halvar Mittel Rg" panose="00000500000000000000" pitchFamily="50" charset="0"/>
                </a:rPr>
                <a:t>Anja </a:t>
              </a:r>
              <a:r>
                <a:rPr lang="de-DE" sz="1100" dirty="0" err="1">
                  <a:solidFill>
                    <a:schemeClr val="tx2"/>
                  </a:solidFill>
                  <a:latin typeface="Helmholtz Halvar Mittel Rg" panose="00000500000000000000" pitchFamily="50" charset="0"/>
                </a:rPr>
                <a:t>Bosserhoff</a:t>
              </a:r>
              <a:r>
                <a:rPr lang="de-DE" sz="1100" dirty="0">
                  <a:solidFill>
                    <a:schemeClr val="tx2"/>
                  </a:solidFill>
                  <a:latin typeface="Helmholtz Halvar Mittel Rg" panose="00000500000000000000" pitchFamily="50" charset="0"/>
                </a:rPr>
                <a:t> </a:t>
              </a:r>
            </a:p>
          </p:txBody>
        </p:sp>
        <p:sp>
          <p:nvSpPr>
            <p:cNvPr id="22" name="Rechteck 21"/>
            <p:cNvSpPr/>
            <p:nvPr/>
          </p:nvSpPr>
          <p:spPr>
            <a:xfrm>
              <a:off x="5097088" y="3917279"/>
              <a:ext cx="1212941" cy="384721"/>
            </a:xfrm>
            <a:prstGeom prst="rect">
              <a:avLst/>
            </a:prstGeom>
          </p:spPr>
          <p:txBody>
            <a:bodyPr wrap="square">
              <a:spAutoFit/>
            </a:bodyPr>
            <a:lstStyle/>
            <a:p>
              <a:r>
                <a:rPr lang="de-DE" sz="800" dirty="0" err="1">
                  <a:solidFill>
                    <a:schemeClr val="tx2"/>
                  </a:solidFill>
                  <a:latin typeface="Helmholtz Halvar Mittel Rg" panose="00000500000000000000" pitchFamily="50" charset="0"/>
                </a:rPr>
                <a:t>Chair</a:t>
              </a:r>
              <a:endParaRPr lang="de-DE" sz="800" dirty="0">
                <a:solidFill>
                  <a:schemeClr val="tx2"/>
                </a:solidFill>
                <a:latin typeface="Helmholtz Halvar Mittel Rg" panose="00000500000000000000" pitchFamily="50" charset="0"/>
              </a:endParaRPr>
            </a:p>
            <a:p>
              <a:r>
                <a:rPr lang="de-DE" sz="1100" dirty="0">
                  <a:solidFill>
                    <a:schemeClr val="tx2"/>
                  </a:solidFill>
                  <a:latin typeface="Helmholtz Halvar Mittel Rg" panose="00000500000000000000" pitchFamily="50" charset="0"/>
                </a:rPr>
                <a:t>Christian Rüegg</a:t>
              </a:r>
            </a:p>
          </p:txBody>
        </p:sp>
        <p:sp>
          <p:nvSpPr>
            <p:cNvPr id="23" name="Rechteck 22"/>
            <p:cNvSpPr/>
            <p:nvPr/>
          </p:nvSpPr>
          <p:spPr>
            <a:xfrm>
              <a:off x="6291373" y="3906050"/>
              <a:ext cx="1212941" cy="384721"/>
            </a:xfrm>
            <a:prstGeom prst="rect">
              <a:avLst/>
            </a:prstGeom>
          </p:spPr>
          <p:txBody>
            <a:bodyPr wrap="square">
              <a:spAutoFit/>
            </a:bodyPr>
            <a:lstStyle/>
            <a:p>
              <a:r>
                <a:rPr lang="de-DE" sz="800" dirty="0" err="1">
                  <a:solidFill>
                    <a:schemeClr val="tx2"/>
                  </a:solidFill>
                  <a:latin typeface="Helmholtz Halvar Mittel Rg" panose="00000500000000000000" pitchFamily="50" charset="0"/>
                </a:rPr>
                <a:t>Chair</a:t>
              </a:r>
              <a:endParaRPr lang="de-DE" sz="800" dirty="0">
                <a:solidFill>
                  <a:schemeClr val="tx2"/>
                </a:solidFill>
                <a:latin typeface="Helmholtz Halvar Mittel Rg" panose="00000500000000000000" pitchFamily="50" charset="0"/>
              </a:endParaRPr>
            </a:p>
            <a:p>
              <a:r>
                <a:rPr lang="de-DE" sz="1100" dirty="0" err="1">
                  <a:solidFill>
                    <a:schemeClr val="tx2"/>
                  </a:solidFill>
                  <a:latin typeface="Helmholtz Halvar Mittel Rg" panose="00000500000000000000" pitchFamily="50" charset="0"/>
                </a:rPr>
                <a:t>Carlijn</a:t>
              </a:r>
              <a:r>
                <a:rPr lang="de-DE" sz="1100" dirty="0">
                  <a:solidFill>
                    <a:schemeClr val="tx2"/>
                  </a:solidFill>
                  <a:latin typeface="Helmholtz Halvar Mittel Rg" panose="00000500000000000000" pitchFamily="50" charset="0"/>
                </a:rPr>
                <a:t> Bouten</a:t>
              </a:r>
            </a:p>
          </p:txBody>
        </p:sp>
        <p:sp>
          <p:nvSpPr>
            <p:cNvPr id="24" name="Rechteck 23"/>
            <p:cNvSpPr/>
            <p:nvPr/>
          </p:nvSpPr>
          <p:spPr>
            <a:xfrm>
              <a:off x="-36512" y="4945246"/>
              <a:ext cx="5019323" cy="200055"/>
            </a:xfrm>
            <a:prstGeom prst="rect">
              <a:avLst/>
            </a:prstGeom>
          </p:spPr>
          <p:txBody>
            <a:bodyPr wrap="none">
              <a:spAutoFit/>
            </a:bodyPr>
            <a:lstStyle/>
            <a:p>
              <a:r>
                <a:rPr lang="de-DE" sz="700" dirty="0">
                  <a:solidFill>
                    <a:schemeClr val="bg1">
                      <a:lumMod val="65000"/>
                    </a:schemeClr>
                  </a:solidFill>
                </a:rPr>
                <a:t>The </a:t>
              </a:r>
              <a:r>
                <a:rPr lang="de-DE" sz="700" dirty="0" err="1">
                  <a:solidFill>
                    <a:schemeClr val="bg1">
                      <a:lumMod val="65000"/>
                    </a:schemeClr>
                  </a:solidFill>
                </a:rPr>
                <a:t>research</a:t>
              </a:r>
              <a:r>
                <a:rPr lang="de-DE" sz="700" dirty="0">
                  <a:solidFill>
                    <a:schemeClr val="bg1">
                      <a:lumMod val="65000"/>
                    </a:schemeClr>
                  </a:solidFill>
                </a:rPr>
                <a:t> </a:t>
              </a:r>
              <a:r>
                <a:rPr lang="de-DE" sz="700" dirty="0" err="1">
                  <a:solidFill>
                    <a:schemeClr val="bg1">
                      <a:lumMod val="65000"/>
                    </a:schemeClr>
                  </a:solidFill>
                </a:rPr>
                <a:t>field</a:t>
              </a:r>
              <a:r>
                <a:rPr lang="de-DE" sz="700" dirty="0">
                  <a:solidFill>
                    <a:schemeClr val="bg1">
                      <a:lumMod val="65000"/>
                    </a:schemeClr>
                  </a:solidFill>
                </a:rPr>
                <a:t> </a:t>
              </a:r>
              <a:r>
                <a:rPr lang="de-DE" sz="700" dirty="0" err="1">
                  <a:solidFill>
                    <a:schemeClr val="bg1">
                      <a:lumMod val="65000"/>
                    </a:schemeClr>
                  </a:solidFill>
                </a:rPr>
                <a:t>Aeronautics</a:t>
              </a:r>
              <a:r>
                <a:rPr lang="de-DE" sz="700" dirty="0">
                  <a:solidFill>
                    <a:schemeClr val="bg1">
                      <a:lumMod val="65000"/>
                    </a:schemeClr>
                  </a:solidFill>
                </a:rPr>
                <a:t>, Space </a:t>
              </a:r>
              <a:r>
                <a:rPr lang="de-DE" sz="700" dirty="0" err="1">
                  <a:solidFill>
                    <a:schemeClr val="bg1">
                      <a:lumMod val="65000"/>
                    </a:schemeClr>
                  </a:solidFill>
                </a:rPr>
                <a:t>and</a:t>
              </a:r>
              <a:r>
                <a:rPr lang="de-DE" sz="700" dirty="0">
                  <a:solidFill>
                    <a:schemeClr val="bg1">
                      <a:lumMod val="65000"/>
                    </a:schemeClr>
                  </a:solidFill>
                </a:rPr>
                <a:t> Transport </a:t>
              </a:r>
              <a:r>
                <a:rPr lang="de-DE" sz="700" dirty="0" err="1">
                  <a:solidFill>
                    <a:schemeClr val="bg1">
                      <a:lumMod val="65000"/>
                    </a:schemeClr>
                  </a:solidFill>
                </a:rPr>
                <a:t>is</a:t>
              </a:r>
              <a:r>
                <a:rPr lang="de-DE" sz="700" dirty="0">
                  <a:solidFill>
                    <a:schemeClr val="bg1">
                      <a:lumMod val="65000"/>
                    </a:schemeClr>
                  </a:solidFill>
                </a:rPr>
                <a:t> </a:t>
              </a:r>
              <a:r>
                <a:rPr lang="de-DE" sz="700" dirty="0" err="1">
                  <a:solidFill>
                    <a:schemeClr val="bg1">
                      <a:lumMod val="65000"/>
                    </a:schemeClr>
                  </a:solidFill>
                </a:rPr>
                <a:t>funded</a:t>
              </a:r>
              <a:r>
                <a:rPr lang="de-DE" sz="700" dirty="0">
                  <a:solidFill>
                    <a:schemeClr val="bg1">
                      <a:lumMod val="65000"/>
                    </a:schemeClr>
                  </a:solidFill>
                </a:rPr>
                <a:t> </a:t>
              </a:r>
              <a:r>
                <a:rPr lang="de-DE" sz="700" dirty="0" err="1">
                  <a:solidFill>
                    <a:schemeClr val="bg1">
                      <a:lumMod val="65000"/>
                    </a:schemeClr>
                  </a:solidFill>
                </a:rPr>
                <a:t>by</a:t>
              </a:r>
              <a:r>
                <a:rPr lang="de-DE" sz="700" dirty="0">
                  <a:solidFill>
                    <a:schemeClr val="bg1">
                      <a:lumMod val="65000"/>
                    </a:schemeClr>
                  </a:solidFill>
                </a:rPr>
                <a:t> a different </a:t>
              </a:r>
              <a:r>
                <a:rPr lang="de-DE" sz="700" dirty="0" err="1">
                  <a:solidFill>
                    <a:schemeClr val="bg1">
                      <a:lumMod val="65000"/>
                    </a:schemeClr>
                  </a:solidFill>
                </a:rPr>
                <a:t>ministry</a:t>
              </a:r>
              <a:r>
                <a:rPr lang="de-DE" sz="700" dirty="0">
                  <a:solidFill>
                    <a:schemeClr val="bg1">
                      <a:lumMod val="65000"/>
                    </a:schemeClr>
                  </a:solidFill>
                </a:rPr>
                <a:t> </a:t>
              </a:r>
              <a:r>
                <a:rPr lang="de-DE" sz="700" dirty="0" err="1">
                  <a:solidFill>
                    <a:schemeClr val="bg1">
                      <a:lumMod val="65000"/>
                    </a:schemeClr>
                  </a:solidFill>
                </a:rPr>
                <a:t>and</a:t>
              </a:r>
              <a:r>
                <a:rPr lang="de-DE" sz="700" dirty="0">
                  <a:solidFill>
                    <a:schemeClr val="bg1">
                      <a:lumMod val="65000"/>
                    </a:schemeClr>
                  </a:solidFill>
                </a:rPr>
                <a:t> </a:t>
              </a:r>
              <a:r>
                <a:rPr lang="de-DE" sz="700" dirty="0" err="1">
                  <a:solidFill>
                    <a:schemeClr val="bg1">
                      <a:lumMod val="65000"/>
                    </a:schemeClr>
                  </a:solidFill>
                </a:rPr>
                <a:t>therefore</a:t>
              </a:r>
              <a:r>
                <a:rPr lang="de-DE" sz="700" dirty="0">
                  <a:solidFill>
                    <a:schemeClr val="bg1">
                      <a:lumMod val="65000"/>
                    </a:schemeClr>
                  </a:solidFill>
                </a:rPr>
                <a:t> not </a:t>
              </a:r>
              <a:r>
                <a:rPr lang="de-DE" sz="700" dirty="0" err="1">
                  <a:solidFill>
                    <a:schemeClr val="bg1">
                      <a:lumMod val="65000"/>
                    </a:schemeClr>
                  </a:solidFill>
                </a:rPr>
                <a:t>eligible</a:t>
              </a:r>
              <a:r>
                <a:rPr lang="de-DE" sz="700" dirty="0">
                  <a:solidFill>
                    <a:schemeClr val="bg1">
                      <a:lumMod val="65000"/>
                    </a:schemeClr>
                  </a:solidFill>
                </a:rPr>
                <a:t> in </a:t>
              </a:r>
              <a:r>
                <a:rPr lang="de-DE" sz="700" dirty="0" err="1">
                  <a:solidFill>
                    <a:schemeClr val="bg1">
                      <a:lumMod val="65000"/>
                    </a:schemeClr>
                  </a:solidFill>
                </a:rPr>
                <a:t>this</a:t>
              </a:r>
              <a:r>
                <a:rPr lang="de-DE" sz="700" dirty="0">
                  <a:solidFill>
                    <a:schemeClr val="bg1">
                      <a:lumMod val="65000"/>
                    </a:schemeClr>
                  </a:solidFill>
                </a:rPr>
                <a:t> </a:t>
              </a:r>
              <a:r>
                <a:rPr lang="de-DE" sz="700" dirty="0" err="1">
                  <a:solidFill>
                    <a:schemeClr val="bg1">
                      <a:lumMod val="65000"/>
                    </a:schemeClr>
                  </a:solidFill>
                </a:rPr>
                <a:t>call</a:t>
              </a:r>
              <a:r>
                <a:rPr lang="de-DE" sz="700" dirty="0">
                  <a:solidFill>
                    <a:schemeClr val="bg1">
                      <a:lumMod val="65000"/>
                    </a:schemeClr>
                  </a:solidFill>
                </a:rPr>
                <a:t>.</a:t>
              </a:r>
            </a:p>
          </p:txBody>
        </p:sp>
        <p:sp>
          <p:nvSpPr>
            <p:cNvPr id="25" name="Rechteck 24"/>
            <p:cNvSpPr/>
            <p:nvPr/>
          </p:nvSpPr>
          <p:spPr>
            <a:xfrm>
              <a:off x="329823" y="4338409"/>
              <a:ext cx="1212941" cy="430887"/>
            </a:xfrm>
            <a:prstGeom prst="rect">
              <a:avLst/>
            </a:prstGeom>
          </p:spPr>
          <p:txBody>
            <a:bodyPr wrap="square">
              <a:spAutoFit/>
            </a:bodyPr>
            <a:lstStyle/>
            <a:p>
              <a:r>
                <a:rPr lang="de-DE" sz="1100" dirty="0">
                  <a:solidFill>
                    <a:schemeClr val="tx2"/>
                  </a:solidFill>
                  <a:latin typeface="Helmholtz Halvar Mittel Rg" panose="00000500000000000000" pitchFamily="50" charset="0"/>
                </a:rPr>
                <a:t>Feb 21-22 </a:t>
              </a:r>
            </a:p>
            <a:p>
              <a:r>
                <a:rPr lang="de-DE" sz="1100" dirty="0">
                  <a:solidFill>
                    <a:schemeClr val="tx2"/>
                  </a:solidFill>
                  <a:latin typeface="Helmholtz Halvar Mittel Rg" panose="00000500000000000000" pitchFamily="50" charset="0"/>
                </a:rPr>
                <a:t>in Jena</a:t>
              </a:r>
              <a:endParaRPr lang="de-DE" sz="700" dirty="0">
                <a:solidFill>
                  <a:schemeClr val="tx2"/>
                </a:solidFill>
                <a:latin typeface="Helmholtz Halvar Mittel Rg" panose="00000500000000000000" pitchFamily="50" charset="0"/>
              </a:endParaRPr>
            </a:p>
          </p:txBody>
        </p:sp>
        <p:sp>
          <p:nvSpPr>
            <p:cNvPr id="26" name="Rechteck 25"/>
            <p:cNvSpPr/>
            <p:nvPr/>
          </p:nvSpPr>
          <p:spPr>
            <a:xfrm>
              <a:off x="1517746" y="4338409"/>
              <a:ext cx="1212941" cy="430887"/>
            </a:xfrm>
            <a:prstGeom prst="rect">
              <a:avLst/>
            </a:prstGeom>
          </p:spPr>
          <p:txBody>
            <a:bodyPr wrap="square">
              <a:spAutoFit/>
            </a:bodyPr>
            <a:lstStyle/>
            <a:p>
              <a:r>
                <a:rPr lang="de-DE" sz="1100" dirty="0">
                  <a:solidFill>
                    <a:schemeClr val="tx2"/>
                  </a:solidFill>
                  <a:latin typeface="Helmholtz Halvar Mittel Rg" panose="00000500000000000000" pitchFamily="50" charset="0"/>
                </a:rPr>
                <a:t>March 29-30 </a:t>
              </a:r>
            </a:p>
            <a:p>
              <a:r>
                <a:rPr lang="de-DE" sz="1100" dirty="0">
                  <a:solidFill>
                    <a:schemeClr val="tx2"/>
                  </a:solidFill>
                  <a:latin typeface="Helmholtz Halvar Mittel Rg" panose="00000500000000000000" pitchFamily="50" charset="0"/>
                </a:rPr>
                <a:t>in Freiburg</a:t>
              </a:r>
              <a:endParaRPr lang="de-DE" sz="700" dirty="0">
                <a:solidFill>
                  <a:schemeClr val="tx2"/>
                </a:solidFill>
                <a:latin typeface="Helmholtz Halvar Mittel Rg" panose="00000500000000000000" pitchFamily="50" charset="0"/>
              </a:endParaRPr>
            </a:p>
          </p:txBody>
        </p:sp>
        <p:sp>
          <p:nvSpPr>
            <p:cNvPr id="27" name="Rechteck 26"/>
            <p:cNvSpPr/>
            <p:nvPr/>
          </p:nvSpPr>
          <p:spPr>
            <a:xfrm>
              <a:off x="2716208" y="4339122"/>
              <a:ext cx="1212941" cy="430887"/>
            </a:xfrm>
            <a:prstGeom prst="rect">
              <a:avLst/>
            </a:prstGeom>
          </p:spPr>
          <p:txBody>
            <a:bodyPr wrap="square">
              <a:spAutoFit/>
            </a:bodyPr>
            <a:lstStyle/>
            <a:p>
              <a:r>
                <a:rPr lang="de-DE" sz="1100" dirty="0">
                  <a:solidFill>
                    <a:schemeClr val="tx2"/>
                  </a:solidFill>
                  <a:latin typeface="Helmholtz Halvar Mittel Rg" panose="00000500000000000000" pitchFamily="50" charset="0"/>
                </a:rPr>
                <a:t>Jan 31 - Feb 1</a:t>
              </a:r>
            </a:p>
            <a:p>
              <a:r>
                <a:rPr lang="de-DE" sz="1100" dirty="0">
                  <a:solidFill>
                    <a:schemeClr val="tx2"/>
                  </a:solidFill>
                  <a:latin typeface="Helmholtz Halvar Mittel Rg" panose="00000500000000000000" pitchFamily="50" charset="0"/>
                </a:rPr>
                <a:t>in Heidelberg</a:t>
              </a:r>
              <a:endParaRPr lang="de-DE" sz="700" dirty="0">
                <a:solidFill>
                  <a:schemeClr val="tx2"/>
                </a:solidFill>
                <a:latin typeface="Helmholtz Halvar Mittel Rg" panose="00000500000000000000" pitchFamily="50" charset="0"/>
              </a:endParaRPr>
            </a:p>
          </p:txBody>
        </p:sp>
        <p:sp>
          <p:nvSpPr>
            <p:cNvPr id="28" name="Rechteck 27"/>
            <p:cNvSpPr/>
            <p:nvPr/>
          </p:nvSpPr>
          <p:spPr>
            <a:xfrm>
              <a:off x="5088600" y="4338409"/>
              <a:ext cx="1212941" cy="430887"/>
            </a:xfrm>
            <a:prstGeom prst="rect">
              <a:avLst/>
            </a:prstGeom>
          </p:spPr>
          <p:txBody>
            <a:bodyPr wrap="square">
              <a:spAutoFit/>
            </a:bodyPr>
            <a:lstStyle/>
            <a:p>
              <a:r>
                <a:rPr lang="de-DE" sz="1100" dirty="0">
                  <a:solidFill>
                    <a:schemeClr val="tx2"/>
                  </a:solidFill>
                  <a:latin typeface="Helmholtz Halvar Mittel Rg" panose="00000500000000000000" pitchFamily="50" charset="0"/>
                </a:rPr>
                <a:t>Feb 28 – Mar 1 </a:t>
              </a:r>
            </a:p>
            <a:p>
              <a:r>
                <a:rPr lang="de-DE" sz="1100" dirty="0">
                  <a:solidFill>
                    <a:schemeClr val="tx2"/>
                  </a:solidFill>
                  <a:latin typeface="Helmholtz Halvar Mittel Rg" panose="00000500000000000000" pitchFamily="50" charset="0"/>
                </a:rPr>
                <a:t>in Rostock</a:t>
              </a:r>
              <a:endParaRPr lang="de-DE" sz="700" dirty="0">
                <a:solidFill>
                  <a:schemeClr val="tx2"/>
                </a:solidFill>
                <a:latin typeface="Helmholtz Halvar Mittel Rg" panose="00000500000000000000" pitchFamily="50" charset="0"/>
              </a:endParaRPr>
            </a:p>
          </p:txBody>
        </p:sp>
        <p:sp>
          <p:nvSpPr>
            <p:cNvPr id="29" name="Rechteck 28"/>
            <p:cNvSpPr/>
            <p:nvPr/>
          </p:nvSpPr>
          <p:spPr>
            <a:xfrm>
              <a:off x="6298528" y="4338409"/>
              <a:ext cx="1212941" cy="430887"/>
            </a:xfrm>
            <a:prstGeom prst="rect">
              <a:avLst/>
            </a:prstGeom>
          </p:spPr>
          <p:txBody>
            <a:bodyPr wrap="square">
              <a:spAutoFit/>
            </a:bodyPr>
            <a:lstStyle/>
            <a:p>
              <a:r>
                <a:rPr lang="de-DE" sz="1100" dirty="0">
                  <a:solidFill>
                    <a:schemeClr val="tx2"/>
                  </a:solidFill>
                  <a:latin typeface="Helmholtz Halvar Mittel Rg" panose="00000500000000000000" pitchFamily="50" charset="0"/>
                </a:rPr>
                <a:t>Jan 10-11 </a:t>
              </a:r>
            </a:p>
            <a:p>
              <a:r>
                <a:rPr lang="de-DE" sz="1100" dirty="0">
                  <a:solidFill>
                    <a:schemeClr val="tx2"/>
                  </a:solidFill>
                  <a:latin typeface="Helmholtz Halvar Mittel Rg" panose="00000500000000000000" pitchFamily="50" charset="0"/>
                </a:rPr>
                <a:t>in Kiel</a:t>
              </a:r>
              <a:endParaRPr lang="de-DE" sz="700" dirty="0">
                <a:solidFill>
                  <a:schemeClr val="tx2"/>
                </a:solidFill>
                <a:latin typeface="Helmholtz Halvar Mittel Rg" panose="00000500000000000000" pitchFamily="50" charset="0"/>
              </a:endParaRPr>
            </a:p>
          </p:txBody>
        </p:sp>
      </p:grpSp>
    </p:spTree>
    <p:extLst>
      <p:ext uri="{BB962C8B-B14F-4D97-AF65-F5344CB8AC3E}">
        <p14:creationId xmlns:p14="http://schemas.microsoft.com/office/powerpoint/2010/main" val="3346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3" name="Gruppieren 72"/>
          <p:cNvGrpSpPr/>
          <p:nvPr/>
        </p:nvGrpSpPr>
        <p:grpSpPr bwMode="auto">
          <a:xfrm>
            <a:off x="539552" y="1317778"/>
            <a:ext cx="8352928" cy="1595770"/>
            <a:chOff x="468352" y="2090124"/>
            <a:chExt cx="10457776" cy="2346819"/>
          </a:xfrm>
        </p:grpSpPr>
        <p:sp>
          <p:nvSpPr>
            <p:cNvPr id="74" name="Legende mit Linie 2 (Akzentuierungsbalken) 38"/>
            <p:cNvSpPr/>
            <p:nvPr/>
          </p:nvSpPr>
          <p:spPr bwMode="auto">
            <a:xfrm>
              <a:off x="7392144" y="2723287"/>
              <a:ext cx="3533984" cy="316765"/>
            </a:xfrm>
            <a:prstGeom prst="accentCallout2">
              <a:avLst>
                <a:gd name="adj1" fmla="val 51312"/>
                <a:gd name="adj2" fmla="val 489"/>
                <a:gd name="adj3" fmla="val 51311"/>
                <a:gd name="adj4" fmla="val -2792"/>
                <a:gd name="adj5" fmla="val 192506"/>
                <a:gd name="adj6" fmla="val -3265"/>
              </a:avLst>
            </a:prstGeom>
            <a:noFill/>
            <a:ln w="12700" cap="flat" cmpd="sng" algn="ctr">
              <a:solidFill>
                <a:schemeClr val="accent3"/>
              </a:solidFill>
              <a:prstDash val="solid"/>
              <a:headEnd w="sm" len="sm"/>
              <a:tailEnd type="oval" w="sm" len="sm"/>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a:ea typeface="+mn-ea"/>
                  <a:cs typeface="Arial"/>
                </a:rPr>
                <a:t>Decision of the H</a:t>
              </a:r>
              <a:r>
                <a:rPr kumimoji="0" lang="en-US" sz="1050" b="1" i="0" u="none" strike="noStrike" kern="0" cap="none" spc="0" normalizeH="0" baseline="0" noProof="0" dirty="0" err="1">
                  <a:ln>
                    <a:noFill/>
                  </a:ln>
                  <a:solidFill>
                    <a:prstClr val="black"/>
                  </a:solidFill>
                  <a:effectLst/>
                  <a:uLnTx/>
                  <a:uFillTx/>
                  <a:latin typeface="Arial"/>
                  <a:ea typeface="+mn-ea"/>
                  <a:cs typeface="Arial"/>
                </a:rPr>
                <a:t>elmholtz</a:t>
              </a:r>
              <a:r>
                <a:rPr kumimoji="0" lang="en-US" sz="1050" b="1" i="0" u="none" strike="noStrike" kern="0" cap="none" spc="0" normalizeH="0" baseline="0" noProof="0" dirty="0">
                  <a:ln>
                    <a:noFill/>
                  </a:ln>
                  <a:solidFill>
                    <a:prstClr val="black"/>
                  </a:solidFill>
                  <a:effectLst/>
                  <a:uLnTx/>
                  <a:uFillTx/>
                  <a:latin typeface="Arial"/>
                  <a:ea typeface="+mn-ea"/>
                  <a:cs typeface="Arial"/>
                </a:rPr>
                <a:t> Senate</a:t>
              </a:r>
              <a:endParaRPr kumimoji="0" lang="en-US" sz="1800" b="0" i="0" u="none" strike="noStrike" kern="0" cap="none" spc="0" normalizeH="0" baseline="0" noProof="0" dirty="0">
                <a:ln>
                  <a:noFill/>
                </a:ln>
                <a:solidFill>
                  <a:prstClr val="black"/>
                </a:solidFill>
                <a:effectLst/>
                <a:uLnTx/>
                <a:uFillTx/>
                <a:latin typeface="Arial"/>
                <a:ea typeface="+mn-ea"/>
                <a:cs typeface="Arial"/>
              </a:endParaRPr>
            </a:p>
          </p:txBody>
        </p:sp>
        <p:grpSp>
          <p:nvGrpSpPr>
            <p:cNvPr id="75" name="Gruppieren 74"/>
            <p:cNvGrpSpPr/>
            <p:nvPr/>
          </p:nvGrpSpPr>
          <p:grpSpPr bwMode="auto">
            <a:xfrm>
              <a:off x="468352" y="2090124"/>
              <a:ext cx="9836458" cy="2346819"/>
              <a:chOff x="468352" y="2090124"/>
              <a:chExt cx="9836458" cy="2346819"/>
            </a:xfrm>
          </p:grpSpPr>
          <p:sp>
            <p:nvSpPr>
              <p:cNvPr id="76" name="Pfeil nach rechts 17"/>
              <p:cNvSpPr/>
              <p:nvPr/>
            </p:nvSpPr>
            <p:spPr bwMode="auto">
              <a:xfrm>
                <a:off x="4885861" y="3325624"/>
                <a:ext cx="4378492" cy="665426"/>
              </a:xfrm>
              <a:prstGeom prst="rightArrow">
                <a:avLst>
                  <a:gd name="adj1" fmla="val 74104"/>
                  <a:gd name="adj2" fmla="val 58035"/>
                </a:avLst>
              </a:prstGeom>
              <a:gradFill>
                <a:gsLst>
                  <a:gs pos="0">
                    <a:schemeClr val="accent4">
                      <a:lumMod val="0"/>
                      <a:lumOff val="100000"/>
                    </a:schemeClr>
                  </a:gs>
                  <a:gs pos="12000">
                    <a:schemeClr val="accent1"/>
                  </a:gs>
                  <a:gs pos="100000">
                    <a:schemeClr val="accent1"/>
                  </a:gs>
                </a:gsLst>
                <a:lin ang="0" scaled="1"/>
              </a:gradFill>
              <a:ln w="25400"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Arial"/>
                </a:endParaRPr>
              </a:p>
            </p:txBody>
          </p:sp>
          <p:sp>
            <p:nvSpPr>
              <p:cNvPr id="77" name="Pfeil nach rechts 17"/>
              <p:cNvSpPr/>
              <p:nvPr/>
            </p:nvSpPr>
            <p:spPr bwMode="auto">
              <a:xfrm>
                <a:off x="2207568" y="3325624"/>
                <a:ext cx="3029928" cy="665427"/>
              </a:xfrm>
              <a:prstGeom prst="rightArrow">
                <a:avLst>
                  <a:gd name="adj1" fmla="val 74104"/>
                  <a:gd name="adj2" fmla="val 58035"/>
                </a:avLst>
              </a:prstGeom>
              <a:gradFill>
                <a:gsLst>
                  <a:gs pos="0">
                    <a:schemeClr val="accent4">
                      <a:lumMod val="0"/>
                      <a:lumOff val="100000"/>
                    </a:schemeClr>
                  </a:gs>
                  <a:gs pos="16000">
                    <a:schemeClr val="bg1">
                      <a:lumMod val="50000"/>
                    </a:schemeClr>
                  </a:gs>
                  <a:gs pos="100000">
                    <a:schemeClr val="bg1">
                      <a:lumMod val="50000"/>
                    </a:schemeClr>
                  </a:gs>
                </a:gsLst>
                <a:lin ang="0" scaled="1"/>
              </a:gradFill>
              <a:ln w="25400"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Arial"/>
                </a:endParaRPr>
              </a:p>
            </p:txBody>
          </p:sp>
          <p:sp>
            <p:nvSpPr>
              <p:cNvPr id="78" name="Textfeld 18"/>
              <p:cNvSpPr txBox="1"/>
              <p:nvPr/>
            </p:nvSpPr>
            <p:spPr bwMode="auto">
              <a:xfrm>
                <a:off x="2576936" y="3438245"/>
                <a:ext cx="919179" cy="339473"/>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Jan</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79" name="Pfeil nach rechts 17"/>
              <p:cNvSpPr/>
              <p:nvPr/>
            </p:nvSpPr>
            <p:spPr bwMode="auto">
              <a:xfrm>
                <a:off x="468352" y="3325624"/>
                <a:ext cx="2118321" cy="665426"/>
              </a:xfrm>
              <a:prstGeom prst="rightArrow">
                <a:avLst>
                  <a:gd name="adj1" fmla="val 74104"/>
                  <a:gd name="adj2" fmla="val 58035"/>
                </a:avLst>
              </a:prstGeom>
              <a:gradFill>
                <a:gsLst>
                  <a:gs pos="15000">
                    <a:schemeClr val="tx2"/>
                  </a:gs>
                  <a:gs pos="100000">
                    <a:schemeClr val="tx2"/>
                  </a:gs>
                </a:gsLst>
                <a:lin ang="0" scaled="1"/>
              </a:gradFill>
              <a:ln w="25400" cap="flat" cmpd="sng" algn="ctr">
                <a:noFill/>
                <a:prstDash val="solid"/>
              </a:ln>
              <a:effectLst/>
            </p:spPr>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Arial"/>
                </a:endParaRPr>
              </a:p>
            </p:txBody>
          </p:sp>
          <p:sp>
            <p:nvSpPr>
              <p:cNvPr id="81" name="Textfeld 18"/>
              <p:cNvSpPr txBox="1"/>
              <p:nvPr/>
            </p:nvSpPr>
            <p:spPr bwMode="auto">
              <a:xfrm>
                <a:off x="594957" y="3438245"/>
                <a:ext cx="512171" cy="339473"/>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Mai </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82" name="Legende mit Linie 2 (Akzentuierungsbalken) 38"/>
              <p:cNvSpPr/>
              <p:nvPr/>
            </p:nvSpPr>
            <p:spPr bwMode="auto">
              <a:xfrm>
                <a:off x="1127448" y="2204864"/>
                <a:ext cx="3533984" cy="316765"/>
              </a:xfrm>
              <a:prstGeom prst="accentCallout2">
                <a:avLst>
                  <a:gd name="adj1" fmla="val 51312"/>
                  <a:gd name="adj2" fmla="val 489"/>
                  <a:gd name="adj3" fmla="val 51311"/>
                  <a:gd name="adj4" fmla="val -2792"/>
                  <a:gd name="adj5" fmla="val 360781"/>
                  <a:gd name="adj6" fmla="val -3899"/>
                </a:avLst>
              </a:prstGeom>
              <a:noFill/>
              <a:ln w="12700" cap="flat" cmpd="sng" algn="ctr">
                <a:solidFill>
                  <a:schemeClr val="accent3"/>
                </a:solidFill>
                <a:prstDash val="solid"/>
                <a:headEnd w="sm" len="sm"/>
                <a:tailEnd type="oval" w="sm" len="sm"/>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lumMod val="65000"/>
                      </a:prstClr>
                    </a:solidFill>
                    <a:effectLst/>
                    <a:uLnTx/>
                    <a:uFillTx/>
                    <a:latin typeface="Arial"/>
                    <a:ea typeface="+mn-ea"/>
                    <a:cs typeface="Arial"/>
                  </a:rPr>
                  <a:t>Call for proposals</a:t>
                </a:r>
                <a:endParaRPr kumimoji="0" lang="en-US" sz="1050" b="0" i="0" u="none" strike="noStrike" kern="0" cap="none" spc="0" normalizeH="0" baseline="0" noProof="0" dirty="0">
                  <a:ln>
                    <a:noFill/>
                  </a:ln>
                  <a:solidFill>
                    <a:prstClr val="white">
                      <a:lumMod val="65000"/>
                    </a:prstClr>
                  </a:solidFill>
                  <a:effectLst/>
                  <a:uLnTx/>
                  <a:uFillTx/>
                  <a:latin typeface="Arial"/>
                  <a:ea typeface="+mn-ea"/>
                  <a:cs typeface="Arial"/>
                </a:endParaRPr>
              </a:p>
            </p:txBody>
          </p:sp>
          <p:sp>
            <p:nvSpPr>
              <p:cNvPr id="83" name="Legende mit Linie 2 (Akzentuierungsbalken) 38"/>
              <p:cNvSpPr/>
              <p:nvPr/>
            </p:nvSpPr>
            <p:spPr bwMode="auto">
              <a:xfrm>
                <a:off x="1703512" y="2671660"/>
                <a:ext cx="3533984" cy="316765"/>
              </a:xfrm>
              <a:prstGeom prst="accentCallout2">
                <a:avLst>
                  <a:gd name="adj1" fmla="val 51312"/>
                  <a:gd name="adj2" fmla="val 489"/>
                  <a:gd name="adj3" fmla="val 51311"/>
                  <a:gd name="adj4" fmla="val -2792"/>
                  <a:gd name="adj5" fmla="val 212590"/>
                  <a:gd name="adj6" fmla="val -3049"/>
                </a:avLst>
              </a:prstGeom>
              <a:noFill/>
              <a:ln w="12700" cap="flat" cmpd="sng" algn="ctr">
                <a:solidFill>
                  <a:schemeClr val="accent3"/>
                </a:solidFill>
                <a:prstDash val="solid"/>
                <a:headEnd w="sm" len="sm"/>
                <a:tailEnd type="oval" w="sm" len="sm"/>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lumMod val="65000"/>
                      </a:prstClr>
                    </a:solidFill>
                    <a:effectLst/>
                    <a:uLnTx/>
                    <a:uFillTx/>
                    <a:latin typeface="Arial"/>
                    <a:ea typeface="+mn-ea"/>
                    <a:cs typeface="Arial"/>
                  </a:rPr>
                  <a:t>1st Step: Expression of Interest</a:t>
                </a:r>
                <a:endParaRPr kumimoji="0" lang="en-US" sz="1800" b="0" i="0" u="none" strike="noStrike" kern="0" cap="none" spc="0" normalizeH="0" baseline="0" noProof="0" dirty="0">
                  <a:ln>
                    <a:noFill/>
                  </a:ln>
                  <a:solidFill>
                    <a:prstClr val="black"/>
                  </a:solidFill>
                  <a:effectLst/>
                  <a:uLnTx/>
                  <a:uFillTx/>
                  <a:latin typeface="Arial"/>
                  <a:ea typeface="+mn-ea"/>
                  <a:cs typeface="Arial"/>
                </a:endParaRPr>
              </a:p>
              <a:p>
                <a:pPr marL="0" marR="0" lvl="0" indent="0" algn="l" defTabSz="914378" rtl="0" eaLnBrk="1" fontAlgn="auto" latinLnBrk="0" hangingPunct="1">
                  <a:lnSpc>
                    <a:spcPct val="100000"/>
                  </a:lnSpc>
                  <a:spcBef>
                    <a:spcPts val="0"/>
                  </a:spcBef>
                  <a:spcAft>
                    <a:spcPts val="0"/>
                  </a:spcAft>
                  <a:buClr>
                    <a:srgbClr val="92D050"/>
                  </a:buClr>
                  <a:buSzTx/>
                  <a:buFontTx/>
                  <a:buNone/>
                  <a:tabLst/>
                  <a:defRPr/>
                </a:pPr>
                <a:r>
                  <a:rPr kumimoji="0" lang="en-US" sz="850" b="0" i="0" u="none" strike="noStrike" kern="0" cap="none" spc="0" normalizeH="0" baseline="0" noProof="0" dirty="0">
                    <a:ln>
                      <a:noFill/>
                    </a:ln>
                    <a:solidFill>
                      <a:prstClr val="white">
                        <a:lumMod val="65000"/>
                      </a:prstClr>
                    </a:solidFill>
                    <a:effectLst/>
                    <a:uLnTx/>
                    <a:uFillTx/>
                    <a:latin typeface="Arial"/>
                    <a:ea typeface="+mn-ea"/>
                    <a:cs typeface="Arial"/>
                  </a:rPr>
                  <a:t>Discussion and selection within research field</a:t>
                </a:r>
              </a:p>
            </p:txBody>
          </p:sp>
          <p:sp>
            <p:nvSpPr>
              <p:cNvPr id="84" name="Textfeld 18"/>
              <p:cNvSpPr txBox="1"/>
              <p:nvPr/>
            </p:nvSpPr>
            <p:spPr bwMode="auto">
              <a:xfrm>
                <a:off x="1185469" y="3438245"/>
                <a:ext cx="913560" cy="339473"/>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Nov – Jan</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87" name="Textfeld 18"/>
              <p:cNvSpPr txBox="1"/>
              <p:nvPr/>
            </p:nvSpPr>
            <p:spPr bwMode="auto">
              <a:xfrm>
                <a:off x="4139241" y="3438245"/>
                <a:ext cx="954389" cy="339473"/>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Oct 7</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89" name="Textfeld 18"/>
              <p:cNvSpPr txBox="1"/>
              <p:nvPr/>
            </p:nvSpPr>
            <p:spPr bwMode="auto">
              <a:xfrm>
                <a:off x="5228003" y="3438245"/>
                <a:ext cx="1084021" cy="339473"/>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Jan - March</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90" name="Legende mit Linie 2 (Akzentuierungsbalken) 38"/>
              <p:cNvSpPr/>
              <p:nvPr/>
            </p:nvSpPr>
            <p:spPr bwMode="auto">
              <a:xfrm>
                <a:off x="5519936" y="2090124"/>
                <a:ext cx="4414507" cy="254745"/>
              </a:xfrm>
              <a:prstGeom prst="accentCallout2">
                <a:avLst>
                  <a:gd name="adj1" fmla="val 51312"/>
                  <a:gd name="adj2" fmla="val 489"/>
                  <a:gd name="adj3" fmla="val 51311"/>
                  <a:gd name="adj4" fmla="val -2792"/>
                  <a:gd name="adj5" fmla="val 409022"/>
                  <a:gd name="adj6" fmla="val -4199"/>
                </a:avLst>
              </a:prstGeom>
              <a:noFill/>
              <a:ln w="12700" cap="flat" cmpd="sng" algn="ctr">
                <a:solidFill>
                  <a:schemeClr val="accent3"/>
                </a:solidFill>
                <a:prstDash val="solid"/>
                <a:headEnd w="sm" len="sm"/>
                <a:tailEnd type="oval" w="sm" len="sm"/>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65000"/>
                      </a:srgbClr>
                    </a:solidFill>
                    <a:effectLst/>
                    <a:uLnTx/>
                    <a:uFillTx/>
                    <a:latin typeface="Arial"/>
                    <a:ea typeface="+mn-ea"/>
                    <a:cs typeface="Arial"/>
                  </a:rPr>
                  <a:t>On site evaluations</a:t>
                </a:r>
                <a:endParaRPr kumimoji="0" lang="en-US" sz="1050" b="0" i="0" u="none" strike="noStrike" kern="0" cap="none" spc="0" normalizeH="0" baseline="0" noProof="0" dirty="0">
                  <a:ln>
                    <a:noFill/>
                  </a:ln>
                  <a:solidFill>
                    <a:srgbClr val="FFFFFF">
                      <a:lumMod val="65000"/>
                    </a:srgbClr>
                  </a:solidFill>
                  <a:effectLst/>
                  <a:uLnTx/>
                  <a:uFillTx/>
                  <a:latin typeface="Arial"/>
                  <a:ea typeface="+mn-ea"/>
                  <a:cs typeface="Arial"/>
                </a:endParaRPr>
              </a:p>
            </p:txBody>
          </p:sp>
          <p:sp>
            <p:nvSpPr>
              <p:cNvPr id="91" name="Textfeld 18"/>
              <p:cNvSpPr txBox="1"/>
              <p:nvPr/>
            </p:nvSpPr>
            <p:spPr bwMode="auto">
              <a:xfrm>
                <a:off x="6159565" y="3438246"/>
                <a:ext cx="1084021" cy="339473"/>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May / June</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92" name="Legende mit Linie 2 (Akzentuierungsbalken) 38"/>
              <p:cNvSpPr/>
              <p:nvPr/>
            </p:nvSpPr>
            <p:spPr bwMode="auto">
              <a:xfrm>
                <a:off x="6528048" y="2375696"/>
                <a:ext cx="3533984" cy="316765"/>
              </a:xfrm>
              <a:prstGeom prst="accentCallout2">
                <a:avLst>
                  <a:gd name="adj1" fmla="val 51312"/>
                  <a:gd name="adj2" fmla="val 489"/>
                  <a:gd name="adj3" fmla="val 51311"/>
                  <a:gd name="adj4" fmla="val -2792"/>
                  <a:gd name="adj5" fmla="val 307187"/>
                  <a:gd name="adj6" fmla="val -3890"/>
                </a:avLst>
              </a:prstGeom>
              <a:noFill/>
              <a:ln w="12700" cap="flat" cmpd="sng" algn="ctr">
                <a:solidFill>
                  <a:schemeClr val="accent3"/>
                </a:solidFill>
                <a:prstDash val="solid"/>
                <a:headEnd w="sm" len="sm"/>
                <a:tailEnd type="oval" w="sm" len="sm"/>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a:ea typeface="+mn-ea"/>
                    <a:cs typeface="Arial"/>
                  </a:rPr>
                  <a:t>Comparative evaluation</a:t>
                </a:r>
                <a:endParaRPr kumimoji="0" lang="en-US" sz="1800" b="0" i="0" u="none" strike="noStrike" kern="0" cap="none" spc="0" normalizeH="0" baseline="0" noProof="0" dirty="0">
                  <a:ln>
                    <a:noFill/>
                  </a:ln>
                  <a:solidFill>
                    <a:prstClr val="black"/>
                  </a:solidFill>
                  <a:effectLst/>
                  <a:uLnTx/>
                  <a:uFillTx/>
                  <a:latin typeface="Arial"/>
                  <a:ea typeface="+mn-ea"/>
                  <a:cs typeface="Arial"/>
                </a:endParaRPr>
              </a:p>
            </p:txBody>
          </p:sp>
          <p:sp>
            <p:nvSpPr>
              <p:cNvPr id="93" name="Textfeld 18"/>
              <p:cNvSpPr txBox="1"/>
              <p:nvPr/>
            </p:nvSpPr>
            <p:spPr bwMode="auto">
              <a:xfrm>
                <a:off x="7046774" y="3438245"/>
                <a:ext cx="1084021" cy="339473"/>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June</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94" name="Legende mit Linie 2 (Akzentuierungsbalken) 38"/>
              <p:cNvSpPr/>
              <p:nvPr/>
            </p:nvSpPr>
            <p:spPr bwMode="auto">
              <a:xfrm>
                <a:off x="8276106" y="4149956"/>
                <a:ext cx="2028704" cy="286987"/>
              </a:xfrm>
              <a:prstGeom prst="accentCallout2">
                <a:avLst>
                  <a:gd name="adj1" fmla="val 51312"/>
                  <a:gd name="adj2" fmla="val 489"/>
                  <a:gd name="adj3" fmla="val 51311"/>
                  <a:gd name="adj4" fmla="val -2792"/>
                  <a:gd name="adj5" fmla="val -63560"/>
                  <a:gd name="adj6" fmla="val -3695"/>
                </a:avLst>
              </a:prstGeom>
              <a:noFill/>
              <a:ln w="12700" cap="flat" cmpd="sng" algn="ctr">
                <a:solidFill>
                  <a:schemeClr val="accent3"/>
                </a:solidFill>
                <a:prstDash val="solid"/>
                <a:headEnd w="sm" len="sm"/>
                <a:tailEnd type="oval" w="sm" len="sm"/>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a:ea typeface="+mn-ea"/>
                    <a:cs typeface="Arial"/>
                  </a:rPr>
                  <a:t>Establishment of new Helmholtz Institutes</a:t>
                </a:r>
                <a:endParaRPr kumimoji="0" lang="en-US" sz="1050" b="0" i="0" u="none" strike="noStrike" kern="0" cap="none" spc="0" normalizeH="0" baseline="0" noProof="0" dirty="0">
                  <a:ln>
                    <a:noFill/>
                  </a:ln>
                  <a:solidFill>
                    <a:prstClr val="black"/>
                  </a:solidFill>
                  <a:effectLst/>
                  <a:uLnTx/>
                  <a:uFillTx/>
                  <a:latin typeface="Arial"/>
                  <a:ea typeface="+mn-ea"/>
                  <a:cs typeface="Arial"/>
                </a:endParaRPr>
              </a:p>
            </p:txBody>
          </p:sp>
          <p:sp>
            <p:nvSpPr>
              <p:cNvPr id="95" name="Textfeld 18"/>
              <p:cNvSpPr txBox="1"/>
              <p:nvPr/>
            </p:nvSpPr>
            <p:spPr bwMode="auto">
              <a:xfrm>
                <a:off x="886986" y="3631011"/>
                <a:ext cx="592449" cy="339473"/>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2021 </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96" name="Textfeld 18"/>
              <p:cNvSpPr txBox="1"/>
              <p:nvPr/>
            </p:nvSpPr>
            <p:spPr bwMode="auto">
              <a:xfrm>
                <a:off x="3395527" y="3631011"/>
                <a:ext cx="592449" cy="339473"/>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2022 </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97" name="Textfeld 18"/>
              <p:cNvSpPr txBox="1"/>
              <p:nvPr/>
            </p:nvSpPr>
            <p:spPr bwMode="auto">
              <a:xfrm>
                <a:off x="6790065" y="3631011"/>
                <a:ext cx="592449" cy="339473"/>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2023 </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sp>
            <p:nvSpPr>
              <p:cNvPr id="98" name="Textfeld 18"/>
              <p:cNvSpPr txBox="1"/>
              <p:nvPr/>
            </p:nvSpPr>
            <p:spPr bwMode="auto">
              <a:xfrm>
                <a:off x="7842924" y="3438245"/>
                <a:ext cx="1084021" cy="339473"/>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starting July</a:t>
                </a:r>
                <a:endParaRPr kumimoji="0" lang="en-US" sz="900" b="0" i="0" u="none" strike="noStrike" kern="0" cap="none" spc="0" normalizeH="0" baseline="0" noProof="0" dirty="0">
                  <a:ln>
                    <a:noFill/>
                  </a:ln>
                  <a:solidFill>
                    <a:prstClr val="black"/>
                  </a:solidFill>
                  <a:effectLst/>
                  <a:uLnTx/>
                  <a:uFillTx/>
                  <a:latin typeface="Arial"/>
                  <a:ea typeface="+mn-ea"/>
                  <a:cs typeface="Arial"/>
                </a:endParaRPr>
              </a:p>
            </p:txBody>
          </p:sp>
        </p:grpSp>
      </p:grpSp>
      <p:sp>
        <p:nvSpPr>
          <p:cNvPr id="32" name="Titel 1"/>
          <p:cNvSpPr txBox="1"/>
          <p:nvPr/>
        </p:nvSpPr>
        <p:spPr bwMode="auto">
          <a:xfrm>
            <a:off x="360000" y="249574"/>
            <a:ext cx="8424000" cy="371930"/>
          </a:xfrm>
          <a:prstGeom prst="rect">
            <a:avLst/>
          </a:prstGeom>
        </p:spPr>
        <p:txBody>
          <a:bodyPr vert="horz" lIns="0" tIns="0" rIns="0" bIns="0" rtlCol="0" anchor="t" anchorCtr="0">
            <a:noAutofit/>
          </a:bodyPr>
          <a:lstStyle>
            <a:lvl1pPr algn="l" defTabSz="914400">
              <a:spcBef>
                <a:spcPts val="0"/>
              </a:spcBef>
              <a:buNone/>
              <a:defRPr sz="2200" b="0" cap="none">
                <a:solidFill>
                  <a:srgbClr val="002864"/>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002864"/>
                </a:solidFill>
                <a:effectLst/>
                <a:uLnTx/>
                <a:uFillTx/>
                <a:latin typeface="Arial"/>
                <a:ea typeface="+mj-ea"/>
                <a:cs typeface="Arial"/>
              </a:rPr>
              <a:t>Establishment of </a:t>
            </a:r>
            <a:r>
              <a:rPr kumimoji="0" lang="de-DE" sz="2000" b="0" i="0" u="none" strike="noStrike" kern="0" cap="none" spc="0" normalizeH="0" baseline="0" noProof="0" dirty="0" err="1">
                <a:ln>
                  <a:noFill/>
                </a:ln>
                <a:solidFill>
                  <a:srgbClr val="002864"/>
                </a:solidFill>
                <a:effectLst/>
                <a:uLnTx/>
                <a:uFillTx/>
                <a:latin typeface="Arial"/>
                <a:ea typeface="+mj-ea"/>
                <a:cs typeface="Arial"/>
              </a:rPr>
              <a:t>new</a:t>
            </a:r>
            <a:r>
              <a:rPr kumimoji="0" lang="de-DE" sz="2000" b="0" i="0" u="none" strike="noStrike" kern="0" cap="none" spc="0" normalizeH="0" baseline="0" noProof="0" dirty="0">
                <a:ln>
                  <a:noFill/>
                </a:ln>
                <a:solidFill>
                  <a:srgbClr val="002864"/>
                </a:solidFill>
                <a:effectLst/>
                <a:uLnTx/>
                <a:uFillTx/>
                <a:latin typeface="Arial"/>
                <a:ea typeface="+mj-ea"/>
                <a:cs typeface="Arial"/>
              </a:rPr>
              <a:t> Helmholtz Institutes</a:t>
            </a:r>
            <a:endParaRPr kumimoji="0" sz="2000" b="0" i="0" u="none" strike="noStrike" kern="0" cap="none" spc="0" normalizeH="0" baseline="0" noProof="0" dirty="0">
              <a:ln>
                <a:noFill/>
              </a:ln>
              <a:solidFill>
                <a:srgbClr val="002864"/>
              </a:solidFill>
              <a:effectLst/>
              <a:uLnTx/>
              <a:uFillTx/>
              <a:latin typeface="Arial"/>
              <a:ea typeface="+mj-ea"/>
              <a:cs typeface="Arial"/>
            </a:endParaRPr>
          </a:p>
        </p:txBody>
      </p:sp>
      <p:sp>
        <p:nvSpPr>
          <p:cNvPr id="33" name="Textplatzhalter 2"/>
          <p:cNvSpPr>
            <a:spLocks noGrp="1"/>
          </p:cNvSpPr>
          <p:nvPr>
            <p:ph type="body" sz="quarter" idx="14"/>
          </p:nvPr>
        </p:nvSpPr>
        <p:spPr bwMode="auto">
          <a:xfrm>
            <a:off x="358775" y="721174"/>
            <a:ext cx="8424000" cy="266400"/>
          </a:xfrm>
        </p:spPr>
        <p:txBody>
          <a:bodyPr/>
          <a:lstStyle/>
          <a:p>
            <a:pPr>
              <a:defRPr/>
            </a:pPr>
            <a:r>
              <a:rPr lang="de-DE" dirty="0"/>
              <a:t>Timeline</a:t>
            </a:r>
            <a:endParaRPr dirty="0"/>
          </a:p>
        </p:txBody>
      </p:sp>
      <p:sp>
        <p:nvSpPr>
          <p:cNvPr id="27" name="Rechteck 26"/>
          <p:cNvSpPr/>
          <p:nvPr/>
        </p:nvSpPr>
        <p:spPr bwMode="auto">
          <a:xfrm>
            <a:off x="360000" y="3028825"/>
            <a:ext cx="8533705" cy="1271117"/>
          </a:xfrm>
          <a:prstGeom prst="rect">
            <a:avLst/>
          </a:prstGeom>
          <a:ln>
            <a:noFill/>
          </a:ln>
        </p:spPr>
        <p:txBody>
          <a:bodyPr wrap="square">
            <a:spAutoFit/>
          </a:bodyPr>
          <a:lstStyle/>
          <a:p>
            <a:pPr marL="180975" marR="0" lvl="0" indent="-180975" algn="l" defTabSz="180000" rtl="0" eaLnBrk="1" fontAlgn="auto" latinLnBrk="0" hangingPunct="1">
              <a:lnSpc>
                <a:spcPct val="110000"/>
              </a:lnSpc>
              <a:spcBef>
                <a:spcPts val="600"/>
              </a:spcBef>
              <a:spcAft>
                <a:spcPts val="0"/>
              </a:spcAft>
              <a:buClr>
                <a:srgbClr val="002864"/>
              </a:buClr>
              <a:buSzTx/>
              <a:buFont typeface="Arial" panose="020B0604020202020204" pitchFamily="34" charset="0"/>
              <a:buChar char="•"/>
              <a:tabLst>
                <a:tab pos="180000" algn="l"/>
                <a:tab pos="360000" algn="l"/>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Jan - Mar, 2023				On-site evaluations of the proposals</a:t>
            </a:r>
          </a:p>
          <a:p>
            <a:pPr marL="180975" marR="0" lvl="0" indent="-180975" algn="l" defTabSz="180000" rtl="0" eaLnBrk="1" fontAlgn="auto" latinLnBrk="0" hangingPunct="1">
              <a:lnSpc>
                <a:spcPct val="110000"/>
              </a:lnSpc>
              <a:spcBef>
                <a:spcPts val="600"/>
              </a:spcBef>
              <a:spcAft>
                <a:spcPts val="0"/>
              </a:spcAft>
              <a:buClr>
                <a:srgbClr val="002864"/>
              </a:buClr>
              <a:buSzTx/>
              <a:buFont typeface="Arial" panose="020B0604020202020204" pitchFamily="34" charset="0"/>
              <a:buChar char="•"/>
              <a:tabLst>
                <a:tab pos="180000" algn="l"/>
                <a:tab pos="360000" algn="l"/>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April 30, 2023				Deadline for the review report</a:t>
            </a:r>
          </a:p>
          <a:p>
            <a:pPr marL="180975" marR="0" lvl="0" indent="-180975" algn="l" defTabSz="180000" rtl="0" eaLnBrk="1" fontAlgn="auto" latinLnBrk="0" hangingPunct="1">
              <a:lnSpc>
                <a:spcPct val="110000"/>
              </a:lnSpc>
              <a:spcBef>
                <a:spcPts val="600"/>
              </a:spcBef>
              <a:spcAft>
                <a:spcPts val="0"/>
              </a:spcAft>
              <a:buClr>
                <a:srgbClr val="002864"/>
              </a:buClr>
              <a:buSzTx/>
              <a:buFont typeface="Arial" panose="020B0604020202020204" pitchFamily="34" charset="0"/>
              <a:buChar char="•"/>
              <a:tabLst>
                <a:tab pos="180000" algn="l"/>
                <a:tab pos="360000" algn="l"/>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May 31, 2023					Comparative Evaluation (with panel chairs, cross-reviewers, senate members)</a:t>
            </a:r>
          </a:p>
          <a:p>
            <a:pPr marL="180975" marR="0" lvl="0" indent="-180975" algn="l" defTabSz="180000" rtl="0" eaLnBrk="1" fontAlgn="auto" latinLnBrk="0" hangingPunct="1">
              <a:lnSpc>
                <a:spcPct val="110000"/>
              </a:lnSpc>
              <a:spcBef>
                <a:spcPts val="600"/>
              </a:spcBef>
              <a:spcAft>
                <a:spcPts val="0"/>
              </a:spcAft>
              <a:buClr>
                <a:srgbClr val="002864"/>
              </a:buClr>
              <a:buSzTx/>
              <a:buFont typeface="Arial" panose="020B0604020202020204" pitchFamily="34" charset="0"/>
              <a:buChar char="•"/>
              <a:tabLst>
                <a:tab pos="180000" algn="l"/>
                <a:tab pos="360000" algn="l"/>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June 2023						Final decision of the Helmholtz Senate</a:t>
            </a:r>
          </a:p>
        </p:txBody>
      </p:sp>
    </p:spTree>
    <p:extLst>
      <p:ext uri="{BB962C8B-B14F-4D97-AF65-F5344CB8AC3E}">
        <p14:creationId xmlns:p14="http://schemas.microsoft.com/office/powerpoint/2010/main" val="86858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Helmholtz Institutes</a:t>
            </a:r>
          </a:p>
        </p:txBody>
      </p:sp>
      <p:sp>
        <p:nvSpPr>
          <p:cNvPr id="6" name="Textplatzhalter 5"/>
          <p:cNvSpPr>
            <a:spLocks noGrp="1"/>
          </p:cNvSpPr>
          <p:nvPr>
            <p:ph type="body" sz="quarter" idx="14"/>
          </p:nvPr>
        </p:nvSpPr>
        <p:spPr/>
        <p:txBody>
          <a:bodyPr/>
          <a:lstStyle/>
          <a:p>
            <a:r>
              <a:rPr lang="en-US" dirty="0"/>
              <a:t>Criteria for the evaluation</a:t>
            </a:r>
          </a:p>
        </p:txBody>
      </p:sp>
      <p:sp>
        <p:nvSpPr>
          <p:cNvPr id="3" name="Rechteck 2"/>
          <p:cNvSpPr/>
          <p:nvPr/>
        </p:nvSpPr>
        <p:spPr>
          <a:xfrm>
            <a:off x="214799" y="1203598"/>
            <a:ext cx="8567976" cy="3876446"/>
          </a:xfrm>
          <a:prstGeom prst="rect">
            <a:avLst/>
          </a:prstGeom>
        </p:spPr>
        <p:txBody>
          <a:bodyPr wrap="square">
            <a:spAutoFit/>
          </a:bodyPr>
          <a:lstStyle/>
          <a:p>
            <a:pPr marL="342900" lvl="0" indent="-342900">
              <a:lnSpc>
                <a:spcPct val="105000"/>
              </a:lnSpc>
              <a:spcBef>
                <a:spcPts val="900"/>
              </a:spcBef>
              <a:buClr>
                <a:srgbClr val="002060"/>
              </a:buClr>
              <a:buFont typeface="Symbol" panose="05050102010706020507" pitchFamily="18" charset="2"/>
              <a:buChar char=""/>
            </a:pPr>
            <a:r>
              <a:rPr lang="en-US" sz="1300" b="1" dirty="0">
                <a:latin typeface="Arial" panose="020B0604020202020204" pitchFamily="34" charset="0"/>
                <a:ea typeface="Times New Roman" panose="02020603050405020304" pitchFamily="18" charset="0"/>
              </a:rPr>
              <a:t>Outstanding scientific quality by international standards</a:t>
            </a:r>
            <a:endParaRPr lang="de-DE" sz="1300" dirty="0">
              <a:latin typeface="Arial" panose="020B0604020202020204" pitchFamily="34" charset="0"/>
              <a:ea typeface="Times New Roman" panose="02020603050405020304" pitchFamily="18" charset="0"/>
            </a:endParaRPr>
          </a:p>
          <a:p>
            <a:pPr marL="342900" lvl="0" indent="-342900">
              <a:lnSpc>
                <a:spcPct val="105000"/>
              </a:lnSpc>
              <a:spcBef>
                <a:spcPts val="900"/>
              </a:spcBef>
              <a:buClr>
                <a:srgbClr val="002060"/>
              </a:buClr>
              <a:buFont typeface="Symbol" panose="05050102010706020507" pitchFamily="18" charset="2"/>
              <a:buChar char=""/>
            </a:pPr>
            <a:r>
              <a:rPr lang="en-GB" sz="1300" b="1" dirty="0">
                <a:latin typeface="Arial" panose="020B0604020202020204" pitchFamily="34" charset="0"/>
                <a:ea typeface="Times New Roman" panose="02020603050405020304" pitchFamily="18" charset="0"/>
              </a:rPr>
              <a:t>New, challenging research areas</a:t>
            </a:r>
            <a:r>
              <a:rPr lang="en-GB" sz="1300" dirty="0">
                <a:latin typeface="Arial" panose="020B0604020202020204" pitchFamily="34" charset="0"/>
                <a:ea typeface="Times New Roman" panose="02020603050405020304" pitchFamily="18" charset="0"/>
              </a:rPr>
              <a:t> with a </a:t>
            </a:r>
            <a:r>
              <a:rPr lang="en-GB" sz="1300" b="1" dirty="0">
                <a:latin typeface="Arial" panose="020B0604020202020204" pitchFamily="34" charset="0"/>
                <a:ea typeface="Times New Roman" panose="02020603050405020304" pitchFamily="18" charset="0"/>
              </a:rPr>
              <a:t>long-term perspective</a:t>
            </a:r>
            <a:r>
              <a:rPr lang="en-GB" sz="1300" dirty="0">
                <a:latin typeface="Arial" panose="020B0604020202020204" pitchFamily="34" charset="0"/>
                <a:ea typeface="Times New Roman" panose="02020603050405020304" pitchFamily="18" charset="0"/>
              </a:rPr>
              <a:t> </a:t>
            </a:r>
            <a:r>
              <a:rPr lang="en-US" sz="1300" dirty="0">
                <a:latin typeface="Arial" panose="020B0604020202020204" pitchFamily="34" charset="0"/>
                <a:ea typeface="Times New Roman" panose="02020603050405020304" pitchFamily="18" charset="0"/>
              </a:rPr>
              <a:t>and a clear added value for the research portfolio of the Helmholtz Association and the partner university</a:t>
            </a:r>
            <a:endParaRPr lang="de-DE" sz="1300" dirty="0">
              <a:latin typeface="Arial" panose="020B0604020202020204" pitchFamily="34" charset="0"/>
              <a:ea typeface="Times New Roman" panose="02020603050405020304" pitchFamily="18" charset="0"/>
            </a:endParaRPr>
          </a:p>
          <a:p>
            <a:pPr marL="342900" lvl="0" indent="-342900">
              <a:lnSpc>
                <a:spcPct val="105000"/>
              </a:lnSpc>
              <a:spcBef>
                <a:spcPts val="900"/>
              </a:spcBef>
              <a:buClr>
                <a:srgbClr val="002060"/>
              </a:buClr>
              <a:buFont typeface="Symbol" panose="05050102010706020507" pitchFamily="18" charset="2"/>
              <a:buChar char=""/>
            </a:pPr>
            <a:r>
              <a:rPr lang="en-US" sz="1300" dirty="0">
                <a:latin typeface="Arial" panose="020B0604020202020204" pitchFamily="34" charset="0"/>
                <a:ea typeface="Times New Roman" panose="02020603050405020304" pitchFamily="18" charset="0"/>
              </a:rPr>
              <a:t>High level of </a:t>
            </a:r>
            <a:r>
              <a:rPr lang="en-US" sz="1300" b="1" dirty="0">
                <a:latin typeface="Arial" panose="020B0604020202020204" pitchFamily="34" charset="0"/>
                <a:ea typeface="Times New Roman" panose="02020603050405020304" pitchFamily="18" charset="0"/>
              </a:rPr>
              <a:t>complementarity</a:t>
            </a:r>
            <a:r>
              <a:rPr lang="en-US" sz="1300" dirty="0">
                <a:latin typeface="Arial" panose="020B0604020202020204" pitchFamily="34" charset="0"/>
                <a:ea typeface="Times New Roman" panose="02020603050405020304" pitchFamily="18" charset="0"/>
              </a:rPr>
              <a:t> of the research portfolio between Helmholtz and the partner University</a:t>
            </a:r>
            <a:endParaRPr lang="de-DE" sz="1300" dirty="0">
              <a:latin typeface="Arial" panose="020B0604020202020204" pitchFamily="34" charset="0"/>
              <a:ea typeface="Times New Roman" panose="02020603050405020304" pitchFamily="18" charset="0"/>
            </a:endParaRPr>
          </a:p>
          <a:p>
            <a:pPr marL="342900" lvl="0" indent="-342900">
              <a:lnSpc>
                <a:spcPct val="105000"/>
              </a:lnSpc>
              <a:spcBef>
                <a:spcPts val="900"/>
              </a:spcBef>
              <a:buClr>
                <a:srgbClr val="002060"/>
              </a:buClr>
              <a:buFont typeface="Symbol" panose="05050102010706020507" pitchFamily="18" charset="2"/>
              <a:buChar char=""/>
            </a:pPr>
            <a:r>
              <a:rPr lang="en-US" sz="1300" b="1" dirty="0">
                <a:latin typeface="Arial" panose="020B0604020202020204" pitchFamily="34" charset="0"/>
                <a:ea typeface="Times New Roman" panose="02020603050405020304" pitchFamily="18" charset="0"/>
              </a:rPr>
              <a:t>High potential for</a:t>
            </a:r>
            <a:r>
              <a:rPr lang="en-US" sz="1300" dirty="0">
                <a:latin typeface="Arial" panose="020B0604020202020204" pitchFamily="34" charset="0"/>
                <a:ea typeface="Times New Roman" panose="02020603050405020304" pitchFamily="18" charset="0"/>
              </a:rPr>
              <a:t> </a:t>
            </a:r>
            <a:r>
              <a:rPr lang="en-US" sz="1300" b="1" dirty="0">
                <a:latin typeface="Arial" panose="020B0604020202020204" pitchFamily="34" charset="0"/>
                <a:ea typeface="Times New Roman" panose="02020603050405020304" pitchFamily="18" charset="0"/>
              </a:rPr>
              <a:t>transfer </a:t>
            </a:r>
            <a:r>
              <a:rPr lang="en-US" sz="1300" dirty="0">
                <a:latin typeface="Arial" panose="020B0604020202020204" pitchFamily="34" charset="0"/>
                <a:ea typeface="Times New Roman" panose="02020603050405020304" pitchFamily="18" charset="0"/>
              </a:rPr>
              <a:t>in University, economy, and society &amp; </a:t>
            </a:r>
            <a:r>
              <a:rPr lang="en-US" sz="1300" b="1" dirty="0">
                <a:latin typeface="Arial" panose="020B0604020202020204" pitchFamily="34" charset="0"/>
                <a:ea typeface="Times New Roman" panose="02020603050405020304" pitchFamily="18" charset="0"/>
              </a:rPr>
              <a:t>strengthening of transfer culture</a:t>
            </a:r>
            <a:r>
              <a:rPr lang="en-US" sz="1300" dirty="0">
                <a:latin typeface="Arial" panose="020B0604020202020204" pitchFamily="34" charset="0"/>
                <a:ea typeface="Times New Roman" panose="02020603050405020304" pitchFamily="18" charset="0"/>
              </a:rPr>
              <a:t> (e.g. integration in University teaching, promotion of an entrepreneurial mindset and entrepreneurship training)</a:t>
            </a:r>
          </a:p>
          <a:p>
            <a:pPr marL="342900" lvl="0" indent="-342900">
              <a:lnSpc>
                <a:spcPct val="105000"/>
              </a:lnSpc>
              <a:spcBef>
                <a:spcPts val="900"/>
              </a:spcBef>
              <a:buClr>
                <a:srgbClr val="002060"/>
              </a:buClr>
              <a:buFont typeface="Symbol" panose="05050102010706020507" pitchFamily="18" charset="2"/>
              <a:buChar char=""/>
            </a:pPr>
            <a:r>
              <a:rPr lang="en-US" sz="1300" dirty="0">
                <a:latin typeface="Arial" panose="020B0604020202020204" pitchFamily="34" charset="0"/>
                <a:ea typeface="Times New Roman" panose="02020603050405020304" pitchFamily="18" charset="0"/>
              </a:rPr>
              <a:t>Potential for the </a:t>
            </a:r>
            <a:r>
              <a:rPr lang="en-US" sz="1300" b="1" dirty="0">
                <a:latin typeface="Arial" panose="020B0604020202020204" pitchFamily="34" charset="0"/>
                <a:ea typeface="Times New Roman" panose="02020603050405020304" pitchFamily="18" charset="0"/>
              </a:rPr>
              <a:t>recruitment of talented scientists in an exciting research area, </a:t>
            </a:r>
            <a:r>
              <a:rPr lang="en-US" sz="1300" dirty="0">
                <a:latin typeface="Arial" panose="020B0604020202020204" pitchFamily="34" charset="0"/>
                <a:ea typeface="Times New Roman" panose="02020603050405020304" pitchFamily="18" charset="0"/>
              </a:rPr>
              <a:t>including a convincing proposal to promote young researchers and equal opportunities</a:t>
            </a:r>
          </a:p>
          <a:p>
            <a:pPr marL="342900" lvl="0" indent="-342900">
              <a:lnSpc>
                <a:spcPct val="105000"/>
              </a:lnSpc>
              <a:spcBef>
                <a:spcPts val="900"/>
              </a:spcBef>
              <a:buClr>
                <a:srgbClr val="002060"/>
              </a:buClr>
              <a:buFont typeface="Symbol" panose="05050102010706020507" pitchFamily="18" charset="2"/>
              <a:buChar char=""/>
            </a:pPr>
            <a:r>
              <a:rPr lang="en-US" sz="1300" dirty="0">
                <a:latin typeface="Arial" panose="020B0604020202020204" pitchFamily="34" charset="0"/>
                <a:ea typeface="Times New Roman" panose="02020603050405020304" pitchFamily="18" charset="0"/>
              </a:rPr>
              <a:t>Outstanding </a:t>
            </a:r>
            <a:r>
              <a:rPr lang="en-US" sz="1300" b="1" dirty="0">
                <a:latin typeface="Arial" panose="020B0604020202020204" pitchFamily="34" charset="0"/>
                <a:ea typeface="Times New Roman" panose="02020603050405020304" pitchFamily="18" charset="0"/>
              </a:rPr>
              <a:t>leadership personality</a:t>
            </a:r>
            <a:r>
              <a:rPr lang="en-US" sz="1300" dirty="0">
                <a:latin typeface="Arial" panose="020B0604020202020204" pitchFamily="34" charset="0"/>
                <a:ea typeface="Times New Roman" panose="02020603050405020304" pitchFamily="18" charset="0"/>
              </a:rPr>
              <a:t> as founding director</a:t>
            </a:r>
            <a:endParaRPr lang="de-DE" sz="1300" dirty="0">
              <a:latin typeface="Arial" panose="020B0604020202020204" pitchFamily="34" charset="0"/>
              <a:ea typeface="Times New Roman" panose="02020603050405020304" pitchFamily="18" charset="0"/>
            </a:endParaRPr>
          </a:p>
          <a:p>
            <a:pPr marL="342900" lvl="0" indent="-342900">
              <a:lnSpc>
                <a:spcPct val="105000"/>
              </a:lnSpc>
              <a:spcBef>
                <a:spcPts val="900"/>
              </a:spcBef>
              <a:buClr>
                <a:srgbClr val="002060"/>
              </a:buClr>
              <a:buFont typeface="Symbol" panose="05050102010706020507" pitchFamily="18" charset="2"/>
              <a:buChar char=""/>
            </a:pPr>
            <a:r>
              <a:rPr lang="en-US" sz="1300" b="1" dirty="0">
                <a:latin typeface="Arial" panose="020B0604020202020204" pitchFamily="34" charset="0"/>
                <a:ea typeface="Times New Roman" panose="02020603050405020304" pitchFamily="18" charset="0"/>
              </a:rPr>
              <a:t>Sound and adequate budget plan</a:t>
            </a:r>
            <a:r>
              <a:rPr lang="en-US" sz="1300" dirty="0">
                <a:latin typeface="Arial" panose="020B0604020202020204" pitchFamily="34" charset="0"/>
                <a:ea typeface="Times New Roman" panose="02020603050405020304" pitchFamily="18" charset="0"/>
              </a:rPr>
              <a:t> in the range of 5.5 Mio. € p.a. with substantial contributions of the state and the University, especially in the initial period (2023-2027)</a:t>
            </a:r>
            <a:endParaRPr lang="de-DE" sz="1300" dirty="0">
              <a:latin typeface="Arial" panose="020B0604020202020204" pitchFamily="34" charset="0"/>
              <a:ea typeface="Times New Roman" panose="02020603050405020304" pitchFamily="18" charset="0"/>
            </a:endParaRPr>
          </a:p>
          <a:p>
            <a:pPr marL="342900" lvl="0" indent="-342900">
              <a:lnSpc>
                <a:spcPct val="105000"/>
              </a:lnSpc>
              <a:spcBef>
                <a:spcPts val="900"/>
              </a:spcBef>
              <a:buClr>
                <a:srgbClr val="002060"/>
              </a:buClr>
              <a:buFont typeface="Symbol" panose="05050102010706020507" pitchFamily="18" charset="2"/>
              <a:buChar char=""/>
            </a:pPr>
            <a:r>
              <a:rPr lang="en-US" sz="1300" dirty="0">
                <a:latin typeface="Arial" panose="020B0604020202020204" pitchFamily="34" charset="0"/>
                <a:ea typeface="Times New Roman" panose="02020603050405020304" pitchFamily="18" charset="0"/>
              </a:rPr>
              <a:t>Adequate </a:t>
            </a:r>
            <a:r>
              <a:rPr lang="en-US" sz="1300" b="1" dirty="0">
                <a:latin typeface="Arial" panose="020B0604020202020204" pitchFamily="34" charset="0"/>
                <a:ea typeface="Times New Roman" panose="02020603050405020304" pitchFamily="18" charset="0"/>
              </a:rPr>
              <a:t>research building and facilities</a:t>
            </a:r>
          </a:p>
          <a:p>
            <a:pPr marL="342900" lvl="0" indent="-342900">
              <a:lnSpc>
                <a:spcPct val="105000"/>
              </a:lnSpc>
              <a:spcBef>
                <a:spcPts val="900"/>
              </a:spcBef>
              <a:buClr>
                <a:srgbClr val="002060"/>
              </a:buClr>
              <a:buFont typeface="Symbol" panose="05050102010706020507" pitchFamily="18" charset="2"/>
              <a:buChar char=""/>
            </a:pPr>
            <a:r>
              <a:rPr lang="en-US" sz="1300" dirty="0">
                <a:latin typeface="Arial" panose="020B0604020202020204" pitchFamily="34" charset="0"/>
                <a:ea typeface="Times New Roman" panose="02020603050405020304" pitchFamily="18" charset="0"/>
              </a:rPr>
              <a:t>Convincing </a:t>
            </a:r>
            <a:r>
              <a:rPr lang="en-US" sz="1300" b="1" dirty="0">
                <a:latin typeface="Arial" panose="020B0604020202020204" pitchFamily="34" charset="0"/>
                <a:ea typeface="Times New Roman" panose="02020603050405020304" pitchFamily="18" charset="0"/>
              </a:rPr>
              <a:t>organizational and management concept</a:t>
            </a:r>
            <a:endParaRPr lang="de-DE" sz="13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3991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85082" y="2571750"/>
            <a:ext cx="7799386" cy="1044575"/>
          </a:xfrm>
        </p:spPr>
        <p:txBody>
          <a:bodyPr/>
          <a:lstStyle/>
          <a:p>
            <a:r>
              <a:rPr lang="en-US" dirty="0"/>
              <a:t>Helmholtz Incubator Information &amp; Data Science </a:t>
            </a:r>
          </a:p>
          <a:p>
            <a:endParaRPr lang="de-DE" dirty="0"/>
          </a:p>
        </p:txBody>
      </p:sp>
    </p:spTree>
    <p:extLst>
      <p:ext uri="{BB962C8B-B14F-4D97-AF65-F5344CB8AC3E}">
        <p14:creationId xmlns:p14="http://schemas.microsoft.com/office/powerpoint/2010/main" val="104333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60000" y="123478"/>
            <a:ext cx="8424000" cy="371930"/>
          </a:xfrm>
        </p:spPr>
        <p:txBody>
          <a:bodyPr/>
          <a:lstStyle/>
          <a:p>
            <a:r>
              <a:rPr lang="de-DE" dirty="0"/>
              <a:t>Helmholtz </a:t>
            </a:r>
            <a:r>
              <a:rPr lang="de-DE" dirty="0" err="1"/>
              <a:t>Incubator</a:t>
            </a:r>
            <a:r>
              <a:rPr lang="de-DE" dirty="0"/>
              <a:t> Information &amp; Data Science</a:t>
            </a:r>
          </a:p>
        </p:txBody>
      </p:sp>
      <p:sp>
        <p:nvSpPr>
          <p:cNvPr id="7" name="Textplatzhalter 6"/>
          <p:cNvSpPr>
            <a:spLocks noGrp="1"/>
          </p:cNvSpPr>
          <p:nvPr>
            <p:ph type="body" sz="quarter" idx="14"/>
          </p:nvPr>
        </p:nvSpPr>
        <p:spPr>
          <a:xfrm>
            <a:off x="360468" y="577158"/>
            <a:ext cx="8424000" cy="266400"/>
          </a:xfrm>
        </p:spPr>
        <p:txBody>
          <a:bodyPr/>
          <a:lstStyle/>
          <a:p>
            <a:r>
              <a:rPr lang="en-US" dirty="0">
                <a:solidFill>
                  <a:srgbClr val="14C8FF"/>
                </a:solidFill>
              </a:rPr>
              <a:t>Information &amp; Data Science for the research programs</a:t>
            </a:r>
          </a:p>
        </p:txBody>
      </p:sp>
      <p:sp>
        <p:nvSpPr>
          <p:cNvPr id="8" name="Inhaltsplatzhalter 2"/>
          <p:cNvSpPr>
            <a:spLocks noGrp="1"/>
          </p:cNvSpPr>
          <p:nvPr>
            <p:ph idx="4294967295"/>
          </p:nvPr>
        </p:nvSpPr>
        <p:spPr>
          <a:xfrm>
            <a:off x="360469" y="1203598"/>
            <a:ext cx="6011732" cy="1836204"/>
          </a:xfrm>
          <a:prstGeom prst="rect">
            <a:avLst/>
          </a:prstGeom>
        </p:spPr>
        <p:txBody>
          <a:bodyPr/>
          <a:lstStyle/>
          <a:p>
            <a:pPr>
              <a:spcBef>
                <a:spcPts val="900"/>
              </a:spcBef>
              <a:tabLst>
                <a:tab pos="358757" algn="l"/>
              </a:tabLst>
            </a:pPr>
            <a:r>
              <a:rPr lang="en-US" sz="1500" dirty="0"/>
              <a:t>Information &amp; Data Science technologies pose a significant </a:t>
            </a:r>
            <a:r>
              <a:rPr lang="en-US" sz="1500" b="1" dirty="0"/>
              <a:t>strategic challenge</a:t>
            </a:r>
            <a:r>
              <a:rPr lang="en-US" sz="1500" dirty="0"/>
              <a:t> </a:t>
            </a:r>
            <a:r>
              <a:rPr lang="en-US" sz="1500" b="1" dirty="0"/>
              <a:t>and opportunity </a:t>
            </a:r>
            <a:r>
              <a:rPr lang="en-US" sz="1500" dirty="0"/>
              <a:t>for all 18 centers and 6 research fields</a:t>
            </a:r>
          </a:p>
          <a:p>
            <a:pPr>
              <a:spcBef>
                <a:spcPts val="900"/>
              </a:spcBef>
              <a:tabLst>
                <a:tab pos="358757" algn="l"/>
              </a:tabLst>
            </a:pPr>
            <a:r>
              <a:rPr lang="en-US" sz="1500" dirty="0"/>
              <a:t>Helmholtz has </a:t>
            </a:r>
            <a:r>
              <a:rPr lang="en-US" sz="1500" b="1" dirty="0"/>
              <a:t>leading expertise in numerous subfields</a:t>
            </a:r>
          </a:p>
          <a:p>
            <a:pPr>
              <a:spcBef>
                <a:spcPts val="900"/>
              </a:spcBef>
              <a:tabLst>
                <a:tab pos="358757" algn="l"/>
              </a:tabLst>
            </a:pPr>
            <a:r>
              <a:rPr lang="en-US" sz="1500" dirty="0"/>
              <a:t>Helmholtz has </a:t>
            </a:r>
            <a:r>
              <a:rPr lang="en-US" sz="1500" b="1" dirty="0"/>
              <a:t>excellent data resources and computing infrastructure</a:t>
            </a:r>
          </a:p>
          <a:p>
            <a:pPr>
              <a:spcBef>
                <a:spcPts val="900"/>
              </a:spcBef>
              <a:tabLst>
                <a:tab pos="358757" algn="l"/>
              </a:tabLst>
            </a:pPr>
            <a:r>
              <a:rPr lang="en-US" sz="1500" dirty="0"/>
              <a:t>Outstanding </a:t>
            </a:r>
            <a:r>
              <a:rPr lang="en-US" sz="1500" b="1" dirty="0"/>
              <a:t>synergy potentials </a:t>
            </a:r>
            <a:r>
              <a:rPr lang="en-US" sz="1500" dirty="0"/>
              <a:t>for all programs when technology, know-how, data and brains interact systematically.</a:t>
            </a:r>
          </a:p>
        </p:txBody>
      </p:sp>
      <p:pic>
        <p:nvPicPr>
          <p:cNvPr id="10" name="Picture 10" descr="http://smallbizclub.com/wp-content/uploads/2017/06/Tips-to-Keep-Your-Brain-Sharp-1068x601.jpg"/>
          <p:cNvPicPr>
            <a:picLocks noChangeAspect="1" noChangeArrowheads="1"/>
          </p:cNvPicPr>
          <p:nvPr/>
        </p:nvPicPr>
        <p:blipFill rotWithShape="1">
          <a:blip r:embed="rId3">
            <a:extLst>
              <a:ext uri="{28A0092B-C50C-407E-A947-70E740481C1C}">
                <a14:useLocalDpi xmlns:a14="http://schemas.microsoft.com/office/drawing/2010/main" val="0"/>
              </a:ext>
            </a:extLst>
          </a:blip>
          <a:srcRect l="27658" r="31661"/>
          <a:stretch/>
        </p:blipFill>
        <p:spPr bwMode="auto">
          <a:xfrm>
            <a:off x="6412964" y="1293640"/>
            <a:ext cx="2407509" cy="3330338"/>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2"/>
          <p:cNvSpPr>
            <a:spLocks noGrp="1"/>
          </p:cNvSpPr>
          <p:nvPr>
            <p:ph idx="4294967295"/>
          </p:nvPr>
        </p:nvSpPr>
        <p:spPr>
          <a:xfrm>
            <a:off x="-508" y="3194691"/>
            <a:ext cx="6372708" cy="1969348"/>
          </a:xfrm>
          <a:prstGeom prst="rect">
            <a:avLst/>
          </a:prstGeom>
        </p:spPr>
        <p:txBody>
          <a:bodyPr/>
          <a:lstStyle/>
          <a:p>
            <a:pPr marL="0" indent="0">
              <a:spcBef>
                <a:spcPts val="0"/>
              </a:spcBef>
              <a:spcAft>
                <a:spcPts val="600"/>
              </a:spcAft>
              <a:buNone/>
              <a:tabLst>
                <a:tab pos="358757" algn="l"/>
              </a:tabLst>
            </a:pPr>
            <a:r>
              <a:rPr lang="de-DE" sz="1400" dirty="0"/>
              <a:t> </a:t>
            </a:r>
            <a:r>
              <a:rPr lang="de-DE" sz="1500" dirty="0">
                <a:sym typeface="Wingdings" panose="05000000000000000000" pitchFamily="2" charset="2"/>
              </a:rPr>
              <a:t>	</a:t>
            </a:r>
            <a:r>
              <a:rPr lang="de-DE" sz="1500" dirty="0">
                <a:solidFill>
                  <a:srgbClr val="002864"/>
                </a:solidFill>
                <a:sym typeface="Wingdings" panose="05000000000000000000" pitchFamily="2" charset="2"/>
              </a:rPr>
              <a:t></a:t>
            </a:r>
            <a:r>
              <a:rPr lang="de-DE" sz="1500" dirty="0">
                <a:sym typeface="Wingdings" panose="05000000000000000000" pitchFamily="2" charset="2"/>
              </a:rPr>
              <a:t> 	</a:t>
            </a:r>
            <a:r>
              <a:rPr lang="en-US" sz="1500" dirty="0"/>
              <a:t>Cross-research-domain approaches offer great opportunities </a:t>
            </a:r>
            <a:br>
              <a:rPr lang="en-US" sz="1500" dirty="0"/>
            </a:br>
            <a:r>
              <a:rPr lang="en-US" sz="1500" dirty="0"/>
              <a:t>				to add value and to support science in all programs !</a:t>
            </a:r>
          </a:p>
          <a:p>
            <a:pPr marL="0" indent="0">
              <a:spcBef>
                <a:spcPts val="0"/>
              </a:spcBef>
              <a:spcAft>
                <a:spcPts val="600"/>
              </a:spcAft>
              <a:buNone/>
              <a:tabLst>
                <a:tab pos="358757" algn="l"/>
              </a:tabLst>
            </a:pPr>
            <a:r>
              <a:rPr lang="de-DE" sz="1500" dirty="0">
                <a:solidFill>
                  <a:srgbClr val="8CB423"/>
                </a:solidFill>
                <a:sym typeface="Wingdings" panose="05000000000000000000" pitchFamily="2" charset="2"/>
              </a:rPr>
              <a:t>	</a:t>
            </a:r>
            <a:r>
              <a:rPr lang="de-DE" sz="1500" dirty="0">
                <a:solidFill>
                  <a:srgbClr val="002864"/>
                </a:solidFill>
                <a:sym typeface="Wingdings" panose="05000000000000000000" pitchFamily="2" charset="2"/>
              </a:rPr>
              <a:t></a:t>
            </a:r>
            <a:r>
              <a:rPr lang="de-DE" sz="1500" dirty="0">
                <a:sym typeface="Wingdings" panose="05000000000000000000" pitchFamily="2" charset="2"/>
              </a:rPr>
              <a:t> 	N</a:t>
            </a:r>
            <a:r>
              <a:rPr lang="en-US" sz="1500" dirty="0" err="1">
                <a:sym typeface="Wingdings" panose="05000000000000000000" pitchFamily="2" charset="2"/>
              </a:rPr>
              <a:t>ew</a:t>
            </a:r>
            <a:r>
              <a:rPr lang="en-US" sz="1500" dirty="0">
                <a:sym typeface="Wingdings" panose="05000000000000000000" pitchFamily="2" charset="2"/>
              </a:rPr>
              <a:t> ways of collaboration across research areas and programs </a:t>
            </a:r>
            <a:br>
              <a:rPr lang="en-US" sz="1500" dirty="0">
                <a:sym typeface="Wingdings" panose="05000000000000000000" pitchFamily="2" charset="2"/>
              </a:rPr>
            </a:br>
            <a:r>
              <a:rPr lang="en-US" sz="1500" dirty="0">
                <a:sym typeface="Wingdings" panose="05000000000000000000" pitchFamily="2" charset="2"/>
              </a:rPr>
              <a:t>				have been successfully explored !</a:t>
            </a:r>
          </a:p>
          <a:p>
            <a:pPr marL="0" indent="0">
              <a:spcBef>
                <a:spcPts val="0"/>
              </a:spcBef>
              <a:spcAft>
                <a:spcPts val="600"/>
              </a:spcAft>
              <a:buNone/>
              <a:tabLst>
                <a:tab pos="358757" algn="l"/>
              </a:tabLst>
            </a:pPr>
            <a:r>
              <a:rPr lang="de-DE" sz="1500" dirty="0">
                <a:solidFill>
                  <a:srgbClr val="8CB423"/>
                </a:solidFill>
                <a:sym typeface="Wingdings" panose="05000000000000000000" pitchFamily="2" charset="2"/>
              </a:rPr>
              <a:t>		</a:t>
            </a:r>
            <a:r>
              <a:rPr lang="de-DE" sz="1500" dirty="0">
                <a:solidFill>
                  <a:srgbClr val="002864"/>
                </a:solidFill>
                <a:sym typeface="Wingdings" panose="05000000000000000000" pitchFamily="2" charset="2"/>
              </a:rPr>
              <a:t></a:t>
            </a:r>
            <a:r>
              <a:rPr lang="de-DE" sz="1500" dirty="0">
                <a:solidFill>
                  <a:srgbClr val="8CB423"/>
                </a:solidFill>
                <a:sym typeface="Wingdings" panose="05000000000000000000" pitchFamily="2" charset="2"/>
              </a:rPr>
              <a:t> 	</a:t>
            </a:r>
            <a:r>
              <a:rPr lang="en-US" sz="1500" b="1" dirty="0">
                <a:sym typeface="Wingdings" panose="05000000000000000000" pitchFamily="2" charset="2"/>
              </a:rPr>
              <a:t>The </a:t>
            </a:r>
            <a:r>
              <a:rPr lang="en-US" sz="1500" b="1" dirty="0">
                <a:solidFill>
                  <a:srgbClr val="14C8FF"/>
                </a:solidFill>
                <a:sym typeface="Wingdings" panose="05000000000000000000" pitchFamily="2" charset="2"/>
              </a:rPr>
              <a:t>Helmholtz Incubator </a:t>
            </a:r>
            <a:r>
              <a:rPr lang="en-US" sz="1500" b="1" dirty="0">
                <a:sym typeface="Wingdings" panose="05000000000000000000" pitchFamily="2" charset="2"/>
              </a:rPr>
              <a:t>was created to address these tasks </a:t>
            </a:r>
            <a:br>
              <a:rPr lang="en-US" sz="1500" b="1" dirty="0">
                <a:sym typeface="Wingdings" panose="05000000000000000000" pitchFamily="2" charset="2"/>
              </a:rPr>
            </a:br>
            <a:r>
              <a:rPr lang="en-US" sz="1500" b="1" dirty="0">
                <a:sym typeface="Wingdings" panose="05000000000000000000" pitchFamily="2" charset="2"/>
              </a:rPr>
              <a:t>				and has delivered impressive results for over five years !</a:t>
            </a:r>
            <a:endParaRPr lang="de-DE" sz="2100" dirty="0"/>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884369" y="2867"/>
            <a:ext cx="944278" cy="1200733"/>
          </a:xfrm>
          <a:prstGeom prst="rect">
            <a:avLst/>
          </a:prstGeom>
        </p:spPr>
      </p:pic>
    </p:spTree>
    <p:extLst>
      <p:ext uri="{BB962C8B-B14F-4D97-AF65-F5344CB8AC3E}">
        <p14:creationId xmlns:p14="http://schemas.microsoft.com/office/powerpoint/2010/main" val="242459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360000" y="411510"/>
            <a:ext cx="8424000" cy="371930"/>
          </a:xfrm>
        </p:spPr>
        <p:txBody>
          <a:bodyPr/>
          <a:lstStyle/>
          <a:p>
            <a:r>
              <a:rPr lang="de-DE" dirty="0"/>
              <a:t>Helmholtz Incubator Information &amp; Data Science</a:t>
            </a: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8996" b="10043"/>
          <a:stretch/>
        </p:blipFill>
        <p:spPr bwMode="auto">
          <a:xfrm>
            <a:off x="8064389" y="51470"/>
            <a:ext cx="944278" cy="972108"/>
          </a:xfrm>
          <a:prstGeom prst="rect">
            <a:avLst/>
          </a:prstGeom>
        </p:spPr>
      </p:pic>
      <p:sp>
        <p:nvSpPr>
          <p:cNvPr id="8" name="Inhaltsplatzhalter 2"/>
          <p:cNvSpPr>
            <a:spLocks noGrp="1"/>
          </p:cNvSpPr>
          <p:nvPr>
            <p:ph idx="4294967295"/>
          </p:nvPr>
        </p:nvSpPr>
        <p:spPr>
          <a:xfrm>
            <a:off x="360469" y="1203598"/>
            <a:ext cx="8423531" cy="621865"/>
          </a:xfrm>
          <a:prstGeom prst="rect">
            <a:avLst/>
          </a:prstGeom>
        </p:spPr>
        <p:txBody>
          <a:bodyPr/>
          <a:lstStyle/>
          <a:p>
            <a:pPr marL="0" indent="0">
              <a:spcBef>
                <a:spcPts val="0"/>
              </a:spcBef>
              <a:spcAft>
                <a:spcPts val="450"/>
              </a:spcAft>
              <a:buNone/>
              <a:tabLst>
                <a:tab pos="358757" algn="l"/>
              </a:tabLst>
            </a:pPr>
            <a:r>
              <a:rPr lang="en-US" sz="1500" dirty="0"/>
              <a:t>Think tank: 	100 experts from all centers meet twice per year</a:t>
            </a:r>
          </a:p>
          <a:p>
            <a:pPr marL="0" indent="0">
              <a:spcBef>
                <a:spcPts val="0"/>
              </a:spcBef>
              <a:spcAft>
                <a:spcPts val="450"/>
              </a:spcAft>
              <a:buNone/>
              <a:tabLst>
                <a:tab pos="358757" algn="l"/>
              </a:tabLst>
            </a:pPr>
            <a:r>
              <a:rPr lang="en-US" sz="1500" dirty="0"/>
              <a:t>Mission: 		Address challenges with synergistic and interdisciplinary approaches</a:t>
            </a:r>
          </a:p>
        </p:txBody>
      </p:sp>
      <p:pic>
        <p:nvPicPr>
          <p:cNvPr id="1026" name="Grafik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808353"/>
            <a:ext cx="5982730" cy="27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57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8775" y="1142974"/>
            <a:ext cx="3969179" cy="3474028"/>
          </a:xfrm>
          <a:prstGeom prst="rect">
            <a:avLst/>
          </a:prstGeom>
        </p:spPr>
        <p:txBody>
          <a:bodyPr wrap="square">
            <a:spAutoFit/>
          </a:bodyPr>
          <a:lstStyle/>
          <a:p>
            <a:pPr defTabSz="879453">
              <a:lnSpc>
                <a:spcPct val="125000"/>
              </a:lnSpc>
            </a:pPr>
            <a:r>
              <a:rPr lang="de-DE" sz="1350" dirty="0" err="1">
                <a:solidFill>
                  <a:prstClr val="black"/>
                </a:solidFill>
                <a:latin typeface="Arial"/>
              </a:rPr>
              <a:t>Address</a:t>
            </a:r>
            <a:r>
              <a:rPr lang="de-DE" sz="1350" dirty="0">
                <a:solidFill>
                  <a:prstClr val="black"/>
                </a:solidFill>
                <a:latin typeface="Arial"/>
              </a:rPr>
              <a:t> </a:t>
            </a:r>
            <a:r>
              <a:rPr lang="de-DE" sz="1350" dirty="0" err="1">
                <a:solidFill>
                  <a:prstClr val="black"/>
                </a:solidFill>
                <a:latin typeface="Arial"/>
              </a:rPr>
              <a:t>common</a:t>
            </a:r>
            <a:r>
              <a:rPr lang="de-DE" sz="1350" dirty="0">
                <a:solidFill>
                  <a:prstClr val="black"/>
                </a:solidFill>
                <a:latin typeface="Arial"/>
              </a:rPr>
              <a:t> </a:t>
            </a:r>
            <a:r>
              <a:rPr lang="de-DE" sz="1350" dirty="0" err="1">
                <a:solidFill>
                  <a:prstClr val="black"/>
                </a:solidFill>
                <a:latin typeface="Arial"/>
              </a:rPr>
              <a:t>challenges</a:t>
            </a:r>
            <a:r>
              <a:rPr lang="de-DE" sz="1350" dirty="0">
                <a:solidFill>
                  <a:prstClr val="black"/>
                </a:solidFill>
                <a:latin typeface="Arial"/>
              </a:rPr>
              <a:t> for Information &amp; Data Science in </a:t>
            </a:r>
            <a:r>
              <a:rPr lang="de-DE" sz="1350" b="1" dirty="0" err="1">
                <a:solidFill>
                  <a:prstClr val="black"/>
                </a:solidFill>
                <a:latin typeface="Arial"/>
              </a:rPr>
              <a:t>five</a:t>
            </a:r>
            <a:r>
              <a:rPr lang="de-DE" sz="1350" b="1" dirty="0">
                <a:solidFill>
                  <a:prstClr val="black"/>
                </a:solidFill>
                <a:latin typeface="Arial"/>
              </a:rPr>
              <a:t> </a:t>
            </a:r>
            <a:r>
              <a:rPr lang="de-DE" sz="1350" b="1" dirty="0" err="1">
                <a:solidFill>
                  <a:prstClr val="black"/>
                </a:solidFill>
                <a:latin typeface="Arial"/>
              </a:rPr>
              <a:t>interactive</a:t>
            </a:r>
            <a:r>
              <a:rPr lang="de-DE" sz="1350" b="1" dirty="0">
                <a:solidFill>
                  <a:prstClr val="black"/>
                </a:solidFill>
                <a:latin typeface="Arial"/>
              </a:rPr>
              <a:t> </a:t>
            </a:r>
            <a:r>
              <a:rPr lang="de-DE" sz="1350" b="1" dirty="0" err="1">
                <a:solidFill>
                  <a:prstClr val="black"/>
                </a:solidFill>
                <a:latin typeface="Arial"/>
              </a:rPr>
              <a:t>platforms</a:t>
            </a:r>
            <a:endParaRPr lang="de-DE" sz="1350" b="1" dirty="0">
              <a:solidFill>
                <a:prstClr val="black"/>
              </a:solidFill>
              <a:latin typeface="Arial"/>
            </a:endParaRPr>
          </a:p>
          <a:p>
            <a:pPr defTabSz="879453">
              <a:lnSpc>
                <a:spcPct val="125000"/>
              </a:lnSpc>
            </a:pPr>
            <a:endParaRPr lang="de-DE" sz="1350" dirty="0">
              <a:solidFill>
                <a:prstClr val="black"/>
              </a:solidFill>
              <a:latin typeface="Arial"/>
            </a:endParaRPr>
          </a:p>
          <a:p>
            <a:pPr marL="257175" indent="-257175" defTabSz="879453">
              <a:lnSpc>
                <a:spcPct val="125000"/>
              </a:lnSpc>
              <a:buFontTx/>
              <a:buChar char="-"/>
            </a:pPr>
            <a:r>
              <a:rPr lang="de-DE" sz="1350" dirty="0">
                <a:solidFill>
                  <a:prstClr val="black"/>
                </a:solidFill>
                <a:latin typeface="Arial"/>
              </a:rPr>
              <a:t>Helmholtz AI</a:t>
            </a:r>
          </a:p>
          <a:p>
            <a:pPr defTabSz="879453">
              <a:lnSpc>
                <a:spcPct val="125000"/>
              </a:lnSpc>
            </a:pPr>
            <a:endParaRPr lang="de-DE" sz="1350" dirty="0">
              <a:solidFill>
                <a:prstClr val="black"/>
              </a:solidFill>
              <a:latin typeface="Arial"/>
            </a:endParaRPr>
          </a:p>
          <a:p>
            <a:pPr marL="257175" indent="-257175" defTabSz="879453">
              <a:lnSpc>
                <a:spcPct val="125000"/>
              </a:lnSpc>
              <a:buFontTx/>
              <a:buChar char="-"/>
            </a:pPr>
            <a:r>
              <a:rPr lang="de-DE" sz="1350" dirty="0" err="1">
                <a:solidFill>
                  <a:prstClr val="black"/>
                </a:solidFill>
                <a:latin typeface="Arial"/>
              </a:rPr>
              <a:t>Helmhotz</a:t>
            </a:r>
            <a:r>
              <a:rPr lang="de-DE" sz="1350" dirty="0">
                <a:solidFill>
                  <a:prstClr val="black"/>
                </a:solidFill>
                <a:latin typeface="Arial"/>
              </a:rPr>
              <a:t> Imaging</a:t>
            </a:r>
          </a:p>
          <a:p>
            <a:pPr marL="257175" indent="-257175" defTabSz="879453">
              <a:lnSpc>
                <a:spcPct val="125000"/>
              </a:lnSpc>
              <a:buFontTx/>
              <a:buChar char="-"/>
            </a:pPr>
            <a:endParaRPr lang="de-DE" sz="1350" dirty="0">
              <a:solidFill>
                <a:prstClr val="black"/>
              </a:solidFill>
              <a:latin typeface="Arial"/>
            </a:endParaRPr>
          </a:p>
          <a:p>
            <a:pPr marL="257175" indent="-257175" defTabSz="879453">
              <a:lnSpc>
                <a:spcPct val="125000"/>
              </a:lnSpc>
              <a:buFontTx/>
              <a:buChar char="-"/>
            </a:pPr>
            <a:r>
              <a:rPr lang="de-DE" sz="1350" dirty="0">
                <a:solidFill>
                  <a:prstClr val="black"/>
                </a:solidFill>
                <a:latin typeface="Arial"/>
              </a:rPr>
              <a:t>Helmholtz </a:t>
            </a:r>
            <a:r>
              <a:rPr lang="de-DE" sz="1350" dirty="0" err="1">
                <a:solidFill>
                  <a:prstClr val="black"/>
                </a:solidFill>
                <a:latin typeface="Arial"/>
              </a:rPr>
              <a:t>Metadata</a:t>
            </a:r>
            <a:r>
              <a:rPr lang="de-DE" sz="1350" dirty="0">
                <a:solidFill>
                  <a:prstClr val="black"/>
                </a:solidFill>
                <a:latin typeface="Arial"/>
              </a:rPr>
              <a:t> </a:t>
            </a:r>
            <a:r>
              <a:rPr lang="de-DE" sz="1350" dirty="0" err="1">
                <a:solidFill>
                  <a:prstClr val="black"/>
                </a:solidFill>
                <a:latin typeface="Arial"/>
              </a:rPr>
              <a:t>Collabortion</a:t>
            </a:r>
            <a:endParaRPr lang="de-DE" sz="1350" dirty="0">
              <a:solidFill>
                <a:prstClr val="black"/>
              </a:solidFill>
              <a:latin typeface="Arial"/>
            </a:endParaRPr>
          </a:p>
          <a:p>
            <a:pPr marL="257175" indent="-257175" defTabSz="879453">
              <a:lnSpc>
                <a:spcPct val="125000"/>
              </a:lnSpc>
              <a:buFontTx/>
              <a:buChar char="-"/>
            </a:pPr>
            <a:endParaRPr lang="de-DE" sz="1350" dirty="0">
              <a:solidFill>
                <a:prstClr val="black"/>
              </a:solidFill>
              <a:latin typeface="Arial"/>
            </a:endParaRPr>
          </a:p>
          <a:p>
            <a:pPr marL="257175" indent="-257175" defTabSz="879453">
              <a:lnSpc>
                <a:spcPct val="125000"/>
              </a:lnSpc>
              <a:buFontTx/>
              <a:buChar char="-"/>
            </a:pPr>
            <a:r>
              <a:rPr lang="de-DE" sz="1350" dirty="0">
                <a:solidFill>
                  <a:prstClr val="black"/>
                </a:solidFill>
                <a:latin typeface="Arial"/>
              </a:rPr>
              <a:t>Helmholtz </a:t>
            </a:r>
            <a:r>
              <a:rPr lang="de-DE" sz="1350" dirty="0" err="1">
                <a:solidFill>
                  <a:prstClr val="black"/>
                </a:solidFill>
                <a:latin typeface="Arial"/>
              </a:rPr>
              <a:t>Federated</a:t>
            </a:r>
            <a:r>
              <a:rPr lang="de-DE" sz="1350" dirty="0">
                <a:solidFill>
                  <a:prstClr val="black"/>
                </a:solidFill>
                <a:latin typeface="Arial"/>
              </a:rPr>
              <a:t> IT Services</a:t>
            </a:r>
          </a:p>
          <a:p>
            <a:pPr marL="257175" indent="-257175" defTabSz="879453">
              <a:lnSpc>
                <a:spcPct val="125000"/>
              </a:lnSpc>
              <a:buFontTx/>
              <a:buChar char="-"/>
            </a:pPr>
            <a:endParaRPr lang="de-DE" sz="1350" dirty="0">
              <a:solidFill>
                <a:prstClr val="black"/>
              </a:solidFill>
              <a:latin typeface="Arial"/>
            </a:endParaRPr>
          </a:p>
          <a:p>
            <a:pPr marL="257175" indent="-257175" defTabSz="879453">
              <a:lnSpc>
                <a:spcPct val="125000"/>
              </a:lnSpc>
              <a:buFontTx/>
              <a:buChar char="-"/>
            </a:pPr>
            <a:r>
              <a:rPr lang="de-DE" sz="1350" dirty="0">
                <a:solidFill>
                  <a:prstClr val="black"/>
                </a:solidFill>
                <a:latin typeface="Arial"/>
              </a:rPr>
              <a:t>Helmholtz Information </a:t>
            </a:r>
            <a:r>
              <a:rPr lang="de-DE" sz="1350" dirty="0" err="1">
                <a:solidFill>
                  <a:prstClr val="black"/>
                </a:solidFill>
                <a:latin typeface="Arial"/>
              </a:rPr>
              <a:t>and</a:t>
            </a:r>
            <a:r>
              <a:rPr lang="de-DE" sz="1350" dirty="0">
                <a:solidFill>
                  <a:prstClr val="black"/>
                </a:solidFill>
                <a:latin typeface="Arial"/>
              </a:rPr>
              <a:t> Data Academy</a:t>
            </a:r>
          </a:p>
          <a:p>
            <a:pPr marL="257175" indent="-257175" defTabSz="879453">
              <a:buFontTx/>
              <a:buChar char="-"/>
            </a:pPr>
            <a:endParaRPr lang="de-DE" sz="1725" dirty="0">
              <a:solidFill>
                <a:prstClr val="black"/>
              </a:solidFill>
              <a:latin typeface="Arial"/>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8996" b="10043"/>
          <a:stretch/>
        </p:blipFill>
        <p:spPr bwMode="auto">
          <a:xfrm>
            <a:off x="8199723" y="27371"/>
            <a:ext cx="944278" cy="972108"/>
          </a:xfrm>
          <a:prstGeom prst="rect">
            <a:avLst/>
          </a:prstGeom>
        </p:spPr>
      </p:pic>
      <p:sp>
        <p:nvSpPr>
          <p:cNvPr id="4" name="Rechteck 3"/>
          <p:cNvSpPr/>
          <p:nvPr/>
        </p:nvSpPr>
        <p:spPr>
          <a:xfrm>
            <a:off x="4466968" y="1142974"/>
            <a:ext cx="4572000" cy="3170035"/>
          </a:xfrm>
          <a:prstGeom prst="rect">
            <a:avLst/>
          </a:prstGeom>
        </p:spPr>
        <p:txBody>
          <a:bodyPr>
            <a:spAutoFit/>
          </a:bodyPr>
          <a:lstStyle/>
          <a:p>
            <a:pPr defTabSz="685784">
              <a:lnSpc>
                <a:spcPct val="150000"/>
              </a:lnSpc>
            </a:pPr>
            <a:r>
              <a:rPr lang="en-US" sz="1350" dirty="0">
                <a:solidFill>
                  <a:prstClr val="black"/>
                </a:solidFill>
                <a:latin typeface="Arial"/>
                <a:cs typeface="Arial"/>
              </a:rPr>
              <a:t>These platforms are intended to</a:t>
            </a:r>
          </a:p>
          <a:p>
            <a:pPr defTabSz="685784">
              <a:lnSpc>
                <a:spcPct val="150000"/>
              </a:lnSpc>
            </a:pPr>
            <a:endParaRPr lang="en-US" sz="1350" dirty="0">
              <a:solidFill>
                <a:prstClr val="black"/>
              </a:solidFill>
              <a:latin typeface="Arial"/>
              <a:cs typeface="Arial"/>
            </a:endParaRPr>
          </a:p>
          <a:p>
            <a:pPr marL="214313" indent="-214313" defTabSz="685784">
              <a:lnSpc>
                <a:spcPct val="150000"/>
              </a:lnSpc>
              <a:buClr>
                <a:srgbClr val="002864"/>
              </a:buClr>
              <a:buFont typeface="Wingdings" panose="05000000000000000000" pitchFamily="2" charset="2"/>
              <a:buChar char="§"/>
            </a:pPr>
            <a:r>
              <a:rPr lang="en-US" sz="1350" b="1" dirty="0">
                <a:solidFill>
                  <a:prstClr val="black"/>
                </a:solidFill>
                <a:latin typeface="Arial"/>
                <a:cs typeface="Arial"/>
              </a:rPr>
              <a:t>catalyze exchange and the transfer of know-how and expertise within Helmholtz</a:t>
            </a:r>
            <a:r>
              <a:rPr lang="en-US" sz="1350" dirty="0">
                <a:solidFill>
                  <a:prstClr val="black"/>
                </a:solidFill>
                <a:latin typeface="Arial"/>
                <a:cs typeface="Arial"/>
              </a:rPr>
              <a:t>, </a:t>
            </a:r>
          </a:p>
          <a:p>
            <a:pPr marL="214313" indent="-214313" defTabSz="685784">
              <a:lnSpc>
                <a:spcPct val="150000"/>
              </a:lnSpc>
              <a:buClr>
                <a:srgbClr val="002864"/>
              </a:buClr>
              <a:buFont typeface="Wingdings" panose="05000000000000000000" pitchFamily="2" charset="2"/>
              <a:buChar char="§"/>
            </a:pPr>
            <a:r>
              <a:rPr lang="en-US" sz="1350" dirty="0">
                <a:solidFill>
                  <a:prstClr val="black"/>
                </a:solidFill>
                <a:latin typeface="Arial"/>
                <a:cs typeface="Arial"/>
              </a:rPr>
              <a:t>as a permanent structure, </a:t>
            </a:r>
            <a:r>
              <a:rPr lang="en-US" sz="1350" b="1" dirty="0">
                <a:solidFill>
                  <a:prstClr val="black"/>
                </a:solidFill>
                <a:latin typeface="Arial"/>
                <a:cs typeface="Arial"/>
              </a:rPr>
              <a:t>continuously leverage synergies</a:t>
            </a:r>
            <a:r>
              <a:rPr lang="en-US" sz="1350" dirty="0">
                <a:solidFill>
                  <a:prstClr val="black"/>
                </a:solidFill>
                <a:latin typeface="Arial"/>
                <a:cs typeface="Arial"/>
              </a:rPr>
              <a:t>, </a:t>
            </a:r>
          </a:p>
          <a:p>
            <a:pPr marL="214313" indent="-214313" defTabSz="685784">
              <a:lnSpc>
                <a:spcPct val="150000"/>
              </a:lnSpc>
              <a:buClr>
                <a:srgbClr val="002864"/>
              </a:buClr>
              <a:buFont typeface="Wingdings" panose="05000000000000000000" pitchFamily="2" charset="2"/>
              <a:buChar char="§"/>
            </a:pPr>
            <a:r>
              <a:rPr lang="en-US" sz="1350" b="1" dirty="0">
                <a:solidFill>
                  <a:prstClr val="black"/>
                </a:solidFill>
                <a:latin typeface="Arial"/>
                <a:cs typeface="Arial"/>
              </a:rPr>
              <a:t>promote collaboration </a:t>
            </a:r>
            <a:r>
              <a:rPr lang="en-US" sz="1350" dirty="0">
                <a:solidFill>
                  <a:prstClr val="black"/>
                </a:solidFill>
                <a:latin typeface="Arial"/>
                <a:cs typeface="Arial"/>
              </a:rPr>
              <a:t>in key technology areas, </a:t>
            </a:r>
          </a:p>
          <a:p>
            <a:pPr marL="214313" indent="-214313" defTabSz="685784">
              <a:lnSpc>
                <a:spcPct val="150000"/>
              </a:lnSpc>
              <a:buClr>
                <a:srgbClr val="002864"/>
              </a:buClr>
              <a:buFont typeface="Wingdings" panose="05000000000000000000" pitchFamily="2" charset="2"/>
              <a:buChar char="§"/>
            </a:pPr>
            <a:r>
              <a:rPr lang="en-US" sz="1350" dirty="0">
                <a:solidFill>
                  <a:prstClr val="black"/>
                </a:solidFill>
                <a:latin typeface="Arial"/>
                <a:cs typeface="Arial"/>
              </a:rPr>
              <a:t>train a new generation of data scientists</a:t>
            </a:r>
          </a:p>
          <a:p>
            <a:pPr marL="214313" indent="-214313" defTabSz="685784">
              <a:lnSpc>
                <a:spcPct val="150000"/>
              </a:lnSpc>
              <a:buClr>
                <a:srgbClr val="002864"/>
              </a:buClr>
              <a:buFont typeface="Wingdings" panose="05000000000000000000" pitchFamily="2" charset="2"/>
              <a:buChar char="§"/>
            </a:pPr>
            <a:r>
              <a:rPr lang="en-US" sz="1350" dirty="0">
                <a:solidFill>
                  <a:prstClr val="black"/>
                </a:solidFill>
                <a:latin typeface="Arial"/>
                <a:cs typeface="Arial"/>
              </a:rPr>
              <a:t>increase the overall impact of I&amp;DS in the entire Helmholtz Association</a:t>
            </a:r>
            <a:endParaRPr lang="en-GB" sz="1350" dirty="0">
              <a:solidFill>
                <a:prstClr val="black"/>
              </a:solidFill>
              <a:latin typeface="Arial"/>
            </a:endParaRPr>
          </a:p>
        </p:txBody>
      </p:sp>
      <p:sp>
        <p:nvSpPr>
          <p:cNvPr id="8" name="Titel 10">
            <a:extLst>
              <a:ext uri="{FF2B5EF4-FFF2-40B4-BE49-F238E27FC236}">
                <a16:creationId xmlns:a16="http://schemas.microsoft.com/office/drawing/2014/main" id="{4E999797-8FAF-9440-AC21-2AF449823142}"/>
              </a:ext>
            </a:extLst>
          </p:cNvPr>
          <p:cNvSpPr>
            <a:spLocks noGrp="1"/>
          </p:cNvSpPr>
          <p:nvPr>
            <p:ph type="title"/>
          </p:nvPr>
        </p:nvSpPr>
        <p:spPr>
          <a:xfrm>
            <a:off x="360000" y="411510"/>
            <a:ext cx="8424000" cy="371930"/>
          </a:xfrm>
        </p:spPr>
        <p:txBody>
          <a:bodyPr/>
          <a:lstStyle/>
          <a:p>
            <a:r>
              <a:rPr lang="de-DE" dirty="0"/>
              <a:t>Helmholtz Incubator Information &amp; Data Science</a:t>
            </a:r>
          </a:p>
        </p:txBody>
      </p:sp>
    </p:spTree>
    <p:extLst>
      <p:ext uri="{BB962C8B-B14F-4D97-AF65-F5344CB8AC3E}">
        <p14:creationId xmlns:p14="http://schemas.microsoft.com/office/powerpoint/2010/main" val="342985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985082" y="2211710"/>
            <a:ext cx="7799386" cy="1044575"/>
          </a:xfrm>
        </p:spPr>
        <p:txBody>
          <a:bodyPr/>
          <a:lstStyle/>
          <a:p>
            <a:r>
              <a:rPr lang="en-US" dirty="0"/>
              <a:t>Scientific highlights from the research fields</a:t>
            </a:r>
          </a:p>
          <a:p>
            <a:endParaRPr lang="de-DE" dirty="0"/>
          </a:p>
        </p:txBody>
      </p:sp>
    </p:spTree>
    <p:extLst>
      <p:ext uri="{BB962C8B-B14F-4D97-AF65-F5344CB8AC3E}">
        <p14:creationId xmlns:p14="http://schemas.microsoft.com/office/powerpoint/2010/main" val="10747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Report </a:t>
            </a:r>
            <a:r>
              <a:rPr lang="de-DE" dirty="0" err="1"/>
              <a:t>of</a:t>
            </a:r>
            <a:r>
              <a:rPr lang="de-DE" dirty="0"/>
              <a:t> </a:t>
            </a:r>
            <a:r>
              <a:rPr lang="de-DE" dirty="0" err="1"/>
              <a:t>the</a:t>
            </a:r>
            <a:r>
              <a:rPr lang="de-DE" dirty="0"/>
              <a:t> </a:t>
            </a:r>
            <a:r>
              <a:rPr lang="de-DE" dirty="0" err="1"/>
              <a:t>president</a:t>
            </a:r>
            <a:endParaRPr lang="de-DE" dirty="0"/>
          </a:p>
        </p:txBody>
      </p:sp>
      <p:sp>
        <p:nvSpPr>
          <p:cNvPr id="7" name="Textplatzhalter 6"/>
          <p:cNvSpPr>
            <a:spLocks noGrp="1"/>
          </p:cNvSpPr>
          <p:nvPr>
            <p:ph type="body" sz="quarter" idx="14"/>
          </p:nvPr>
        </p:nvSpPr>
        <p:spPr/>
        <p:txBody>
          <a:bodyPr/>
          <a:lstStyle/>
          <a:p>
            <a:endParaRPr lang="de-DE" dirty="0"/>
          </a:p>
        </p:txBody>
      </p:sp>
      <p:graphicFrame>
        <p:nvGraphicFramePr>
          <p:cNvPr id="8" name="Inhaltsplatzhalter 8"/>
          <p:cNvGraphicFramePr>
            <a:graphicFrameLocks/>
          </p:cNvGraphicFramePr>
          <p:nvPr>
            <p:extLst>
              <p:ext uri="{D42A27DB-BD31-4B8C-83A1-F6EECF244321}">
                <p14:modId xmlns:p14="http://schemas.microsoft.com/office/powerpoint/2010/main" val="1131550918"/>
              </p:ext>
            </p:extLst>
          </p:nvPr>
        </p:nvGraphicFramePr>
        <p:xfrm>
          <a:off x="358775" y="1239602"/>
          <a:ext cx="8425225" cy="342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39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en-US" dirty="0"/>
              <a:t>Helmholtz high-impact research</a:t>
            </a:r>
            <a:endParaRPr lang="en-US" dirty="0">
              <a:solidFill>
                <a:srgbClr val="00589C"/>
              </a:solidFill>
            </a:endParaRPr>
          </a:p>
        </p:txBody>
      </p:sp>
      <p:sp>
        <p:nvSpPr>
          <p:cNvPr id="4" name="Textplatzhalter 4"/>
          <p:cNvSpPr>
            <a:spLocks noGrp="1"/>
          </p:cNvSpPr>
          <p:nvPr>
            <p:ph type="body" sz="quarter" idx="14"/>
          </p:nvPr>
        </p:nvSpPr>
        <p:spPr/>
        <p:txBody>
          <a:bodyPr/>
          <a:lstStyle/>
          <a:p>
            <a:r>
              <a:rPr lang="en-US" dirty="0"/>
              <a:t>Helmholtz initiatives, national and international activities</a:t>
            </a:r>
          </a:p>
        </p:txBody>
      </p:sp>
      <p:sp>
        <p:nvSpPr>
          <p:cNvPr id="2" name="Inhaltsplatzhalter 1"/>
          <p:cNvSpPr>
            <a:spLocks noGrp="1"/>
          </p:cNvSpPr>
          <p:nvPr>
            <p:ph sz="quarter" idx="15"/>
          </p:nvPr>
        </p:nvSpPr>
        <p:spPr>
          <a:xfrm>
            <a:off x="360363" y="1304925"/>
            <a:ext cx="4105275" cy="3422650"/>
          </a:xfrm>
        </p:spPr>
        <p:txBody>
          <a:bodyPr/>
          <a:lstStyle/>
          <a:p>
            <a:pPr lvl="0" defTabSz="179996">
              <a:lnSpc>
                <a:spcPct val="100000"/>
              </a:lnSpc>
              <a:spcBef>
                <a:spcPts val="600"/>
              </a:spcBef>
              <a:tabLst>
                <a:tab pos="179996" algn="l"/>
                <a:tab pos="359991" algn="l"/>
              </a:tabLst>
              <a:defRPr/>
            </a:pPr>
            <a:r>
              <a:rPr lang="en-US" dirty="0"/>
              <a:t>Helmholtz Quantum: </a:t>
            </a:r>
            <a:br>
              <a:rPr lang="en-US" sz="1400" dirty="0"/>
            </a:br>
            <a:r>
              <a:rPr lang="en-US" sz="1400" dirty="0"/>
              <a:t>From basic research to application</a:t>
            </a:r>
          </a:p>
          <a:p>
            <a:pPr lvl="0" defTabSz="179996">
              <a:lnSpc>
                <a:spcPct val="100000"/>
              </a:lnSpc>
              <a:spcBef>
                <a:spcPts val="600"/>
              </a:spcBef>
              <a:tabLst>
                <a:tab pos="179996" algn="l"/>
                <a:tab pos="359991" algn="l"/>
              </a:tabLst>
              <a:defRPr/>
            </a:pPr>
            <a:r>
              <a:rPr lang="en-US" dirty="0"/>
              <a:t>Helmholtz Climate Initiative: </a:t>
            </a:r>
            <a:br>
              <a:rPr lang="en-US" sz="1400" dirty="0"/>
            </a:br>
            <a:r>
              <a:rPr lang="en-US" sz="1400" dirty="0"/>
              <a:t>“Net Zero 2050” (Mitigation) and “Adaptation to extreme events” </a:t>
            </a:r>
          </a:p>
          <a:p>
            <a:pPr lvl="0" defTabSz="179996">
              <a:lnSpc>
                <a:spcPct val="100000"/>
              </a:lnSpc>
              <a:spcBef>
                <a:spcPts val="600"/>
              </a:spcBef>
              <a:tabLst>
                <a:tab pos="179996" algn="l"/>
                <a:tab pos="359991" algn="l"/>
              </a:tabLst>
              <a:defRPr/>
            </a:pPr>
            <a:r>
              <a:rPr lang="en-US" dirty="0"/>
              <a:t>Energy System 2050: </a:t>
            </a:r>
            <a:br>
              <a:rPr lang="en-US" sz="1400" dirty="0"/>
            </a:br>
            <a:r>
              <a:rPr lang="en-US" sz="1400" dirty="0"/>
              <a:t>Concrete understandings and technological solutions </a:t>
            </a:r>
          </a:p>
          <a:p>
            <a:pPr lvl="0" defTabSz="179996">
              <a:lnSpc>
                <a:spcPct val="100000"/>
              </a:lnSpc>
              <a:spcBef>
                <a:spcPts val="600"/>
              </a:spcBef>
              <a:tabLst>
                <a:tab pos="179996" algn="l"/>
                <a:tab pos="359991" algn="l"/>
              </a:tabLst>
              <a:defRPr/>
            </a:pPr>
            <a:r>
              <a:rPr lang="en-US" dirty="0"/>
              <a:t>LOHC: </a:t>
            </a:r>
            <a:br>
              <a:rPr lang="en-US" sz="1400" dirty="0"/>
            </a:br>
            <a:r>
              <a:rPr lang="en-US" sz="1400" dirty="0"/>
              <a:t>Future technology for green hydrogen (Helmholtz H2-cluster)</a:t>
            </a:r>
          </a:p>
          <a:p>
            <a:pPr lvl="0" defTabSz="179996">
              <a:lnSpc>
                <a:spcPct val="100000"/>
              </a:lnSpc>
              <a:spcBef>
                <a:spcPts val="600"/>
              </a:spcBef>
              <a:tabLst>
                <a:tab pos="179996" algn="l"/>
                <a:tab pos="359991" algn="l"/>
              </a:tabLst>
              <a:defRPr/>
            </a:pPr>
            <a:r>
              <a:rPr lang="en-US" dirty="0"/>
              <a:t>Applied AI: </a:t>
            </a:r>
            <a:br>
              <a:rPr lang="en-US" sz="1400" dirty="0"/>
            </a:br>
            <a:r>
              <a:rPr lang="en-US" sz="1400" dirty="0"/>
              <a:t>Earth observation, robotics, autonomous vehicles, matter data, digital health</a:t>
            </a:r>
          </a:p>
        </p:txBody>
      </p:sp>
      <p:sp>
        <p:nvSpPr>
          <p:cNvPr id="3" name="Inhaltsplatzhalter 2"/>
          <p:cNvSpPr>
            <a:spLocks noGrp="1"/>
          </p:cNvSpPr>
          <p:nvPr>
            <p:ph sz="quarter" idx="16"/>
          </p:nvPr>
        </p:nvSpPr>
        <p:spPr/>
        <p:txBody>
          <a:bodyPr/>
          <a:lstStyle/>
          <a:p>
            <a:pPr lvl="0" defTabSz="179996">
              <a:lnSpc>
                <a:spcPct val="100000"/>
              </a:lnSpc>
              <a:spcBef>
                <a:spcPts val="600"/>
              </a:spcBef>
              <a:tabLst>
                <a:tab pos="179996" algn="l"/>
                <a:tab pos="359991" algn="l"/>
              </a:tabLst>
              <a:defRPr/>
            </a:pPr>
            <a:r>
              <a:rPr lang="en-US" dirty="0"/>
              <a:t>Future predictions for integrated mobility: </a:t>
            </a:r>
            <a:br>
              <a:rPr lang="en-US" dirty="0"/>
            </a:br>
            <a:r>
              <a:rPr lang="en-US" sz="1400" dirty="0"/>
              <a:t>Land, water, airspace, outer space</a:t>
            </a:r>
          </a:p>
          <a:p>
            <a:pPr lvl="0" defTabSz="179996">
              <a:lnSpc>
                <a:spcPct val="100000"/>
              </a:lnSpc>
              <a:spcBef>
                <a:spcPts val="600"/>
              </a:spcBef>
              <a:tabLst>
                <a:tab pos="179996" algn="l"/>
                <a:tab pos="359991" algn="l"/>
              </a:tabLst>
              <a:defRPr/>
            </a:pPr>
            <a:r>
              <a:rPr lang="en-US" dirty="0"/>
              <a:t>National Center for Tumor Diseases: </a:t>
            </a:r>
            <a:br>
              <a:rPr lang="en-US" sz="1400" dirty="0"/>
            </a:br>
            <a:r>
              <a:rPr lang="en-US" sz="1400" dirty="0"/>
              <a:t>Translational cancer research at a national scale</a:t>
            </a:r>
          </a:p>
          <a:p>
            <a:pPr lvl="0" defTabSz="179996">
              <a:lnSpc>
                <a:spcPct val="100000"/>
              </a:lnSpc>
              <a:spcBef>
                <a:spcPts val="600"/>
              </a:spcBef>
              <a:tabLst>
                <a:tab pos="179996" algn="l"/>
                <a:tab pos="359991" algn="l"/>
              </a:tabLst>
              <a:defRPr/>
            </a:pPr>
            <a:r>
              <a:rPr lang="en-US" dirty="0"/>
              <a:t>European XFEL: </a:t>
            </a:r>
            <a:br>
              <a:rPr lang="en-US" sz="1400" dirty="0"/>
            </a:br>
            <a:r>
              <a:rPr lang="en-US" sz="1400" dirty="0"/>
              <a:t>Map atomic details of biological structures, molecular movies, interior planetary processes</a:t>
            </a:r>
          </a:p>
          <a:p>
            <a:pPr lvl="0" defTabSz="179996">
              <a:lnSpc>
                <a:spcPct val="100000"/>
              </a:lnSpc>
              <a:spcBef>
                <a:spcPts val="600"/>
              </a:spcBef>
              <a:tabLst>
                <a:tab pos="179996" algn="l"/>
                <a:tab pos="359991" algn="l"/>
              </a:tabLst>
              <a:defRPr/>
            </a:pPr>
            <a:r>
              <a:rPr lang="en-US" dirty="0" err="1"/>
              <a:t>MOSAiC</a:t>
            </a:r>
            <a:r>
              <a:rPr lang="en-US" dirty="0"/>
              <a:t>: </a:t>
            </a:r>
            <a:br>
              <a:rPr lang="en-US" sz="1400" dirty="0"/>
            </a:br>
            <a:r>
              <a:rPr lang="en-US" sz="1400" dirty="0"/>
              <a:t>International Arctic expedition with </a:t>
            </a:r>
            <a:r>
              <a:rPr lang="en-US" sz="1400" dirty="0" err="1"/>
              <a:t>Polarstern</a:t>
            </a:r>
            <a:endParaRPr lang="en-US" sz="1400" dirty="0"/>
          </a:p>
          <a:p>
            <a:pPr lvl="0" defTabSz="179996">
              <a:lnSpc>
                <a:spcPct val="100000"/>
              </a:lnSpc>
              <a:spcBef>
                <a:spcPts val="600"/>
              </a:spcBef>
              <a:tabLst>
                <a:tab pos="179996" algn="l"/>
                <a:tab pos="359991" algn="l"/>
              </a:tabLst>
              <a:defRPr/>
            </a:pPr>
            <a:r>
              <a:rPr lang="en-US" dirty="0"/>
              <a:t>Human Brain Project: </a:t>
            </a:r>
            <a:br>
              <a:rPr lang="en-US" sz="1400" dirty="0"/>
            </a:br>
            <a:r>
              <a:rPr lang="en-US" sz="1400" dirty="0"/>
              <a:t>FET flagship computational neuroscience and brain simulations</a:t>
            </a:r>
          </a:p>
          <a:p>
            <a:pPr>
              <a:lnSpc>
                <a:spcPct val="100000"/>
              </a:lnSpc>
              <a:spcBef>
                <a:spcPts val="600"/>
              </a:spcBef>
            </a:pPr>
            <a:endParaRPr lang="de-DE" sz="1400" dirty="0"/>
          </a:p>
          <a:p>
            <a:endParaRPr lang="de-DE" sz="1400" dirty="0"/>
          </a:p>
        </p:txBody>
      </p:sp>
      <p:pic>
        <p:nvPicPr>
          <p:cNvPr id="6" name="Grafik 5">
            <a:extLst>
              <a:ext uri="{FF2B5EF4-FFF2-40B4-BE49-F238E27FC236}">
                <a16:creationId xmlns:a16="http://schemas.microsoft.com/office/drawing/2014/main" id="{2975E98F-2F23-8B4C-9010-7889CDE1E4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862"/>
          <a:stretch/>
        </p:blipFill>
        <p:spPr>
          <a:xfrm flipV="1">
            <a:off x="7632340" y="159482"/>
            <a:ext cx="1008112" cy="771641"/>
          </a:xfrm>
          <a:prstGeom prst="rect">
            <a:avLst/>
          </a:prstGeom>
        </p:spPr>
      </p:pic>
    </p:spTree>
    <p:extLst>
      <p:ext uri="{BB962C8B-B14F-4D97-AF65-F5344CB8AC3E}">
        <p14:creationId xmlns:p14="http://schemas.microsoft.com/office/powerpoint/2010/main" val="419756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p:cNvSpPr txBox="1">
            <a:spLocks noChangeArrowheads="1"/>
          </p:cNvSpPr>
          <p:nvPr/>
        </p:nvSpPr>
        <p:spPr bwMode="auto">
          <a:xfrm>
            <a:off x="362452" y="1311612"/>
            <a:ext cx="5387963" cy="3600400"/>
          </a:xfrm>
          <a:prstGeom prst="rect">
            <a:avLst/>
          </a:prstGeom>
          <a:noFill/>
          <a:ln>
            <a:noFill/>
          </a:ln>
        </p:spPr>
        <p:txBody>
          <a:bodyPr rot="0" vert="horz" wrap="square" lIns="0" tIns="0" rIns="0" bIns="0" anchor="t" anchorCtr="0" upright="1">
            <a:noAutofit/>
          </a:bodyPr>
          <a:lstStyle/>
          <a:p>
            <a:pPr algn="just" defTabSz="685800">
              <a:spcAft>
                <a:spcPts val="800"/>
              </a:spcAft>
            </a:pPr>
            <a:r>
              <a:rPr lang="de-DE" sz="1400" b="1" dirty="0" err="1">
                <a:solidFill>
                  <a:schemeClr val="accent1"/>
                </a:solidFill>
                <a:latin typeface="Arial" panose="020B0604020202020204" pitchFamily="34" charset="0"/>
                <a:cs typeface="Arial" panose="020B0604020202020204" pitchFamily="34" charset="0"/>
              </a:rPr>
              <a:t>Earthquake</a:t>
            </a:r>
            <a:r>
              <a:rPr lang="de-DE" sz="1400" b="1" dirty="0">
                <a:solidFill>
                  <a:schemeClr val="accent1"/>
                </a:solidFill>
                <a:latin typeface="Arial" panose="020B0604020202020204" pitchFamily="34" charset="0"/>
                <a:cs typeface="Arial" panose="020B0604020202020204" pitchFamily="34" charset="0"/>
              </a:rPr>
              <a:t> in Turkey/</a:t>
            </a:r>
            <a:r>
              <a:rPr lang="de-DE" sz="1400" b="1" dirty="0" err="1">
                <a:solidFill>
                  <a:schemeClr val="accent1"/>
                </a:solidFill>
                <a:latin typeface="Arial" panose="020B0604020202020204" pitchFamily="34" charset="0"/>
                <a:cs typeface="Arial" panose="020B0604020202020204" pitchFamily="34" charset="0"/>
              </a:rPr>
              <a:t>Syria</a:t>
            </a:r>
            <a:r>
              <a:rPr lang="de-DE" sz="1400" b="1" dirty="0">
                <a:solidFill>
                  <a:schemeClr val="accent1"/>
                </a:solidFill>
                <a:latin typeface="Arial" panose="020B0604020202020204" pitchFamily="34" charset="0"/>
                <a:cs typeface="Arial" panose="020B0604020202020204" pitchFamily="34" charset="0"/>
              </a:rPr>
              <a:t> on 6 </a:t>
            </a:r>
            <a:r>
              <a:rPr lang="de-DE" sz="1400" b="1" dirty="0" err="1">
                <a:solidFill>
                  <a:schemeClr val="accent1"/>
                </a:solidFill>
                <a:latin typeface="Arial" panose="020B0604020202020204" pitchFamily="34" charset="0"/>
                <a:cs typeface="Arial" panose="020B0604020202020204" pitchFamily="34" charset="0"/>
              </a:rPr>
              <a:t>February</a:t>
            </a:r>
            <a:r>
              <a:rPr lang="de-DE" sz="1400" b="1" dirty="0">
                <a:solidFill>
                  <a:schemeClr val="accent1"/>
                </a:solidFill>
                <a:latin typeface="Arial" panose="020B0604020202020204" pitchFamily="34" charset="0"/>
                <a:cs typeface="Arial" panose="020B0604020202020204" pitchFamily="34" charset="0"/>
              </a:rPr>
              <a:t> 2023</a:t>
            </a:r>
          </a:p>
          <a:p>
            <a:pPr marL="285743" indent="-285743" defTabSz="685800">
              <a:spcAft>
                <a:spcPts val="8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GFZ has been conducting seismic monitoring in the country since the 1980s</a:t>
            </a:r>
          </a:p>
          <a:p>
            <a:pPr marL="285743" indent="-285743" defTabSz="685800">
              <a:spcAft>
                <a:spcPts val="8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AI-based algorithms significantly expand earthquake </a:t>
            </a:r>
            <a:br>
              <a:rPr lang="en-US" sz="1400"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catalog (fore- and aftershocks): unique insights</a:t>
            </a:r>
          </a:p>
          <a:p>
            <a:pPr marL="285743" indent="-285743" defTabSz="685800">
              <a:spcAft>
                <a:spcPts val="8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Analysis of foreshocks for prediction signatures</a:t>
            </a:r>
          </a:p>
          <a:p>
            <a:pPr marL="285743" indent="-285743" defTabSz="685800">
              <a:spcAft>
                <a:spcPts val="8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Comparison of fault movement, ground shaking, and losses </a:t>
            </a:r>
            <a:br>
              <a:rPr lang="en-US" sz="1400"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with predictions from risk models</a:t>
            </a:r>
          </a:p>
          <a:p>
            <a:pPr marL="285743" indent="-285743" defTabSz="685800">
              <a:spcAft>
                <a:spcPts val="8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Technical/scientific support of the Turkey's </a:t>
            </a:r>
            <a:r>
              <a:rPr lang="en-US" sz="1400" i="1" dirty="0">
                <a:solidFill>
                  <a:prstClr val="black"/>
                </a:solidFill>
                <a:latin typeface="Arial" panose="020B0604020202020204" pitchFamily="34" charset="0"/>
                <a:cs typeface="Arial" panose="020B0604020202020204" pitchFamily="34" charset="0"/>
              </a:rPr>
              <a:t>Disaster and Emergency Management Authority</a:t>
            </a:r>
            <a:r>
              <a:rPr lang="en-US" sz="1400" dirty="0">
                <a:solidFill>
                  <a:prstClr val="black"/>
                </a:solidFill>
                <a:latin typeface="Arial" panose="020B0604020202020204" pitchFamily="34" charset="0"/>
                <a:cs typeface="Arial" panose="020B0604020202020204" pitchFamily="34" charset="0"/>
              </a:rPr>
              <a:t> (AFAD)</a:t>
            </a:r>
          </a:p>
          <a:p>
            <a:pPr marL="285743" indent="-285743" defTabSz="685800">
              <a:spcAft>
                <a:spcPts val="800"/>
              </a:spcAf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Development (with AFAD) of an improved monitoring network (focus on Istanbul and Izmir)</a:t>
            </a:r>
          </a:p>
          <a:p>
            <a:pPr marL="285743" indent="-285743" defTabSz="685800">
              <a:spcAft>
                <a:spcPts val="800"/>
              </a:spcAft>
              <a:buFont typeface="Arial" panose="020B0604020202020204" pitchFamily="34" charset="0"/>
              <a:buChar char="•"/>
            </a:pPr>
            <a:r>
              <a:rPr lang="de-DE" sz="1400" dirty="0" err="1">
                <a:solidFill>
                  <a:prstClr val="black"/>
                </a:solidFill>
                <a:latin typeface="Arial" panose="020B0604020202020204" pitchFamily="34" charset="0"/>
                <a:cs typeface="Arial" panose="020B0604020202020204" pitchFamily="34" charset="0"/>
              </a:rPr>
              <a:t>Earthquake-resistant</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constructions</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building regulations</a:t>
            </a:r>
          </a:p>
        </p:txBody>
      </p:sp>
      <p:sp>
        <p:nvSpPr>
          <p:cNvPr id="7" name="Titel 1"/>
          <p:cNvSpPr>
            <a:spLocks noGrp="1"/>
          </p:cNvSpPr>
          <p:nvPr>
            <p:ph type="title"/>
          </p:nvPr>
        </p:nvSpPr>
        <p:spPr>
          <a:xfrm>
            <a:off x="360000" y="219601"/>
            <a:ext cx="8424000" cy="371930"/>
          </a:xfrm>
        </p:spPr>
        <p:txBody>
          <a:bodyPr/>
          <a:lstStyle/>
          <a:p>
            <a:r>
              <a:rPr lang="en-US" dirty="0">
                <a:latin typeface="Arial" panose="020B0604020202020204" pitchFamily="34" charset="0"/>
                <a:cs typeface="Arial" panose="020B0604020202020204" pitchFamily="34" charset="0"/>
              </a:rPr>
              <a:t>Scientific highlight from the research field</a:t>
            </a:r>
          </a:p>
        </p:txBody>
      </p:sp>
      <p:sp>
        <p:nvSpPr>
          <p:cNvPr id="8" name="Textplatzhalter 4"/>
          <p:cNvSpPr>
            <a:spLocks noGrp="1"/>
          </p:cNvSpPr>
          <p:nvPr>
            <p:ph type="body" sz="quarter" idx="14"/>
          </p:nvPr>
        </p:nvSpPr>
        <p:spPr>
          <a:xfrm>
            <a:off x="358775" y="691200"/>
            <a:ext cx="8424000" cy="266400"/>
          </a:xfrm>
        </p:spPr>
        <p:txBody>
          <a:bodyPr>
            <a:noAutofit/>
          </a:bodyPr>
          <a:lstStyle/>
          <a:p>
            <a:r>
              <a:rPr lang="de-DE" dirty="0">
                <a:latin typeface="Arial" panose="020B0604020202020204" pitchFamily="34" charset="0"/>
                <a:cs typeface="Arial" panose="020B0604020202020204" pitchFamily="34" charset="0"/>
              </a:rPr>
              <a:t>Earth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Environment </a:t>
            </a:r>
          </a:p>
        </p:txBody>
      </p:sp>
      <p:pic>
        <p:nvPicPr>
          <p:cNvPr id="2" name="Grafik 1"/>
          <p:cNvPicPr>
            <a:picLocks noChangeAspect="1"/>
          </p:cNvPicPr>
          <p:nvPr/>
        </p:nvPicPr>
        <p:blipFill>
          <a:blip r:embed="rId3"/>
          <a:stretch>
            <a:fillRect/>
          </a:stretch>
        </p:blipFill>
        <p:spPr>
          <a:xfrm>
            <a:off x="5750415" y="1599643"/>
            <a:ext cx="3173334" cy="2334231"/>
          </a:xfrm>
          <a:prstGeom prst="rect">
            <a:avLst/>
          </a:prstGeom>
        </p:spPr>
      </p:pic>
      <p:sp>
        <p:nvSpPr>
          <p:cNvPr id="3" name="Rechteck 2"/>
          <p:cNvSpPr/>
          <p:nvPr/>
        </p:nvSpPr>
        <p:spPr>
          <a:xfrm>
            <a:off x="5868653" y="3892092"/>
            <a:ext cx="3095836" cy="338554"/>
          </a:xfrm>
          <a:prstGeom prst="rect">
            <a:avLst/>
          </a:prstGeom>
          <a:solidFill>
            <a:schemeClr val="bg1"/>
          </a:solidFill>
        </p:spPr>
        <p:txBody>
          <a:bodyPr wrap="square">
            <a:spAutoFit/>
          </a:bodyPr>
          <a:lstStyle/>
          <a:p>
            <a:pPr defTabSz="685800"/>
            <a:r>
              <a:rPr lang="en-US" sz="800" dirty="0" err="1">
                <a:solidFill>
                  <a:prstClr val="black"/>
                </a:solidFill>
                <a:latin typeface="ArialMT"/>
              </a:rPr>
              <a:t>Kwiatek</a:t>
            </a:r>
            <a:r>
              <a:rPr lang="en-US" sz="800" dirty="0">
                <a:solidFill>
                  <a:prstClr val="black"/>
                </a:solidFill>
                <a:latin typeface="ArialMT"/>
              </a:rPr>
              <a:t>, G. et al. Months-long preparation of the 2023 MW </a:t>
            </a:r>
            <a:r>
              <a:rPr lang="de-DE" sz="800" dirty="0">
                <a:solidFill>
                  <a:prstClr val="black"/>
                </a:solidFill>
                <a:latin typeface="ArialMT"/>
              </a:rPr>
              <a:t>7.8 </a:t>
            </a:r>
            <a:r>
              <a:rPr lang="de-DE" sz="800" dirty="0" err="1">
                <a:solidFill>
                  <a:prstClr val="black"/>
                </a:solidFill>
                <a:latin typeface="ArialMT"/>
              </a:rPr>
              <a:t>Kahramanmaraş</a:t>
            </a:r>
            <a:r>
              <a:rPr lang="de-DE" sz="800" dirty="0">
                <a:solidFill>
                  <a:prstClr val="black"/>
                </a:solidFill>
                <a:latin typeface="ArialMT"/>
              </a:rPr>
              <a:t> </a:t>
            </a:r>
            <a:r>
              <a:rPr lang="de-DE" sz="800" dirty="0" err="1">
                <a:solidFill>
                  <a:prstClr val="black"/>
                </a:solidFill>
                <a:latin typeface="ArialMT"/>
              </a:rPr>
              <a:t>earthquake</a:t>
            </a:r>
            <a:r>
              <a:rPr lang="de-DE" sz="800" dirty="0">
                <a:solidFill>
                  <a:prstClr val="black"/>
                </a:solidFill>
                <a:latin typeface="ArialMT"/>
              </a:rPr>
              <a:t>, </a:t>
            </a:r>
            <a:r>
              <a:rPr lang="de-DE" sz="800" dirty="0" err="1">
                <a:solidFill>
                  <a:prstClr val="black"/>
                </a:solidFill>
                <a:latin typeface="ArialMT"/>
              </a:rPr>
              <a:t>Türkiye</a:t>
            </a:r>
            <a:r>
              <a:rPr lang="de-DE" sz="800" dirty="0">
                <a:solidFill>
                  <a:prstClr val="black"/>
                </a:solidFill>
                <a:latin typeface="ArialMT"/>
              </a:rPr>
              <a:t>. </a:t>
            </a:r>
            <a:r>
              <a:rPr lang="de-DE" sz="800" dirty="0" err="1">
                <a:solidFill>
                  <a:prstClr val="black"/>
                </a:solidFill>
                <a:latin typeface="ArialMT"/>
              </a:rPr>
              <a:t>Submitted</a:t>
            </a:r>
            <a:r>
              <a:rPr lang="de-DE" sz="800" dirty="0">
                <a:solidFill>
                  <a:prstClr val="black"/>
                </a:solidFill>
                <a:latin typeface="ArialMT"/>
              </a:rPr>
              <a:t> </a:t>
            </a:r>
            <a:r>
              <a:rPr lang="de-DE" sz="800" dirty="0" err="1">
                <a:solidFill>
                  <a:prstClr val="black"/>
                </a:solidFill>
                <a:latin typeface="ArialMT"/>
              </a:rPr>
              <a:t>to</a:t>
            </a:r>
            <a:r>
              <a:rPr lang="de-DE" sz="800" dirty="0">
                <a:solidFill>
                  <a:prstClr val="black"/>
                </a:solidFill>
                <a:latin typeface="ArialMT"/>
              </a:rPr>
              <a:t> Nature</a:t>
            </a:r>
            <a:endParaRPr lang="de-DE" sz="800" dirty="0">
              <a:solidFill>
                <a:prstClr val="black"/>
              </a:solidFill>
              <a:latin typeface="Calibri" panose="020F0502020204030204"/>
            </a:endParaRPr>
          </a:p>
        </p:txBody>
      </p:sp>
    </p:spTree>
    <p:extLst>
      <p:ext uri="{BB962C8B-B14F-4D97-AF65-F5344CB8AC3E}">
        <p14:creationId xmlns:p14="http://schemas.microsoft.com/office/powerpoint/2010/main" val="370821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360000" y="219601"/>
            <a:ext cx="8424000" cy="371930"/>
          </a:xfrm>
        </p:spPr>
        <p:txBody>
          <a:bodyPr/>
          <a:lstStyle/>
          <a:p>
            <a:r>
              <a:rPr lang="en-US" dirty="0"/>
              <a:t>Scientific highlight from the research field</a:t>
            </a:r>
            <a:endParaRPr lang="de-DE" cap="none" dirty="0">
              <a:solidFill>
                <a:srgbClr val="00589C"/>
              </a:solidFill>
            </a:endParaRPr>
          </a:p>
        </p:txBody>
      </p:sp>
      <p:sp>
        <p:nvSpPr>
          <p:cNvPr id="8" name="Textplatzhalter 4"/>
          <p:cNvSpPr>
            <a:spLocks noGrp="1"/>
          </p:cNvSpPr>
          <p:nvPr>
            <p:ph type="body" sz="quarter" idx="14"/>
          </p:nvPr>
        </p:nvSpPr>
        <p:spPr>
          <a:xfrm>
            <a:off x="358775" y="691200"/>
            <a:ext cx="8424000" cy="266400"/>
          </a:xfrm>
        </p:spPr>
        <p:txBody>
          <a:bodyPr/>
          <a:lstStyle/>
          <a:p>
            <a:r>
              <a:rPr lang="de-DE" dirty="0" err="1"/>
              <a:t>Energy</a:t>
            </a:r>
            <a:endParaRPr lang="de-DE" dirty="0"/>
          </a:p>
        </p:txBody>
      </p:sp>
      <p:sp>
        <p:nvSpPr>
          <p:cNvPr id="5" name="Rechteck 4"/>
          <p:cNvSpPr/>
          <p:nvPr/>
        </p:nvSpPr>
        <p:spPr>
          <a:xfrm>
            <a:off x="251520" y="1311610"/>
            <a:ext cx="6156684" cy="17953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de-DE" sz="1400" b="1" dirty="0">
                <a:solidFill>
                  <a:srgbClr val="22B0F8"/>
                </a:solidFill>
                <a:latin typeface="Arial"/>
              </a:rPr>
              <a:t>Next </a:t>
            </a:r>
            <a:r>
              <a:rPr lang="de-DE" sz="1400" b="1" dirty="0" err="1">
                <a:solidFill>
                  <a:srgbClr val="22B0F8"/>
                </a:solidFill>
                <a:latin typeface="Arial"/>
              </a:rPr>
              <a:t>generation</a:t>
            </a:r>
            <a:r>
              <a:rPr lang="de-DE" sz="1400" b="1" dirty="0">
                <a:solidFill>
                  <a:srgbClr val="22B0F8"/>
                </a:solidFill>
                <a:latin typeface="Arial"/>
              </a:rPr>
              <a:t> of s</a:t>
            </a:r>
            <a:r>
              <a:rPr kumimoji="0" lang="de-DE" sz="1400" b="1" i="0" u="none" strike="noStrike" kern="1200" cap="none" spc="0" normalizeH="0" baseline="0" noProof="0" dirty="0" err="1">
                <a:ln>
                  <a:noFill/>
                </a:ln>
                <a:solidFill>
                  <a:srgbClr val="22B0F8"/>
                </a:solidFill>
                <a:effectLst/>
                <a:uLnTx/>
                <a:uFillTx/>
                <a:latin typeface="Arial"/>
                <a:ea typeface="+mn-ea"/>
                <a:cs typeface="+mn-cs"/>
              </a:rPr>
              <a:t>olar</a:t>
            </a:r>
            <a:r>
              <a:rPr kumimoji="0" lang="de-DE" sz="1400" b="1" i="0" u="none" strike="noStrike" kern="1200" cap="none" spc="0" normalizeH="0" baseline="0" noProof="0" dirty="0">
                <a:ln>
                  <a:noFill/>
                </a:ln>
                <a:solidFill>
                  <a:srgbClr val="22B0F8"/>
                </a:solidFill>
                <a:effectLst/>
                <a:uLnTx/>
                <a:uFillTx/>
                <a:latin typeface="Arial"/>
                <a:ea typeface="+mn-ea"/>
                <a:cs typeface="+mn-cs"/>
              </a:rPr>
              <a:t> </a:t>
            </a:r>
            <a:r>
              <a:rPr kumimoji="0" lang="de-DE" sz="1400" b="1" i="0" u="none" strike="noStrike" kern="1200" cap="none" spc="0" normalizeH="0" baseline="0" noProof="0" dirty="0" err="1">
                <a:ln>
                  <a:noFill/>
                </a:ln>
                <a:solidFill>
                  <a:srgbClr val="22B0F8"/>
                </a:solidFill>
                <a:effectLst/>
                <a:uLnTx/>
                <a:uFillTx/>
                <a:latin typeface="Arial"/>
                <a:ea typeface="+mn-ea"/>
                <a:cs typeface="+mn-cs"/>
              </a:rPr>
              <a:t>cells</a:t>
            </a:r>
            <a:endParaRPr kumimoji="0" lang="de-DE" sz="1400" b="1" i="0" u="none" strike="noStrike" kern="1200" cap="none" spc="0" normalizeH="0" baseline="0" noProof="0" dirty="0">
              <a:ln>
                <a:noFill/>
              </a:ln>
              <a:solidFill>
                <a:srgbClr val="22B0F8"/>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World record efficiency for silicon-perovskite tandem solar cell (HZB)</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Worldwide first Perovskite/Perovskite tandem solar module (KIT)</a:t>
            </a:r>
          </a:p>
          <a:p>
            <a:pPr marL="285750" marR="0" lvl="0" indent="-2857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Perovskite solar cell with ultra-long stability (HI ERN, FZJ)</a:t>
            </a:r>
          </a:p>
          <a:p>
            <a:pPr marL="285750" marR="0" lvl="0" indent="-28575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Wiki and open access database for Perovskite solar cell research based on 15,000 publications (lead by HZB)</a:t>
            </a:r>
          </a:p>
        </p:txBody>
      </p:sp>
      <p:pic>
        <p:nvPicPr>
          <p:cNvPr id="12" name="Grafik 11">
            <a:extLst>
              <a:ext uri="{FF2B5EF4-FFF2-40B4-BE49-F238E27FC236}">
                <a16:creationId xmlns:a16="http://schemas.microsoft.com/office/drawing/2014/main" id="{3C9F58F4-BD3C-4DD6-B711-6555454BC86B}"/>
              </a:ext>
            </a:extLst>
          </p:cNvPr>
          <p:cNvPicPr>
            <a:picLocks noChangeAspect="1"/>
          </p:cNvPicPr>
          <p:nvPr/>
        </p:nvPicPr>
        <p:blipFill>
          <a:blip r:embed="rId3"/>
          <a:stretch>
            <a:fillRect/>
          </a:stretch>
        </p:blipFill>
        <p:spPr>
          <a:xfrm>
            <a:off x="6809310" y="1229678"/>
            <a:ext cx="1780725" cy="1780725"/>
          </a:xfrm>
          <a:prstGeom prst="rect">
            <a:avLst/>
          </a:prstGeom>
        </p:spPr>
      </p:pic>
      <p:pic>
        <p:nvPicPr>
          <p:cNvPr id="1026" name="Picture 2" descr="https://www.helmholtz-berlin.de/pubbin/news_datei?did=150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9" y="3258997"/>
            <a:ext cx="2678189" cy="1506482"/>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662129" y="4759309"/>
            <a:ext cx="1173567" cy="20005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www.helmholtz-berlin.de</a:t>
            </a:r>
          </a:p>
        </p:txBody>
      </p:sp>
      <p:pic>
        <p:nvPicPr>
          <p:cNvPr id="1028" name="Picture 4" descr="The special crystal structure of perovskites enables solar cells with high efficiency. Even more electricity can be generated in tandem configurations. (Photo: Dr. Bahram Abdollahi Nejand, K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6716" y="3255826"/>
            <a:ext cx="2672376" cy="150348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3536716" y="4752204"/>
            <a:ext cx="1851347" cy="20005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www.kit.edu</a:t>
            </a:r>
          </a:p>
        </p:txBody>
      </p:sp>
      <p:sp>
        <p:nvSpPr>
          <p:cNvPr id="16" name="Rechteck 15"/>
          <p:cNvSpPr/>
          <p:nvPr/>
        </p:nvSpPr>
        <p:spPr>
          <a:xfrm>
            <a:off x="6334810" y="4750344"/>
            <a:ext cx="1851347" cy="20005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www.fz-juelich.de</a:t>
            </a:r>
          </a:p>
        </p:txBody>
      </p:sp>
      <p:sp>
        <p:nvSpPr>
          <p:cNvPr id="17" name="Rechteck 16"/>
          <p:cNvSpPr/>
          <p:nvPr/>
        </p:nvSpPr>
        <p:spPr>
          <a:xfrm>
            <a:off x="6809310" y="3002436"/>
            <a:ext cx="1851347" cy="20005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www.helmholtz-berlin.de</a:t>
            </a:r>
          </a:p>
        </p:txBody>
      </p:sp>
      <p:pic>
        <p:nvPicPr>
          <p:cNvPr id="1030" name="Picture 6" descr="Perowskit-Solarzellen- und Dünnschicht-Prob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4810" y="3255826"/>
            <a:ext cx="2255225" cy="150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7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360000" y="219601"/>
            <a:ext cx="8424000" cy="371930"/>
          </a:xfrm>
        </p:spPr>
        <p:txBody>
          <a:bodyPr/>
          <a:lstStyle/>
          <a:p>
            <a:r>
              <a:rPr lang="en-US" dirty="0"/>
              <a:t>Scientific highlight from the research field</a:t>
            </a:r>
            <a:endParaRPr lang="de-DE" cap="none" dirty="0">
              <a:solidFill>
                <a:srgbClr val="00589C"/>
              </a:solidFill>
            </a:endParaRPr>
          </a:p>
        </p:txBody>
      </p:sp>
      <p:sp>
        <p:nvSpPr>
          <p:cNvPr id="8" name="Textplatzhalter 4"/>
          <p:cNvSpPr>
            <a:spLocks noGrp="1"/>
          </p:cNvSpPr>
          <p:nvPr>
            <p:ph type="body" sz="quarter" idx="14"/>
          </p:nvPr>
        </p:nvSpPr>
        <p:spPr>
          <a:xfrm>
            <a:off x="358775" y="691200"/>
            <a:ext cx="8424000" cy="266400"/>
          </a:xfrm>
        </p:spPr>
        <p:txBody>
          <a:bodyPr/>
          <a:lstStyle/>
          <a:p>
            <a:r>
              <a:rPr lang="de-DE" dirty="0" err="1"/>
              <a:t>Health</a:t>
            </a:r>
            <a:endParaRPr lang="de-DE" dirty="0"/>
          </a:p>
        </p:txBody>
      </p:sp>
      <p:sp>
        <p:nvSpPr>
          <p:cNvPr id="5" name="Rechteck 4"/>
          <p:cNvSpPr/>
          <p:nvPr/>
        </p:nvSpPr>
        <p:spPr>
          <a:xfrm>
            <a:off x="143508" y="1131590"/>
            <a:ext cx="5843296" cy="3939540"/>
          </a:xfrm>
          <a:prstGeom prst="rect">
            <a:avLst/>
          </a:prstGeom>
        </p:spPr>
        <p:txBody>
          <a:bodyPr wrap="square">
            <a:spAutoFit/>
          </a:bodyPr>
          <a:lstStyle/>
          <a:p>
            <a:pPr algn="just">
              <a:lnSpc>
                <a:spcPct val="100000"/>
              </a:lnSpc>
              <a:spcBef>
                <a:spcPts val="0"/>
              </a:spcBef>
              <a:spcAft>
                <a:spcPts val="800"/>
              </a:spcAft>
            </a:pPr>
            <a:r>
              <a:rPr lang="de-DE" sz="1400" b="1" dirty="0">
                <a:solidFill>
                  <a:schemeClr val="accent1"/>
                </a:solidFill>
              </a:rPr>
              <a:t>Lutetium-177 PSMA-617 for the </a:t>
            </a:r>
            <a:r>
              <a:rPr lang="de-DE" sz="1400" b="1" dirty="0" err="1">
                <a:solidFill>
                  <a:schemeClr val="accent1"/>
                </a:solidFill>
              </a:rPr>
              <a:t>treatment</a:t>
            </a:r>
            <a:r>
              <a:rPr lang="de-DE" sz="1400" b="1" dirty="0">
                <a:solidFill>
                  <a:schemeClr val="accent1"/>
                </a:solidFill>
              </a:rPr>
              <a:t> of </a:t>
            </a:r>
            <a:r>
              <a:rPr lang="de-DE" sz="1400" b="1" dirty="0" err="1">
                <a:solidFill>
                  <a:schemeClr val="accent1"/>
                </a:solidFill>
              </a:rPr>
              <a:t>prostate</a:t>
            </a:r>
            <a:r>
              <a:rPr lang="de-DE" sz="1400" b="1" dirty="0">
                <a:solidFill>
                  <a:schemeClr val="accent1"/>
                </a:solidFill>
              </a:rPr>
              <a:t> </a:t>
            </a:r>
            <a:r>
              <a:rPr lang="de-DE" sz="1400" b="1" dirty="0" err="1">
                <a:solidFill>
                  <a:schemeClr val="accent1"/>
                </a:solidFill>
              </a:rPr>
              <a:t>cancer</a:t>
            </a:r>
            <a:r>
              <a:rPr lang="de-DE" sz="1400" b="1" dirty="0">
                <a:solidFill>
                  <a:schemeClr val="accent1"/>
                </a:solidFill>
              </a:rPr>
              <a:t> </a:t>
            </a:r>
          </a:p>
          <a:p>
            <a:pPr marL="285750" indent="-285750" algn="just">
              <a:spcAft>
                <a:spcPts val="800"/>
              </a:spcAft>
              <a:buFont typeface="Arial" panose="020B0604020202020204" pitchFamily="34" charset="0"/>
              <a:buChar char="•"/>
            </a:pPr>
            <a:r>
              <a:rPr lang="en-US" sz="1400" dirty="0"/>
              <a:t>With 70,000 new cases/year, prostate cancer is the most common cancer and the second most common cause of cancer death among men in Germany. </a:t>
            </a:r>
          </a:p>
          <a:p>
            <a:pPr marL="285750" indent="-285750" algn="just">
              <a:spcAft>
                <a:spcPts val="800"/>
              </a:spcAft>
              <a:buFont typeface="Arial" panose="020B0604020202020204" pitchFamily="34" charset="0"/>
              <a:buChar char="•"/>
            </a:pPr>
            <a:r>
              <a:rPr lang="en-US" sz="1400" dirty="0"/>
              <a:t>Majority of all prostate cancer cells express the </a:t>
            </a:r>
            <a:r>
              <a:rPr lang="it-IT" sz="1400" dirty="0" err="1"/>
              <a:t>surface</a:t>
            </a:r>
            <a:r>
              <a:rPr lang="it-IT" sz="1400" dirty="0"/>
              <a:t> </a:t>
            </a:r>
            <a:r>
              <a:rPr lang="it-IT" sz="1400" dirty="0" err="1"/>
              <a:t>molecule</a:t>
            </a:r>
            <a:r>
              <a:rPr lang="it-IT" sz="1400" dirty="0"/>
              <a:t> PSMA (prostate </a:t>
            </a:r>
            <a:r>
              <a:rPr lang="it-IT" sz="1400" dirty="0" err="1"/>
              <a:t>specific</a:t>
            </a:r>
            <a:r>
              <a:rPr lang="it-IT" sz="1400" dirty="0"/>
              <a:t> membrane </a:t>
            </a:r>
            <a:r>
              <a:rPr lang="it-IT" sz="1400" dirty="0" err="1"/>
              <a:t>antigen</a:t>
            </a:r>
            <a:r>
              <a:rPr lang="it-IT" sz="1400" dirty="0"/>
              <a:t>)</a:t>
            </a:r>
            <a:r>
              <a:rPr lang="en-US" sz="1400" dirty="0"/>
              <a:t>. PSMA is virtually absent from other somatic cells.</a:t>
            </a:r>
            <a:endParaRPr lang="de-DE" sz="1400" dirty="0"/>
          </a:p>
          <a:p>
            <a:pPr marL="285750" indent="-285750" algn="just">
              <a:spcAft>
                <a:spcPts val="800"/>
              </a:spcAft>
              <a:buFont typeface="Arial" panose="020B0604020202020204" pitchFamily="34" charset="0"/>
              <a:buChar char="•"/>
            </a:pPr>
            <a:r>
              <a:rPr lang="en-US" sz="1400" dirty="0"/>
              <a:t>Lutetium-177 PSMA-617 is a ligand coupled with radioactive Lutetium-177. It accumulates in the tumor and delivers its lethal dose of radiation.</a:t>
            </a:r>
          </a:p>
          <a:p>
            <a:pPr marL="285750" indent="-285750" algn="just">
              <a:spcAft>
                <a:spcPts val="800"/>
              </a:spcAft>
              <a:buFont typeface="Arial" panose="020B0604020202020204" pitchFamily="34" charset="0"/>
              <a:buChar char="•"/>
            </a:pPr>
            <a:r>
              <a:rPr lang="en-US" sz="1400" dirty="0"/>
              <a:t>Invented and patented by DKFZ, the University of Heidelberg and Heidelberg University Hospital.</a:t>
            </a:r>
          </a:p>
          <a:p>
            <a:pPr marL="285750" indent="-285750" algn="just">
              <a:spcAft>
                <a:spcPts val="800"/>
              </a:spcAft>
              <a:buFont typeface="Arial" panose="020B0604020202020204" pitchFamily="34" charset="0"/>
              <a:buChar char="•"/>
            </a:pPr>
            <a:r>
              <a:rPr lang="en-US" sz="1400" dirty="0"/>
              <a:t>Introduced into clinical trials by ABX GmbH in </a:t>
            </a:r>
            <a:r>
              <a:rPr lang="en-US" sz="1400" dirty="0" err="1"/>
              <a:t>Radeberg</a:t>
            </a:r>
            <a:r>
              <a:rPr lang="en-US" sz="1400" dirty="0"/>
              <a:t>, developed by Novartis until FDA approval.</a:t>
            </a:r>
          </a:p>
          <a:p>
            <a:pPr marL="285750" indent="-285750" algn="just">
              <a:spcAft>
                <a:spcPts val="800"/>
              </a:spcAft>
              <a:buFont typeface="Arial" panose="020B0604020202020204" pitchFamily="34" charset="0"/>
              <a:buChar char="•"/>
            </a:pPr>
            <a:r>
              <a:rPr lang="de-DE" sz="1400" dirty="0" err="1"/>
              <a:t>Approval</a:t>
            </a:r>
            <a:r>
              <a:rPr lang="de-DE" sz="1400" dirty="0"/>
              <a:t> in USA in March 2022 and Europe in </a:t>
            </a:r>
            <a:r>
              <a:rPr lang="de-DE" sz="1400" dirty="0" err="1"/>
              <a:t>December</a:t>
            </a:r>
            <a:r>
              <a:rPr lang="de-DE" sz="1400" dirty="0"/>
              <a:t> 2022</a:t>
            </a:r>
          </a:p>
        </p:txBody>
      </p:sp>
      <p:pic>
        <p:nvPicPr>
          <p:cNvPr id="9" name="Picture 2" descr="https://www.dkfz.de/de/presse/pressemitteilungen/2022/bilder/Prostate_adenocarcino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80" y="1635646"/>
            <a:ext cx="2712605" cy="2042432"/>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6108848" y="3615866"/>
            <a:ext cx="2795937" cy="276999"/>
          </a:xfrm>
          <a:prstGeom prst="rect">
            <a:avLst/>
          </a:prstGeom>
        </p:spPr>
        <p:txBody>
          <a:bodyPr wrap="square">
            <a:spAutoFit/>
          </a:bodyPr>
          <a:lstStyle/>
          <a:p>
            <a:r>
              <a:rPr lang="en-US" sz="600" dirty="0"/>
              <a:t>Light microscopic image of a prostate adenocarcinoma</a:t>
            </a:r>
            <a:br>
              <a:rPr lang="en-US" sz="100" dirty="0"/>
            </a:br>
            <a:r>
              <a:rPr lang="en-US" sz="600" dirty="0"/>
              <a:t>© Wikipedia/KGH</a:t>
            </a:r>
            <a:endParaRPr lang="de-DE" sz="100" dirty="0"/>
          </a:p>
        </p:txBody>
      </p:sp>
    </p:spTree>
    <p:extLst>
      <p:ext uri="{BB962C8B-B14F-4D97-AF65-F5344CB8AC3E}">
        <p14:creationId xmlns:p14="http://schemas.microsoft.com/office/powerpoint/2010/main" val="24566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p:cNvSpPr txBox="1">
            <a:spLocks noChangeArrowheads="1"/>
          </p:cNvSpPr>
          <p:nvPr/>
        </p:nvSpPr>
        <p:spPr bwMode="auto">
          <a:xfrm>
            <a:off x="362452" y="3788697"/>
            <a:ext cx="8314004" cy="1123313"/>
          </a:xfrm>
          <a:prstGeom prst="rect">
            <a:avLst/>
          </a:prstGeom>
          <a:noFill/>
          <a:ln>
            <a:noFill/>
          </a:ln>
        </p:spPr>
        <p:txBody>
          <a:bodyPr rot="0" vert="horz" wrap="square" lIns="0" tIns="0" rIns="0" bIns="0" anchor="t" anchorCtr="0" upright="1">
            <a:noAutofit/>
          </a:bodyPr>
          <a:lstStyle/>
          <a:p>
            <a:pPr marL="285750" indent="-285750">
              <a:spcAft>
                <a:spcPts val="800"/>
              </a:spcAft>
              <a:buFont typeface="Wingdings" panose="05000000000000000000" pitchFamily="2" charset="2"/>
              <a:buChar char="Ø"/>
            </a:pPr>
            <a:r>
              <a:rPr lang="en-US" sz="1400" dirty="0"/>
              <a:t>One trillion (“1” followed by 18 zeros) calculations per second</a:t>
            </a:r>
          </a:p>
          <a:p>
            <a:pPr marL="285750" indent="-285750">
              <a:spcAft>
                <a:spcPts val="800"/>
              </a:spcAft>
              <a:buFont typeface="Wingdings" panose="05000000000000000000" pitchFamily="2" charset="2"/>
              <a:buChar char="Ø"/>
            </a:pPr>
            <a:r>
              <a:rPr lang="en-US" sz="1400" dirty="0"/>
              <a:t>Should help to solve important and urgent scientific questions such as climate change, strategies to combat pandemics, and sustainable energy production, while also enabling the intensive use of artificial intelligence and the analysis of large data volumes</a:t>
            </a:r>
          </a:p>
        </p:txBody>
      </p:sp>
      <p:sp>
        <p:nvSpPr>
          <p:cNvPr id="7" name="Titel 1"/>
          <p:cNvSpPr>
            <a:spLocks noGrp="1"/>
          </p:cNvSpPr>
          <p:nvPr>
            <p:ph type="title"/>
          </p:nvPr>
        </p:nvSpPr>
        <p:spPr>
          <a:xfrm>
            <a:off x="360000" y="219601"/>
            <a:ext cx="8424000" cy="371930"/>
          </a:xfrm>
        </p:spPr>
        <p:txBody>
          <a:bodyPr/>
          <a:lstStyle/>
          <a:p>
            <a:r>
              <a:rPr lang="en-US" dirty="0"/>
              <a:t>Scientific highlight from the research field</a:t>
            </a:r>
            <a:endParaRPr lang="de-DE" cap="none" dirty="0">
              <a:solidFill>
                <a:srgbClr val="00589C"/>
              </a:solidFill>
            </a:endParaRPr>
          </a:p>
        </p:txBody>
      </p:sp>
      <p:sp>
        <p:nvSpPr>
          <p:cNvPr id="8" name="Textplatzhalter 4"/>
          <p:cNvSpPr>
            <a:spLocks noGrp="1"/>
          </p:cNvSpPr>
          <p:nvPr>
            <p:ph type="body" sz="quarter" idx="14"/>
          </p:nvPr>
        </p:nvSpPr>
        <p:spPr>
          <a:xfrm>
            <a:off x="358775" y="691200"/>
            <a:ext cx="8424000" cy="266400"/>
          </a:xfrm>
        </p:spPr>
        <p:txBody>
          <a:bodyPr/>
          <a:lstStyle/>
          <a:p>
            <a:r>
              <a:rPr lang="de-DE" dirty="0"/>
              <a:t>Information</a:t>
            </a:r>
          </a:p>
        </p:txBody>
      </p:sp>
      <p:sp>
        <p:nvSpPr>
          <p:cNvPr id="5" name="Rechteck 4"/>
          <p:cNvSpPr/>
          <p:nvPr/>
        </p:nvSpPr>
        <p:spPr>
          <a:xfrm>
            <a:off x="251520" y="1203598"/>
            <a:ext cx="5328592" cy="2339102"/>
          </a:xfrm>
          <a:prstGeom prst="rect">
            <a:avLst/>
          </a:prstGeom>
        </p:spPr>
        <p:txBody>
          <a:bodyPr wrap="square">
            <a:spAutoFit/>
          </a:bodyPr>
          <a:lstStyle/>
          <a:p>
            <a:pPr>
              <a:lnSpc>
                <a:spcPct val="100000"/>
              </a:lnSpc>
              <a:spcBef>
                <a:spcPts val="0"/>
              </a:spcBef>
              <a:spcAft>
                <a:spcPts val="800"/>
              </a:spcAft>
            </a:pPr>
            <a:r>
              <a:rPr lang="de-DE" sz="1400" b="1" dirty="0" err="1">
                <a:solidFill>
                  <a:schemeClr val="accent1"/>
                </a:solidFill>
              </a:rPr>
              <a:t>Exascale</a:t>
            </a:r>
            <a:r>
              <a:rPr lang="de-DE" sz="1400" b="1" dirty="0">
                <a:solidFill>
                  <a:schemeClr val="accent1"/>
                </a:solidFill>
              </a:rPr>
              <a:t> </a:t>
            </a:r>
            <a:r>
              <a:rPr lang="de-DE" sz="1400" b="1" dirty="0" err="1">
                <a:solidFill>
                  <a:schemeClr val="accent1"/>
                </a:solidFill>
              </a:rPr>
              <a:t>Supercomputing</a:t>
            </a:r>
            <a:endParaRPr lang="de-DE" sz="1400" b="1" dirty="0">
              <a:solidFill>
                <a:schemeClr val="accent1"/>
              </a:solidFill>
            </a:endParaRPr>
          </a:p>
          <a:p>
            <a:pPr marL="285750" indent="-285750">
              <a:spcAft>
                <a:spcPts val="800"/>
              </a:spcAft>
              <a:buFont typeface="Arial" panose="020B0604020202020204" pitchFamily="34" charset="0"/>
              <a:buChar char="•"/>
            </a:pPr>
            <a:r>
              <a:rPr lang="de-DE" sz="1400" dirty="0"/>
              <a:t>European High Performance Computing Joint </a:t>
            </a:r>
            <a:r>
              <a:rPr lang="de-DE" sz="1400" dirty="0" err="1"/>
              <a:t>Undertaking</a:t>
            </a:r>
            <a:r>
              <a:rPr lang="de-DE" sz="1400" dirty="0"/>
              <a:t> (</a:t>
            </a:r>
            <a:r>
              <a:rPr lang="de-DE" sz="1400" dirty="0" err="1"/>
              <a:t>EuroHPC</a:t>
            </a:r>
            <a:r>
              <a:rPr lang="de-DE" sz="1400" dirty="0"/>
              <a:t> JU) </a:t>
            </a:r>
            <a:r>
              <a:rPr lang="de-DE" sz="1400" dirty="0" err="1"/>
              <a:t>has</a:t>
            </a:r>
            <a:r>
              <a:rPr lang="de-DE" sz="1400" dirty="0"/>
              <a:t> </a:t>
            </a:r>
            <a:r>
              <a:rPr lang="de-DE" sz="1400" dirty="0" err="1"/>
              <a:t>chosen</a:t>
            </a:r>
            <a:r>
              <a:rPr lang="de-DE" sz="1400" dirty="0"/>
              <a:t> FZJ </a:t>
            </a:r>
            <a:r>
              <a:rPr lang="de-DE" sz="1400" dirty="0" err="1"/>
              <a:t>as</a:t>
            </a:r>
            <a:r>
              <a:rPr lang="de-DE" sz="1400" dirty="0"/>
              <a:t> the </a:t>
            </a:r>
            <a:r>
              <a:rPr lang="de-DE" sz="1400" dirty="0" err="1"/>
              <a:t>site</a:t>
            </a:r>
            <a:r>
              <a:rPr lang="de-DE" sz="1400" dirty="0"/>
              <a:t> of </a:t>
            </a:r>
            <a:r>
              <a:rPr lang="de-DE" sz="1400" dirty="0" err="1"/>
              <a:t>Europe's</a:t>
            </a:r>
            <a:r>
              <a:rPr lang="de-DE" sz="1400" dirty="0"/>
              <a:t> </a:t>
            </a:r>
            <a:r>
              <a:rPr lang="de-DE" sz="1400" dirty="0" err="1"/>
              <a:t>first</a:t>
            </a:r>
            <a:r>
              <a:rPr lang="de-DE" sz="1400" dirty="0"/>
              <a:t> </a:t>
            </a:r>
            <a:r>
              <a:rPr lang="de-DE" sz="1400" dirty="0" err="1"/>
              <a:t>exascale</a:t>
            </a:r>
            <a:r>
              <a:rPr lang="de-DE" sz="1400" dirty="0"/>
              <a:t> </a:t>
            </a:r>
            <a:r>
              <a:rPr lang="de-DE" sz="1400" dirty="0" err="1"/>
              <a:t>computer</a:t>
            </a:r>
            <a:endParaRPr lang="de-DE" sz="1400" dirty="0"/>
          </a:p>
          <a:p>
            <a:pPr marL="285750" indent="-285750">
              <a:spcAft>
                <a:spcPts val="800"/>
              </a:spcAft>
              <a:buFont typeface="Arial" panose="020B0604020202020204" pitchFamily="34" charset="0"/>
              <a:buChar char="•"/>
            </a:pPr>
            <a:r>
              <a:rPr lang="de-DE" sz="1400" dirty="0"/>
              <a:t>JUPITER – Joint </a:t>
            </a:r>
            <a:r>
              <a:rPr lang="de-DE" sz="1400" dirty="0" err="1"/>
              <a:t>Undertaking</a:t>
            </a:r>
            <a:r>
              <a:rPr lang="de-DE" sz="1400" dirty="0"/>
              <a:t> </a:t>
            </a:r>
            <a:r>
              <a:rPr lang="de-DE" sz="1400" dirty="0" err="1"/>
              <a:t>Pioneer</a:t>
            </a:r>
            <a:r>
              <a:rPr lang="de-DE" sz="1400" dirty="0"/>
              <a:t> </a:t>
            </a:r>
            <a:r>
              <a:rPr lang="de-DE" sz="1400" dirty="0" err="1"/>
              <a:t>for</a:t>
            </a:r>
            <a:r>
              <a:rPr lang="de-DE" sz="1400" dirty="0"/>
              <a:t> Innovative </a:t>
            </a:r>
            <a:r>
              <a:rPr lang="de-DE" sz="1400" dirty="0" err="1"/>
              <a:t>and</a:t>
            </a:r>
            <a:r>
              <a:rPr lang="de-DE" sz="1400" dirty="0"/>
              <a:t> Transformative </a:t>
            </a:r>
            <a:r>
              <a:rPr lang="de-DE" sz="1400" dirty="0" err="1"/>
              <a:t>Exascale</a:t>
            </a:r>
            <a:r>
              <a:rPr lang="de-DE" sz="1400" dirty="0"/>
              <a:t> Research </a:t>
            </a:r>
            <a:r>
              <a:rPr lang="en-US" sz="1400" dirty="0">
                <a:sym typeface="Wingdings" panose="05000000000000000000" pitchFamily="2" charset="2"/>
              </a:rPr>
              <a:t>will be installed on the </a:t>
            </a:r>
            <a:r>
              <a:rPr lang="en-US" sz="1400" dirty="0" err="1">
                <a:sym typeface="Wingdings" panose="05000000000000000000" pitchFamily="2" charset="2"/>
              </a:rPr>
              <a:t>Jülich</a:t>
            </a:r>
            <a:r>
              <a:rPr lang="en-US" sz="1400" dirty="0">
                <a:sym typeface="Wingdings" panose="05000000000000000000" pitchFamily="2" charset="2"/>
              </a:rPr>
              <a:t> campus </a:t>
            </a:r>
            <a:r>
              <a:rPr lang="en-US" sz="1400" b="1" dirty="0">
                <a:sym typeface="Wingdings" panose="05000000000000000000" pitchFamily="2" charset="2"/>
              </a:rPr>
              <a:t>starting in 2023 </a:t>
            </a:r>
            <a:endParaRPr lang="de-DE" sz="1400" b="1" dirty="0"/>
          </a:p>
          <a:p>
            <a:pPr marL="285750" indent="-285750">
              <a:spcAft>
                <a:spcPts val="800"/>
              </a:spcAft>
              <a:buFont typeface="Arial" panose="020B0604020202020204" pitchFamily="34" charset="0"/>
              <a:buChar char="•"/>
            </a:pPr>
            <a:r>
              <a:rPr lang="en-US" sz="1400" dirty="0"/>
              <a:t>Funding of EUR 500 million by </a:t>
            </a:r>
            <a:r>
              <a:rPr lang="en-US" sz="1400" dirty="0" err="1"/>
              <a:t>EuroHPC</a:t>
            </a:r>
            <a:r>
              <a:rPr lang="en-US" sz="1400" dirty="0"/>
              <a:t> and Germany (BMBF, MKW NRW)</a:t>
            </a:r>
            <a:endParaRPr lang="de-DE" sz="14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921" y="1597054"/>
            <a:ext cx="3484262" cy="1818785"/>
          </a:xfrm>
          <a:prstGeom prst="rect">
            <a:avLst/>
          </a:prstGeom>
        </p:spPr>
      </p:pic>
      <p:sp>
        <p:nvSpPr>
          <p:cNvPr id="11" name="Text Box 23"/>
          <p:cNvSpPr txBox="1">
            <a:spLocks noChangeArrowheads="1"/>
          </p:cNvSpPr>
          <p:nvPr/>
        </p:nvSpPr>
        <p:spPr bwMode="auto">
          <a:xfrm>
            <a:off x="5360504" y="3464679"/>
            <a:ext cx="3686679" cy="126861"/>
          </a:xfrm>
          <a:prstGeom prst="rect">
            <a:avLst/>
          </a:prstGeom>
          <a:noFill/>
          <a:ln>
            <a:noFill/>
          </a:ln>
        </p:spPr>
        <p:txBody>
          <a:bodyPr rot="0" vert="horz" wrap="square" lIns="0" tIns="0" rIns="0" bIns="0" anchor="t" anchorCtr="0" upright="1">
            <a:noAutofit/>
          </a:bodyPr>
          <a:lstStyle/>
          <a:p>
            <a:pPr algn="r">
              <a:spcAft>
                <a:spcPts val="800"/>
              </a:spcAft>
            </a:pPr>
            <a:r>
              <a:rPr lang="en-US" sz="800" dirty="0"/>
              <a:t>JUWELS at FZJ (</a:t>
            </a:r>
            <a:r>
              <a:rPr lang="de-DE" sz="800" dirty="0"/>
              <a:t>Copyright: Forschungszentrum Jülich / Sascha </a:t>
            </a:r>
            <a:r>
              <a:rPr lang="de-DE" sz="800" dirty="0" err="1"/>
              <a:t>Kreklau</a:t>
            </a:r>
            <a:r>
              <a:rPr lang="de-DE" sz="800" dirty="0"/>
              <a:t>)</a:t>
            </a:r>
            <a:r>
              <a:rPr lang="en-US" sz="800" dirty="0"/>
              <a:t> </a:t>
            </a:r>
          </a:p>
        </p:txBody>
      </p:sp>
    </p:spTree>
    <p:extLst>
      <p:ext uri="{BB962C8B-B14F-4D97-AF65-F5344CB8AC3E}">
        <p14:creationId xmlns:p14="http://schemas.microsoft.com/office/powerpoint/2010/main" val="7933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p:cNvSpPr txBox="1">
            <a:spLocks noChangeArrowheads="1"/>
          </p:cNvSpPr>
          <p:nvPr/>
        </p:nvSpPr>
        <p:spPr bwMode="auto">
          <a:xfrm>
            <a:off x="362452" y="1167594"/>
            <a:ext cx="6677839" cy="3600400"/>
          </a:xfrm>
          <a:prstGeom prst="rect">
            <a:avLst/>
          </a:prstGeom>
          <a:noFill/>
          <a:ln>
            <a:noFill/>
          </a:ln>
        </p:spPr>
        <p:txBody>
          <a:bodyPr rot="0" vert="horz" wrap="square" lIns="0" tIns="0" rIns="0" bIns="0" anchor="t" anchorCtr="0" upright="1">
            <a:noAutofit/>
          </a:bodyPr>
          <a:lstStyle/>
          <a:p>
            <a:pPr defTabSz="179996">
              <a:lnSpc>
                <a:spcPct val="105000"/>
              </a:lnSpc>
              <a:spcBef>
                <a:spcPts val="825"/>
              </a:spcBef>
              <a:buClr>
                <a:srgbClr val="002864"/>
              </a:buClr>
              <a:tabLst>
                <a:tab pos="179996" algn="l"/>
                <a:tab pos="359991" algn="l"/>
              </a:tabLst>
            </a:pPr>
            <a:r>
              <a:rPr lang="de-DE" sz="1400" b="1" dirty="0">
                <a:solidFill>
                  <a:schemeClr val="accent1"/>
                </a:solidFill>
                <a:ea typeface="Verdana" panose="020B0604030504040204" pitchFamily="34" charset="0"/>
                <a:cs typeface="Arial" panose="020B0604020202020204" pitchFamily="34" charset="0"/>
              </a:rPr>
              <a:t>ARCHES (</a:t>
            </a:r>
            <a:r>
              <a:rPr lang="de-DE" sz="1400" b="1" dirty="0" err="1">
                <a:solidFill>
                  <a:schemeClr val="accent1"/>
                </a:solidFill>
                <a:ea typeface="Verdana" panose="020B0604030504040204" pitchFamily="34" charset="0"/>
                <a:cs typeface="Arial" panose="020B0604020202020204" pitchFamily="34" charset="0"/>
              </a:rPr>
              <a:t>Autonomous</a:t>
            </a:r>
            <a:r>
              <a:rPr lang="de-DE" sz="1400" b="1" dirty="0">
                <a:solidFill>
                  <a:schemeClr val="accent1"/>
                </a:solidFill>
                <a:ea typeface="Verdana" panose="020B0604030504040204" pitchFamily="34" charset="0"/>
                <a:cs typeface="Arial" panose="020B0604020202020204" pitchFamily="34" charset="0"/>
              </a:rPr>
              <a:t> </a:t>
            </a:r>
            <a:r>
              <a:rPr lang="de-DE" sz="1400" b="1" dirty="0" err="1">
                <a:solidFill>
                  <a:schemeClr val="accent1"/>
                </a:solidFill>
                <a:ea typeface="Verdana" panose="020B0604030504040204" pitchFamily="34" charset="0"/>
                <a:cs typeface="Arial" panose="020B0604020202020204" pitchFamily="34" charset="0"/>
              </a:rPr>
              <a:t>Robotic</a:t>
            </a:r>
            <a:r>
              <a:rPr lang="de-DE" sz="1400" b="1" dirty="0">
                <a:solidFill>
                  <a:schemeClr val="accent1"/>
                </a:solidFill>
                <a:ea typeface="Verdana" panose="020B0604030504040204" pitchFamily="34" charset="0"/>
                <a:cs typeface="Arial" panose="020B0604020202020204" pitchFamily="34" charset="0"/>
              </a:rPr>
              <a:t> Networks </a:t>
            </a:r>
            <a:r>
              <a:rPr lang="de-DE" sz="1400" b="1" dirty="0" err="1">
                <a:solidFill>
                  <a:schemeClr val="accent1"/>
                </a:solidFill>
                <a:ea typeface="Verdana" panose="020B0604030504040204" pitchFamily="34" charset="0"/>
                <a:cs typeface="Arial" panose="020B0604020202020204" pitchFamily="34" charset="0"/>
              </a:rPr>
              <a:t>to</a:t>
            </a:r>
            <a:r>
              <a:rPr lang="de-DE" sz="1400" b="1" dirty="0">
                <a:solidFill>
                  <a:schemeClr val="accent1"/>
                </a:solidFill>
                <a:ea typeface="Verdana" panose="020B0604030504040204" pitchFamily="34" charset="0"/>
                <a:cs typeface="Arial" panose="020B0604020202020204" pitchFamily="34" charset="0"/>
              </a:rPr>
              <a:t> Help Modern </a:t>
            </a:r>
            <a:r>
              <a:rPr lang="de-DE" sz="1400" b="1" dirty="0" err="1">
                <a:solidFill>
                  <a:schemeClr val="accent1"/>
                </a:solidFill>
                <a:ea typeface="Verdana" panose="020B0604030504040204" pitchFamily="34" charset="0"/>
                <a:cs typeface="Arial" panose="020B0604020202020204" pitchFamily="34" charset="0"/>
              </a:rPr>
              <a:t>Societies</a:t>
            </a:r>
            <a:r>
              <a:rPr lang="de-DE" sz="1400" b="1" dirty="0">
                <a:solidFill>
                  <a:schemeClr val="accent1"/>
                </a:solidFill>
                <a:ea typeface="Verdana" panose="020B0604030504040204" pitchFamily="34" charset="0"/>
                <a:cs typeface="Arial" panose="020B0604020202020204" pitchFamily="34" charset="0"/>
              </a:rPr>
              <a:t>)</a:t>
            </a:r>
            <a:endParaRPr lang="de-DE" sz="1400" dirty="0">
              <a:solidFill>
                <a:schemeClr val="accent1"/>
              </a:solidFill>
              <a:latin typeface="Arial"/>
            </a:endParaRPr>
          </a:p>
          <a:p>
            <a:pPr marL="285750" indent="-285750" defTabSz="179996">
              <a:lnSpc>
                <a:spcPct val="105000"/>
              </a:lnSpc>
              <a:spcBef>
                <a:spcPts val="825"/>
              </a:spcBef>
              <a:buClr>
                <a:srgbClr val="002864"/>
              </a:buClr>
              <a:buFont typeface="Wingdings" panose="05000000000000000000" pitchFamily="2" charset="2"/>
              <a:buChar char="Ø"/>
              <a:tabLst>
                <a:tab pos="179996" algn="l"/>
                <a:tab pos="359991" algn="l"/>
              </a:tabLst>
            </a:pPr>
            <a:r>
              <a:rPr lang="en-US" sz="1275" dirty="0">
                <a:solidFill>
                  <a:prstClr val="black"/>
                </a:solidFill>
              </a:rPr>
              <a:t>Development of heterogeneous, autonomously linked up and integrated robotic systems</a:t>
            </a:r>
          </a:p>
          <a:p>
            <a:pPr marL="285750" indent="-285750" defTabSz="179996">
              <a:lnSpc>
                <a:spcPct val="105000"/>
              </a:lnSpc>
              <a:spcBef>
                <a:spcPts val="825"/>
              </a:spcBef>
              <a:buClr>
                <a:srgbClr val="002864"/>
              </a:buClr>
              <a:buFont typeface="Wingdings" panose="05000000000000000000" pitchFamily="2" charset="2"/>
              <a:buChar char="Ø"/>
              <a:tabLst>
                <a:tab pos="179996" algn="l"/>
                <a:tab pos="359991" algn="l"/>
              </a:tabLst>
            </a:pPr>
            <a:r>
              <a:rPr lang="en-US" sz="1275" dirty="0">
                <a:solidFill>
                  <a:prstClr val="black"/>
                </a:solidFill>
              </a:rPr>
              <a:t>DLR-Demonstration: rock sampling on the Etna volcano (Sicily) with subsequent analysis and communication of the results to a control center.</a:t>
            </a:r>
          </a:p>
          <a:p>
            <a:pPr marL="285750" indent="-285750" defTabSz="179996">
              <a:lnSpc>
                <a:spcPct val="105000"/>
              </a:lnSpc>
              <a:spcBef>
                <a:spcPts val="825"/>
              </a:spcBef>
              <a:buClr>
                <a:srgbClr val="002864"/>
              </a:buClr>
              <a:buFont typeface="Wingdings" panose="05000000000000000000" pitchFamily="2" charset="2"/>
              <a:buChar char="Ø"/>
              <a:tabLst>
                <a:tab pos="179996" algn="l"/>
                <a:tab pos="359991" algn="l"/>
              </a:tabLst>
            </a:pPr>
            <a:r>
              <a:rPr lang="en-US" sz="1275" dirty="0">
                <a:solidFill>
                  <a:prstClr val="black"/>
                </a:solidFill>
              </a:rPr>
              <a:t>Fields of application from exploration of the solar system (DLR) to technical crisis intervention and environmental monitoring of the oceans (AWI)</a:t>
            </a:r>
          </a:p>
          <a:p>
            <a:pPr marL="285750" indent="-285750" defTabSz="179996">
              <a:lnSpc>
                <a:spcPct val="105000"/>
              </a:lnSpc>
              <a:spcBef>
                <a:spcPts val="825"/>
              </a:spcBef>
              <a:buClr>
                <a:srgbClr val="002864"/>
              </a:buClr>
              <a:buFont typeface="Wingdings" panose="05000000000000000000" pitchFamily="2" charset="2"/>
              <a:buChar char="Ø"/>
              <a:tabLst>
                <a:tab pos="179996" algn="l"/>
                <a:tab pos="359991" algn="l"/>
              </a:tabLst>
            </a:pPr>
            <a:r>
              <a:rPr lang="en-US" sz="1275" dirty="0">
                <a:solidFill>
                  <a:prstClr val="black"/>
                </a:solidFill>
              </a:rPr>
              <a:t>Other potential fields of application: innovative medical devices, </a:t>
            </a:r>
            <a:br>
              <a:rPr lang="en-US" sz="1275" dirty="0">
                <a:solidFill>
                  <a:prstClr val="black"/>
                </a:solidFill>
              </a:rPr>
            </a:br>
            <a:r>
              <a:rPr lang="en-US" sz="1275" dirty="0">
                <a:solidFill>
                  <a:prstClr val="black"/>
                </a:solidFill>
              </a:rPr>
              <a:t>logistics and autonomous urban transport.</a:t>
            </a:r>
          </a:p>
          <a:p>
            <a:pPr marL="285750" indent="-285750" defTabSz="179996">
              <a:lnSpc>
                <a:spcPct val="105000"/>
              </a:lnSpc>
              <a:spcBef>
                <a:spcPts val="825"/>
              </a:spcBef>
              <a:buClr>
                <a:srgbClr val="002864"/>
              </a:buClr>
              <a:buFont typeface="Wingdings" panose="05000000000000000000" pitchFamily="2" charset="2"/>
              <a:buChar char="Ø"/>
              <a:tabLst>
                <a:tab pos="179996" algn="l"/>
                <a:tab pos="359991" algn="l"/>
              </a:tabLst>
            </a:pPr>
            <a:endParaRPr lang="de-DE" sz="1275" dirty="0">
              <a:solidFill>
                <a:prstClr val="black"/>
              </a:solidFill>
              <a:latin typeface="Arial"/>
            </a:endParaRPr>
          </a:p>
        </p:txBody>
      </p:sp>
      <p:sp>
        <p:nvSpPr>
          <p:cNvPr id="7" name="Titel 1"/>
          <p:cNvSpPr>
            <a:spLocks noGrp="1"/>
          </p:cNvSpPr>
          <p:nvPr>
            <p:ph type="title"/>
          </p:nvPr>
        </p:nvSpPr>
        <p:spPr>
          <a:xfrm>
            <a:off x="360000" y="219601"/>
            <a:ext cx="8424000" cy="371930"/>
          </a:xfrm>
        </p:spPr>
        <p:txBody>
          <a:bodyPr/>
          <a:lstStyle/>
          <a:p>
            <a:r>
              <a:rPr lang="en-US" dirty="0"/>
              <a:t>Scientific highlight from the research field</a:t>
            </a:r>
            <a:endParaRPr lang="de-DE" cap="none" dirty="0">
              <a:solidFill>
                <a:srgbClr val="00589C"/>
              </a:solidFill>
            </a:endParaRPr>
          </a:p>
        </p:txBody>
      </p:sp>
      <p:sp>
        <p:nvSpPr>
          <p:cNvPr id="8" name="Textplatzhalter 4"/>
          <p:cNvSpPr>
            <a:spLocks noGrp="1"/>
          </p:cNvSpPr>
          <p:nvPr>
            <p:ph type="body" sz="quarter" idx="14"/>
          </p:nvPr>
        </p:nvSpPr>
        <p:spPr>
          <a:xfrm>
            <a:off x="358775" y="691200"/>
            <a:ext cx="8424000" cy="266400"/>
          </a:xfrm>
        </p:spPr>
        <p:txBody>
          <a:bodyPr/>
          <a:lstStyle/>
          <a:p>
            <a:r>
              <a:rPr lang="de-DE" dirty="0" err="1"/>
              <a:t>Aeronautics</a:t>
            </a:r>
            <a:r>
              <a:rPr lang="de-DE" dirty="0"/>
              <a:t>, Space </a:t>
            </a:r>
            <a:r>
              <a:rPr lang="de-DE" dirty="0" err="1"/>
              <a:t>and</a:t>
            </a:r>
            <a:r>
              <a:rPr lang="de-DE" dirty="0"/>
              <a:t> Transport </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3847" b="9297"/>
          <a:stretch/>
        </p:blipFill>
        <p:spPr>
          <a:xfrm>
            <a:off x="690938" y="3289745"/>
            <a:ext cx="1266289" cy="1650156"/>
          </a:xfrm>
          <a:prstGeom prst="rect">
            <a:avLst/>
          </a:prstGeom>
        </p:spPr>
      </p:pic>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t="11411" b="4520"/>
          <a:stretch/>
        </p:blipFill>
        <p:spPr>
          <a:xfrm>
            <a:off x="2393120" y="3289745"/>
            <a:ext cx="1308251" cy="1650156"/>
          </a:xfrm>
          <a:prstGeom prst="rect">
            <a:avLst/>
          </a:prstGeom>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18147" r="15312" b="8275"/>
          <a:stretch/>
        </p:blipFill>
        <p:spPr>
          <a:xfrm>
            <a:off x="3982037" y="3289745"/>
            <a:ext cx="1795192" cy="1650156"/>
          </a:xfrm>
          <a:prstGeom prst="rect">
            <a:avLst/>
          </a:prstGeom>
        </p:spPr>
      </p:pic>
      <p:pic>
        <p:nvPicPr>
          <p:cNvPr id="11" name="Grafik 10"/>
          <p:cNvPicPr>
            <a:picLocks noChangeAspect="1"/>
          </p:cNvPicPr>
          <p:nvPr/>
        </p:nvPicPr>
        <p:blipFill>
          <a:blip r:embed="rId5"/>
          <a:stretch>
            <a:fillRect/>
          </a:stretch>
        </p:blipFill>
        <p:spPr>
          <a:xfrm>
            <a:off x="6057895" y="2664959"/>
            <a:ext cx="2888879" cy="2096355"/>
          </a:xfrm>
          <a:prstGeom prst="rect">
            <a:avLst/>
          </a:prstGeom>
        </p:spPr>
      </p:pic>
      <p:pic>
        <p:nvPicPr>
          <p:cNvPr id="12" name="Grafik 11"/>
          <p:cNvPicPr>
            <a:picLocks noChangeAspect="1"/>
          </p:cNvPicPr>
          <p:nvPr/>
        </p:nvPicPr>
        <p:blipFill>
          <a:blip r:embed="rId6"/>
          <a:stretch>
            <a:fillRect/>
          </a:stretch>
        </p:blipFill>
        <p:spPr>
          <a:xfrm>
            <a:off x="6057895" y="29379"/>
            <a:ext cx="1044936" cy="1028173"/>
          </a:xfrm>
          <a:prstGeom prst="rect">
            <a:avLst/>
          </a:prstGeom>
        </p:spPr>
      </p:pic>
      <p:pic>
        <p:nvPicPr>
          <p:cNvPr id="13" name="Grafik 12"/>
          <p:cNvPicPr>
            <a:picLocks noChangeAspect="1"/>
          </p:cNvPicPr>
          <p:nvPr/>
        </p:nvPicPr>
        <p:blipFill>
          <a:blip r:embed="rId7"/>
          <a:stretch>
            <a:fillRect/>
          </a:stretch>
        </p:blipFill>
        <p:spPr>
          <a:xfrm>
            <a:off x="7200292" y="45731"/>
            <a:ext cx="1834768" cy="1011821"/>
          </a:xfrm>
          <a:prstGeom prst="rect">
            <a:avLst/>
          </a:prstGeom>
        </p:spPr>
      </p:pic>
    </p:spTree>
    <p:extLst>
      <p:ext uri="{BB962C8B-B14F-4D97-AF65-F5344CB8AC3E}">
        <p14:creationId xmlns:p14="http://schemas.microsoft.com/office/powerpoint/2010/main" val="1863542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page1image774729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6156" y="1101860"/>
            <a:ext cx="3023463" cy="1937941"/>
          </a:xfrm>
          <a:prstGeom prst="rect">
            <a:avLst/>
          </a:prstGeom>
          <a:noFill/>
          <a:ln>
            <a:noFill/>
          </a:ln>
        </p:spPr>
      </p:pic>
      <p:sp>
        <p:nvSpPr>
          <p:cNvPr id="6" name="Text Box 23"/>
          <p:cNvSpPr txBox="1">
            <a:spLocks noChangeArrowheads="1"/>
          </p:cNvSpPr>
          <p:nvPr/>
        </p:nvSpPr>
        <p:spPr bwMode="auto">
          <a:xfrm>
            <a:off x="362451" y="1311612"/>
            <a:ext cx="5325673" cy="1656182"/>
          </a:xfrm>
          <a:prstGeom prst="rect">
            <a:avLst/>
          </a:prstGeom>
          <a:noFill/>
          <a:ln>
            <a:noFill/>
          </a:ln>
        </p:spPr>
        <p:txBody>
          <a:bodyPr rot="0" vert="horz" wrap="square" lIns="0" tIns="0" rIns="0" bIns="0" anchor="t" anchorCtr="0" upright="1">
            <a:noAutofit/>
          </a:bodyPr>
          <a:lstStyle/>
          <a:p>
            <a:pPr defTabSz="179992">
              <a:lnSpc>
                <a:spcPct val="105000"/>
              </a:lnSpc>
              <a:spcBef>
                <a:spcPts val="825"/>
              </a:spcBef>
              <a:buClr>
                <a:srgbClr val="002864"/>
              </a:buClr>
              <a:tabLst>
                <a:tab pos="179992" algn="l"/>
                <a:tab pos="359982" algn="l"/>
              </a:tabLst>
            </a:pPr>
            <a:r>
              <a:rPr lang="en-US" sz="1400" b="1" dirty="0">
                <a:solidFill>
                  <a:schemeClr val="accent1"/>
                </a:solidFill>
              </a:rPr>
              <a:t>MML: Mechanism of an ATP-driven molecular motor</a:t>
            </a:r>
          </a:p>
          <a:p>
            <a:pPr marL="214313" indent="-214313" defTabSz="179992">
              <a:lnSpc>
                <a:spcPct val="105000"/>
              </a:lnSpc>
              <a:spcBef>
                <a:spcPts val="825"/>
              </a:spcBef>
              <a:buClr>
                <a:srgbClr val="002864"/>
              </a:buClr>
              <a:buFont typeface="Arial" panose="020B0604020202020204" pitchFamily="34" charset="0"/>
              <a:buChar char="•"/>
              <a:tabLst>
                <a:tab pos="179992" algn="l"/>
                <a:tab pos="359982" algn="l"/>
              </a:tabLst>
            </a:pPr>
            <a:r>
              <a:rPr lang="en-US" sz="1400" dirty="0">
                <a:solidFill>
                  <a:prstClr val="black"/>
                </a:solidFill>
              </a:rPr>
              <a:t>DNA recombination is a process that ensures genetic diversity in all forms of life: two DNA double strands separate into their four individual arms and recombine crosswise. A cross-shaped Holliday junction was discovered as early as 1964; it moves along the DNA with the help of a molecular machine (</a:t>
            </a:r>
            <a:r>
              <a:rPr lang="en-US" sz="1400" dirty="0" err="1">
                <a:solidFill>
                  <a:prstClr val="black"/>
                </a:solidFill>
              </a:rPr>
              <a:t>RuvAB</a:t>
            </a:r>
            <a:r>
              <a:rPr lang="en-US" sz="1400" dirty="0">
                <a:solidFill>
                  <a:prstClr val="black"/>
                </a:solidFill>
              </a:rPr>
              <a:t>). </a:t>
            </a:r>
          </a:p>
          <a:p>
            <a:pPr marL="214313" indent="-214313" defTabSz="179992">
              <a:lnSpc>
                <a:spcPct val="105000"/>
              </a:lnSpc>
              <a:spcBef>
                <a:spcPts val="825"/>
              </a:spcBef>
              <a:buClr>
                <a:srgbClr val="002864"/>
              </a:buClr>
              <a:buFont typeface="Arial" panose="020B0604020202020204" pitchFamily="34" charset="0"/>
              <a:buChar char="•"/>
              <a:tabLst>
                <a:tab pos="179992" algn="l"/>
                <a:tab pos="359982" algn="l"/>
              </a:tabLst>
            </a:pPr>
            <a:r>
              <a:rPr lang="en-US" sz="1400" dirty="0">
                <a:solidFill>
                  <a:prstClr val="black"/>
                </a:solidFill>
              </a:rPr>
              <a:t>With the aid of time-resolved </a:t>
            </a:r>
            <a:r>
              <a:rPr lang="en-US" sz="1400" dirty="0" err="1">
                <a:solidFill>
                  <a:prstClr val="black"/>
                </a:solidFill>
              </a:rPr>
              <a:t>cryo</a:t>
            </a:r>
            <a:r>
              <a:rPr lang="en-US" sz="1400" dirty="0">
                <a:solidFill>
                  <a:prstClr val="black"/>
                </a:solidFill>
              </a:rPr>
              <a:t>-electron microscopy (</a:t>
            </a:r>
            <a:r>
              <a:rPr lang="en-US" sz="1400" dirty="0" err="1">
                <a:solidFill>
                  <a:prstClr val="black"/>
                </a:solidFill>
              </a:rPr>
              <a:t>cryo</a:t>
            </a:r>
            <a:r>
              <a:rPr lang="en-US" sz="1400" dirty="0">
                <a:solidFill>
                  <a:prstClr val="black"/>
                </a:solidFill>
              </a:rPr>
              <a:t>-EM) at CSSB and the high-performance computing facility at DESY , the mechanism of the underlying ATP-driven molecular motor has been elucidated. </a:t>
            </a:r>
          </a:p>
          <a:p>
            <a:pPr marL="214313" indent="-214313" defTabSz="179992">
              <a:lnSpc>
                <a:spcPct val="105000"/>
              </a:lnSpc>
              <a:spcBef>
                <a:spcPts val="825"/>
              </a:spcBef>
              <a:buClr>
                <a:srgbClr val="002864"/>
              </a:buClr>
              <a:buFont typeface="Arial" panose="020B0604020202020204" pitchFamily="34" charset="0"/>
              <a:buChar char="•"/>
              <a:tabLst>
                <a:tab pos="179992" algn="l"/>
                <a:tab pos="359982" algn="l"/>
              </a:tabLst>
            </a:pPr>
            <a:r>
              <a:rPr lang="en-US" sz="1400" dirty="0">
                <a:solidFill>
                  <a:prstClr val="black"/>
                </a:solidFill>
              </a:rPr>
              <a:t>J. Wald, D. </a:t>
            </a:r>
            <a:r>
              <a:rPr lang="en-US" sz="1400" dirty="0" err="1">
                <a:solidFill>
                  <a:prstClr val="black"/>
                </a:solidFill>
              </a:rPr>
              <a:t>Fahrenkamp</a:t>
            </a:r>
            <a:r>
              <a:rPr lang="en-US" sz="1400" dirty="0">
                <a:solidFill>
                  <a:prstClr val="black"/>
                </a:solidFill>
              </a:rPr>
              <a:t>, et al.: Mechanism of AAA+ ATPase-mediated </a:t>
            </a:r>
            <a:r>
              <a:rPr lang="en-US" sz="1400" dirty="0" err="1">
                <a:solidFill>
                  <a:prstClr val="black"/>
                </a:solidFill>
              </a:rPr>
              <a:t>RuvAB</a:t>
            </a:r>
            <a:r>
              <a:rPr lang="en-US" sz="1400" dirty="0">
                <a:solidFill>
                  <a:prstClr val="black"/>
                </a:solidFill>
              </a:rPr>
              <a:t>–Holliday junction branch migration. Nature 609, 630–639 (2022).</a:t>
            </a:r>
          </a:p>
        </p:txBody>
      </p:sp>
      <p:sp>
        <p:nvSpPr>
          <p:cNvPr id="7" name="Titel 1"/>
          <p:cNvSpPr>
            <a:spLocks noGrp="1"/>
          </p:cNvSpPr>
          <p:nvPr>
            <p:ph type="title"/>
          </p:nvPr>
        </p:nvSpPr>
        <p:spPr>
          <a:xfrm>
            <a:off x="360000" y="219601"/>
            <a:ext cx="8424000" cy="371930"/>
          </a:xfrm>
        </p:spPr>
        <p:txBody>
          <a:bodyPr/>
          <a:lstStyle/>
          <a:p>
            <a:r>
              <a:rPr lang="en-US" dirty="0"/>
              <a:t>Scientific highlight from the research field</a:t>
            </a:r>
            <a:endParaRPr lang="de-DE" cap="none" dirty="0">
              <a:solidFill>
                <a:srgbClr val="00589C"/>
              </a:solidFill>
            </a:endParaRPr>
          </a:p>
        </p:txBody>
      </p:sp>
      <p:sp>
        <p:nvSpPr>
          <p:cNvPr id="8" name="Textplatzhalter 4"/>
          <p:cNvSpPr>
            <a:spLocks noGrp="1"/>
          </p:cNvSpPr>
          <p:nvPr>
            <p:ph type="body" sz="quarter" idx="14"/>
          </p:nvPr>
        </p:nvSpPr>
        <p:spPr>
          <a:xfrm>
            <a:off x="358775" y="691200"/>
            <a:ext cx="8424000" cy="266400"/>
          </a:xfrm>
        </p:spPr>
        <p:txBody>
          <a:bodyPr/>
          <a:lstStyle/>
          <a:p>
            <a:r>
              <a:rPr lang="de-DE" dirty="0"/>
              <a:t>Matter</a:t>
            </a:r>
          </a:p>
        </p:txBody>
      </p:sp>
      <p:sp>
        <p:nvSpPr>
          <p:cNvPr id="4" name="Rechteck 3"/>
          <p:cNvSpPr/>
          <p:nvPr/>
        </p:nvSpPr>
        <p:spPr>
          <a:xfrm>
            <a:off x="6191775" y="3100893"/>
            <a:ext cx="2807844" cy="830997"/>
          </a:xfrm>
          <a:prstGeom prst="rect">
            <a:avLst/>
          </a:prstGeom>
        </p:spPr>
        <p:txBody>
          <a:bodyPr wrap="square">
            <a:spAutoFit/>
          </a:bodyPr>
          <a:lstStyle/>
          <a:p>
            <a:r>
              <a:rPr lang="en-US" sz="1200" dirty="0"/>
              <a:t>Illustration: </a:t>
            </a:r>
            <a:r>
              <a:rPr lang="en-US" sz="1200" dirty="0" err="1"/>
              <a:t>RuvAB</a:t>
            </a:r>
            <a:r>
              <a:rPr lang="en-US" sz="1200" dirty="0"/>
              <a:t>-Holliday junction complex where the RuvB motors rotate together with the DNA substrate during recombination</a:t>
            </a:r>
          </a:p>
        </p:txBody>
      </p:sp>
    </p:spTree>
    <p:extLst>
      <p:ext uri="{BB962C8B-B14F-4D97-AF65-F5344CB8AC3E}">
        <p14:creationId xmlns:p14="http://schemas.microsoft.com/office/powerpoint/2010/main" val="264230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1600" y="2427734"/>
            <a:ext cx="7474604" cy="420365"/>
          </a:xfrm>
        </p:spPr>
        <p:txBody>
          <a:bodyPr/>
          <a:lstStyle/>
          <a:p>
            <a:br>
              <a:rPr lang="en-US" sz="3200" dirty="0"/>
            </a:br>
            <a:r>
              <a:rPr lang="en-US" sz="3200" dirty="0"/>
              <a:t>Thank you so much for all your support !</a:t>
            </a:r>
          </a:p>
        </p:txBody>
      </p:sp>
    </p:spTree>
    <p:extLst>
      <p:ext uri="{BB962C8B-B14F-4D97-AF65-F5344CB8AC3E}">
        <p14:creationId xmlns:p14="http://schemas.microsoft.com/office/powerpoint/2010/main" val="367327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5" y="2031690"/>
            <a:ext cx="7776864" cy="540060"/>
          </a:xfrm>
        </p:spPr>
        <p:txBody>
          <a:bodyPr/>
          <a:lstStyle/>
          <a:p>
            <a:r>
              <a:rPr lang="en-US" dirty="0" err="1"/>
              <a:t>Zeitenwende</a:t>
            </a:r>
            <a:endParaRPr lang="en-US" dirty="0"/>
          </a:p>
        </p:txBody>
      </p:sp>
      <p:sp>
        <p:nvSpPr>
          <p:cNvPr id="3" name="Textplatzhalter 2"/>
          <p:cNvSpPr>
            <a:spLocks noGrp="1"/>
          </p:cNvSpPr>
          <p:nvPr>
            <p:ph type="body" sz="quarter" idx="11"/>
          </p:nvPr>
        </p:nvSpPr>
        <p:spPr>
          <a:xfrm>
            <a:off x="827584" y="2796782"/>
            <a:ext cx="7799386" cy="1044575"/>
          </a:xfrm>
        </p:spPr>
        <p:txBody>
          <a:bodyPr/>
          <a:lstStyle/>
          <a:p>
            <a:r>
              <a:rPr lang="en-US" dirty="0"/>
              <a:t>Challenges in the context of recent international developments</a:t>
            </a:r>
          </a:p>
        </p:txBody>
      </p:sp>
    </p:spTree>
    <p:extLst>
      <p:ext uri="{BB962C8B-B14F-4D97-AF65-F5344CB8AC3E}">
        <p14:creationId xmlns:p14="http://schemas.microsoft.com/office/powerpoint/2010/main" val="304414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 name="Ellipse 33"/>
          <p:cNvSpPr/>
          <p:nvPr/>
        </p:nvSpPr>
        <p:spPr>
          <a:xfrm>
            <a:off x="489490" y="3025585"/>
            <a:ext cx="276215" cy="283615"/>
          </a:xfrm>
          <a:prstGeom prst="ellipse">
            <a:avLst/>
          </a:prstGeom>
          <a:solidFill>
            <a:srgbClr val="00CCBC"/>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2" name="Ellipse 31"/>
          <p:cNvSpPr/>
          <p:nvPr/>
        </p:nvSpPr>
        <p:spPr bwMode="auto">
          <a:xfrm>
            <a:off x="478859" y="2660598"/>
            <a:ext cx="281839" cy="267821"/>
          </a:xfrm>
          <a:prstGeom prst="ellipse">
            <a:avLst/>
          </a:prstGeom>
          <a:solidFill>
            <a:srgbClr val="00CCBC"/>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1" name="Ellipse 30"/>
          <p:cNvSpPr/>
          <p:nvPr/>
        </p:nvSpPr>
        <p:spPr>
          <a:xfrm>
            <a:off x="478858" y="2241507"/>
            <a:ext cx="279500" cy="286386"/>
          </a:xfrm>
          <a:prstGeom prst="ellipse">
            <a:avLst/>
          </a:prstGeom>
          <a:solidFill>
            <a:srgbClr val="00CCBC"/>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8" name="Ellipse 27"/>
          <p:cNvSpPr/>
          <p:nvPr/>
        </p:nvSpPr>
        <p:spPr>
          <a:xfrm>
            <a:off x="463936" y="1829084"/>
            <a:ext cx="301769" cy="301769"/>
          </a:xfrm>
          <a:prstGeom prst="ellipse">
            <a:avLst/>
          </a:prstGeom>
          <a:solidFill>
            <a:srgbClr val="00CCBC"/>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 name="Titel 1"/>
          <p:cNvSpPr>
            <a:spLocks noGrp="1"/>
          </p:cNvSpPr>
          <p:nvPr>
            <p:ph type="title"/>
          </p:nvPr>
        </p:nvSpPr>
        <p:spPr bwMode="auto"/>
        <p:txBody>
          <a:bodyPr/>
          <a:lstStyle/>
          <a:p>
            <a:pPr>
              <a:defRPr/>
            </a:pPr>
            <a:r>
              <a:rPr lang="de-DE" sz="1800" dirty="0"/>
              <a:t>„Zeitenwende“</a:t>
            </a:r>
            <a:endParaRPr dirty="0"/>
          </a:p>
        </p:txBody>
      </p:sp>
      <p:sp>
        <p:nvSpPr>
          <p:cNvPr id="3" name="Textplatzhalter 2"/>
          <p:cNvSpPr>
            <a:spLocks noGrp="1"/>
          </p:cNvSpPr>
          <p:nvPr>
            <p:ph type="body" sz="quarter" idx="14"/>
          </p:nvPr>
        </p:nvSpPr>
        <p:spPr bwMode="auto"/>
        <p:txBody>
          <a:bodyPr/>
          <a:lstStyle/>
          <a:p>
            <a:pPr>
              <a:defRPr/>
            </a:pPr>
            <a:r>
              <a:rPr lang="de-DE" sz="2100" dirty="0"/>
              <a:t>50 Million € </a:t>
            </a:r>
            <a:r>
              <a:rPr lang="de-DE" sz="2100" dirty="0" err="1"/>
              <a:t>for</a:t>
            </a:r>
            <a:r>
              <a:rPr lang="de-DE" sz="2100" dirty="0"/>
              <a:t> rapid </a:t>
            </a:r>
            <a:r>
              <a:rPr lang="de-DE" sz="2100" dirty="0" err="1"/>
              <a:t>response</a:t>
            </a:r>
            <a:r>
              <a:rPr lang="de-DE" sz="2100" dirty="0"/>
              <a:t> initiatives at Helmholtz</a:t>
            </a:r>
          </a:p>
        </p:txBody>
      </p:sp>
      <p:sp>
        <p:nvSpPr>
          <p:cNvPr id="4" name="Inhaltsplatzhalter 3"/>
          <p:cNvSpPr>
            <a:spLocks noGrp="1"/>
          </p:cNvSpPr>
          <p:nvPr>
            <p:ph sz="quarter" idx="15"/>
          </p:nvPr>
        </p:nvSpPr>
        <p:spPr bwMode="auto">
          <a:xfrm>
            <a:off x="446550" y="1205497"/>
            <a:ext cx="8241118" cy="469104"/>
          </a:xfrm>
        </p:spPr>
        <p:txBody>
          <a:bodyPr/>
          <a:lstStyle/>
          <a:p>
            <a:pPr marL="0" indent="0">
              <a:spcBef>
                <a:spcPts val="600"/>
              </a:spcBef>
              <a:buNone/>
              <a:defRPr/>
            </a:pPr>
            <a:r>
              <a:rPr lang="de-DE" sz="1200" b="1" dirty="0"/>
              <a:t>€25 Million </a:t>
            </a:r>
            <a:r>
              <a:rPr lang="en-US" sz="1200" dirty="0"/>
              <a:t>for </a:t>
            </a:r>
            <a:r>
              <a:rPr lang="en-US" sz="1200" b="1" dirty="0"/>
              <a:t>accelerated translation projects in the energy field </a:t>
            </a:r>
            <a:r>
              <a:rPr lang="de-DE" sz="1200" dirty="0"/>
              <a:t>(</a:t>
            </a:r>
            <a:r>
              <a:rPr lang="de-DE" sz="1200" dirty="0" err="1"/>
              <a:t>each</a:t>
            </a:r>
            <a:r>
              <a:rPr lang="de-DE" sz="1200" dirty="0"/>
              <a:t> </a:t>
            </a:r>
            <a:r>
              <a:rPr lang="de-DE" sz="1200" dirty="0" err="1"/>
              <a:t>project</a:t>
            </a:r>
            <a:r>
              <a:rPr lang="de-DE" sz="1200" dirty="0"/>
              <a:t> 6,25 Mio.€)</a:t>
            </a:r>
            <a:br>
              <a:rPr lang="de-DE" sz="1200" b="1" dirty="0"/>
            </a:br>
            <a:r>
              <a:rPr lang="de-DE" sz="1200" b="1" dirty="0"/>
              <a:t>                  </a:t>
            </a:r>
            <a:r>
              <a:rPr lang="de-DE" sz="1200" dirty="0"/>
              <a:t>(</a:t>
            </a:r>
            <a:r>
              <a:rPr lang="de-DE" sz="1200" dirty="0" err="1"/>
              <a:t>coordination</a:t>
            </a:r>
            <a:r>
              <a:rPr lang="de-DE" sz="1200" dirty="0"/>
              <a:t> H. Hanselka/ Helmholtz </a:t>
            </a:r>
            <a:r>
              <a:rPr lang="de-DE" sz="1200" dirty="0" err="1"/>
              <a:t>Energy</a:t>
            </a:r>
            <a:r>
              <a:rPr lang="de-DE" sz="1200" dirty="0"/>
              <a:t>)</a:t>
            </a:r>
            <a:endParaRPr lang="de-DE" sz="1350" u="sng" dirty="0"/>
          </a:p>
        </p:txBody>
      </p:sp>
      <p:sp>
        <p:nvSpPr>
          <p:cNvPr id="26" name="Rechteck 25"/>
          <p:cNvSpPr/>
          <p:nvPr/>
        </p:nvSpPr>
        <p:spPr bwMode="auto">
          <a:xfrm>
            <a:off x="358774" y="1196575"/>
            <a:ext cx="8263676" cy="241931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defRPr/>
            </a:pPr>
            <a:endParaRPr lang="de-DE" sz="1613" kern="0">
              <a:solidFill>
                <a:prstClr val="white"/>
              </a:solidFill>
              <a:latin typeface="Arial"/>
              <a:cs typeface="Arial"/>
            </a:endParaRPr>
          </a:p>
        </p:txBody>
      </p:sp>
      <p:sp>
        <p:nvSpPr>
          <p:cNvPr id="27" name="Rechteck 26"/>
          <p:cNvSpPr/>
          <p:nvPr/>
        </p:nvSpPr>
        <p:spPr bwMode="auto">
          <a:xfrm>
            <a:off x="358773" y="3849986"/>
            <a:ext cx="8263676" cy="981777"/>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defRPr/>
            </a:pPr>
            <a:endParaRPr lang="de-DE" sz="1613" kern="0">
              <a:solidFill>
                <a:prstClr val="white"/>
              </a:solidFill>
              <a:latin typeface="Arial"/>
              <a:cs typeface="Arial"/>
            </a:endParaRPr>
          </a:p>
        </p:txBody>
      </p:sp>
      <p:pic>
        <p:nvPicPr>
          <p:cNvPr id="22" name="Grafik 21" descr="dunkel (kleinere Sonne) mit einfarbiger Füllung">
            <a:extLst>
              <a:ext uri="{FF2B5EF4-FFF2-40B4-BE49-F238E27FC236}">
                <a16:creationId xmlns:a16="http://schemas.microsoft.com/office/drawing/2014/main" id="{71ECA61A-A4D8-438A-BDE7-22D092743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24" y="1805895"/>
            <a:ext cx="347627" cy="347627"/>
          </a:xfrm>
          <a:prstGeom prst="rect">
            <a:avLst/>
          </a:prstGeom>
        </p:spPr>
      </p:pic>
      <p:pic>
        <p:nvPicPr>
          <p:cNvPr id="23" name="Grafik 22" descr="Server mit einfarbiger Füllung">
            <a:extLst>
              <a:ext uri="{FF2B5EF4-FFF2-40B4-BE49-F238E27FC236}">
                <a16:creationId xmlns:a16="http://schemas.microsoft.com/office/drawing/2014/main" id="{5D8F5F0E-AF7C-4773-920C-1BA4E9B003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70" y="2693413"/>
            <a:ext cx="209354" cy="209354"/>
          </a:xfrm>
          <a:prstGeom prst="rect">
            <a:avLst/>
          </a:prstGeom>
        </p:spPr>
      </p:pic>
      <p:pic>
        <p:nvPicPr>
          <p:cNvPr id="24" name="Grafik 23" descr="Nachhaltigkeit mit einfarbiger Füllung">
            <a:extLst>
              <a:ext uri="{FF2B5EF4-FFF2-40B4-BE49-F238E27FC236}">
                <a16:creationId xmlns:a16="http://schemas.microsoft.com/office/drawing/2014/main" id="{8865232E-37D6-4FE0-A567-BC3701E82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602" y="3061759"/>
            <a:ext cx="216782" cy="216782"/>
          </a:xfrm>
          <a:prstGeom prst="rect">
            <a:avLst/>
          </a:prstGeom>
        </p:spPr>
      </p:pic>
      <p:pic>
        <p:nvPicPr>
          <p:cNvPr id="25" name="Grafik 24" descr="Berge mit einfarbiger Füllung">
            <a:extLst>
              <a:ext uri="{FF2B5EF4-FFF2-40B4-BE49-F238E27FC236}">
                <a16:creationId xmlns:a16="http://schemas.microsoft.com/office/drawing/2014/main" id="{630509C6-D490-4E65-BAE2-22A4CC4AA4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587" y="2254671"/>
            <a:ext cx="214041" cy="214041"/>
          </a:xfrm>
          <a:prstGeom prst="rect">
            <a:avLst/>
          </a:prstGeom>
        </p:spPr>
      </p:pic>
      <p:sp>
        <p:nvSpPr>
          <p:cNvPr id="39" name="Abgerundetes Rechteck 38"/>
          <p:cNvSpPr/>
          <p:nvPr/>
        </p:nvSpPr>
        <p:spPr>
          <a:xfrm>
            <a:off x="7047662" y="1844491"/>
            <a:ext cx="1465225" cy="309031"/>
          </a:xfrm>
          <a:prstGeom prst="roundRect">
            <a:avLst>
              <a:gd name="adj" fmla="val 50000"/>
            </a:avLst>
          </a:prstGeom>
          <a:solidFill>
            <a:srgbClr val="00CCBC"/>
          </a:solidFill>
          <a:ln w="25400" cap="flat" cmpd="sng" algn="ctr">
            <a:noFill/>
            <a:prstDash val="solid"/>
          </a:ln>
          <a:effectLst/>
        </p:spPr>
        <p:txBody>
          <a:bodyPr rtlCol="0" anchor="ctr"/>
          <a:lstStyle/>
          <a:p>
            <a:pPr algn="ctr" defTabSz="914355">
              <a:defRPr/>
            </a:pPr>
            <a:r>
              <a:rPr lang="de-DE" sz="900" dirty="0">
                <a:solidFill>
                  <a:srgbClr val="002864"/>
                </a:solidFill>
                <a:latin typeface="Arial"/>
                <a:cs typeface="Arial"/>
              </a:rPr>
              <a:t>FZJ, HZB &amp; KIT</a:t>
            </a:r>
          </a:p>
        </p:txBody>
      </p:sp>
      <p:sp>
        <p:nvSpPr>
          <p:cNvPr id="40" name="Abgerundetes Rechteck 39"/>
          <p:cNvSpPr/>
          <p:nvPr/>
        </p:nvSpPr>
        <p:spPr>
          <a:xfrm>
            <a:off x="7038756" y="2238413"/>
            <a:ext cx="1465225" cy="309576"/>
          </a:xfrm>
          <a:prstGeom prst="roundRect">
            <a:avLst>
              <a:gd name="adj" fmla="val 50000"/>
            </a:avLst>
          </a:prstGeom>
          <a:solidFill>
            <a:srgbClr val="00CCBC"/>
          </a:solidFill>
          <a:ln w="25400" cap="flat" cmpd="sng" algn="ctr">
            <a:noFill/>
            <a:prstDash val="solid"/>
          </a:ln>
          <a:effectLst/>
        </p:spPr>
        <p:txBody>
          <a:bodyPr rtlCol="0" anchor="ctr"/>
          <a:lstStyle/>
          <a:p>
            <a:pPr algn="ctr" defTabSz="914355">
              <a:defRPr/>
            </a:pPr>
            <a:r>
              <a:rPr lang="de-DE" sz="900" dirty="0">
                <a:solidFill>
                  <a:srgbClr val="002864"/>
                </a:solidFill>
                <a:latin typeface="Arial"/>
                <a:cs typeface="Arial"/>
              </a:rPr>
              <a:t>GFZ &amp; KIT</a:t>
            </a:r>
          </a:p>
        </p:txBody>
      </p:sp>
      <p:sp>
        <p:nvSpPr>
          <p:cNvPr id="41" name="Abgerundetes Rechteck 40"/>
          <p:cNvSpPr/>
          <p:nvPr/>
        </p:nvSpPr>
        <p:spPr>
          <a:xfrm>
            <a:off x="7047661" y="2641638"/>
            <a:ext cx="1456320" cy="293164"/>
          </a:xfrm>
          <a:prstGeom prst="roundRect">
            <a:avLst>
              <a:gd name="adj" fmla="val 50000"/>
            </a:avLst>
          </a:prstGeom>
          <a:solidFill>
            <a:srgbClr val="00CCBC"/>
          </a:solidFill>
          <a:ln w="25400" cap="flat" cmpd="sng" algn="ctr">
            <a:noFill/>
            <a:prstDash val="solid"/>
          </a:ln>
          <a:effectLst/>
        </p:spPr>
        <p:txBody>
          <a:bodyPr rtlCol="0" anchor="ctr"/>
          <a:lstStyle/>
          <a:p>
            <a:pPr algn="ctr" defTabSz="914355">
              <a:defRPr/>
            </a:pPr>
            <a:r>
              <a:rPr lang="de-DE" sz="900" dirty="0">
                <a:solidFill>
                  <a:srgbClr val="002864"/>
                </a:solidFill>
                <a:latin typeface="Arial"/>
                <a:cs typeface="Arial"/>
              </a:rPr>
              <a:t>FZJ &amp; KIT</a:t>
            </a:r>
          </a:p>
        </p:txBody>
      </p:sp>
      <p:sp>
        <p:nvSpPr>
          <p:cNvPr id="42" name="Abgerundetes Rechteck 41"/>
          <p:cNvSpPr/>
          <p:nvPr/>
        </p:nvSpPr>
        <p:spPr>
          <a:xfrm>
            <a:off x="7047661" y="3037181"/>
            <a:ext cx="1442789" cy="317872"/>
          </a:xfrm>
          <a:prstGeom prst="roundRect">
            <a:avLst>
              <a:gd name="adj" fmla="val 50000"/>
            </a:avLst>
          </a:prstGeom>
          <a:solidFill>
            <a:srgbClr val="00CCBC"/>
          </a:solidFill>
          <a:ln w="25400" cap="flat" cmpd="sng" algn="ctr">
            <a:noFill/>
            <a:prstDash val="solid"/>
          </a:ln>
          <a:effectLst/>
        </p:spPr>
        <p:txBody>
          <a:bodyPr rtlCol="0" anchor="ctr"/>
          <a:lstStyle/>
          <a:p>
            <a:pPr algn="ctr" defTabSz="914355">
              <a:defRPr/>
            </a:pPr>
            <a:r>
              <a:rPr lang="de-DE" sz="900" dirty="0">
                <a:solidFill>
                  <a:srgbClr val="002864"/>
                </a:solidFill>
                <a:latin typeface="Arial"/>
                <a:cs typeface="Arial"/>
              </a:rPr>
              <a:t>HZDR &amp; KIT</a:t>
            </a:r>
          </a:p>
        </p:txBody>
      </p:sp>
      <p:sp>
        <p:nvSpPr>
          <p:cNvPr id="6" name="Textfeld 5"/>
          <p:cNvSpPr txBox="1"/>
          <p:nvPr/>
        </p:nvSpPr>
        <p:spPr>
          <a:xfrm>
            <a:off x="781470" y="1854641"/>
            <a:ext cx="6877340" cy="1523494"/>
          </a:xfrm>
          <a:prstGeom prst="rect">
            <a:avLst/>
          </a:prstGeom>
          <a:noFill/>
        </p:spPr>
        <p:txBody>
          <a:bodyPr wrap="square" rtlCol="0">
            <a:spAutoFit/>
          </a:bodyPr>
          <a:lstStyle/>
          <a:p>
            <a:pPr defTabSz="685800">
              <a:spcBef>
                <a:spcPts val="1800"/>
              </a:spcBef>
              <a:defRPr/>
            </a:pPr>
            <a:r>
              <a:rPr lang="en-US" sz="1200" dirty="0">
                <a:solidFill>
                  <a:prstClr val="black"/>
                </a:solidFill>
                <a:latin typeface="Arial"/>
                <a:cs typeface="Arial"/>
              </a:rPr>
              <a:t>Accelerated transfer of a next generation of solar cells to mass production</a:t>
            </a:r>
          </a:p>
          <a:p>
            <a:pPr defTabSz="685800">
              <a:spcBef>
                <a:spcPts val="1800"/>
              </a:spcBef>
              <a:defRPr/>
            </a:pPr>
            <a:r>
              <a:rPr lang="en-US" sz="1200" dirty="0" err="1">
                <a:solidFill>
                  <a:prstClr val="black"/>
                </a:solidFill>
                <a:latin typeface="Arial"/>
                <a:cs typeface="Arial"/>
              </a:rPr>
              <a:t>GEOZeit</a:t>
            </a:r>
            <a:r>
              <a:rPr lang="en-US" sz="1200" dirty="0">
                <a:solidFill>
                  <a:prstClr val="black"/>
                </a:solidFill>
                <a:latin typeface="Arial"/>
                <a:cs typeface="Arial"/>
              </a:rPr>
              <a:t>: </a:t>
            </a:r>
            <a:r>
              <a:rPr lang="en-US" sz="1200" dirty="0" err="1">
                <a:solidFill>
                  <a:prstClr val="black"/>
                </a:solidFill>
                <a:latin typeface="Arial"/>
                <a:cs typeface="Arial"/>
              </a:rPr>
              <a:t>Geotechnologies</a:t>
            </a:r>
            <a:r>
              <a:rPr lang="en-US" sz="1200" dirty="0">
                <a:solidFill>
                  <a:prstClr val="black"/>
                </a:solidFill>
                <a:latin typeface="Arial"/>
                <a:cs typeface="Arial"/>
              </a:rPr>
              <a:t> towards a significant change in Germany’s energy supply</a:t>
            </a:r>
          </a:p>
          <a:p>
            <a:pPr defTabSz="685800">
              <a:spcBef>
                <a:spcPts val="1800"/>
              </a:spcBef>
              <a:defRPr/>
            </a:pPr>
            <a:r>
              <a:rPr lang="en-US" sz="1200" dirty="0">
                <a:solidFill>
                  <a:prstClr val="black"/>
                </a:solidFill>
                <a:latin typeface="Arial"/>
                <a:cs typeface="Arial"/>
              </a:rPr>
              <a:t>RESUR: Helmholtz platform for design of robust energy systems and their supply chains</a:t>
            </a:r>
          </a:p>
          <a:p>
            <a:pPr defTabSz="685800">
              <a:spcBef>
                <a:spcPts val="1800"/>
              </a:spcBef>
              <a:defRPr/>
            </a:pPr>
            <a:r>
              <a:rPr lang="en-US" sz="1200" dirty="0">
                <a:solidFill>
                  <a:prstClr val="black"/>
                </a:solidFill>
                <a:latin typeface="Arial"/>
                <a:cs typeface="Arial"/>
              </a:rPr>
              <a:t>Pilot project towards circular economy and recycling</a:t>
            </a:r>
            <a:endParaRPr lang="de-DE" sz="1350" dirty="0">
              <a:solidFill>
                <a:prstClr val="black"/>
              </a:solidFill>
              <a:latin typeface="Arial"/>
              <a:cs typeface="Arial"/>
            </a:endParaRPr>
          </a:p>
        </p:txBody>
      </p:sp>
      <p:sp>
        <p:nvSpPr>
          <p:cNvPr id="7" name="Rechteck 6"/>
          <p:cNvSpPr/>
          <p:nvPr/>
        </p:nvSpPr>
        <p:spPr>
          <a:xfrm>
            <a:off x="358772" y="3895989"/>
            <a:ext cx="8263676" cy="276999"/>
          </a:xfrm>
          <a:prstGeom prst="rect">
            <a:avLst/>
          </a:prstGeom>
        </p:spPr>
        <p:txBody>
          <a:bodyPr wrap="square">
            <a:spAutoFit/>
          </a:bodyPr>
          <a:lstStyle/>
          <a:p>
            <a:pPr defTabSz="685800">
              <a:spcBef>
                <a:spcPts val="1800"/>
              </a:spcBef>
              <a:defRPr/>
            </a:pPr>
            <a:r>
              <a:rPr lang="de-DE" sz="1200" b="1" dirty="0">
                <a:solidFill>
                  <a:prstClr val="black"/>
                </a:solidFill>
                <a:latin typeface="Arial"/>
                <a:cs typeface="Arial"/>
              </a:rPr>
              <a:t>€25 Million </a:t>
            </a:r>
            <a:r>
              <a:rPr lang="de-DE" sz="1200" dirty="0" err="1">
                <a:solidFill>
                  <a:prstClr val="black"/>
                </a:solidFill>
                <a:latin typeface="Arial"/>
                <a:cs typeface="Arial"/>
              </a:rPr>
              <a:t>for</a:t>
            </a:r>
            <a:r>
              <a:rPr lang="de-DE" sz="1200" dirty="0">
                <a:solidFill>
                  <a:prstClr val="black"/>
                </a:solidFill>
                <a:latin typeface="Arial"/>
                <a:cs typeface="Arial"/>
              </a:rPr>
              <a:t> </a:t>
            </a:r>
            <a:r>
              <a:rPr lang="en-US" sz="1200" b="1" dirty="0">
                <a:solidFill>
                  <a:prstClr val="black"/>
                </a:solidFill>
                <a:latin typeface="Arial"/>
                <a:cs typeface="Arial"/>
              </a:rPr>
              <a:t>strengthening informatics and cybersecurity </a:t>
            </a:r>
          </a:p>
        </p:txBody>
      </p:sp>
      <p:sp>
        <p:nvSpPr>
          <p:cNvPr id="8" name="Textfeld 7"/>
          <p:cNvSpPr txBox="1"/>
          <p:nvPr/>
        </p:nvSpPr>
        <p:spPr>
          <a:xfrm>
            <a:off x="724324" y="4167322"/>
            <a:ext cx="7342850" cy="848950"/>
          </a:xfrm>
          <a:prstGeom prst="rect">
            <a:avLst/>
          </a:prstGeom>
          <a:noFill/>
        </p:spPr>
        <p:txBody>
          <a:bodyPr wrap="square" rtlCol="0">
            <a:spAutoFit/>
          </a:bodyPr>
          <a:lstStyle/>
          <a:p>
            <a:pPr defTabSz="685800">
              <a:spcBef>
                <a:spcPts val="1350"/>
              </a:spcBef>
              <a:defRPr/>
            </a:pPr>
            <a:r>
              <a:rPr lang="en-US" sz="1200" dirty="0">
                <a:solidFill>
                  <a:prstClr val="black"/>
                </a:solidFill>
                <a:latin typeface="Arial"/>
                <a:cs typeface="Arial"/>
              </a:rPr>
              <a:t>€15 million for pilot projects at CISPA</a:t>
            </a:r>
          </a:p>
          <a:p>
            <a:pPr defTabSz="685800">
              <a:spcBef>
                <a:spcPts val="1350"/>
              </a:spcBef>
              <a:defRPr/>
            </a:pPr>
            <a:r>
              <a:rPr lang="en-US" sz="1200" dirty="0">
                <a:solidFill>
                  <a:prstClr val="black"/>
                </a:solidFill>
                <a:latin typeface="Arial"/>
                <a:cs typeface="Arial"/>
              </a:rPr>
              <a:t>€10 million for pilot projects at KIT</a:t>
            </a:r>
            <a:endParaRPr lang="de-DE" sz="1200" dirty="0">
              <a:solidFill>
                <a:prstClr val="black"/>
              </a:solidFill>
              <a:latin typeface="Arial"/>
              <a:cs typeface="Arial"/>
            </a:endParaRPr>
          </a:p>
          <a:p>
            <a:pPr defTabSz="685800"/>
            <a:endParaRPr lang="de-DE" sz="1350" dirty="0">
              <a:solidFill>
                <a:prstClr val="black"/>
              </a:solidFill>
              <a:latin typeface="Arial"/>
              <a:cs typeface="Arial"/>
            </a:endParaRPr>
          </a:p>
        </p:txBody>
      </p:sp>
      <p:sp>
        <p:nvSpPr>
          <p:cNvPr id="35" name="Ellipse 34"/>
          <p:cNvSpPr/>
          <p:nvPr/>
        </p:nvSpPr>
        <p:spPr bwMode="auto">
          <a:xfrm>
            <a:off x="437724" y="4151092"/>
            <a:ext cx="276215" cy="283615"/>
          </a:xfrm>
          <a:prstGeom prst="ellipse">
            <a:avLst/>
          </a:prstGeom>
          <a:solidFill>
            <a:srgbClr val="00CCBC"/>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6" name="Ellipse 35"/>
          <p:cNvSpPr/>
          <p:nvPr/>
        </p:nvSpPr>
        <p:spPr bwMode="auto">
          <a:xfrm>
            <a:off x="437222" y="4525316"/>
            <a:ext cx="276215" cy="283615"/>
          </a:xfrm>
          <a:prstGeom prst="ellipse">
            <a:avLst/>
          </a:prstGeom>
          <a:solidFill>
            <a:srgbClr val="00CCBC"/>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9" name="Textfeld 8"/>
          <p:cNvSpPr txBox="1"/>
          <p:nvPr/>
        </p:nvSpPr>
        <p:spPr>
          <a:xfrm>
            <a:off x="446797" y="4167322"/>
            <a:ext cx="312906" cy="276999"/>
          </a:xfrm>
          <a:prstGeom prst="rect">
            <a:avLst/>
          </a:prstGeom>
          <a:noFill/>
        </p:spPr>
        <p:txBody>
          <a:bodyPr wrap="none" rtlCol="0">
            <a:spAutoFit/>
          </a:bodyPr>
          <a:lstStyle/>
          <a:p>
            <a:pPr defTabSz="685800"/>
            <a:r>
              <a:rPr lang="de-DE" sz="1200" dirty="0">
                <a:solidFill>
                  <a:prstClr val="black"/>
                </a:solidFill>
                <a:latin typeface="Arial"/>
                <a:cs typeface="Arial"/>
              </a:rPr>
              <a:t>0I</a:t>
            </a:r>
          </a:p>
        </p:txBody>
      </p:sp>
      <p:sp>
        <p:nvSpPr>
          <p:cNvPr id="37" name="Textfeld 36"/>
          <p:cNvSpPr txBox="1"/>
          <p:nvPr/>
        </p:nvSpPr>
        <p:spPr bwMode="auto">
          <a:xfrm>
            <a:off x="442072" y="4537458"/>
            <a:ext cx="307074" cy="461665"/>
          </a:xfrm>
          <a:prstGeom prst="rect">
            <a:avLst/>
          </a:prstGeom>
          <a:noFill/>
        </p:spPr>
        <p:txBody>
          <a:bodyPr wrap="square" rtlCol="0">
            <a:spAutoFit/>
          </a:bodyPr>
          <a:lstStyle/>
          <a:p>
            <a:pPr defTabSz="685800"/>
            <a:r>
              <a:rPr lang="de-DE" sz="1200" dirty="0">
                <a:solidFill>
                  <a:prstClr val="black"/>
                </a:solidFill>
                <a:latin typeface="Arial"/>
                <a:cs typeface="Arial"/>
              </a:rPr>
              <a:t>0I</a:t>
            </a:r>
          </a:p>
        </p:txBody>
      </p:sp>
      <p:sp>
        <p:nvSpPr>
          <p:cNvPr id="10" name="Pfeil nach rechts 9"/>
          <p:cNvSpPr/>
          <p:nvPr/>
        </p:nvSpPr>
        <p:spPr>
          <a:xfrm>
            <a:off x="3340326" y="4358899"/>
            <a:ext cx="568492" cy="253031"/>
          </a:xfrm>
          <a:prstGeom prst="rightArrow">
            <a:avLst/>
          </a:prstGeom>
          <a:solidFill>
            <a:srgbClr val="00C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a:solidFill>
                <a:prstClr val="white"/>
              </a:solidFill>
              <a:latin typeface="Arial"/>
              <a:cs typeface="Arial"/>
            </a:endParaRPr>
          </a:p>
        </p:txBody>
      </p:sp>
      <p:sp>
        <p:nvSpPr>
          <p:cNvPr id="11" name="Textfeld 10"/>
          <p:cNvSpPr txBox="1"/>
          <p:nvPr/>
        </p:nvSpPr>
        <p:spPr>
          <a:xfrm>
            <a:off x="3916891" y="4356619"/>
            <a:ext cx="4219506" cy="461665"/>
          </a:xfrm>
          <a:prstGeom prst="rect">
            <a:avLst/>
          </a:prstGeom>
          <a:noFill/>
        </p:spPr>
        <p:txBody>
          <a:bodyPr wrap="square" rtlCol="0">
            <a:spAutoFit/>
          </a:bodyPr>
          <a:lstStyle/>
          <a:p>
            <a:pPr defTabSz="685800"/>
            <a:r>
              <a:rPr lang="en-US" sz="1200" dirty="0">
                <a:solidFill>
                  <a:prstClr val="black"/>
                </a:solidFill>
                <a:latin typeface="Arial"/>
                <a:cs typeface="Arial"/>
              </a:rPr>
              <a:t>Part of the funds to be used for cooperation with other Helmholtz centers</a:t>
            </a:r>
            <a:endParaRPr lang="de-DE" sz="1200" dirty="0">
              <a:solidFill>
                <a:prstClr val="black"/>
              </a:solidFill>
              <a:latin typeface="Arial"/>
              <a:cs typeface="Arial"/>
            </a:endParaRPr>
          </a:p>
        </p:txBody>
      </p:sp>
    </p:spTree>
    <p:extLst>
      <p:ext uri="{BB962C8B-B14F-4D97-AF65-F5344CB8AC3E}">
        <p14:creationId xmlns:p14="http://schemas.microsoft.com/office/powerpoint/2010/main" val="172313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78047" y="177348"/>
            <a:ext cx="8424000" cy="371930"/>
          </a:xfrm>
        </p:spPr>
        <p:txBody>
          <a:bodyPr/>
          <a:lstStyle/>
          <a:p>
            <a:pPr>
              <a:defRPr/>
            </a:pPr>
            <a:r>
              <a:rPr lang="de-DE" sz="2100" dirty="0"/>
              <a:t>„Zeitenwende“ and </a:t>
            </a:r>
            <a:r>
              <a:rPr lang="de-DE" sz="2100" dirty="0" err="1"/>
              <a:t>its</a:t>
            </a:r>
            <a:r>
              <a:rPr lang="de-DE" sz="2100" dirty="0"/>
              <a:t> </a:t>
            </a:r>
            <a:r>
              <a:rPr lang="de-DE" sz="2100" dirty="0" err="1"/>
              <a:t>implications</a:t>
            </a:r>
            <a:r>
              <a:rPr lang="de-DE" sz="2100" dirty="0"/>
              <a:t> for Helmholtz :</a:t>
            </a:r>
            <a:br>
              <a:rPr lang="de-DE" sz="2100" dirty="0"/>
            </a:br>
            <a:r>
              <a:rPr lang="en-US" sz="1800" dirty="0"/>
              <a:t>Termination of strategic cooperations with Russia, support programs for scientists of the Ukraine, significant financial challenges</a:t>
            </a:r>
            <a:br>
              <a:rPr lang="de-DE" sz="2100" dirty="0"/>
            </a:br>
            <a:endParaRPr sz="2100" dirty="0"/>
          </a:p>
        </p:txBody>
      </p:sp>
      <p:sp>
        <p:nvSpPr>
          <p:cNvPr id="12" name="Rechteck 11"/>
          <p:cNvSpPr/>
          <p:nvPr/>
        </p:nvSpPr>
        <p:spPr>
          <a:xfrm>
            <a:off x="259515" y="1194062"/>
            <a:ext cx="8424000" cy="3830536"/>
          </a:xfrm>
          <a:prstGeom prst="rect">
            <a:avLst/>
          </a:prstGeom>
        </p:spPr>
        <p:txBody>
          <a:bodyPr wrap="square">
            <a:spAutoFit/>
          </a:bodyPr>
          <a:lstStyle/>
          <a:p>
            <a:pPr marL="257175" indent="-257175" defTabSz="685800">
              <a:spcBef>
                <a:spcPts val="450"/>
              </a:spcBef>
              <a:buFont typeface="Arial" panose="020B0604020202020204" pitchFamily="34" charset="0"/>
              <a:buChar char="•"/>
            </a:pPr>
            <a:r>
              <a:rPr lang="en-US" sz="1425" b="1" dirty="0">
                <a:solidFill>
                  <a:prstClr val="black"/>
                </a:solidFill>
                <a:latin typeface="Arial"/>
                <a:cs typeface="Arial"/>
              </a:rPr>
              <a:t>Suspension of cooperation with Russian partners</a:t>
            </a:r>
            <a:r>
              <a:rPr lang="en-US" sz="1425" dirty="0">
                <a:solidFill>
                  <a:prstClr val="black"/>
                </a:solidFill>
                <a:latin typeface="Arial"/>
                <a:cs typeface="Arial"/>
              </a:rPr>
              <a:t> with dire consequences, especially in polar research</a:t>
            </a:r>
          </a:p>
          <a:p>
            <a:pPr marL="257175" indent="-257175" defTabSz="685800">
              <a:spcBef>
                <a:spcPts val="450"/>
              </a:spcBef>
              <a:buFont typeface="Arial" panose="020B0604020202020204" pitchFamily="34" charset="0"/>
              <a:buChar char="•"/>
            </a:pPr>
            <a:r>
              <a:rPr lang="en-US" sz="1425" b="1" dirty="0">
                <a:solidFill>
                  <a:prstClr val="black"/>
                </a:solidFill>
                <a:latin typeface="Arial"/>
                <a:cs typeface="Arial"/>
              </a:rPr>
              <a:t>Foreseeable loss of contributions by international partners</a:t>
            </a:r>
            <a:r>
              <a:rPr lang="en-US" sz="1425" dirty="0">
                <a:solidFill>
                  <a:prstClr val="black"/>
                </a:solidFill>
                <a:latin typeface="Arial"/>
                <a:cs typeface="Arial"/>
              </a:rPr>
              <a:t>, especially Russia, to major infrastructure projects such as FAIR or European XFEL</a:t>
            </a:r>
            <a:endParaRPr lang="de-DE" sz="1425" dirty="0">
              <a:solidFill>
                <a:prstClr val="black"/>
              </a:solidFill>
              <a:latin typeface="Arial"/>
              <a:cs typeface="Arial"/>
            </a:endParaRPr>
          </a:p>
          <a:p>
            <a:pPr marL="214313" indent="-214313" defTabSz="685800">
              <a:spcBef>
                <a:spcPts val="450"/>
              </a:spcBef>
              <a:buFont typeface="Arial" panose="020B0604020202020204" pitchFamily="34" charset="0"/>
              <a:buChar char="•"/>
            </a:pPr>
            <a:r>
              <a:rPr lang="de-DE" sz="1425" b="1" dirty="0">
                <a:solidFill>
                  <a:prstClr val="black"/>
                </a:solidFill>
              </a:rPr>
              <a:t>Helmholtz </a:t>
            </a:r>
            <a:r>
              <a:rPr lang="de-DE" sz="1425" b="1" dirty="0" err="1">
                <a:solidFill>
                  <a:prstClr val="black"/>
                </a:solidFill>
              </a:rPr>
              <a:t>support</a:t>
            </a:r>
            <a:r>
              <a:rPr lang="de-DE" sz="1425" b="1" dirty="0">
                <a:solidFill>
                  <a:prstClr val="black"/>
                </a:solidFill>
              </a:rPr>
              <a:t> </a:t>
            </a:r>
            <a:r>
              <a:rPr lang="de-DE" sz="1425" b="1" dirty="0" err="1">
                <a:solidFill>
                  <a:prstClr val="black"/>
                </a:solidFill>
              </a:rPr>
              <a:t>program</a:t>
            </a:r>
            <a:r>
              <a:rPr lang="de-DE" sz="1425" b="1" dirty="0">
                <a:solidFill>
                  <a:prstClr val="black"/>
                </a:solidFill>
              </a:rPr>
              <a:t> </a:t>
            </a:r>
            <a:r>
              <a:rPr lang="de-DE" sz="1425" b="1" dirty="0" err="1">
                <a:solidFill>
                  <a:prstClr val="black"/>
                </a:solidFill>
              </a:rPr>
              <a:t>for</a:t>
            </a:r>
            <a:r>
              <a:rPr lang="de-DE" sz="1425" b="1" dirty="0">
                <a:solidFill>
                  <a:prstClr val="black"/>
                </a:solidFill>
              </a:rPr>
              <a:t> </a:t>
            </a:r>
            <a:r>
              <a:rPr lang="de-DE" sz="1425" b="1" dirty="0" err="1">
                <a:solidFill>
                  <a:prstClr val="black"/>
                </a:solidFill>
              </a:rPr>
              <a:t>refugee</a:t>
            </a:r>
            <a:r>
              <a:rPr lang="de-DE" sz="1425" b="1" dirty="0">
                <a:solidFill>
                  <a:prstClr val="black"/>
                </a:solidFill>
              </a:rPr>
              <a:t> </a:t>
            </a:r>
            <a:r>
              <a:rPr lang="de-DE" sz="1425" b="1" dirty="0" err="1">
                <a:solidFill>
                  <a:prstClr val="black"/>
                </a:solidFill>
              </a:rPr>
              <a:t>scientists</a:t>
            </a:r>
            <a:r>
              <a:rPr lang="de-DE" sz="1425" b="1" dirty="0">
                <a:solidFill>
                  <a:prstClr val="black"/>
                </a:solidFill>
              </a:rPr>
              <a:t> </a:t>
            </a:r>
            <a:r>
              <a:rPr lang="de-DE" sz="1425" b="1" dirty="0" err="1">
                <a:solidFill>
                  <a:prstClr val="black"/>
                </a:solidFill>
              </a:rPr>
              <a:t>from</a:t>
            </a:r>
            <a:r>
              <a:rPr lang="de-DE" sz="1425" b="1" dirty="0">
                <a:solidFill>
                  <a:prstClr val="black"/>
                </a:solidFill>
              </a:rPr>
              <a:t> Ukraine: </a:t>
            </a:r>
            <a:r>
              <a:rPr lang="de-DE" sz="1425" dirty="0" err="1">
                <a:solidFill>
                  <a:prstClr val="black"/>
                </a:solidFill>
              </a:rPr>
              <a:t>unbureaucratic</a:t>
            </a:r>
            <a:r>
              <a:rPr lang="de-DE" sz="1425" dirty="0">
                <a:solidFill>
                  <a:prstClr val="black"/>
                </a:solidFill>
              </a:rPr>
              <a:t> </a:t>
            </a:r>
            <a:r>
              <a:rPr lang="de-DE" sz="1425" dirty="0" err="1">
                <a:solidFill>
                  <a:prstClr val="black"/>
                </a:solidFill>
              </a:rPr>
              <a:t>temporary</a:t>
            </a:r>
            <a:r>
              <a:rPr lang="de-DE" sz="1425" dirty="0">
                <a:solidFill>
                  <a:prstClr val="black"/>
                </a:solidFill>
              </a:rPr>
              <a:t> </a:t>
            </a:r>
            <a:r>
              <a:rPr lang="de-DE" sz="1425" dirty="0" err="1">
                <a:solidFill>
                  <a:prstClr val="black"/>
                </a:solidFill>
              </a:rPr>
              <a:t>funding</a:t>
            </a:r>
            <a:r>
              <a:rPr lang="de-DE" sz="1425" dirty="0">
                <a:solidFill>
                  <a:prstClr val="black"/>
                </a:solidFill>
              </a:rPr>
              <a:t> (max. 12 </a:t>
            </a:r>
            <a:r>
              <a:rPr lang="de-DE" sz="1425" dirty="0" err="1">
                <a:solidFill>
                  <a:prstClr val="black"/>
                </a:solidFill>
              </a:rPr>
              <a:t>months</a:t>
            </a:r>
            <a:r>
              <a:rPr lang="de-DE" sz="1425" dirty="0">
                <a:solidFill>
                  <a:prstClr val="black"/>
                </a:solidFill>
              </a:rPr>
              <a:t>) </a:t>
            </a:r>
            <a:r>
              <a:rPr lang="de-DE" sz="1425" dirty="0" err="1">
                <a:solidFill>
                  <a:prstClr val="black"/>
                </a:solidFill>
              </a:rPr>
              <a:t>for</a:t>
            </a:r>
            <a:r>
              <a:rPr lang="de-DE" sz="1425" dirty="0">
                <a:solidFill>
                  <a:prstClr val="black"/>
                </a:solidFill>
              </a:rPr>
              <a:t> </a:t>
            </a:r>
            <a:r>
              <a:rPr lang="de-DE" sz="1425" dirty="0" err="1">
                <a:solidFill>
                  <a:prstClr val="black"/>
                </a:solidFill>
              </a:rPr>
              <a:t>Ukrainian</a:t>
            </a:r>
            <a:r>
              <a:rPr lang="de-DE" sz="1425" dirty="0">
                <a:solidFill>
                  <a:prstClr val="black"/>
                </a:solidFill>
              </a:rPr>
              <a:t> </a:t>
            </a:r>
            <a:r>
              <a:rPr lang="de-DE" sz="1425" dirty="0" err="1">
                <a:solidFill>
                  <a:prstClr val="black"/>
                </a:solidFill>
              </a:rPr>
              <a:t>colleagues</a:t>
            </a:r>
            <a:r>
              <a:rPr lang="de-DE" sz="1425" dirty="0">
                <a:solidFill>
                  <a:prstClr val="black"/>
                </a:solidFill>
              </a:rPr>
              <a:t>. So </a:t>
            </a:r>
            <a:r>
              <a:rPr lang="de-DE" sz="1425" dirty="0" err="1">
                <a:solidFill>
                  <a:prstClr val="black"/>
                </a:solidFill>
              </a:rPr>
              <a:t>far</a:t>
            </a:r>
            <a:r>
              <a:rPr lang="de-DE" sz="1425" dirty="0">
                <a:solidFill>
                  <a:prstClr val="black"/>
                </a:solidFill>
              </a:rPr>
              <a:t> 46 </a:t>
            </a:r>
            <a:r>
              <a:rPr lang="de-DE" sz="1425" dirty="0" err="1">
                <a:solidFill>
                  <a:prstClr val="black"/>
                </a:solidFill>
              </a:rPr>
              <a:t>funded</a:t>
            </a:r>
            <a:r>
              <a:rPr lang="de-DE" sz="1425" dirty="0">
                <a:solidFill>
                  <a:prstClr val="black"/>
                </a:solidFill>
              </a:rPr>
              <a:t> </a:t>
            </a:r>
            <a:r>
              <a:rPr lang="de-DE" sz="1425" dirty="0" err="1">
                <a:solidFill>
                  <a:prstClr val="black"/>
                </a:solidFill>
              </a:rPr>
              <a:t>applications</a:t>
            </a:r>
            <a:r>
              <a:rPr lang="de-DE" sz="1425" dirty="0">
                <a:solidFill>
                  <a:prstClr val="black"/>
                </a:solidFill>
              </a:rPr>
              <a:t>, total </a:t>
            </a:r>
            <a:r>
              <a:rPr lang="de-DE" sz="1425" dirty="0" err="1">
                <a:solidFill>
                  <a:prstClr val="black"/>
                </a:solidFill>
              </a:rPr>
              <a:t>amount</a:t>
            </a:r>
            <a:r>
              <a:rPr lang="de-DE" sz="1425" dirty="0">
                <a:solidFill>
                  <a:prstClr val="black"/>
                </a:solidFill>
              </a:rPr>
              <a:t> of € 760.000 </a:t>
            </a:r>
            <a:r>
              <a:rPr lang="de-DE" sz="1425" dirty="0" err="1">
                <a:solidFill>
                  <a:prstClr val="black"/>
                </a:solidFill>
              </a:rPr>
              <a:t>from</a:t>
            </a:r>
            <a:r>
              <a:rPr lang="de-DE" sz="1425" dirty="0">
                <a:solidFill>
                  <a:prstClr val="black"/>
                </a:solidFill>
              </a:rPr>
              <a:t> INF</a:t>
            </a:r>
          </a:p>
          <a:p>
            <a:pPr marL="214313" indent="-214313" defTabSz="685800">
              <a:spcBef>
                <a:spcPts val="450"/>
              </a:spcBef>
              <a:buFont typeface="Arial" panose="020B0604020202020204" pitchFamily="34" charset="0"/>
              <a:buChar char="•"/>
            </a:pPr>
            <a:r>
              <a:rPr lang="de-DE" sz="1425" b="1" dirty="0" err="1">
                <a:solidFill>
                  <a:prstClr val="black"/>
                </a:solidFill>
                <a:latin typeface="Arial"/>
                <a:cs typeface="Arial"/>
              </a:rPr>
              <a:t>Increases</a:t>
            </a:r>
            <a:r>
              <a:rPr lang="de-DE" sz="1425" b="1" dirty="0">
                <a:solidFill>
                  <a:prstClr val="black"/>
                </a:solidFill>
                <a:latin typeface="Arial"/>
                <a:cs typeface="Arial"/>
              </a:rPr>
              <a:t> in </a:t>
            </a:r>
            <a:r>
              <a:rPr lang="de-DE" sz="1425" b="1" dirty="0" err="1">
                <a:solidFill>
                  <a:prstClr val="black"/>
                </a:solidFill>
                <a:latin typeface="Arial"/>
                <a:cs typeface="Arial"/>
              </a:rPr>
              <a:t>operating</a:t>
            </a:r>
            <a:r>
              <a:rPr lang="de-DE" sz="1425" b="1" dirty="0">
                <a:solidFill>
                  <a:prstClr val="black"/>
                </a:solidFill>
                <a:latin typeface="Arial"/>
                <a:cs typeface="Arial"/>
              </a:rPr>
              <a:t> </a:t>
            </a:r>
            <a:r>
              <a:rPr lang="de-DE" sz="1425" b="1" dirty="0" err="1">
                <a:solidFill>
                  <a:prstClr val="black"/>
                </a:solidFill>
                <a:latin typeface="Arial"/>
                <a:cs typeface="Arial"/>
              </a:rPr>
              <a:t>costs</a:t>
            </a:r>
            <a:r>
              <a:rPr lang="de-DE" sz="1425" dirty="0">
                <a:solidFill>
                  <a:prstClr val="black"/>
                </a:solidFill>
                <a:latin typeface="Arial"/>
                <a:cs typeface="Arial"/>
              </a:rPr>
              <a:t> </a:t>
            </a:r>
            <a:r>
              <a:rPr lang="de-DE" sz="1425" dirty="0" err="1">
                <a:solidFill>
                  <a:prstClr val="black"/>
                </a:solidFill>
                <a:latin typeface="Arial"/>
                <a:cs typeface="Arial"/>
              </a:rPr>
              <a:t>have</a:t>
            </a:r>
            <a:r>
              <a:rPr lang="de-DE" sz="1425" dirty="0">
                <a:solidFill>
                  <a:prstClr val="black"/>
                </a:solidFill>
                <a:latin typeface="Arial"/>
                <a:cs typeface="Arial"/>
              </a:rPr>
              <a:t> </a:t>
            </a:r>
            <a:r>
              <a:rPr lang="de-DE" sz="1425" dirty="0" err="1">
                <a:solidFill>
                  <a:prstClr val="black"/>
                </a:solidFill>
                <a:latin typeface="Arial"/>
                <a:cs typeface="Arial"/>
              </a:rPr>
              <a:t>direct</a:t>
            </a:r>
            <a:r>
              <a:rPr lang="de-DE" sz="1425" dirty="0">
                <a:solidFill>
                  <a:prstClr val="black"/>
                </a:solidFill>
                <a:latin typeface="Arial"/>
                <a:cs typeface="Arial"/>
              </a:rPr>
              <a:t> </a:t>
            </a:r>
            <a:r>
              <a:rPr lang="de-DE" sz="1425" dirty="0" err="1">
                <a:solidFill>
                  <a:prstClr val="black"/>
                </a:solidFill>
                <a:latin typeface="Arial"/>
                <a:cs typeface="Arial"/>
              </a:rPr>
              <a:t>impact</a:t>
            </a:r>
            <a:r>
              <a:rPr lang="de-DE" sz="1425" dirty="0">
                <a:solidFill>
                  <a:prstClr val="black"/>
                </a:solidFill>
                <a:latin typeface="Arial"/>
                <a:cs typeface="Arial"/>
              </a:rPr>
              <a:t> on the </a:t>
            </a:r>
            <a:r>
              <a:rPr lang="de-DE" sz="1425" dirty="0" err="1">
                <a:solidFill>
                  <a:prstClr val="black"/>
                </a:solidFill>
                <a:latin typeface="Arial"/>
                <a:cs typeface="Arial"/>
              </a:rPr>
              <a:t>budgets</a:t>
            </a:r>
            <a:r>
              <a:rPr lang="de-DE" sz="1425" dirty="0">
                <a:solidFill>
                  <a:prstClr val="black"/>
                </a:solidFill>
                <a:latin typeface="Arial"/>
                <a:cs typeface="Arial"/>
              </a:rPr>
              <a:t> of Helmholtz Centers and on our </a:t>
            </a:r>
            <a:r>
              <a:rPr lang="de-DE" sz="1425" dirty="0" err="1">
                <a:solidFill>
                  <a:prstClr val="black"/>
                </a:solidFill>
                <a:latin typeface="Arial"/>
                <a:cs typeface="Arial"/>
              </a:rPr>
              <a:t>scientific</a:t>
            </a:r>
            <a:r>
              <a:rPr lang="de-DE" sz="1425" dirty="0">
                <a:solidFill>
                  <a:prstClr val="black"/>
                </a:solidFill>
                <a:latin typeface="Arial"/>
                <a:cs typeface="Arial"/>
              </a:rPr>
              <a:t> </a:t>
            </a:r>
            <a:r>
              <a:rPr lang="de-DE" sz="1425" dirty="0" err="1">
                <a:solidFill>
                  <a:prstClr val="black"/>
                </a:solidFill>
                <a:latin typeface="Arial"/>
                <a:cs typeface="Arial"/>
              </a:rPr>
              <a:t>competitiveness</a:t>
            </a:r>
            <a:endParaRPr lang="de-DE" sz="1425" dirty="0">
              <a:solidFill>
                <a:prstClr val="black"/>
              </a:solidFill>
              <a:latin typeface="Arial"/>
              <a:cs typeface="Arial"/>
            </a:endParaRPr>
          </a:p>
          <a:p>
            <a:pPr marL="557213" lvl="1" indent="-214313" defTabSz="685800">
              <a:spcBef>
                <a:spcPts val="450"/>
              </a:spcBef>
              <a:buFont typeface="Courier New" panose="02070309020205020404" pitchFamily="49" charset="0"/>
              <a:buChar char="o"/>
            </a:pPr>
            <a:r>
              <a:rPr lang="de-DE" sz="1425" dirty="0">
                <a:solidFill>
                  <a:prstClr val="black"/>
                </a:solidFill>
                <a:latin typeface="Arial"/>
                <a:cs typeface="Arial"/>
              </a:rPr>
              <a:t>High additional </a:t>
            </a:r>
            <a:r>
              <a:rPr lang="de-DE" sz="1425" dirty="0" err="1">
                <a:solidFill>
                  <a:prstClr val="black"/>
                </a:solidFill>
                <a:latin typeface="Arial"/>
                <a:cs typeface="Arial"/>
              </a:rPr>
              <a:t>energy</a:t>
            </a:r>
            <a:r>
              <a:rPr lang="de-DE" sz="1425" dirty="0">
                <a:solidFill>
                  <a:prstClr val="black"/>
                </a:solidFill>
                <a:latin typeface="Arial"/>
                <a:cs typeface="Arial"/>
              </a:rPr>
              <a:t> </a:t>
            </a:r>
            <a:r>
              <a:rPr lang="de-DE" sz="1425" dirty="0" err="1">
                <a:solidFill>
                  <a:prstClr val="black"/>
                </a:solidFill>
                <a:latin typeface="Arial"/>
                <a:cs typeface="Arial"/>
              </a:rPr>
              <a:t>costs</a:t>
            </a:r>
            <a:r>
              <a:rPr lang="de-DE" sz="1425" dirty="0">
                <a:solidFill>
                  <a:prstClr val="black"/>
                </a:solidFill>
                <a:latin typeface="Arial"/>
                <a:cs typeface="Arial"/>
              </a:rPr>
              <a:t> (</a:t>
            </a:r>
            <a:r>
              <a:rPr lang="de-DE" sz="1425" dirty="0" err="1">
                <a:solidFill>
                  <a:prstClr val="black"/>
                </a:solidFill>
                <a:latin typeface="Arial"/>
                <a:cs typeface="Arial"/>
              </a:rPr>
              <a:t>particular</a:t>
            </a:r>
            <a:r>
              <a:rPr lang="de-DE" sz="1425" dirty="0">
                <a:solidFill>
                  <a:prstClr val="black"/>
                </a:solidFill>
                <a:latin typeface="Arial"/>
                <a:cs typeface="Arial"/>
              </a:rPr>
              <a:t> </a:t>
            </a:r>
            <a:r>
              <a:rPr lang="de-DE" sz="1425" dirty="0" err="1">
                <a:solidFill>
                  <a:prstClr val="black"/>
                </a:solidFill>
                <a:latin typeface="Arial"/>
                <a:cs typeface="Arial"/>
              </a:rPr>
              <a:t>relevance</a:t>
            </a:r>
            <a:r>
              <a:rPr lang="de-DE" sz="1425" dirty="0">
                <a:solidFill>
                  <a:prstClr val="black"/>
                </a:solidFill>
                <a:latin typeface="Arial"/>
                <a:cs typeface="Arial"/>
              </a:rPr>
              <a:t> for large-</a:t>
            </a:r>
            <a:r>
              <a:rPr lang="de-DE" sz="1425" dirty="0" err="1">
                <a:solidFill>
                  <a:prstClr val="black"/>
                </a:solidFill>
                <a:latin typeface="Arial"/>
                <a:cs typeface="Arial"/>
              </a:rPr>
              <a:t>scale</a:t>
            </a:r>
            <a:r>
              <a:rPr lang="de-DE" sz="1425" dirty="0">
                <a:solidFill>
                  <a:prstClr val="black"/>
                </a:solidFill>
                <a:latin typeface="Arial"/>
                <a:cs typeface="Arial"/>
              </a:rPr>
              <a:t> </a:t>
            </a:r>
            <a:r>
              <a:rPr lang="de-DE" sz="1425" dirty="0" err="1">
                <a:solidFill>
                  <a:prstClr val="black"/>
                </a:solidFill>
                <a:latin typeface="Arial"/>
                <a:cs typeface="Arial"/>
              </a:rPr>
              <a:t>research</a:t>
            </a:r>
            <a:r>
              <a:rPr lang="de-DE" sz="1425" dirty="0">
                <a:solidFill>
                  <a:prstClr val="black"/>
                </a:solidFill>
                <a:latin typeface="Arial"/>
                <a:cs typeface="Arial"/>
              </a:rPr>
              <a:t> </a:t>
            </a:r>
            <a:r>
              <a:rPr lang="de-DE" sz="1425" dirty="0" err="1">
                <a:solidFill>
                  <a:prstClr val="black"/>
                </a:solidFill>
                <a:latin typeface="Arial"/>
                <a:cs typeface="Arial"/>
              </a:rPr>
              <a:t>infrastructures</a:t>
            </a:r>
            <a:r>
              <a:rPr lang="de-DE" sz="1425" dirty="0">
                <a:solidFill>
                  <a:prstClr val="black"/>
                </a:solidFill>
                <a:latin typeface="Arial"/>
                <a:cs typeface="Arial"/>
              </a:rPr>
              <a:t>), </a:t>
            </a:r>
            <a:r>
              <a:rPr lang="en-US" sz="1425" dirty="0">
                <a:solidFill>
                  <a:prstClr val="black"/>
                </a:solidFill>
                <a:latin typeface="Arial"/>
                <a:cs typeface="Arial"/>
              </a:rPr>
              <a:t>above-average increases in salaries in the public sector &amp; significant inflation rates </a:t>
            </a:r>
          </a:p>
          <a:p>
            <a:pPr marL="557213" lvl="1" indent="-214313" defTabSz="685800">
              <a:spcBef>
                <a:spcPts val="450"/>
              </a:spcBef>
              <a:buFont typeface="Courier New" panose="02070309020205020404" pitchFamily="49" charset="0"/>
              <a:buChar char="o"/>
            </a:pPr>
            <a:r>
              <a:rPr lang="en-US" sz="1425" dirty="0">
                <a:solidFill>
                  <a:prstClr val="black"/>
                </a:solidFill>
                <a:latin typeface="Arial"/>
                <a:cs typeface="Arial"/>
              </a:rPr>
              <a:t>Centers must plan their budgets conservatively for the coming years; this may have </a:t>
            </a:r>
            <a:br>
              <a:rPr lang="en-US" sz="1425" dirty="0">
                <a:solidFill>
                  <a:prstClr val="black"/>
                </a:solidFill>
                <a:latin typeface="Arial"/>
                <a:cs typeface="Arial"/>
              </a:rPr>
            </a:br>
            <a:r>
              <a:rPr lang="en-US" sz="1425" dirty="0">
                <a:solidFill>
                  <a:prstClr val="black"/>
                </a:solidFill>
                <a:latin typeface="Arial"/>
                <a:cs typeface="Arial"/>
              </a:rPr>
              <a:t>a negative impact on recruitment and infrastructure investments</a:t>
            </a:r>
          </a:p>
          <a:p>
            <a:pPr marL="557213" lvl="1" indent="-214313" defTabSz="685800">
              <a:spcBef>
                <a:spcPts val="450"/>
              </a:spcBef>
              <a:buFont typeface="Courier New" panose="02070309020205020404" pitchFamily="49" charset="0"/>
              <a:buChar char="o"/>
            </a:pPr>
            <a:r>
              <a:rPr lang="en-US" sz="1425" dirty="0">
                <a:solidFill>
                  <a:prstClr val="black"/>
                </a:solidFill>
                <a:latin typeface="Arial"/>
                <a:cs typeface="Arial"/>
              </a:rPr>
              <a:t>Development of contingency plans including internal reallocation of funds</a:t>
            </a:r>
          </a:p>
          <a:p>
            <a:pPr marL="557213" lvl="1" indent="-214313" defTabSz="685800">
              <a:spcBef>
                <a:spcPts val="450"/>
              </a:spcBef>
              <a:buFont typeface="Courier New" panose="02070309020205020404" pitchFamily="49" charset="0"/>
              <a:buChar char="o"/>
            </a:pPr>
            <a:r>
              <a:rPr lang="en-US" sz="1425" dirty="0">
                <a:solidFill>
                  <a:prstClr val="black"/>
                </a:solidFill>
                <a:latin typeface="Arial"/>
                <a:cs typeface="Arial"/>
              </a:rPr>
              <a:t>Research Ministry has set up a contingency fund for energy-intensive research</a:t>
            </a:r>
          </a:p>
        </p:txBody>
      </p:sp>
    </p:spTree>
    <p:extLst>
      <p:ext uri="{BB962C8B-B14F-4D97-AF65-F5344CB8AC3E}">
        <p14:creationId xmlns:p14="http://schemas.microsoft.com/office/powerpoint/2010/main" val="37069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5083" y="2139702"/>
            <a:ext cx="7776864" cy="540060"/>
          </a:xfrm>
        </p:spPr>
        <p:txBody>
          <a:bodyPr/>
          <a:lstStyle/>
          <a:p>
            <a:r>
              <a:rPr lang="en-US" sz="2400" dirty="0" err="1">
                <a:solidFill>
                  <a:prstClr val="white"/>
                </a:solidFill>
              </a:rPr>
              <a:t>PoF</a:t>
            </a:r>
            <a:r>
              <a:rPr lang="en-US" sz="2400" dirty="0">
                <a:solidFill>
                  <a:prstClr val="white"/>
                </a:solidFill>
              </a:rPr>
              <a:t> V</a:t>
            </a:r>
          </a:p>
        </p:txBody>
      </p:sp>
      <p:sp>
        <p:nvSpPr>
          <p:cNvPr id="3" name="Textplatzhalter 2"/>
          <p:cNvSpPr>
            <a:spLocks noGrp="1"/>
          </p:cNvSpPr>
          <p:nvPr>
            <p:ph type="body" sz="quarter" idx="11"/>
          </p:nvPr>
        </p:nvSpPr>
        <p:spPr>
          <a:xfrm>
            <a:off x="985082" y="2931790"/>
            <a:ext cx="7799386" cy="1044575"/>
          </a:xfrm>
        </p:spPr>
        <p:txBody>
          <a:bodyPr/>
          <a:lstStyle/>
          <a:p>
            <a:r>
              <a:rPr lang="en-US" dirty="0"/>
              <a:t>Steps towards the evaluation process</a:t>
            </a:r>
            <a:endParaRPr lang="de-DE" dirty="0"/>
          </a:p>
        </p:txBody>
      </p:sp>
    </p:spTree>
    <p:extLst>
      <p:ext uri="{BB962C8B-B14F-4D97-AF65-F5344CB8AC3E}">
        <p14:creationId xmlns:p14="http://schemas.microsoft.com/office/powerpoint/2010/main" val="365177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Program-</a:t>
            </a:r>
            <a:r>
              <a:rPr lang="de-DE" dirty="0" err="1"/>
              <a:t>oriented</a:t>
            </a:r>
            <a:r>
              <a:rPr lang="de-DE" dirty="0"/>
              <a:t> </a:t>
            </a:r>
            <a:r>
              <a:rPr lang="de-DE" dirty="0" err="1"/>
              <a:t>funding</a:t>
            </a:r>
            <a:r>
              <a:rPr lang="de-DE" dirty="0"/>
              <a:t> (</a:t>
            </a:r>
            <a:r>
              <a:rPr lang="de-DE" dirty="0" err="1"/>
              <a:t>PoF</a:t>
            </a:r>
            <a:r>
              <a:rPr lang="de-DE" dirty="0"/>
              <a:t>)</a:t>
            </a:r>
          </a:p>
        </p:txBody>
      </p:sp>
      <p:sp>
        <p:nvSpPr>
          <p:cNvPr id="7" name="Textplatzhalter 6"/>
          <p:cNvSpPr>
            <a:spLocks noGrp="1"/>
          </p:cNvSpPr>
          <p:nvPr>
            <p:ph type="body" sz="quarter" idx="14"/>
          </p:nvPr>
        </p:nvSpPr>
        <p:spPr/>
        <p:txBody>
          <a:bodyPr/>
          <a:lstStyle/>
          <a:p>
            <a:pPr>
              <a:defRPr/>
            </a:pPr>
            <a:r>
              <a:rPr lang="de-DE" dirty="0"/>
              <a:t>Key </a:t>
            </a:r>
            <a:r>
              <a:rPr lang="de-DE" dirty="0" err="1"/>
              <a:t>steps</a:t>
            </a:r>
            <a:r>
              <a:rPr lang="de-DE" dirty="0"/>
              <a:t> </a:t>
            </a:r>
            <a:r>
              <a:rPr lang="de-DE" dirty="0" err="1"/>
              <a:t>towards</a:t>
            </a:r>
            <a:r>
              <a:rPr lang="de-DE" dirty="0"/>
              <a:t> </a:t>
            </a:r>
            <a:r>
              <a:rPr lang="de-DE" dirty="0" err="1"/>
              <a:t>Pof</a:t>
            </a:r>
            <a:r>
              <a:rPr lang="de-DE" dirty="0"/>
              <a:t> V</a:t>
            </a:r>
          </a:p>
        </p:txBody>
      </p:sp>
      <p:pic>
        <p:nvPicPr>
          <p:cNvPr id="28" name="Grafik 27"/>
          <p:cNvPicPr>
            <a:picLocks noChangeAspect="1"/>
          </p:cNvPicPr>
          <p:nvPr/>
        </p:nvPicPr>
        <p:blipFill>
          <a:blip r:embed="rId2"/>
          <a:srcRect t="3791" b="3349"/>
          <a:stretch/>
        </p:blipFill>
        <p:spPr bwMode="auto">
          <a:xfrm>
            <a:off x="6847" y="1203599"/>
            <a:ext cx="9144000" cy="3528392"/>
          </a:xfrm>
          <a:prstGeom prst="rect">
            <a:avLst/>
          </a:prstGeom>
        </p:spPr>
      </p:pic>
      <p:sp>
        <p:nvSpPr>
          <p:cNvPr id="29" name="Textfeld 28">
            <a:extLst>
              <a:ext uri="{FF2B5EF4-FFF2-40B4-BE49-F238E27FC236}">
                <a16:creationId xmlns:a16="http://schemas.microsoft.com/office/drawing/2014/main" id="{5E9357B4-BAC9-97C2-8A44-0F083C76B076}"/>
              </a:ext>
            </a:extLst>
          </p:cNvPr>
          <p:cNvSpPr txBox="1"/>
          <p:nvPr/>
        </p:nvSpPr>
        <p:spPr bwMode="auto">
          <a:xfrm>
            <a:off x="539552" y="1610871"/>
            <a:ext cx="1476921" cy="461665"/>
          </a:xfrm>
          <a:prstGeom prst="rect">
            <a:avLst/>
          </a:prstGeom>
          <a:solidFill>
            <a:srgbClr val="C1C9D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09205E"/>
                </a:solidFill>
                <a:latin typeface="Arial"/>
              </a:rPr>
              <a:t>Initiate strategic planning process</a:t>
            </a:r>
            <a:endParaRPr kumimoji="0" lang="en-US" sz="1200" b="0" i="0" u="none" strike="noStrike" kern="1200" cap="none" spc="0" normalizeH="0" baseline="0" noProof="0" dirty="0">
              <a:ln>
                <a:noFill/>
              </a:ln>
              <a:solidFill>
                <a:srgbClr val="09205E"/>
              </a:solidFill>
              <a:effectLst/>
              <a:uLnTx/>
              <a:uFillTx/>
              <a:latin typeface="Arial"/>
              <a:ea typeface="+mn-ea"/>
              <a:cs typeface="+mn-cs"/>
            </a:endParaRPr>
          </a:p>
        </p:txBody>
      </p:sp>
      <p:sp>
        <p:nvSpPr>
          <p:cNvPr id="30" name="Textfeld 29">
            <a:extLst>
              <a:ext uri="{FF2B5EF4-FFF2-40B4-BE49-F238E27FC236}">
                <a16:creationId xmlns:a16="http://schemas.microsoft.com/office/drawing/2014/main" id="{9904657E-600D-8B66-965C-5A47F2DA5F8A}"/>
              </a:ext>
            </a:extLst>
          </p:cNvPr>
          <p:cNvSpPr txBox="1"/>
          <p:nvPr/>
        </p:nvSpPr>
        <p:spPr bwMode="auto">
          <a:xfrm>
            <a:off x="2149506" y="1610870"/>
            <a:ext cx="1476921" cy="461665"/>
          </a:xfrm>
          <a:prstGeom prst="rect">
            <a:avLst/>
          </a:prstGeom>
          <a:solidFill>
            <a:srgbClr val="7F92B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spc="0" normalizeH="0" noProof="0" dirty="0">
                <a:ln>
                  <a:noFill/>
                </a:ln>
                <a:solidFill>
                  <a:srgbClr val="09205E"/>
                </a:solidFill>
                <a:effectLst/>
                <a:uLnTx/>
                <a:uFillTx/>
                <a:latin typeface="Arial"/>
                <a:ea typeface="+mn-ea"/>
                <a:cs typeface="+mn-cs"/>
              </a:rPr>
              <a:t>Scientific evaluation</a:t>
            </a:r>
          </a:p>
        </p:txBody>
      </p:sp>
      <p:sp>
        <p:nvSpPr>
          <p:cNvPr id="31" name="Textfeld 30">
            <a:extLst>
              <a:ext uri="{FF2B5EF4-FFF2-40B4-BE49-F238E27FC236}">
                <a16:creationId xmlns:a16="http://schemas.microsoft.com/office/drawing/2014/main" id="{9E286EBA-0E74-7699-B3F1-C6B58C5949CD}"/>
              </a:ext>
            </a:extLst>
          </p:cNvPr>
          <p:cNvSpPr txBox="1"/>
          <p:nvPr/>
        </p:nvSpPr>
        <p:spPr bwMode="auto">
          <a:xfrm>
            <a:off x="3832314" y="1610869"/>
            <a:ext cx="1476921" cy="461665"/>
          </a:xfrm>
          <a:prstGeom prst="rect">
            <a:avLst/>
          </a:prstGeom>
          <a:solidFill>
            <a:srgbClr val="C1C9D9"/>
          </a:solidFill>
        </p:spPr>
        <p:txBody>
          <a:bodyPr wrap="square" rtlCol="0">
            <a:spAutoFit/>
          </a:bodyPr>
          <a:lstStyle/>
          <a:p>
            <a:pPr lvl="0" algn="ctr" rtl="0">
              <a:defRPr/>
            </a:pPr>
            <a:r>
              <a:rPr kumimoji="0" lang="en-US" sz="1200" b="0" i="0" u="none" strike="noStrike" kern="1200" cap="none" spc="0" normalizeH="0" baseline="0" noProof="0" dirty="0">
                <a:ln>
                  <a:noFill/>
                </a:ln>
                <a:solidFill>
                  <a:srgbClr val="09205E"/>
                </a:solidFill>
                <a:effectLst/>
                <a:uLnTx/>
                <a:uFillTx/>
                <a:latin typeface="Arial"/>
                <a:ea typeface="+mn-ea"/>
                <a:cs typeface="+mn-cs"/>
              </a:rPr>
              <a:t>Finalize </a:t>
            </a:r>
            <a:r>
              <a:rPr lang="en-US" sz="1200" kern="1200" dirty="0">
                <a:solidFill>
                  <a:srgbClr val="09205E"/>
                </a:solidFill>
              </a:rPr>
              <a:t>strategic planning process</a:t>
            </a:r>
          </a:p>
        </p:txBody>
      </p:sp>
      <p:sp>
        <p:nvSpPr>
          <p:cNvPr id="32" name="Textfeld 31">
            <a:extLst>
              <a:ext uri="{FF2B5EF4-FFF2-40B4-BE49-F238E27FC236}">
                <a16:creationId xmlns:a16="http://schemas.microsoft.com/office/drawing/2014/main" id="{78443C3C-5000-7A3D-05EE-C0941F7D17FE}"/>
              </a:ext>
            </a:extLst>
          </p:cNvPr>
          <p:cNvSpPr txBox="1"/>
          <p:nvPr/>
        </p:nvSpPr>
        <p:spPr bwMode="auto">
          <a:xfrm>
            <a:off x="5515122" y="1605367"/>
            <a:ext cx="1476921" cy="461665"/>
          </a:xfrm>
          <a:prstGeom prst="rect">
            <a:avLst/>
          </a:prstGeom>
          <a:solidFill>
            <a:srgbClr val="7F92B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spc="0" normalizeH="0" noProof="0" dirty="0">
                <a:ln>
                  <a:noFill/>
                </a:ln>
                <a:solidFill>
                  <a:srgbClr val="09205E"/>
                </a:solidFill>
                <a:effectLst/>
                <a:uLnTx/>
                <a:uFillTx/>
                <a:latin typeface="Arial"/>
                <a:ea typeface="+mn-ea"/>
                <a:cs typeface="+mn-cs"/>
              </a:rPr>
              <a:t>Strategic evaluation</a:t>
            </a:r>
          </a:p>
        </p:txBody>
      </p:sp>
      <p:sp>
        <p:nvSpPr>
          <p:cNvPr id="33" name="Textfeld 32">
            <a:extLst>
              <a:ext uri="{FF2B5EF4-FFF2-40B4-BE49-F238E27FC236}">
                <a16:creationId xmlns:a16="http://schemas.microsoft.com/office/drawing/2014/main" id="{918E2609-56A6-6300-2DFD-EDFC14DCF0F4}"/>
              </a:ext>
            </a:extLst>
          </p:cNvPr>
          <p:cNvSpPr txBox="1"/>
          <p:nvPr/>
        </p:nvSpPr>
        <p:spPr bwMode="auto">
          <a:xfrm>
            <a:off x="7111886" y="1637046"/>
            <a:ext cx="1582456" cy="461665"/>
          </a:xfrm>
          <a:prstGeom prst="rect">
            <a:avLst/>
          </a:prstGeom>
          <a:solidFill>
            <a:srgbClr val="C1C9D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9205E"/>
                </a:solidFill>
                <a:effectLst/>
                <a:uLnTx/>
                <a:uFillTx/>
                <a:latin typeface="Arial"/>
                <a:ea typeface="+mn-ea"/>
                <a:cs typeface="+mn-cs"/>
              </a:rPr>
              <a:t>Recommendations of the </a:t>
            </a:r>
            <a:r>
              <a:rPr lang="en-US" sz="1200" kern="1200" dirty="0">
                <a:solidFill>
                  <a:srgbClr val="09205E"/>
                </a:solidFill>
                <a:latin typeface="Arial"/>
              </a:rPr>
              <a:t>S</a:t>
            </a:r>
            <a:r>
              <a:rPr kumimoji="0" lang="en-US" sz="1200" b="0" i="0" u="none" strike="noStrike" kern="1200" cap="none" spc="0" normalizeH="0" baseline="0" noProof="0" dirty="0" err="1">
                <a:ln>
                  <a:noFill/>
                </a:ln>
                <a:solidFill>
                  <a:srgbClr val="09205E"/>
                </a:solidFill>
                <a:effectLst/>
                <a:uLnTx/>
                <a:uFillTx/>
                <a:latin typeface="Arial"/>
                <a:ea typeface="+mn-ea"/>
                <a:cs typeface="+mn-cs"/>
              </a:rPr>
              <a:t>enate</a:t>
            </a:r>
            <a:endParaRPr kumimoji="0" lang="en-US" sz="1200" b="0" i="0" u="none" strike="noStrike" kern="1200" cap="none" spc="0" normalizeH="0" baseline="0" noProof="0" dirty="0">
              <a:ln>
                <a:noFill/>
              </a:ln>
              <a:solidFill>
                <a:srgbClr val="09205E"/>
              </a:solidFill>
              <a:effectLst/>
              <a:uLnTx/>
              <a:uFillTx/>
              <a:latin typeface="Arial"/>
              <a:ea typeface="+mn-ea"/>
              <a:cs typeface="+mn-cs"/>
            </a:endParaRPr>
          </a:p>
        </p:txBody>
      </p:sp>
      <p:sp>
        <p:nvSpPr>
          <p:cNvPr id="34" name="Textfeld 33">
            <a:extLst>
              <a:ext uri="{FF2B5EF4-FFF2-40B4-BE49-F238E27FC236}">
                <a16:creationId xmlns:a16="http://schemas.microsoft.com/office/drawing/2014/main" id="{30FE83DB-A62B-8CC7-8506-0FD91CD7F0CD}"/>
              </a:ext>
            </a:extLst>
          </p:cNvPr>
          <p:cNvSpPr txBox="1"/>
          <p:nvPr/>
        </p:nvSpPr>
        <p:spPr bwMode="auto">
          <a:xfrm>
            <a:off x="647564" y="3352898"/>
            <a:ext cx="1116124" cy="246221"/>
          </a:xfrm>
          <a:prstGeom prst="rect">
            <a:avLst/>
          </a:prstGeom>
          <a:solidFill>
            <a:srgbClr val="00286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Strategy paper</a:t>
            </a:r>
          </a:p>
        </p:txBody>
      </p:sp>
      <p:sp>
        <p:nvSpPr>
          <p:cNvPr id="35" name="Textfeld 34">
            <a:extLst>
              <a:ext uri="{FF2B5EF4-FFF2-40B4-BE49-F238E27FC236}">
                <a16:creationId xmlns:a16="http://schemas.microsoft.com/office/drawing/2014/main" id="{AA99101E-FD27-6A0B-D4F3-C1B836E93AD8}"/>
              </a:ext>
            </a:extLst>
          </p:cNvPr>
          <p:cNvSpPr txBox="1"/>
          <p:nvPr/>
        </p:nvSpPr>
        <p:spPr bwMode="auto">
          <a:xfrm>
            <a:off x="539552" y="3816981"/>
            <a:ext cx="1368152" cy="400110"/>
          </a:xfrm>
          <a:prstGeom prst="rect">
            <a:avLst/>
          </a:prstGeom>
          <a:solidFill>
            <a:srgbClr val="00286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Research policy framework</a:t>
            </a:r>
          </a:p>
        </p:txBody>
      </p:sp>
      <p:sp>
        <p:nvSpPr>
          <p:cNvPr id="36" name="Textfeld 35">
            <a:extLst>
              <a:ext uri="{FF2B5EF4-FFF2-40B4-BE49-F238E27FC236}">
                <a16:creationId xmlns:a16="http://schemas.microsoft.com/office/drawing/2014/main" id="{DA023828-E82A-6B3D-3D1D-1856BEF876AE}"/>
              </a:ext>
            </a:extLst>
          </p:cNvPr>
          <p:cNvSpPr txBox="1"/>
          <p:nvPr/>
        </p:nvSpPr>
        <p:spPr bwMode="auto">
          <a:xfrm>
            <a:off x="2233819" y="3422310"/>
            <a:ext cx="1353637" cy="707886"/>
          </a:xfrm>
          <a:prstGeom prst="rect">
            <a:avLst/>
          </a:prstGeom>
          <a:solidFill>
            <a:srgbClr val="00286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Comments on the proposed PoF V structure</a:t>
            </a:r>
            <a:br>
              <a:rPr kumimoji="0" lang="en-US" sz="1000" b="0" i="0" u="none" strike="noStrike" kern="1200" cap="none" spc="0" normalizeH="0" baseline="0" noProof="0" dirty="0">
                <a:ln>
                  <a:noFill/>
                </a:ln>
                <a:solidFill>
                  <a:srgbClr val="FFFFFF"/>
                </a:solidFill>
                <a:effectLst/>
                <a:uLnTx/>
                <a:uFillTx/>
                <a:latin typeface="Arial"/>
                <a:ea typeface="+mn-ea"/>
                <a:cs typeface="+mn-cs"/>
              </a:rPr>
            </a:br>
            <a:r>
              <a:rPr kumimoji="0" lang="en-US" sz="1000" b="0" i="0" u="none" strike="noStrike" kern="1200" cap="none" spc="0" normalizeH="0" baseline="0" noProof="0" dirty="0">
                <a:ln>
                  <a:noFill/>
                </a:ln>
                <a:solidFill>
                  <a:srgbClr val="FFFFFF"/>
                </a:solidFill>
                <a:effectLst/>
                <a:uLnTx/>
                <a:uFillTx/>
                <a:latin typeface="Arial"/>
                <a:ea typeface="+mn-ea"/>
                <a:cs typeface="+mn-cs"/>
              </a:rPr>
              <a:t>(ex-ante)</a:t>
            </a:r>
          </a:p>
        </p:txBody>
      </p:sp>
      <p:sp>
        <p:nvSpPr>
          <p:cNvPr id="37" name="Textfeld 36">
            <a:extLst>
              <a:ext uri="{FF2B5EF4-FFF2-40B4-BE49-F238E27FC236}">
                <a16:creationId xmlns:a16="http://schemas.microsoft.com/office/drawing/2014/main" id="{B95FC96A-732E-42A8-C53E-17D49A1F22BD}"/>
              </a:ext>
            </a:extLst>
          </p:cNvPr>
          <p:cNvSpPr txBox="1"/>
          <p:nvPr/>
        </p:nvSpPr>
        <p:spPr bwMode="auto">
          <a:xfrm>
            <a:off x="3661567" y="3329846"/>
            <a:ext cx="1788004" cy="246221"/>
          </a:xfrm>
          <a:prstGeom prst="rect">
            <a:avLst/>
          </a:prstGeom>
          <a:solidFill>
            <a:srgbClr val="00286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Research policy guidelines</a:t>
            </a:r>
          </a:p>
        </p:txBody>
      </p:sp>
      <p:sp>
        <p:nvSpPr>
          <p:cNvPr id="38" name="Textfeld 37">
            <a:extLst>
              <a:ext uri="{FF2B5EF4-FFF2-40B4-BE49-F238E27FC236}">
                <a16:creationId xmlns:a16="http://schemas.microsoft.com/office/drawing/2014/main" id="{ADEF0845-AFD7-822A-AEC6-F1BEB5E8A80D}"/>
              </a:ext>
            </a:extLst>
          </p:cNvPr>
          <p:cNvSpPr txBox="1"/>
          <p:nvPr/>
        </p:nvSpPr>
        <p:spPr bwMode="auto">
          <a:xfrm>
            <a:off x="3661567" y="3816981"/>
            <a:ext cx="1788004" cy="400110"/>
          </a:xfrm>
          <a:prstGeom prst="rect">
            <a:avLst/>
          </a:prstGeom>
          <a:solidFill>
            <a:srgbClr val="002865"/>
          </a:solidFill>
        </p:spPr>
        <p:txBody>
          <a:bodyPr wrap="square" rtlCol="0">
            <a:spAutoFit/>
          </a:bodyPr>
          <a:lstStyle/>
          <a:p>
            <a:pPr lvl="0" algn="ctr" rtl="0">
              <a:defRPr/>
            </a:pPr>
            <a:r>
              <a:rPr lang="en-US" sz="1000" kern="1200" dirty="0">
                <a:solidFill>
                  <a:srgbClr val="FFFFFF"/>
                </a:solidFill>
              </a:rPr>
              <a:t>Program proposals &amp; their initial </a:t>
            </a:r>
            <a:r>
              <a:rPr kumimoji="0" lang="en-US" sz="1000" b="0" i="0" u="none" strike="noStrike" kern="1200" cap="none" spc="0" normalizeH="0" baseline="0" noProof="0" dirty="0">
                <a:ln>
                  <a:noFill/>
                </a:ln>
                <a:solidFill>
                  <a:srgbClr val="FFFFFF"/>
                </a:solidFill>
                <a:effectLst/>
                <a:uLnTx/>
                <a:uFillTx/>
                <a:latin typeface="Arial"/>
                <a:ea typeface="+mn-ea"/>
                <a:cs typeface="+mn-cs"/>
              </a:rPr>
              <a:t>budget</a:t>
            </a:r>
          </a:p>
        </p:txBody>
      </p:sp>
      <p:sp>
        <p:nvSpPr>
          <p:cNvPr id="39" name="Textfeld 38">
            <a:extLst>
              <a:ext uri="{FF2B5EF4-FFF2-40B4-BE49-F238E27FC236}">
                <a16:creationId xmlns:a16="http://schemas.microsoft.com/office/drawing/2014/main" id="{A4B4FA61-D056-0418-B4F3-D41472CA22F7}"/>
              </a:ext>
            </a:extLst>
          </p:cNvPr>
          <p:cNvSpPr txBox="1"/>
          <p:nvPr/>
        </p:nvSpPr>
        <p:spPr bwMode="auto">
          <a:xfrm>
            <a:off x="2069908" y="1293480"/>
            <a:ext cx="1636118" cy="246221"/>
          </a:xfrm>
          <a:prstGeom prst="rect">
            <a:avLst/>
          </a:prstGeom>
          <a:solidFill>
            <a:srgbClr val="00286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Iterative process</a:t>
            </a:r>
          </a:p>
        </p:txBody>
      </p:sp>
      <p:sp>
        <p:nvSpPr>
          <p:cNvPr id="40" name="Textfeld 39">
            <a:extLst>
              <a:ext uri="{FF2B5EF4-FFF2-40B4-BE49-F238E27FC236}">
                <a16:creationId xmlns:a16="http://schemas.microsoft.com/office/drawing/2014/main" id="{624A9C75-B3F7-2EAD-E08C-35D21C8902A4}"/>
              </a:ext>
            </a:extLst>
          </p:cNvPr>
          <p:cNvSpPr txBox="1"/>
          <p:nvPr/>
        </p:nvSpPr>
        <p:spPr bwMode="auto">
          <a:xfrm>
            <a:off x="7217421" y="2259909"/>
            <a:ext cx="1476921" cy="707886"/>
          </a:xfrm>
          <a:prstGeom prst="rect">
            <a:avLst/>
          </a:prstGeom>
          <a:solidFill>
            <a:srgbClr val="C1C9D9"/>
          </a:solidFill>
        </p:spPr>
        <p:txBody>
          <a:bodyPr wrap="square" rtlCol="0">
            <a:spAutoFit/>
          </a:bodyPr>
          <a:lstStyle/>
          <a:p>
            <a:pPr lvl="0" algn="ctr" rtl="0">
              <a:defRPr/>
            </a:pPr>
            <a:r>
              <a:rPr lang="en-US" sz="1000" kern="1200" dirty="0">
                <a:solidFill>
                  <a:srgbClr val="09205E"/>
                </a:solidFill>
              </a:rPr>
              <a:t>…for implementation and funding of the new programs,</a:t>
            </a:r>
            <a:r>
              <a:rPr kumimoji="0" lang="en-US" sz="1000" b="0" i="0" u="none" strike="noStrike" kern="1200" cap="none" spc="0" normalizeH="0" baseline="0" noProof="0" dirty="0">
                <a:ln>
                  <a:noFill/>
                </a:ln>
                <a:solidFill>
                  <a:srgbClr val="09205E"/>
                </a:solidFill>
                <a:effectLst/>
                <a:uLnTx/>
                <a:uFillTx/>
                <a:latin typeface="Arial"/>
                <a:ea typeface="+mn-ea"/>
                <a:cs typeface="+mn-cs"/>
              </a:rPr>
              <a:t> </a:t>
            </a:r>
            <a:br>
              <a:rPr kumimoji="0" lang="en-US" sz="1000" b="0" i="0" u="none" strike="noStrike" kern="1200" cap="none" spc="0" normalizeH="0" baseline="0" noProof="0" dirty="0">
                <a:ln>
                  <a:noFill/>
                </a:ln>
                <a:solidFill>
                  <a:srgbClr val="09205E"/>
                </a:solidFill>
                <a:effectLst/>
                <a:uLnTx/>
                <a:uFillTx/>
                <a:latin typeface="Arial"/>
                <a:ea typeface="+mn-ea"/>
                <a:cs typeface="+mn-cs"/>
              </a:rPr>
            </a:br>
            <a:r>
              <a:rPr kumimoji="0" lang="en-US" sz="1000" b="0" i="0" u="none" strike="noStrike" kern="1200" cap="none" spc="0" normalizeH="0" baseline="0" noProof="0" dirty="0">
                <a:ln>
                  <a:noFill/>
                </a:ln>
                <a:solidFill>
                  <a:srgbClr val="09205E"/>
                </a:solidFill>
                <a:effectLst/>
                <a:uLnTx/>
                <a:uFillTx/>
                <a:latin typeface="Arial"/>
                <a:ea typeface="+mn-ea"/>
                <a:cs typeface="+mn-cs"/>
              </a:rPr>
              <a:t>2028-34</a:t>
            </a:r>
          </a:p>
        </p:txBody>
      </p:sp>
      <p:sp>
        <p:nvSpPr>
          <p:cNvPr id="41" name="Textfeld 40">
            <a:extLst>
              <a:ext uri="{FF2B5EF4-FFF2-40B4-BE49-F238E27FC236}">
                <a16:creationId xmlns:a16="http://schemas.microsoft.com/office/drawing/2014/main" id="{82D0074C-D043-D7F7-ECE5-0FE5F876EC77}"/>
              </a:ext>
            </a:extLst>
          </p:cNvPr>
          <p:cNvSpPr txBox="1"/>
          <p:nvPr/>
        </p:nvSpPr>
        <p:spPr bwMode="auto">
          <a:xfrm>
            <a:off x="4002954" y="4377030"/>
            <a:ext cx="1306281" cy="261610"/>
          </a:xfrm>
          <a:prstGeom prst="rect">
            <a:avLst/>
          </a:prstGeom>
          <a:solidFill>
            <a:srgbClr val="44C7FF"/>
          </a:solid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9205E"/>
                </a:solidFill>
                <a:effectLst/>
                <a:uLnTx/>
                <a:uFillTx/>
                <a:latin typeface="Arial"/>
                <a:ea typeface="+mn-ea"/>
                <a:cs typeface="+mn-cs"/>
              </a:rPr>
              <a:t>until the end of 2025</a:t>
            </a:r>
          </a:p>
        </p:txBody>
      </p:sp>
      <p:sp>
        <p:nvSpPr>
          <p:cNvPr id="42" name="Textfeld 41">
            <a:extLst>
              <a:ext uri="{FF2B5EF4-FFF2-40B4-BE49-F238E27FC236}">
                <a16:creationId xmlns:a16="http://schemas.microsoft.com/office/drawing/2014/main" id="{BD07DE4A-1812-DBC0-3F15-EFF526F717F6}"/>
              </a:ext>
            </a:extLst>
          </p:cNvPr>
          <p:cNvSpPr txBox="1"/>
          <p:nvPr/>
        </p:nvSpPr>
        <p:spPr bwMode="auto">
          <a:xfrm>
            <a:off x="5705373" y="4377030"/>
            <a:ext cx="1198798" cy="261610"/>
          </a:xfrm>
          <a:prstGeom prst="rect">
            <a:avLst/>
          </a:prstGeom>
          <a:solidFill>
            <a:srgbClr val="44C7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9205E"/>
                </a:solidFill>
                <a:effectLst/>
                <a:uLnTx/>
                <a:uFillTx/>
                <a:latin typeface="Arial"/>
                <a:ea typeface="+mn-ea"/>
                <a:cs typeface="+mn-cs"/>
              </a:rPr>
              <a:t>until mid 2026</a:t>
            </a:r>
          </a:p>
        </p:txBody>
      </p:sp>
      <p:sp>
        <p:nvSpPr>
          <p:cNvPr id="43" name="Textfeld 42">
            <a:extLst>
              <a:ext uri="{FF2B5EF4-FFF2-40B4-BE49-F238E27FC236}">
                <a16:creationId xmlns:a16="http://schemas.microsoft.com/office/drawing/2014/main" id="{D82B1790-C17D-1C93-253C-5B7E050A641D}"/>
              </a:ext>
            </a:extLst>
          </p:cNvPr>
          <p:cNvSpPr txBox="1"/>
          <p:nvPr/>
        </p:nvSpPr>
        <p:spPr bwMode="auto">
          <a:xfrm>
            <a:off x="7556172" y="4377030"/>
            <a:ext cx="832251" cy="261610"/>
          </a:xfrm>
          <a:prstGeom prst="rect">
            <a:avLst/>
          </a:prstGeom>
          <a:solidFill>
            <a:srgbClr val="44C7FF"/>
          </a:solid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9205E"/>
                </a:solidFill>
                <a:effectLst/>
                <a:uLnTx/>
                <a:uFillTx/>
                <a:latin typeface="Arial"/>
                <a:ea typeface="+mn-ea"/>
                <a:cs typeface="+mn-cs"/>
              </a:rPr>
              <a:t>end 2026</a:t>
            </a:r>
          </a:p>
        </p:txBody>
      </p:sp>
      <p:sp>
        <p:nvSpPr>
          <p:cNvPr id="44" name="Textfeld 43">
            <a:extLst>
              <a:ext uri="{FF2B5EF4-FFF2-40B4-BE49-F238E27FC236}">
                <a16:creationId xmlns:a16="http://schemas.microsoft.com/office/drawing/2014/main" id="{835A7842-9579-497B-65B7-9FC836167B41}"/>
              </a:ext>
            </a:extLst>
          </p:cNvPr>
          <p:cNvSpPr txBox="1"/>
          <p:nvPr/>
        </p:nvSpPr>
        <p:spPr bwMode="auto">
          <a:xfrm>
            <a:off x="5543351" y="2259909"/>
            <a:ext cx="1476921" cy="754053"/>
          </a:xfrm>
          <a:prstGeom prst="rect">
            <a:avLst/>
          </a:prstGeom>
          <a:solidFill>
            <a:srgbClr val="7F92B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05E"/>
                </a:solidFill>
                <a:effectLst/>
                <a:uLnTx/>
                <a:uFillTx/>
                <a:latin typeface="Arial"/>
                <a:ea typeface="+mn-ea"/>
                <a:cs typeface="+mn-cs"/>
              </a:rPr>
              <a:t>Evaluation of program proposals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09205E"/>
              </a:solidFill>
              <a:effectLst/>
              <a:uLnTx/>
              <a:uFillTx/>
              <a:latin typeface="Arial"/>
              <a:ea typeface="+mn-ea"/>
              <a:cs typeface="+mn-cs"/>
            </a:endParaRPr>
          </a:p>
          <a:p>
            <a:pPr lvl="0" algn="ctr" rtl="0">
              <a:defRPr/>
            </a:pPr>
            <a:r>
              <a:rPr lang="en-US" sz="1000" kern="1200" dirty="0">
                <a:solidFill>
                  <a:srgbClr val="09205E"/>
                </a:solidFill>
              </a:rPr>
              <a:t>incl. funding recommendations</a:t>
            </a:r>
            <a:endParaRPr kumimoji="0" lang="en-US" sz="1000" b="0" i="0" u="none" strike="noStrike" kern="1200" cap="none" spc="0" normalizeH="0" baseline="0" noProof="0" dirty="0">
              <a:ln>
                <a:noFill/>
              </a:ln>
              <a:solidFill>
                <a:srgbClr val="09205E"/>
              </a:solidFill>
              <a:effectLst/>
              <a:uLnTx/>
              <a:uFillTx/>
              <a:latin typeface="Arial"/>
              <a:ea typeface="+mn-ea"/>
              <a:cs typeface="+mn-cs"/>
            </a:endParaRPr>
          </a:p>
        </p:txBody>
      </p:sp>
      <p:sp>
        <p:nvSpPr>
          <p:cNvPr id="45" name="Textfeld 44">
            <a:extLst>
              <a:ext uri="{FF2B5EF4-FFF2-40B4-BE49-F238E27FC236}">
                <a16:creationId xmlns:a16="http://schemas.microsoft.com/office/drawing/2014/main" id="{0C090294-B674-3565-2679-1B5EBD2B0E62}"/>
              </a:ext>
            </a:extLst>
          </p:cNvPr>
          <p:cNvSpPr txBox="1"/>
          <p:nvPr/>
        </p:nvSpPr>
        <p:spPr bwMode="auto">
          <a:xfrm>
            <a:off x="2143138" y="2259909"/>
            <a:ext cx="1535001" cy="707886"/>
          </a:xfrm>
          <a:prstGeom prst="rect">
            <a:avLst/>
          </a:prstGeom>
          <a:solidFill>
            <a:srgbClr val="00286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Assessment of the scientific</a:t>
            </a:r>
            <a:r>
              <a:rPr kumimoji="0" lang="en-US" sz="1000" b="0" i="0" u="none" strike="noStrike" kern="1200" cap="none" spc="0" normalizeH="0" noProof="0" dirty="0">
                <a:ln>
                  <a:noFill/>
                </a:ln>
                <a:solidFill>
                  <a:srgbClr val="FFFFFF"/>
                </a:solidFill>
                <a:effectLst/>
                <a:uLnTx/>
                <a:uFillTx/>
                <a:latin typeface="Arial"/>
                <a:ea typeface="+mn-ea"/>
                <a:cs typeface="+mn-cs"/>
              </a:rPr>
              <a:t> </a:t>
            </a:r>
            <a:r>
              <a:rPr kumimoji="0" lang="en-US" sz="1000" b="0" i="0" u="none" strike="noStrike" kern="1200" cap="none" spc="0" normalizeH="0" baseline="0" noProof="0" dirty="0">
                <a:ln>
                  <a:noFill/>
                </a:ln>
                <a:solidFill>
                  <a:srgbClr val="FFFFFF"/>
                </a:solidFill>
                <a:effectLst/>
                <a:uLnTx/>
                <a:uFillTx/>
                <a:latin typeface="Arial"/>
                <a:ea typeface="+mn-ea"/>
                <a:cs typeface="+mn-cs"/>
              </a:rPr>
              <a:t>performance in the PoF IV programs (ex-post)</a:t>
            </a:r>
          </a:p>
        </p:txBody>
      </p:sp>
      <p:sp>
        <p:nvSpPr>
          <p:cNvPr id="46" name="Textfeld 45">
            <a:extLst>
              <a:ext uri="{FF2B5EF4-FFF2-40B4-BE49-F238E27FC236}">
                <a16:creationId xmlns:a16="http://schemas.microsoft.com/office/drawing/2014/main" id="{DF25A1D8-7F72-0757-1070-ED30D7A2E71A}"/>
              </a:ext>
            </a:extLst>
          </p:cNvPr>
          <p:cNvSpPr txBox="1"/>
          <p:nvPr/>
        </p:nvSpPr>
        <p:spPr bwMode="auto">
          <a:xfrm>
            <a:off x="507010" y="2259909"/>
            <a:ext cx="1535001" cy="553998"/>
          </a:xfrm>
          <a:prstGeom prst="rect">
            <a:avLst/>
          </a:prstGeom>
          <a:solidFill>
            <a:srgbClr val="C1C9D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9205E"/>
                </a:solidFill>
                <a:effectLst/>
                <a:uLnTx/>
                <a:uFillTx/>
                <a:latin typeface="Arial"/>
                <a:ea typeface="+mn-ea"/>
                <a:cs typeface="+mn-cs"/>
              </a:rPr>
              <a:t>Strategic discussions in Helmholtz and its research </a:t>
            </a:r>
            <a:r>
              <a:rPr lang="en-US" sz="1000" kern="1200" dirty="0">
                <a:solidFill>
                  <a:srgbClr val="09205E"/>
                </a:solidFill>
                <a:latin typeface="Arial"/>
              </a:rPr>
              <a:t>f</a:t>
            </a:r>
            <a:r>
              <a:rPr kumimoji="0" lang="en-US" sz="1000" b="0" i="0" u="none" strike="noStrike" kern="1200" cap="none" spc="0" normalizeH="0" baseline="0" noProof="0" dirty="0" err="1">
                <a:ln>
                  <a:noFill/>
                </a:ln>
                <a:solidFill>
                  <a:srgbClr val="09205E"/>
                </a:solidFill>
                <a:effectLst/>
                <a:uLnTx/>
                <a:uFillTx/>
                <a:latin typeface="Arial"/>
                <a:ea typeface="+mn-ea"/>
                <a:cs typeface="+mn-cs"/>
              </a:rPr>
              <a:t>ields</a:t>
            </a:r>
            <a:endParaRPr kumimoji="0" lang="en-US" sz="1000" b="0" i="0" u="none" strike="noStrike" kern="1200" cap="none" spc="0" normalizeH="0" baseline="0" noProof="0" dirty="0">
              <a:ln>
                <a:noFill/>
              </a:ln>
              <a:solidFill>
                <a:srgbClr val="09205E"/>
              </a:solidFill>
              <a:effectLst/>
              <a:uLnTx/>
              <a:uFillTx/>
              <a:latin typeface="Arial"/>
              <a:ea typeface="+mn-ea"/>
              <a:cs typeface="+mn-cs"/>
            </a:endParaRPr>
          </a:p>
        </p:txBody>
      </p:sp>
      <p:sp>
        <p:nvSpPr>
          <p:cNvPr id="47" name="Textfeld 46">
            <a:extLst>
              <a:ext uri="{FF2B5EF4-FFF2-40B4-BE49-F238E27FC236}">
                <a16:creationId xmlns:a16="http://schemas.microsoft.com/office/drawing/2014/main" id="{95CD0AB9-7C70-E790-56AA-D6A3718529B7}"/>
              </a:ext>
            </a:extLst>
          </p:cNvPr>
          <p:cNvSpPr txBox="1"/>
          <p:nvPr/>
        </p:nvSpPr>
        <p:spPr bwMode="auto">
          <a:xfrm>
            <a:off x="3777429" y="2259909"/>
            <a:ext cx="1636118" cy="707886"/>
          </a:xfrm>
          <a:prstGeom prst="rect">
            <a:avLst/>
          </a:prstGeom>
          <a:solidFill>
            <a:srgbClr val="C1C9D9"/>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rgbClr val="09205E"/>
                </a:solidFill>
                <a:latin typeface="Arial"/>
              </a:rPr>
              <a:t>Finalize </a:t>
            </a:r>
            <a:r>
              <a:rPr kumimoji="0" lang="en-US" sz="1000" b="0" i="0" u="none" strike="noStrike" kern="1200" cap="none" spc="0" normalizeH="0" baseline="0" noProof="0" dirty="0">
                <a:ln>
                  <a:noFill/>
                </a:ln>
                <a:solidFill>
                  <a:srgbClr val="09205E"/>
                </a:solidFill>
                <a:effectLst/>
                <a:uLnTx/>
                <a:uFillTx/>
                <a:latin typeface="Arial"/>
                <a:ea typeface="+mn-ea"/>
                <a:cs typeface="+mn-cs"/>
              </a:rPr>
              <a:t>research policy guidelines, discuss</a:t>
            </a:r>
            <a:r>
              <a:rPr kumimoji="0" lang="en-US" sz="1000" b="0" i="0" u="none" strike="noStrike" kern="1200" cap="none" spc="0" normalizeH="0" noProof="0" dirty="0">
                <a:ln>
                  <a:noFill/>
                </a:ln>
                <a:solidFill>
                  <a:srgbClr val="09205E"/>
                </a:solidFill>
                <a:effectLst/>
                <a:uLnTx/>
                <a:uFillTx/>
                <a:latin typeface="Arial"/>
                <a:ea typeface="+mn-ea"/>
                <a:cs typeface="+mn-cs"/>
              </a:rPr>
              <a:t> </a:t>
            </a:r>
            <a:r>
              <a:rPr kumimoji="0" lang="en-US" sz="1000" b="0" i="0" u="none" strike="noStrike" kern="1200" cap="none" spc="0" normalizeH="0" baseline="0" noProof="0" dirty="0">
                <a:ln>
                  <a:noFill/>
                </a:ln>
                <a:solidFill>
                  <a:srgbClr val="09205E"/>
                </a:solidFill>
                <a:effectLst/>
                <a:uLnTx/>
                <a:uFillTx/>
                <a:latin typeface="Arial"/>
                <a:ea typeface="+mn-ea"/>
                <a:cs typeface="+mn-cs"/>
              </a:rPr>
              <a:t>initial budget for programs, write program proposals</a:t>
            </a:r>
          </a:p>
        </p:txBody>
      </p:sp>
      <p:sp>
        <p:nvSpPr>
          <p:cNvPr id="48" name="Richtungspfeil 47"/>
          <p:cNvSpPr/>
          <p:nvPr/>
        </p:nvSpPr>
        <p:spPr>
          <a:xfrm>
            <a:off x="2069908" y="2967795"/>
            <a:ext cx="3798236" cy="252027"/>
          </a:xfrm>
          <a:prstGeom prst="homePlate">
            <a:avLst/>
          </a:prstGeom>
          <a:solidFill>
            <a:srgbClr val="002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Textfeld 48">
            <a:extLst>
              <a:ext uri="{FF2B5EF4-FFF2-40B4-BE49-F238E27FC236}">
                <a16:creationId xmlns:a16="http://schemas.microsoft.com/office/drawing/2014/main" id="{D82B1790-C17D-1C93-253C-5B7E050A641D}"/>
              </a:ext>
            </a:extLst>
          </p:cNvPr>
          <p:cNvSpPr txBox="1"/>
          <p:nvPr/>
        </p:nvSpPr>
        <p:spPr bwMode="auto">
          <a:xfrm>
            <a:off x="2591780" y="4377030"/>
            <a:ext cx="832251" cy="261610"/>
          </a:xfrm>
          <a:prstGeom prst="rect">
            <a:avLst/>
          </a:prstGeom>
          <a:solidFill>
            <a:srgbClr val="44C7FF"/>
          </a:solid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9205E"/>
                </a:solidFill>
                <a:effectLst/>
                <a:uLnTx/>
                <a:uFillTx/>
                <a:latin typeface="Arial"/>
                <a:ea typeface="+mn-ea"/>
                <a:cs typeface="+mn-cs"/>
              </a:rPr>
              <a:t>2025</a:t>
            </a:r>
          </a:p>
        </p:txBody>
      </p:sp>
      <p:sp>
        <p:nvSpPr>
          <p:cNvPr id="50" name="Textfeld 49">
            <a:extLst>
              <a:ext uri="{FF2B5EF4-FFF2-40B4-BE49-F238E27FC236}">
                <a16:creationId xmlns:a16="http://schemas.microsoft.com/office/drawing/2014/main" id="{D82B1790-C17D-1C93-253C-5B7E050A641D}"/>
              </a:ext>
            </a:extLst>
          </p:cNvPr>
          <p:cNvSpPr txBox="1"/>
          <p:nvPr/>
        </p:nvSpPr>
        <p:spPr bwMode="auto">
          <a:xfrm>
            <a:off x="807502" y="4377030"/>
            <a:ext cx="832251" cy="261610"/>
          </a:xfrm>
          <a:prstGeom prst="rect">
            <a:avLst/>
          </a:prstGeom>
          <a:solidFill>
            <a:srgbClr val="44C7FF"/>
          </a:solid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9205E"/>
                </a:solidFill>
                <a:effectLst/>
                <a:uLnTx/>
                <a:uFillTx/>
                <a:latin typeface="Arial"/>
                <a:ea typeface="+mn-ea"/>
                <a:cs typeface="+mn-cs"/>
              </a:rPr>
              <a:t>Start 2023</a:t>
            </a:r>
          </a:p>
        </p:txBody>
      </p:sp>
    </p:spTree>
    <p:extLst>
      <p:ext uri="{BB962C8B-B14F-4D97-AF65-F5344CB8AC3E}">
        <p14:creationId xmlns:p14="http://schemas.microsoft.com/office/powerpoint/2010/main" val="2889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Program-</a:t>
            </a:r>
            <a:r>
              <a:rPr lang="de-DE" dirty="0" err="1"/>
              <a:t>oriented</a:t>
            </a:r>
            <a:r>
              <a:rPr lang="de-DE" dirty="0"/>
              <a:t> </a:t>
            </a:r>
            <a:r>
              <a:rPr lang="de-DE" dirty="0" err="1"/>
              <a:t>funding</a:t>
            </a:r>
            <a:r>
              <a:rPr lang="de-DE" dirty="0"/>
              <a:t> (</a:t>
            </a:r>
            <a:r>
              <a:rPr lang="de-DE" dirty="0" err="1"/>
              <a:t>PoF</a:t>
            </a:r>
            <a:r>
              <a:rPr lang="de-DE" dirty="0"/>
              <a:t>)</a:t>
            </a:r>
          </a:p>
        </p:txBody>
      </p:sp>
      <p:sp>
        <p:nvSpPr>
          <p:cNvPr id="7" name="Textplatzhalter 6"/>
          <p:cNvSpPr>
            <a:spLocks noGrp="1"/>
          </p:cNvSpPr>
          <p:nvPr>
            <p:ph type="body" sz="quarter" idx="14"/>
          </p:nvPr>
        </p:nvSpPr>
        <p:spPr/>
        <p:txBody>
          <a:bodyPr/>
          <a:lstStyle/>
          <a:p>
            <a:pPr>
              <a:defRPr/>
            </a:pPr>
            <a:r>
              <a:rPr lang="de-DE" dirty="0"/>
              <a:t>Key </a:t>
            </a:r>
            <a:r>
              <a:rPr lang="de-DE" dirty="0" err="1"/>
              <a:t>steps</a:t>
            </a:r>
            <a:endParaRPr lang="de-DE" dirty="0"/>
          </a:p>
        </p:txBody>
      </p:sp>
      <p:sp>
        <p:nvSpPr>
          <p:cNvPr id="8" name="Inhaltsplatzhalter 3"/>
          <p:cNvSpPr>
            <a:spLocks noGrp="1"/>
          </p:cNvSpPr>
          <p:nvPr>
            <p:ph sz="quarter" idx="15"/>
          </p:nvPr>
        </p:nvSpPr>
        <p:spPr>
          <a:xfrm>
            <a:off x="358775" y="1311275"/>
            <a:ext cx="8424000" cy="3422650"/>
          </a:xfrm>
        </p:spPr>
        <p:txBody>
          <a:bodyPr/>
          <a:lstStyle/>
          <a:p>
            <a:pPr>
              <a:lnSpc>
                <a:spcPct val="150000"/>
              </a:lnSpc>
              <a:spcBef>
                <a:spcPts val="800"/>
              </a:spcBef>
              <a:spcAft>
                <a:spcPts val="1200"/>
              </a:spcAft>
            </a:pPr>
            <a:r>
              <a:rPr lang="en-US" dirty="0"/>
              <a:t>Discussions are currently ongoing with all board members to define high potential topics and overarching programs </a:t>
            </a:r>
          </a:p>
          <a:p>
            <a:pPr>
              <a:lnSpc>
                <a:spcPct val="150000"/>
              </a:lnSpc>
              <a:spcBef>
                <a:spcPts val="800"/>
              </a:spcBef>
              <a:spcAft>
                <a:spcPts val="1200"/>
              </a:spcAft>
            </a:pPr>
            <a:r>
              <a:rPr lang="en-US" dirty="0"/>
              <a:t>The Strategic Advisory Boards will be involved in the following activities :</a:t>
            </a:r>
          </a:p>
          <a:p>
            <a:pPr marL="180975" lvl="1" indent="0">
              <a:lnSpc>
                <a:spcPct val="150000"/>
              </a:lnSpc>
              <a:spcBef>
                <a:spcPts val="800"/>
              </a:spcBef>
              <a:spcAft>
                <a:spcPts val="1200"/>
              </a:spcAft>
              <a:buNone/>
            </a:pPr>
            <a:r>
              <a:rPr lang="de-DE" dirty="0"/>
              <a:t>Search for PoF V </a:t>
            </a:r>
            <a:r>
              <a:rPr lang="de-DE" dirty="0" err="1"/>
              <a:t>reviewers</a:t>
            </a:r>
            <a:endParaRPr lang="de-DE" dirty="0"/>
          </a:p>
          <a:p>
            <a:pPr marL="180975" lvl="1" indent="0">
              <a:lnSpc>
                <a:spcPct val="150000"/>
              </a:lnSpc>
              <a:spcBef>
                <a:spcPts val="800"/>
              </a:spcBef>
              <a:spcAft>
                <a:spcPts val="1200"/>
              </a:spcAft>
              <a:buNone/>
            </a:pPr>
            <a:r>
              <a:rPr lang="en-US" dirty="0"/>
              <a:t>Discussion of potential future programs</a:t>
            </a:r>
            <a:r>
              <a:rPr lang="de-DE" dirty="0"/>
              <a:t> </a:t>
            </a:r>
          </a:p>
          <a:p>
            <a:pPr marL="180975" lvl="1" indent="0">
              <a:lnSpc>
                <a:spcPct val="150000"/>
              </a:lnSpc>
              <a:spcBef>
                <a:spcPts val="800"/>
              </a:spcBef>
              <a:spcAft>
                <a:spcPts val="1200"/>
              </a:spcAft>
              <a:buNone/>
            </a:pPr>
            <a:r>
              <a:rPr lang="en-US" dirty="0"/>
              <a:t>Interpretation of the results of the scientific evaluation in 2025</a:t>
            </a:r>
            <a:endParaRPr lang="de-DE" dirty="0"/>
          </a:p>
        </p:txBody>
      </p:sp>
    </p:spTree>
    <p:extLst>
      <p:ext uri="{BB962C8B-B14F-4D97-AF65-F5344CB8AC3E}">
        <p14:creationId xmlns:p14="http://schemas.microsoft.com/office/powerpoint/2010/main" val="67735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5083" y="2067694"/>
            <a:ext cx="7776864" cy="540060"/>
          </a:xfrm>
        </p:spPr>
        <p:txBody>
          <a:bodyPr/>
          <a:lstStyle/>
          <a:p>
            <a:r>
              <a:rPr lang="de-DE" dirty="0"/>
              <a:t>Helmholtz Institutes</a:t>
            </a:r>
          </a:p>
        </p:txBody>
      </p:sp>
      <p:sp>
        <p:nvSpPr>
          <p:cNvPr id="3" name="Textplatzhalter 2"/>
          <p:cNvSpPr>
            <a:spLocks noGrp="1"/>
          </p:cNvSpPr>
          <p:nvPr>
            <p:ph type="body" sz="quarter" idx="11"/>
          </p:nvPr>
        </p:nvSpPr>
        <p:spPr>
          <a:xfrm>
            <a:off x="985082" y="2621266"/>
            <a:ext cx="7799386" cy="1044575"/>
          </a:xfrm>
        </p:spPr>
        <p:txBody>
          <a:bodyPr/>
          <a:lstStyle/>
          <a:p>
            <a:r>
              <a:rPr lang="en-US" dirty="0"/>
              <a:t>Selection of new Helmholtz Institutes in 2023</a:t>
            </a:r>
            <a:endParaRPr lang="de-DE" dirty="0"/>
          </a:p>
        </p:txBody>
      </p:sp>
    </p:spTree>
    <p:extLst>
      <p:ext uri="{BB962C8B-B14F-4D97-AF65-F5344CB8AC3E}">
        <p14:creationId xmlns:p14="http://schemas.microsoft.com/office/powerpoint/2010/main" val="1485046410"/>
      </p:ext>
    </p:extLst>
  </p:cSld>
  <p:clrMapOvr>
    <a:masterClrMapping/>
  </p:clrMapOvr>
</p:sld>
</file>

<file path=ppt/theme/theme1.xml><?xml version="1.0" encoding="utf-8"?>
<a:theme xmlns:a="http://schemas.openxmlformats.org/drawingml/2006/main" name="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a:themeElements>
    <a:clrScheme name="CD">
      <a:dk1>
        <a:sysClr val="windowText" lastClr="000000"/>
      </a:dk1>
      <a:lt1>
        <a:srgbClr val="FFFFFF"/>
      </a:lt1>
      <a:dk2>
        <a:srgbClr val="002864"/>
      </a:dk2>
      <a:lt2>
        <a:srgbClr val="EBFBFD"/>
      </a:lt2>
      <a:accent1>
        <a:srgbClr val="22B0F8"/>
      </a:accent1>
      <a:accent2>
        <a:srgbClr val="CDEEFB"/>
      </a:accent2>
      <a:accent3>
        <a:srgbClr val="00CCBC"/>
      </a:accent3>
      <a:accent4>
        <a:srgbClr val="008040"/>
      </a:accent4>
      <a:accent5>
        <a:srgbClr val="005AA0"/>
      </a:accent5>
      <a:accent6>
        <a:srgbClr val="5A696E"/>
      </a:accent6>
      <a:hlink>
        <a:srgbClr val="22B0F8"/>
      </a:hlink>
      <a:folHlink>
        <a:srgbClr val="D23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Inhaltsfolie">
  <a:themeElements>
    <a:clrScheme name="CD_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0765F825-2427-4DCD-89E7-2FAE4DD54122}" vid="{6EA4C95E-C602-4FF3-BA35-711825B85FB4}"/>
    </a:ext>
  </a:extLst>
</a:theme>
</file>

<file path=ppt/theme/theme12.xml><?xml version="1.0" encoding="utf-8"?>
<a:theme xmlns:a="http://schemas.openxmlformats.org/drawingml/2006/main" name="Zwischenfolie Tit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0765F825-2427-4DCD-89E7-2FAE4DD54122}" vid="{115851AE-FABB-4012-A92F-29DBAED7F00E}"/>
    </a:ext>
  </a:extLst>
</a:theme>
</file>

<file path=ppt/theme/theme1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Zwischenfolie Tit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Zwischenfolie Tit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7_Inhaltsfolie">
  <a:themeElements>
    <a:clrScheme name="CD">
      <a:dk1>
        <a:sysClr val="windowText" lastClr="000000"/>
      </a:dk1>
      <a:lt1>
        <a:srgbClr val="FFFFFF"/>
      </a:lt1>
      <a:dk2>
        <a:srgbClr val="002864"/>
      </a:dk2>
      <a:lt2>
        <a:srgbClr val="EBFBFD"/>
      </a:lt2>
      <a:accent1>
        <a:srgbClr val="22B0F8"/>
      </a:accent1>
      <a:accent2>
        <a:srgbClr val="CDEEFB"/>
      </a:accent2>
      <a:accent3>
        <a:srgbClr val="00CCBC"/>
      </a:accent3>
      <a:accent4>
        <a:srgbClr val="008040"/>
      </a:accent4>
      <a:accent5>
        <a:srgbClr val="005AA0"/>
      </a:accent5>
      <a:accent6>
        <a:srgbClr val="5A696E"/>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Inhaltsfolie">
  <a:themeElements>
    <a:clrScheme name="CD">
      <a:dk1>
        <a:sysClr val="windowText" lastClr="000000"/>
      </a:dk1>
      <a:lt1>
        <a:srgbClr val="FFFFFF"/>
      </a:lt1>
      <a:dk2>
        <a:srgbClr val="002864"/>
      </a:dk2>
      <a:lt2>
        <a:srgbClr val="EBFBFD"/>
      </a:lt2>
      <a:accent1>
        <a:srgbClr val="22B0F8"/>
      </a:accent1>
      <a:accent2>
        <a:srgbClr val="CDEEFB"/>
      </a:accent2>
      <a:accent3>
        <a:srgbClr val="00CCBC"/>
      </a:accent3>
      <a:accent4>
        <a:srgbClr val="008040"/>
      </a:accent4>
      <a:accent5>
        <a:srgbClr val="005AA0"/>
      </a:accent5>
      <a:accent6>
        <a:srgbClr val="5A696E"/>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Inhaltsfolie">
  <a:themeElements>
    <a:clrScheme name="CD">
      <a:dk1>
        <a:sysClr val="windowText" lastClr="000000"/>
      </a:dk1>
      <a:lt1>
        <a:srgbClr val="FFFFFF"/>
      </a:lt1>
      <a:dk2>
        <a:srgbClr val="002864"/>
      </a:dk2>
      <a:lt2>
        <a:srgbClr val="EBFBFD"/>
      </a:lt2>
      <a:accent1>
        <a:srgbClr val="22B0F8"/>
      </a:accent1>
      <a:accent2>
        <a:srgbClr val="CDEEFB"/>
      </a:accent2>
      <a:accent3>
        <a:srgbClr val="00CCBC"/>
      </a:accent3>
      <a:accent4>
        <a:srgbClr val="008040"/>
      </a:accent4>
      <a:accent5>
        <a:srgbClr val="005AA0"/>
      </a:accent5>
      <a:accent6>
        <a:srgbClr val="5A696E"/>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2636</Words>
  <Application>Microsoft Macintosh PowerPoint</Application>
  <PresentationFormat>Bildschirmpräsentation (16:9)</PresentationFormat>
  <Paragraphs>295</Paragraphs>
  <Slides>27</Slides>
  <Notes>10</Notes>
  <HiddenSlides>0</HiddenSlides>
  <MMClips>0</MMClips>
  <ScaleCrop>false</ScaleCrop>
  <HeadingPairs>
    <vt:vector size="6" baseType="variant">
      <vt:variant>
        <vt:lpstr>Verwendete Schriftarten</vt:lpstr>
      </vt:variant>
      <vt:variant>
        <vt:i4>8</vt:i4>
      </vt:variant>
      <vt:variant>
        <vt:lpstr>Design</vt:lpstr>
      </vt:variant>
      <vt:variant>
        <vt:i4>12</vt:i4>
      </vt:variant>
      <vt:variant>
        <vt:lpstr>Folientitel</vt:lpstr>
      </vt:variant>
      <vt:variant>
        <vt:i4>27</vt:i4>
      </vt:variant>
    </vt:vector>
  </HeadingPairs>
  <TitlesOfParts>
    <vt:vector size="47" baseType="lpstr">
      <vt:lpstr>Arial</vt:lpstr>
      <vt:lpstr>ArialMT</vt:lpstr>
      <vt:lpstr>Calibri</vt:lpstr>
      <vt:lpstr>Calibri Light</vt:lpstr>
      <vt:lpstr>Courier New</vt:lpstr>
      <vt:lpstr>Helmholtz Halvar Mittel Rg</vt:lpstr>
      <vt:lpstr>Symbol</vt:lpstr>
      <vt:lpstr>Wingdings</vt:lpstr>
      <vt:lpstr>Inhaltsfolie</vt:lpstr>
      <vt:lpstr>1_Zwischenfolie Titel</vt:lpstr>
      <vt:lpstr>2_Zwischenfolie Titel</vt:lpstr>
      <vt:lpstr>7_Inhaltsfolie</vt:lpstr>
      <vt:lpstr>8_Inhaltsfolie</vt:lpstr>
      <vt:lpstr>10_Inhaltsfolie</vt:lpstr>
      <vt:lpstr>11_Inhaltsfolie</vt:lpstr>
      <vt:lpstr>12_Inhaltsfolie</vt:lpstr>
      <vt:lpstr>13_Inhaltsfolie</vt:lpstr>
      <vt:lpstr>Office</vt:lpstr>
      <vt:lpstr>1_Inhaltsfolie</vt:lpstr>
      <vt:lpstr>Zwischenfolie Titel</vt:lpstr>
      <vt:lpstr>PowerPoint-Präsentation</vt:lpstr>
      <vt:lpstr>Report of the president</vt:lpstr>
      <vt:lpstr>Zeitenwende</vt:lpstr>
      <vt:lpstr>„Zeitenwende“</vt:lpstr>
      <vt:lpstr>„Zeitenwende“ and its implications for Helmholtz : Termination of strategic cooperations with Russia, support programs for scientists of the Ukraine, significant financial challenges </vt:lpstr>
      <vt:lpstr>PoF V</vt:lpstr>
      <vt:lpstr>Program-oriented funding (PoF)</vt:lpstr>
      <vt:lpstr>Program-oriented funding (PoF)</vt:lpstr>
      <vt:lpstr>Helmholtz Institutes</vt:lpstr>
      <vt:lpstr>Helmholtz Institutes  </vt:lpstr>
      <vt:lpstr>Helmholtz Institutes</vt:lpstr>
      <vt:lpstr>Establishment of new Helmholtz Institutes</vt:lpstr>
      <vt:lpstr>PowerPoint-Präsentation</vt:lpstr>
      <vt:lpstr>Helmholtz Institutes</vt:lpstr>
      <vt:lpstr>PowerPoint-Präsentation</vt:lpstr>
      <vt:lpstr>Helmholtz Incubator Information &amp; Data Science</vt:lpstr>
      <vt:lpstr>Helmholtz Incubator Information &amp; Data Science</vt:lpstr>
      <vt:lpstr>Helmholtz Incubator Information &amp; Data Science</vt:lpstr>
      <vt:lpstr>PowerPoint-Präsentation</vt:lpstr>
      <vt:lpstr>Helmholtz high-impact research</vt:lpstr>
      <vt:lpstr>Scientific highlight from the research field</vt:lpstr>
      <vt:lpstr>Scientific highlight from the research field</vt:lpstr>
      <vt:lpstr>Scientific highlight from the research field</vt:lpstr>
      <vt:lpstr>Scientific highlight from the research field</vt:lpstr>
      <vt:lpstr>Scientific highlight from the research field</vt:lpstr>
      <vt:lpstr>Scientific highlight from the research field</vt:lpstr>
      <vt:lpstr> Thank you so much for all your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Roeder, Franziska</dc:creator>
  <cp:lastModifiedBy>Microsoft Office-Benutzer</cp:lastModifiedBy>
  <cp:revision>902</cp:revision>
  <cp:lastPrinted>2020-11-06T15:15:43Z</cp:lastPrinted>
  <dcterms:created xsi:type="dcterms:W3CDTF">2017-08-27T12:31:56Z</dcterms:created>
  <dcterms:modified xsi:type="dcterms:W3CDTF">2023-05-02T16:05:04Z</dcterms:modified>
</cp:coreProperties>
</file>