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1" r:id="rId1"/>
    <p:sldMasterId id="2147483737" r:id="rId2"/>
  </p:sldMasterIdLst>
  <p:notesMasterIdLst>
    <p:notesMasterId r:id="rId33"/>
  </p:notesMasterIdLst>
  <p:handoutMasterIdLst>
    <p:handoutMasterId r:id="rId34"/>
  </p:handoutMasterIdLst>
  <p:sldIdLst>
    <p:sldId id="468" r:id="rId3"/>
    <p:sldId id="685" r:id="rId4"/>
    <p:sldId id="732" r:id="rId5"/>
    <p:sldId id="702" r:id="rId6"/>
    <p:sldId id="699" r:id="rId7"/>
    <p:sldId id="700" r:id="rId8"/>
    <p:sldId id="733" r:id="rId9"/>
    <p:sldId id="736" r:id="rId10"/>
    <p:sldId id="737" r:id="rId11"/>
    <p:sldId id="1283" r:id="rId12"/>
    <p:sldId id="1284" r:id="rId13"/>
    <p:sldId id="1282" r:id="rId14"/>
    <p:sldId id="1285" r:id="rId15"/>
    <p:sldId id="735" r:id="rId16"/>
    <p:sldId id="740" r:id="rId17"/>
    <p:sldId id="741" r:id="rId18"/>
    <p:sldId id="709" r:id="rId19"/>
    <p:sldId id="710" r:id="rId20"/>
    <p:sldId id="711" r:id="rId21"/>
    <p:sldId id="712" r:id="rId22"/>
    <p:sldId id="713" r:id="rId23"/>
    <p:sldId id="714" r:id="rId24"/>
    <p:sldId id="715" r:id="rId25"/>
    <p:sldId id="717" r:id="rId26"/>
    <p:sldId id="718" r:id="rId27"/>
    <p:sldId id="719" r:id="rId28"/>
    <p:sldId id="256" r:id="rId29"/>
    <p:sldId id="721" r:id="rId30"/>
    <p:sldId id="722" r:id="rId31"/>
    <p:sldId id="701" r:id="rId32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lien_Programm YYY" id="{40E7A521-9541-4C2B-AE8C-85279B1B9C79}">
          <p14:sldIdLst>
            <p14:sldId id="468"/>
            <p14:sldId id="685"/>
            <p14:sldId id="732"/>
            <p14:sldId id="702"/>
            <p14:sldId id="699"/>
            <p14:sldId id="700"/>
            <p14:sldId id="733"/>
            <p14:sldId id="736"/>
            <p14:sldId id="737"/>
            <p14:sldId id="1283"/>
            <p14:sldId id="1284"/>
            <p14:sldId id="1282"/>
            <p14:sldId id="1285"/>
            <p14:sldId id="735"/>
            <p14:sldId id="740"/>
            <p14:sldId id="741"/>
            <p14:sldId id="709"/>
            <p14:sldId id="710"/>
            <p14:sldId id="711"/>
            <p14:sldId id="712"/>
            <p14:sldId id="713"/>
            <p14:sldId id="714"/>
            <p14:sldId id="715"/>
            <p14:sldId id="717"/>
            <p14:sldId id="718"/>
            <p14:sldId id="719"/>
            <p14:sldId id="256"/>
            <p14:sldId id="721"/>
            <p14:sldId id="722"/>
            <p14:sldId id="701"/>
          </p14:sldIdLst>
        </p14:section>
        <p14:section name="Optionale Folien" id="{3624F557-A191-47E8-A3F4-AD4232DF0CB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981">
          <p15:clr>
            <a:srgbClr val="A4A3A4"/>
          </p15:clr>
        </p15:guide>
        <p15:guide id="5" orient="horz" pos="311">
          <p15:clr>
            <a:srgbClr val="A4A3A4"/>
          </p15:clr>
        </p15:guide>
        <p15:guide id="7" pos="226">
          <p15:clr>
            <a:srgbClr val="A4A3A4"/>
          </p15:clr>
        </p15:guide>
        <p15:guide id="8" pos="5534">
          <p15:clr>
            <a:srgbClr val="A4A3A4"/>
          </p15:clr>
        </p15:guide>
        <p15:guide id="9" pos="2812">
          <p15:clr>
            <a:srgbClr val="A4A3A4"/>
          </p15:clr>
        </p15:guide>
        <p15:guide id="10" pos="294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ämer, Julia" initials="KJ" lastIdx="5" clrIdx="0">
    <p:extLst>
      <p:ext uri="{19B8F6BF-5375-455C-9EA6-DF929625EA0E}">
        <p15:presenceInfo xmlns:p15="http://schemas.microsoft.com/office/powerpoint/2012/main" userId="S-1-5-21-3262521613-164117625-2965018878-9724" providerId="AD"/>
      </p:ext>
    </p:extLst>
  </p:cmAuthor>
  <p:cmAuthor id="2" name="Suntrup, Lisa" initials="SL" lastIdx="1" clrIdx="1">
    <p:extLst>
      <p:ext uri="{19B8F6BF-5375-455C-9EA6-DF929625EA0E}">
        <p15:presenceInfo xmlns:p15="http://schemas.microsoft.com/office/powerpoint/2012/main" userId="S-1-5-21-3262521613-164117625-2965018878-92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64"/>
    <a:srgbClr val="0070C0"/>
    <a:srgbClr val="22B0F8"/>
    <a:srgbClr val="0A2D6E"/>
    <a:srgbClr val="8CB423"/>
    <a:srgbClr val="005AA0"/>
    <a:srgbClr val="A0235A"/>
    <a:srgbClr val="F0781E"/>
    <a:srgbClr val="50C8AA"/>
    <a:srgbClr val="D23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3" autoAdjust="0"/>
    <p:restoredTop sz="94479" autoAdjust="0"/>
  </p:normalViewPr>
  <p:slideViewPr>
    <p:cSldViewPr snapToObjects="1" showGuides="1">
      <p:cViewPr varScale="1">
        <p:scale>
          <a:sx n="121" d="100"/>
          <a:sy n="121" d="100"/>
        </p:scale>
        <p:origin x="60" y="186"/>
      </p:cViewPr>
      <p:guideLst>
        <p:guide orient="horz" pos="2981"/>
        <p:guide orient="horz" pos="311"/>
        <p:guide pos="226"/>
        <p:guide pos="5534"/>
        <p:guide pos="2812"/>
        <p:guide pos="294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25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Vogel\Documents\POF-MML\Fortschrittsbericht%202023\6.3_Indikatoren_2022_LK_I_master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Vogel\Documents\POF-MML\Fortschrittsbericht%202023\6.3_Indikatoren_2022_LK_I_mast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860031580559494E-2"/>
          <c:y val="0.21117851048853867"/>
          <c:w val="0.90209802469509481"/>
          <c:h val="0.70919468954666887"/>
        </c:manualLayout>
      </c:layout>
      <c:barChart>
        <c:barDir val="col"/>
        <c:grouping val="stacked"/>
        <c:varyColors val="0"/>
        <c:ser>
          <c:idx val="0"/>
          <c:order val="0"/>
          <c:tx>
            <c:v>Beteiligte grundfinanzierte Wissenschaftler am Programm in PJ</c:v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7B7-4771-AEF7-89F8F43FE32F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87B7-4771-AEF7-89F8F43FE32F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87B7-4771-AEF7-89F8F43FE32F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87B7-4771-AEF7-89F8F43FE32F}"/>
              </c:ext>
            </c:extLst>
          </c:dPt>
          <c:cat>
            <c:numRef>
              <c:f>'6.3 Indikatoren_Summe_ENG'!$C$2:$G$2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'6.3 Indikatoren_Summe_ENG'!$C$15:$G$15</c:f>
              <c:numCache>
                <c:formatCode>#,##0</c:formatCode>
                <c:ptCount val="5"/>
                <c:pt idx="0">
                  <c:v>340.53684150000009</c:v>
                </c:pt>
                <c:pt idx="1">
                  <c:v>358.51447200000001</c:v>
                </c:pt>
                <c:pt idx="2">
                  <c:v>388.70199324999953</c:v>
                </c:pt>
                <c:pt idx="3">
                  <c:v>445.03482200000008</c:v>
                </c:pt>
                <c:pt idx="4">
                  <c:v>427.84170000000006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B7-4771-AEF7-89F8F43FE32F}"/>
            </c:ext>
          </c:extLst>
        </c:ser>
        <c:ser>
          <c:idx val="2"/>
          <c:order val="1"/>
          <c:tx>
            <c:v>Beteiligte drittmittelfinanzierte Wissenschaftler am Programm in PJ</c:v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c:spPr>
          <c:invertIfNegative val="0"/>
          <c:cat>
            <c:numRef>
              <c:f>'6.3 Indikatoren_Summe_ENG'!$C$2:$G$2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'6.3 Indikatoren_Summe_ENG'!$C$16:$G$16</c:f>
              <c:numCache>
                <c:formatCode>#,##0</c:formatCode>
                <c:ptCount val="5"/>
                <c:pt idx="0">
                  <c:v>88.773879249999979</c:v>
                </c:pt>
                <c:pt idx="1">
                  <c:v>90.850308249999898</c:v>
                </c:pt>
                <c:pt idx="2">
                  <c:v>101.28772275</c:v>
                </c:pt>
                <c:pt idx="3">
                  <c:v>118.59705799999999</c:v>
                </c:pt>
                <c:pt idx="4">
                  <c:v>103.32040000000001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7B7-4771-AEF7-89F8F43FE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44807296"/>
        <c:axId val="44808832"/>
      </c:barChart>
      <c:lineChart>
        <c:grouping val="standard"/>
        <c:varyColors val="0"/>
        <c:ser>
          <c:idx val="4"/>
          <c:order val="2"/>
          <c:tx>
            <c:strRef>
              <c:f>'6.3 Indikatoren_Summe_ENG'!$A$7</c:f>
              <c:strCache>
                <c:ptCount val="1"/>
                <c:pt idx="0">
                  <c:v>Finished dissertations</c:v>
                </c:pt>
              </c:strCache>
            </c:strRef>
          </c:tx>
          <c:spPr>
            <a:ln>
              <a:solidFill>
                <a:srgbClr val="0A2864"/>
              </a:solidFill>
            </a:ln>
          </c:spPr>
          <c:marker>
            <c:symbol val="circle"/>
            <c:size val="8"/>
            <c:spPr>
              <a:solidFill>
                <a:srgbClr val="0A2864"/>
              </a:solidFill>
              <a:ln>
                <a:solidFill>
                  <a:srgbClr val="0A2864"/>
                </a:solidFill>
              </a:ln>
            </c:spPr>
          </c:marker>
          <c:val>
            <c:numRef>
              <c:f>'6.3 Indikatoren_Summe_ENG'!$C$7:$G$7</c:f>
              <c:numCache>
                <c:formatCode>#,##0</c:formatCode>
                <c:ptCount val="5"/>
                <c:pt idx="0">
                  <c:v>42</c:v>
                </c:pt>
                <c:pt idx="1">
                  <c:v>31</c:v>
                </c:pt>
                <c:pt idx="2">
                  <c:v>46</c:v>
                </c:pt>
                <c:pt idx="3">
                  <c:v>71</c:v>
                </c:pt>
                <c:pt idx="4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87B7-4771-AEF7-89F8F43FE32F}"/>
            </c:ext>
          </c:extLst>
        </c:ser>
        <c:ser>
          <c:idx val="1"/>
          <c:order val="3"/>
          <c:tx>
            <c:strRef>
              <c:f>'6.3 Indikatoren_Summe_ENG'!$A$3</c:f>
              <c:strCache>
                <c:ptCount val="1"/>
                <c:pt idx="0">
                  <c:v>WoS-, SCOPUS or Open Research Europe indexed publications</c:v>
                </c:pt>
              </c:strCache>
            </c:strRef>
          </c:tx>
          <c:spPr>
            <a:ln>
              <a:solidFill>
                <a:srgbClr val="0A2864"/>
              </a:solidFill>
            </a:ln>
          </c:spPr>
          <c:marker>
            <c:symbol val="diamond"/>
            <c:size val="11"/>
            <c:spPr>
              <a:solidFill>
                <a:srgbClr val="0A2864"/>
              </a:solidFill>
              <a:ln>
                <a:solidFill>
                  <a:srgbClr val="0A2864"/>
                </a:solidFill>
              </a:ln>
            </c:spPr>
          </c:marker>
          <c:cat>
            <c:numRef>
              <c:f>'6.3 Indikatoren_Summe_ENG'!$C$2:$G$2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'6.3 Indikatoren_Summe_ENG'!$C$3:$G$3</c:f>
              <c:numCache>
                <c:formatCode>#,##0</c:formatCode>
                <c:ptCount val="5"/>
                <c:pt idx="0">
                  <c:v>1091</c:v>
                </c:pt>
                <c:pt idx="1">
                  <c:v>1177</c:v>
                </c:pt>
                <c:pt idx="2">
                  <c:v>1331</c:v>
                </c:pt>
                <c:pt idx="3">
                  <c:v>1565</c:v>
                </c:pt>
                <c:pt idx="4">
                  <c:v>1395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87B7-4771-AEF7-89F8F43FE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795392"/>
        <c:axId val="44796928"/>
      </c:lineChart>
      <c:catAx>
        <c:axId val="4479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4796928"/>
        <c:crosses val="autoZero"/>
        <c:auto val="1"/>
        <c:lblAlgn val="ctr"/>
        <c:lblOffset val="100"/>
        <c:noMultiLvlLbl val="0"/>
      </c:catAx>
      <c:valAx>
        <c:axId val="44796928"/>
        <c:scaling>
          <c:orientation val="minMax"/>
        </c:scaling>
        <c:delete val="0"/>
        <c:axPos val="l"/>
        <c:majorGridlines>
          <c:spPr>
            <a:ln>
              <a:solidFill>
                <a:srgbClr val="DEDEDE"/>
              </a:solidFill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A2864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 sz="1200">
                    <a:solidFill>
                      <a:srgbClr val="0A2864"/>
                    </a:solidFill>
                  </a:rPr>
                  <a:t>number</a:t>
                </a:r>
              </a:p>
            </c:rich>
          </c:tx>
          <c:layout>
            <c:manualLayout>
              <c:xMode val="edge"/>
              <c:yMode val="edge"/>
              <c:x val="4.1820257232388913E-3"/>
              <c:y val="9.3273380301146597E-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out"/>
        <c:minorTickMark val="none"/>
        <c:tickLblPos val="nextTo"/>
        <c:spPr>
          <a:ln w="9525">
            <a:solidFill>
              <a:schemeClr val="bg1">
                <a:lumMod val="65000"/>
              </a:schemeClr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A2864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4795392"/>
        <c:crosses val="autoZero"/>
        <c:crossBetween val="between"/>
      </c:valAx>
      <c:catAx>
        <c:axId val="44807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4808832"/>
        <c:crosses val="autoZero"/>
        <c:auto val="1"/>
        <c:lblAlgn val="ctr"/>
        <c:lblOffset val="100"/>
        <c:noMultiLvlLbl val="0"/>
      </c:catAx>
      <c:valAx>
        <c:axId val="44808832"/>
        <c:scaling>
          <c:orientation val="minMax"/>
          <c:max val="800"/>
        </c:scaling>
        <c:delete val="0"/>
        <c:axPos val="r"/>
        <c:title>
          <c:tx>
            <c:rich>
              <a:bodyPr rot="0" vert="horz"/>
              <a:lstStyle/>
              <a:p>
                <a:pPr algn="ctr">
                  <a:defRPr sz="1000" b="0" i="0" u="none" strike="noStrike" baseline="0">
                    <a:solidFill>
                      <a:srgbClr val="80808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scientists in FTE</a:t>
                </a:r>
              </a:p>
            </c:rich>
          </c:tx>
          <c:layout>
            <c:manualLayout>
              <c:xMode val="edge"/>
              <c:yMode val="edge"/>
              <c:x val="0.81682825484764554"/>
              <c:y val="4.1181102362204076E-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80808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4807296"/>
        <c:crosses val="max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81827995128722"/>
          <c:y val="0.21891458127097388"/>
          <c:w val="0.90209802469509481"/>
          <c:h val="0.69544202258443755"/>
        </c:manualLayout>
      </c:layout>
      <c:barChart>
        <c:barDir val="col"/>
        <c:grouping val="stacked"/>
        <c:varyColors val="0"/>
        <c:ser>
          <c:idx val="0"/>
          <c:order val="0"/>
          <c:tx>
            <c:v>Beteiligte grundfinanzierte Wissenschaftler am Programm in PJ</c:v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16A-4A44-8F00-B5896E864A08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16A-4A44-8F00-B5896E864A08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E16A-4A44-8F00-B5896E864A08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E16A-4A44-8F00-B5896E864A08}"/>
              </c:ext>
            </c:extLst>
          </c:dPt>
          <c:cat>
            <c:numRef>
              <c:f>'6.3 Indikatoren_Summe_ENG'!$C$2:$G$2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'6.3 Indikatoren_Summe_ENG'!$C$15:$G$15</c:f>
              <c:numCache>
                <c:formatCode>#,##0</c:formatCode>
                <c:ptCount val="5"/>
                <c:pt idx="0">
                  <c:v>340.53684150000009</c:v>
                </c:pt>
                <c:pt idx="1">
                  <c:v>358.51447200000001</c:v>
                </c:pt>
                <c:pt idx="2">
                  <c:v>388.70199324999953</c:v>
                </c:pt>
                <c:pt idx="3">
                  <c:v>445.03482200000008</c:v>
                </c:pt>
                <c:pt idx="4">
                  <c:v>427.84170000000006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16A-4A44-8F00-B5896E864A08}"/>
            </c:ext>
          </c:extLst>
        </c:ser>
        <c:ser>
          <c:idx val="2"/>
          <c:order val="1"/>
          <c:tx>
            <c:v>Beteiligte drittmittelfinanzierte Wissenschaftler am Programm in PJ</c:v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c:spPr>
          <c:invertIfNegative val="0"/>
          <c:cat>
            <c:numRef>
              <c:f>'6.3 Indikatoren_Summe_ENG'!$C$2:$G$2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'6.3 Indikatoren_Summe_ENG'!$C$16:$G$16</c:f>
              <c:numCache>
                <c:formatCode>#,##0</c:formatCode>
                <c:ptCount val="5"/>
                <c:pt idx="0">
                  <c:v>88.773879249999979</c:v>
                </c:pt>
                <c:pt idx="1">
                  <c:v>90.850308249999898</c:v>
                </c:pt>
                <c:pt idx="2">
                  <c:v>101.28772275</c:v>
                </c:pt>
                <c:pt idx="3">
                  <c:v>118.59705799999999</c:v>
                </c:pt>
                <c:pt idx="4">
                  <c:v>103.32040000000001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16A-4A44-8F00-B5896E864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44877696"/>
        <c:axId val="44879232"/>
      </c:barChart>
      <c:lineChart>
        <c:grouping val="stacked"/>
        <c:varyColors val="0"/>
        <c:ser>
          <c:idx val="4"/>
          <c:order val="2"/>
          <c:tx>
            <c:strRef>
              <c:f>'6.3 Indikatoren_Summe_ENG'!$A$6</c:f>
              <c:strCache>
                <c:ptCount val="1"/>
                <c:pt idx="0">
                  <c:v>Third-party funding</c:v>
                </c:pt>
              </c:strCache>
            </c:strRef>
          </c:tx>
          <c:spPr>
            <a:ln>
              <a:solidFill>
                <a:srgbClr val="0A2864"/>
              </a:solidFill>
            </a:ln>
          </c:spPr>
          <c:marker>
            <c:symbol val="triangle"/>
            <c:size val="8"/>
            <c:spPr>
              <a:solidFill>
                <a:srgbClr val="0A2864"/>
              </a:solidFill>
              <a:ln>
                <a:solidFill>
                  <a:srgbClr val="0A2864"/>
                </a:solidFill>
              </a:ln>
            </c:spPr>
          </c:marker>
          <c:cat>
            <c:numRef>
              <c:f>'6.3 Indikatoren_Summe_ENG'!$C$2:$G$2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'6.3 Indikatoren_Summe_ENG'!$C$6:$G$6</c:f>
              <c:numCache>
                <c:formatCode>#,##0</c:formatCode>
                <c:ptCount val="5"/>
                <c:pt idx="0">
                  <c:v>23746.212627414858</c:v>
                </c:pt>
                <c:pt idx="1">
                  <c:v>22850.822244723026</c:v>
                </c:pt>
                <c:pt idx="2">
                  <c:v>22599.186484096575</c:v>
                </c:pt>
                <c:pt idx="3">
                  <c:v>34030.443948807624</c:v>
                </c:pt>
                <c:pt idx="4">
                  <c:v>33085.725999999995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E16A-4A44-8F00-B5896E864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861696"/>
        <c:axId val="44875776"/>
      </c:lineChart>
      <c:catAx>
        <c:axId val="4486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4875776"/>
        <c:crosses val="autoZero"/>
        <c:auto val="1"/>
        <c:lblAlgn val="ctr"/>
        <c:lblOffset val="100"/>
        <c:noMultiLvlLbl val="0"/>
      </c:catAx>
      <c:valAx>
        <c:axId val="44875776"/>
        <c:scaling>
          <c:orientation val="minMax"/>
        </c:scaling>
        <c:delete val="0"/>
        <c:axPos val="l"/>
        <c:majorGridlines>
          <c:spPr>
            <a:ln>
              <a:solidFill>
                <a:srgbClr val="DEDEDE"/>
              </a:solidFill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A2864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 sz="1200">
                    <a:solidFill>
                      <a:srgbClr val="0A2864"/>
                    </a:solidFill>
                  </a:rPr>
                  <a:t>kEUR</a:t>
                </a:r>
              </a:p>
            </c:rich>
          </c:tx>
          <c:layout>
            <c:manualLayout>
              <c:xMode val="edge"/>
              <c:yMode val="edge"/>
              <c:x val="1.8105909838193395E-3"/>
              <c:y val="0.12586020168531564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out"/>
        <c:minorTickMark val="none"/>
        <c:tickLblPos val="nextTo"/>
        <c:spPr>
          <a:ln w="9525">
            <a:solidFill>
              <a:schemeClr val="bg1">
                <a:lumMod val="65000"/>
              </a:schemeClr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A2864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4861696"/>
        <c:crosses val="autoZero"/>
        <c:crossBetween val="between"/>
      </c:valAx>
      <c:catAx>
        <c:axId val="44877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4879232"/>
        <c:crosses val="autoZero"/>
        <c:auto val="1"/>
        <c:lblAlgn val="ctr"/>
        <c:lblOffset val="100"/>
        <c:noMultiLvlLbl val="0"/>
      </c:catAx>
      <c:valAx>
        <c:axId val="44879232"/>
        <c:scaling>
          <c:orientation val="minMax"/>
          <c:max val="800"/>
        </c:scaling>
        <c:delete val="0"/>
        <c:axPos val="r"/>
        <c:title>
          <c:tx>
            <c:rich>
              <a:bodyPr rot="0" vert="horz"/>
              <a:lstStyle/>
              <a:p>
                <a:pPr algn="ctr">
                  <a:defRPr sz="1000" b="0" i="0" u="none" strike="noStrike" baseline="0">
                    <a:solidFill>
                      <a:srgbClr val="80808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scientists in FTE</a:t>
                </a:r>
              </a:p>
            </c:rich>
          </c:tx>
          <c:layout>
            <c:manualLayout>
              <c:xMode val="edge"/>
              <c:yMode val="edge"/>
              <c:x val="0.81833791208791207"/>
              <c:y val="3.6043928719436416E-2"/>
            </c:manualLayout>
          </c:layout>
          <c:overlay val="0"/>
          <c:spPr>
            <a:noFill/>
          </c:spPr>
        </c:title>
        <c:numFmt formatCode="#,##0" sourceLinked="1"/>
        <c:majorTickMark val="out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80808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4877696"/>
        <c:crosses val="max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0.59292</cdr:x>
      <cdr:y>0.16795</cdr:y>
    </cdr:from>
    <cdr:to>
      <cdr:x>0.59817</cdr:x>
      <cdr:y>1</cdr:y>
    </cdr:to>
    <cdr:cxnSp macro="">
      <cdr:nvCxnSpPr>
        <cdr:cNvPr id="2" name="Gerade Verbindung 1">
          <a:extLst xmlns:a="http://schemas.openxmlformats.org/drawingml/2006/main">
            <a:ext uri="{FF2B5EF4-FFF2-40B4-BE49-F238E27FC236}">
              <a16:creationId xmlns:a16="http://schemas.microsoft.com/office/drawing/2014/main" id="{FF2A0993-E46D-31C3-EE96-2630DFBF7E6F}"/>
            </a:ext>
          </a:extLst>
        </cdr:cNvPr>
        <cdr:cNvCxnSpPr/>
      </cdr:nvCxnSpPr>
      <cdr:spPr>
        <a:xfrm xmlns:a="http://schemas.openxmlformats.org/drawingml/2006/main">
          <a:off x="3275587" y="624532"/>
          <a:ext cx="29003" cy="3094028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0.59448</cdr:x>
      <cdr:y>0.13564</cdr:y>
    </cdr:from>
    <cdr:to>
      <cdr:x>0.9269</cdr:x>
      <cdr:y>0.21671</cdr:y>
    </cdr:to>
    <cdr:sp macro="" textlink="">
      <cdr:nvSpPr>
        <cdr:cNvPr id="3" name="Textfeld 6"/>
        <cdr:cNvSpPr txBox="1"/>
      </cdr:nvSpPr>
      <cdr:spPr>
        <a:xfrm xmlns:a="http://schemas.openxmlformats.org/drawingml/2006/main">
          <a:off x="3284220" y="504385"/>
          <a:ext cx="1836420" cy="3014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/>
            <a:t>POF IV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0.5978</cdr:x>
      <cdr:y>0.15431</cdr:y>
    </cdr:from>
    <cdr:to>
      <cdr:x>0.92424</cdr:x>
      <cdr:y>0.22785</cdr:y>
    </cdr:to>
    <cdr:sp macro="" textlink="">
      <cdr:nvSpPr>
        <cdr:cNvPr id="3" name="Textfeld 6"/>
        <cdr:cNvSpPr txBox="1"/>
      </cdr:nvSpPr>
      <cdr:spPr>
        <a:xfrm xmlns:a="http://schemas.openxmlformats.org/drawingml/2006/main">
          <a:off x="3307080" y="573811"/>
          <a:ext cx="1805940" cy="273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/>
            <a:t>POF IV</a:t>
          </a:r>
        </a:p>
      </cdr:txBody>
    </cdr:sp>
  </cdr:relSizeAnchor>
  <cdr:relSizeAnchor xmlns:cdr="http://schemas.openxmlformats.org/drawingml/2006/chartDrawing">
    <cdr:from>
      <cdr:x>0.59775</cdr:x>
      <cdr:y>0.16066</cdr:y>
    </cdr:from>
    <cdr:to>
      <cdr:x>0.60355</cdr:x>
      <cdr:y>1</cdr:y>
    </cdr:to>
    <cdr:cxnSp macro="">
      <cdr:nvCxnSpPr>
        <cdr:cNvPr id="5" name="Gerade Verbindung 1">
          <a:extLst xmlns:a="http://schemas.openxmlformats.org/drawingml/2006/main">
            <a:ext uri="{FF2B5EF4-FFF2-40B4-BE49-F238E27FC236}">
              <a16:creationId xmlns:a16="http://schemas.microsoft.com/office/drawing/2014/main" id="{D8366351-FCC8-1493-E5C5-89E377748DC7}"/>
            </a:ext>
          </a:extLst>
        </cdr:cNvPr>
        <cdr:cNvCxnSpPr/>
      </cdr:nvCxnSpPr>
      <cdr:spPr>
        <a:xfrm xmlns:a="http://schemas.openxmlformats.org/drawingml/2006/main">
          <a:off x="3306798" y="597424"/>
          <a:ext cx="32087" cy="3121136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286AD-5EA9-4866-A37C-F6230134725D}" type="datetimeFigureOut">
              <a:rPr lang="de-DE" smtClean="0"/>
              <a:pPr/>
              <a:t>27.04.2023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94DAD-F6EC-4137-B0EC-64D05B2A592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5481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A6037-A285-4C9E-B04C-6DCA60BD155D}" type="datetimeFigureOut">
              <a:rPr lang="de-DE" smtClean="0"/>
              <a:pPr/>
              <a:t>27.04.2023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1BAFD-BDF1-4073-A261-64C06A00B82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5138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699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6956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5345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281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ROCK-IT sollte verstetigt werden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9299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245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483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357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5170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rgbClr val="0D0D0D"/>
                </a:solidFill>
                <a:cs typeface="Arial" pitchFamily="34" charset="0"/>
              </a:rPr>
              <a:t>Hier bitte auf die Struktur des Forschungsbereiches (beteiligte Zentren, </a:t>
            </a:r>
            <a:r>
              <a:rPr lang="de-DE" dirty="0">
                <a:cs typeface="Arial" pitchFamily="34" charset="0"/>
              </a:rPr>
              <a:t>programmatische Aufstellung, Grafik) und die wesentlichen Entwicklungen des Forschungsbereiches im Berichtsjahr eingehen.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086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rgbClr val="0D0D0D"/>
                </a:solidFill>
                <a:cs typeface="Arial" pitchFamily="34" charset="0"/>
              </a:rPr>
              <a:t>Hier bitte auf die Struktur des Forschungsbereiches (beteiligte Zentren, </a:t>
            </a:r>
            <a:r>
              <a:rPr lang="de-DE" dirty="0">
                <a:cs typeface="Arial" pitchFamily="34" charset="0"/>
              </a:rPr>
              <a:t>programmatische Aufstellung, Grafik) und die wesentlichen Entwicklungen des Forschungsbereiches im Berichtsjahr eingehen.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655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680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345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83664" y="2032412"/>
            <a:ext cx="6858000" cy="1068437"/>
          </a:xfrm>
        </p:spPr>
        <p:txBody>
          <a:bodyPr anchor="b">
            <a:normAutofit/>
          </a:bodyPr>
          <a:lstStyle>
            <a:lvl1pPr algn="l">
              <a:defRPr sz="3600" baseline="0"/>
            </a:lvl1pPr>
          </a:lstStyle>
          <a:p>
            <a:r>
              <a:rPr lang="de-DE" dirty="0"/>
              <a:t>Zwischenfolie Titel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985795" y="3012619"/>
            <a:ext cx="6858000" cy="1241425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Unterzeile</a:t>
            </a:r>
          </a:p>
        </p:txBody>
      </p:sp>
    </p:spTree>
    <p:extLst>
      <p:ext uri="{BB962C8B-B14F-4D97-AF65-F5344CB8AC3E}">
        <p14:creationId xmlns:p14="http://schemas.microsoft.com/office/powerpoint/2010/main" val="234299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4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0503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">
          <p15:clr>
            <a:srgbClr val="FBAE40"/>
          </p15:clr>
        </p15:guide>
        <p15:guide id="2" orient="horz" pos="545">
          <p15:clr>
            <a:srgbClr val="FBAE40"/>
          </p15:clr>
        </p15:guide>
        <p15:guide id="3" pos="226">
          <p15:clr>
            <a:srgbClr val="FBAE40"/>
          </p15:clr>
        </p15:guide>
        <p15:guide id="4" pos="2813">
          <p15:clr>
            <a:srgbClr val="FBAE40"/>
          </p15:clr>
        </p15:guide>
        <p15:guide id="5" pos="2947">
          <p15:clr>
            <a:srgbClr val="FBAE40"/>
          </p15:clr>
        </p15:guide>
        <p15:guide id="6" orient="horz" pos="29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4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842522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01570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">
          <p15:clr>
            <a:srgbClr val="FBAE40"/>
          </p15:clr>
        </p15:guide>
        <p15:guide id="2" orient="horz" pos="545">
          <p15:clr>
            <a:srgbClr val="FBAE40"/>
          </p15:clr>
        </p15:guide>
        <p15:guide id="3" pos="226">
          <p15:clr>
            <a:srgbClr val="FBAE40"/>
          </p15:clr>
        </p15:guide>
        <p15:guide id="4" pos="2813">
          <p15:clr>
            <a:srgbClr val="FBAE40"/>
          </p15:clr>
        </p15:guide>
        <p15:guide id="5" pos="2947">
          <p15:clr>
            <a:srgbClr val="FBAE40"/>
          </p15:clr>
        </p15:guide>
        <p15:guide id="6" orient="horz" pos="29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4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565818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4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0" cap="none" baseline="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400" baseline="0">
                <a:solidFill>
                  <a:srgbClr val="0028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Entweder zweizeiliger Titel oder Titel und Subheadline</a:t>
            </a:r>
          </a:p>
        </p:txBody>
      </p:sp>
    </p:spTree>
    <p:extLst>
      <p:ext uri="{BB962C8B-B14F-4D97-AF65-F5344CB8AC3E}">
        <p14:creationId xmlns:p14="http://schemas.microsoft.com/office/powerpoint/2010/main" val="1973717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4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6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1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50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2" name="Datumsplatzhalter 5"/>
          <p:cNvSpPr>
            <a:spLocks noGrp="1"/>
          </p:cNvSpPr>
          <p:nvPr>
            <p:ph type="dt" sz="half" idx="2"/>
          </p:nvPr>
        </p:nvSpPr>
        <p:spPr>
          <a:xfrm>
            <a:off x="31642" y="5004000"/>
            <a:ext cx="1368152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0F2579BB-2C8D-4D3A-8035-60181D995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928465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36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508" y="0"/>
            <a:ext cx="9144000" cy="5143500"/>
          </a:xfrm>
          <a:prstGeom prst="rect">
            <a:avLst/>
          </a:prstGeom>
          <a:solidFill>
            <a:srgbClr val="002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noFill/>
              </a:ln>
              <a:solidFill>
                <a:srgbClr val="002864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08124" y="2310745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Zwischenfolie Titel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84413" y="3021841"/>
            <a:ext cx="7886700" cy="728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Unterzeile</a:t>
            </a:r>
          </a:p>
        </p:txBody>
      </p:sp>
    </p:spTree>
    <p:extLst>
      <p:ext uri="{BB962C8B-B14F-4D97-AF65-F5344CB8AC3E}">
        <p14:creationId xmlns:p14="http://schemas.microsoft.com/office/powerpoint/2010/main" val="116546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rgbClr val="22B0F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61" userDrawn="1">
          <p15:clr>
            <a:srgbClr val="F26B43"/>
          </p15:clr>
        </p15:guide>
        <p15:guide id="2" orient="horz" pos="2121" userDrawn="1">
          <p15:clr>
            <a:srgbClr val="F26B43"/>
          </p15:clr>
        </p15:guide>
        <p15:guide id="3" pos="69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912010"/>
            <a:ext cx="792380" cy="107783"/>
          </a:xfrm>
          <a:prstGeom prst="rect">
            <a:avLst/>
          </a:prstGeom>
        </p:spPr>
      </p:pic>
      <p:cxnSp>
        <p:nvCxnSpPr>
          <p:cNvPr id="8" name="Gerader Verbinder 7"/>
          <p:cNvCxnSpPr/>
          <p:nvPr userDrawn="1"/>
        </p:nvCxnSpPr>
        <p:spPr>
          <a:xfrm>
            <a:off x="0" y="1095586"/>
            <a:ext cx="9144000" cy="0"/>
          </a:xfrm>
          <a:prstGeom prst="line">
            <a:avLst/>
          </a:prstGeom>
          <a:ln>
            <a:solidFill>
              <a:srgbClr val="14C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E5334C59-12B4-381F-8EF2-58032B090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949613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06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1" r:id="rId2"/>
    <p:sldLayoutId id="2147483739" r:id="rId3"/>
    <p:sldLayoutId id="2147483740" r:id="rId4"/>
    <p:sldLayoutId id="2147483742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0" kern="1200" cap="none" baseline="0">
          <a:solidFill>
            <a:srgbClr val="002864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rgbClr val="002864"/>
        </a:buClr>
        <a:buFont typeface="Arial" panose="020B0604020202020204" pitchFamily="34" charset="0"/>
        <a:buChar char="•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orient="horz" pos="309">
          <p15:clr>
            <a:srgbClr val="F26B43"/>
          </p15:clr>
        </p15:guide>
        <p15:guide id="3" orient="horz" pos="822">
          <p15:clr>
            <a:srgbClr val="F26B43"/>
          </p15:clr>
        </p15:guide>
        <p15:guide id="4" orient="horz" pos="31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wmf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5.wmf"/><Relationship Id="rId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9.pn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https://onlinelibrary.wiley.com/cms/asset/84d5f964-e925-4c21-a836-3020a412f76f/anie202207688-toc-0001-m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983477" y="2037855"/>
            <a:ext cx="6858000" cy="1068437"/>
          </a:xfrm>
        </p:spPr>
        <p:txBody>
          <a:bodyPr>
            <a:normAutofit fontScale="90000"/>
          </a:bodyPr>
          <a:lstStyle/>
          <a:p>
            <a:r>
              <a:rPr lang="en-US" dirty="0"/>
              <a:t>From Matter to Materials and Life</a:t>
            </a:r>
            <a:endParaRPr lang="de-DE" dirty="0"/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2000" dirty="0"/>
              <a:t>Thomas Stöhlker and Andreas Stierle</a:t>
            </a:r>
          </a:p>
        </p:txBody>
      </p:sp>
    </p:spTree>
    <p:extLst>
      <p:ext uri="{BB962C8B-B14F-4D97-AF65-F5344CB8AC3E}">
        <p14:creationId xmlns:p14="http://schemas.microsoft.com/office/powerpoint/2010/main" val="4107422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ADD23-F9D9-F980-897A-072C36D4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54" y="219600"/>
            <a:ext cx="8424000" cy="371930"/>
          </a:xfrm>
        </p:spPr>
        <p:txBody>
          <a:bodyPr/>
          <a:lstStyle/>
          <a:p>
            <a:r>
              <a:rPr lang="en-US" sz="2000" dirty="0"/>
              <a:t>From Matter to Materials and Life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EB9978-2E57-56CA-AC03-C09F11F33B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405" y="798756"/>
            <a:ext cx="8785225" cy="266400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Significant Developments in Research Infrastructures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AFA5941-AEFE-56C6-588B-1F17D663B3F5}"/>
              </a:ext>
            </a:extLst>
          </p:cNvPr>
          <p:cNvSpPr txBox="1"/>
          <p:nvPr/>
        </p:nvSpPr>
        <p:spPr>
          <a:xfrm>
            <a:off x="204167" y="1120989"/>
            <a:ext cx="5483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Arial"/>
              </a:rPr>
              <a:t>Maintain and enhance world-leading capabilities for forefront science;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Arial"/>
              </a:rPr>
              <a:t>Coherent upgrade plans for large-scale facilities shaping national and European strategy plans.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B7A8DD9-4B5B-FD45-3972-8C0883303A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0132" y="1211345"/>
            <a:ext cx="3109143" cy="2995462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F2499F3-25A9-A109-C6B5-75B7E156F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6"/>
          <a:stretch/>
        </p:blipFill>
        <p:spPr bwMode="auto">
          <a:xfrm>
            <a:off x="6673356" y="4697623"/>
            <a:ext cx="78348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D0969D9-A77C-722A-6C5D-06EA4CF232F1}"/>
              </a:ext>
            </a:extLst>
          </p:cNvPr>
          <p:cNvSpPr txBox="1"/>
          <p:nvPr/>
        </p:nvSpPr>
        <p:spPr>
          <a:xfrm>
            <a:off x="467544" y="4496388"/>
            <a:ext cx="6194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Complementary X-ray energy regimes (BESSY III and PETRA IV) and operation modes for VUV/soft x-ray experiments (DALI and FLASH2020+). 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75EF1786-96DC-449D-621E-713F08271D69}"/>
              </a:ext>
            </a:extLst>
          </p:cNvPr>
          <p:cNvGrpSpPr>
            <a:grpSpLocks noChangeAspect="1"/>
          </p:cNvGrpSpPr>
          <p:nvPr/>
        </p:nvGrpSpPr>
        <p:grpSpPr>
          <a:xfrm>
            <a:off x="577818" y="2441990"/>
            <a:ext cx="3435068" cy="2103032"/>
            <a:chOff x="1093862" y="1763740"/>
            <a:chExt cx="4272502" cy="2615728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14001ED9-C4BD-7FB2-4FE0-402828C86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1620" y="2223288"/>
              <a:ext cx="4214744" cy="2132092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180762B4-14BD-ADC8-9EB0-40BB2AF49D39}"/>
                </a:ext>
              </a:extLst>
            </p:cNvPr>
            <p:cNvSpPr txBox="1"/>
            <p:nvPr/>
          </p:nvSpPr>
          <p:spPr>
            <a:xfrm>
              <a:off x="2676382" y="4102469"/>
              <a:ext cx="148149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photon energy / eV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5EF7C512-C2EA-3270-B5DD-4276AD653E38}"/>
                </a:ext>
              </a:extLst>
            </p:cNvPr>
            <p:cNvSpPr txBox="1"/>
            <p:nvPr/>
          </p:nvSpPr>
          <p:spPr>
            <a:xfrm rot="16200000">
              <a:off x="126015" y="2731587"/>
              <a:ext cx="221269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spectral regimes of sources</a:t>
              </a:r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6E9590ED-8968-D8DE-0E54-1FD9A96248DD}"/>
              </a:ext>
            </a:extLst>
          </p:cNvPr>
          <p:cNvSpPr txBox="1"/>
          <p:nvPr/>
        </p:nvSpPr>
        <p:spPr>
          <a:xfrm>
            <a:off x="6369289" y="4455229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Coordinated with</a:t>
            </a:r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DBE8B678-D2AC-50F3-48F2-A8DECA08CEB7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10</a:t>
            </a:fld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22B0DA7-3047-7064-79BF-295D40B68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753530" y="36080"/>
            <a:ext cx="1379867" cy="73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95808AF-F832-FA9D-25B7-1D5B8D2C15DD}"/>
              </a:ext>
            </a:extLst>
          </p:cNvPr>
          <p:cNvSpPr txBox="1"/>
          <p:nvPr/>
        </p:nvSpPr>
        <p:spPr>
          <a:xfrm>
            <a:off x="220206" y="2295801"/>
            <a:ext cx="47360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600" b="1" dirty="0">
                <a:solidFill>
                  <a:prstClr val="black"/>
                </a:solidFill>
                <a:latin typeface="Arial"/>
              </a:rPr>
              <a:t>Joint Helmholtz Photon Science Roadmap </a:t>
            </a:r>
          </a:p>
          <a:p>
            <a:pPr defTabSz="685800"/>
            <a:r>
              <a:rPr lang="en-US" sz="1400" dirty="0">
                <a:solidFill>
                  <a:prstClr val="black"/>
                </a:solidFill>
                <a:latin typeface="Arial"/>
              </a:rPr>
              <a:t>(PETRA IV, BESSY III, DALI, FLASH2020+)</a:t>
            </a:r>
          </a:p>
        </p:txBody>
      </p:sp>
    </p:spTree>
    <p:extLst>
      <p:ext uri="{BB962C8B-B14F-4D97-AF65-F5344CB8AC3E}">
        <p14:creationId xmlns:p14="http://schemas.microsoft.com/office/powerpoint/2010/main" val="357472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5CB4B52E-F24E-5D70-FD04-9EEC968FC535}"/>
              </a:ext>
            </a:extLst>
          </p:cNvPr>
          <p:cNvSpPr/>
          <p:nvPr/>
        </p:nvSpPr>
        <p:spPr>
          <a:xfrm>
            <a:off x="4932040" y="2643758"/>
            <a:ext cx="3634143" cy="166528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EADD23-F9D9-F980-897A-072C36D4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54" y="219600"/>
            <a:ext cx="8424000" cy="371930"/>
          </a:xfrm>
        </p:spPr>
        <p:txBody>
          <a:bodyPr/>
          <a:lstStyle/>
          <a:p>
            <a:r>
              <a:rPr lang="en-US" sz="2000" dirty="0"/>
              <a:t>From Matter to Materials and Life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AFA5941-AEFE-56C6-588B-1F17D663B3F5}"/>
              </a:ext>
            </a:extLst>
          </p:cNvPr>
          <p:cNvSpPr txBox="1"/>
          <p:nvPr/>
        </p:nvSpPr>
        <p:spPr>
          <a:xfrm>
            <a:off x="204167" y="1120989"/>
            <a:ext cx="5483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Arial"/>
              </a:rPr>
              <a:t>Maintain and enhance world-leading capabilities for forefront science;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Arial"/>
              </a:rPr>
              <a:t>Coherent upgrade plans for large-scale facilities shaping national and European strategy plans.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F2499F3-25A9-A109-C6B5-75B7E156F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6"/>
          <a:stretch/>
        </p:blipFill>
        <p:spPr bwMode="auto">
          <a:xfrm>
            <a:off x="6673356" y="4697623"/>
            <a:ext cx="78348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D0969D9-A77C-722A-6C5D-06EA4CF232F1}"/>
              </a:ext>
            </a:extLst>
          </p:cNvPr>
          <p:cNvSpPr txBox="1"/>
          <p:nvPr/>
        </p:nvSpPr>
        <p:spPr>
          <a:xfrm>
            <a:off x="467544" y="4496388"/>
            <a:ext cx="6194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Complementary X-ray energy regimes (BESSY III and PETRA IV) and operation modes for VUV/soft x-ray experiments (DALI and FLASH2020+). 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75EF1786-96DC-449D-621E-713F08271D69}"/>
              </a:ext>
            </a:extLst>
          </p:cNvPr>
          <p:cNvGrpSpPr>
            <a:grpSpLocks noChangeAspect="1"/>
          </p:cNvGrpSpPr>
          <p:nvPr/>
        </p:nvGrpSpPr>
        <p:grpSpPr>
          <a:xfrm>
            <a:off x="577818" y="2441990"/>
            <a:ext cx="3435068" cy="2103032"/>
            <a:chOff x="1093862" y="1763740"/>
            <a:chExt cx="4272502" cy="2615728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14001ED9-C4BD-7FB2-4FE0-402828C86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1620" y="2223288"/>
              <a:ext cx="4214744" cy="2132092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180762B4-14BD-ADC8-9EB0-40BB2AF49D39}"/>
                </a:ext>
              </a:extLst>
            </p:cNvPr>
            <p:cNvSpPr txBox="1"/>
            <p:nvPr/>
          </p:nvSpPr>
          <p:spPr>
            <a:xfrm>
              <a:off x="2676382" y="4102469"/>
              <a:ext cx="148149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photon energy / eV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5EF7C512-C2EA-3270-B5DD-4276AD653E38}"/>
                </a:ext>
              </a:extLst>
            </p:cNvPr>
            <p:cNvSpPr txBox="1"/>
            <p:nvPr/>
          </p:nvSpPr>
          <p:spPr>
            <a:xfrm rot="16200000">
              <a:off x="126015" y="2731587"/>
              <a:ext cx="221269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spectral regimes of sources</a:t>
              </a:r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6E9590ED-8968-D8DE-0E54-1FD9A96248DD}"/>
              </a:ext>
            </a:extLst>
          </p:cNvPr>
          <p:cNvSpPr txBox="1"/>
          <p:nvPr/>
        </p:nvSpPr>
        <p:spPr>
          <a:xfrm>
            <a:off x="6369289" y="4455229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Coordinated with</a:t>
            </a:r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DBE8B678-D2AC-50F3-48F2-A8DECA08CEB7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11</a:t>
            </a:fld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22B0DA7-3047-7064-79BF-295D40B68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753530" y="36080"/>
            <a:ext cx="1379867" cy="73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95808AF-F832-FA9D-25B7-1D5B8D2C15DD}"/>
              </a:ext>
            </a:extLst>
          </p:cNvPr>
          <p:cNvSpPr txBox="1"/>
          <p:nvPr/>
        </p:nvSpPr>
        <p:spPr>
          <a:xfrm>
            <a:off x="220206" y="2295801"/>
            <a:ext cx="47360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600" b="1" dirty="0">
                <a:solidFill>
                  <a:prstClr val="black"/>
                </a:solidFill>
                <a:latin typeface="Arial"/>
              </a:rPr>
              <a:t>Joint Helmholtz Photon Science Roadmap </a:t>
            </a:r>
          </a:p>
          <a:p>
            <a:pPr defTabSz="685800"/>
            <a:r>
              <a:rPr lang="en-US" sz="1400" dirty="0">
                <a:solidFill>
                  <a:prstClr val="black"/>
                </a:solidFill>
                <a:latin typeface="Arial"/>
              </a:rPr>
              <a:t>(PETRA IV, BESSY III, DALI, FLASH2020+)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73BC7C1A-81C8-F2F4-499C-2583ECB25B95}"/>
              </a:ext>
            </a:extLst>
          </p:cNvPr>
          <p:cNvSpPr txBox="1">
            <a:spLocks/>
          </p:cNvSpPr>
          <p:nvPr/>
        </p:nvSpPr>
        <p:spPr>
          <a:xfrm>
            <a:off x="5018306" y="2702595"/>
            <a:ext cx="3691148" cy="1188132"/>
          </a:xfrm>
          <a:prstGeom prst="rect">
            <a:avLst/>
          </a:prstGeom>
        </p:spPr>
        <p:txBody>
          <a:bodyPr/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rgbClr val="002864"/>
              </a:buClr>
              <a:buFont typeface="Arial" panose="020B0604020202020204" pitchFamily="34" charset="0"/>
              <a:buChar char="•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SzPct val="150000"/>
            </a:pPr>
            <a:r>
              <a:rPr lang="de-DE" b="1" dirty="0"/>
              <a:t>PETRA IV:</a:t>
            </a:r>
            <a:r>
              <a:rPr lang="de-DE" dirty="0"/>
              <a:t> 		</a:t>
            </a:r>
            <a:r>
              <a:rPr lang="de-DE" dirty="0" err="1"/>
              <a:t>Proposal</a:t>
            </a:r>
            <a:r>
              <a:rPr lang="de-DE" dirty="0"/>
              <a:t> </a:t>
            </a:r>
            <a:r>
              <a:rPr lang="de-DE" dirty="0" err="1"/>
              <a:t>finished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/>
              <a:t>ready</a:t>
            </a:r>
            <a:r>
              <a:rPr lang="de-DE" dirty="0"/>
              <a:t> to go,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start</a:t>
            </a:r>
            <a:r>
              <a:rPr lang="de-DE" dirty="0"/>
              <a:t> </a:t>
            </a:r>
            <a:r>
              <a:rPr lang="de-DE" dirty="0" err="1"/>
              <a:t>mid</a:t>
            </a:r>
            <a:r>
              <a:rPr lang="de-DE" dirty="0"/>
              <a:t> 2024 </a:t>
            </a:r>
          </a:p>
          <a:p>
            <a:pPr>
              <a:spcBef>
                <a:spcPts val="1200"/>
              </a:spcBef>
              <a:buSzPct val="150000"/>
            </a:pPr>
            <a:r>
              <a:rPr lang="de-DE" b="1" dirty="0"/>
              <a:t>BESSY III:</a:t>
            </a:r>
            <a:r>
              <a:rPr lang="de-DE" dirty="0"/>
              <a:t> 		CDR Phase 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construction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start</a:t>
            </a:r>
            <a:r>
              <a:rPr lang="de-DE" dirty="0">
                <a:sym typeface="Wingdings" panose="05000000000000000000" pitchFamily="2" charset="2"/>
              </a:rPr>
              <a:t> 2029/30</a:t>
            </a:r>
            <a:r>
              <a:rPr lang="de-DE" dirty="0"/>
              <a:t> </a:t>
            </a:r>
          </a:p>
          <a:p>
            <a:pPr>
              <a:spcBef>
                <a:spcPts val="1200"/>
              </a:spcBef>
              <a:buSzPct val="150000"/>
            </a:pPr>
            <a:r>
              <a:rPr lang="de-DE" b="1" dirty="0"/>
              <a:t>DALI: </a:t>
            </a:r>
            <a:r>
              <a:rPr lang="de-DE" dirty="0"/>
              <a:t>		  		</a:t>
            </a:r>
            <a:r>
              <a:rPr lang="en-US" dirty="0"/>
              <a:t>CDR in final stage</a:t>
            </a:r>
            <a:endParaRPr lang="de-DE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F73D946-0B65-AACE-D94C-E1AC848061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67339" y="1157965"/>
            <a:ext cx="1412034" cy="1360405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</p:pic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E565D855-8DBA-01C6-827D-365F3BB70262}"/>
              </a:ext>
            </a:extLst>
          </p:cNvPr>
          <p:cNvSpPr txBox="1">
            <a:spLocks/>
          </p:cNvSpPr>
          <p:nvPr/>
        </p:nvSpPr>
        <p:spPr>
          <a:xfrm>
            <a:off x="287405" y="798756"/>
            <a:ext cx="8785225" cy="266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rgbClr val="002864"/>
              </a:buClr>
              <a:buFont typeface="Arial" panose="020B0604020202020204" pitchFamily="34" charset="0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002060"/>
                </a:solidFill>
              </a:rPr>
              <a:t>Significant Developments in Research Infrastructures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99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Significant Developments in Research Infrastructures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EEDD3EA-5F2D-4F62-865A-880A58AB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</p:spPr>
        <p:txBody>
          <a:bodyPr/>
          <a:lstStyle/>
          <a:p>
            <a:r>
              <a:rPr lang="en-US" dirty="0"/>
              <a:t>From Matter to Materials and Life</a:t>
            </a:r>
            <a:endParaRPr lang="de-DE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51A952F-5DDB-74A7-BC3E-084186CF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753531" y="36081"/>
            <a:ext cx="1379867" cy="73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D411282-D8F5-7856-673C-ED55758F9659}"/>
              </a:ext>
            </a:extLst>
          </p:cNvPr>
          <p:cNvSpPr txBox="1"/>
          <p:nvPr/>
        </p:nvSpPr>
        <p:spPr>
          <a:xfrm>
            <a:off x="192086" y="1151728"/>
            <a:ext cx="5068502" cy="3760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spcBef>
                <a:spcPts val="90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GB" sz="1500" b="1" dirty="0">
                <a:solidFill>
                  <a:prstClr val="black"/>
                </a:solidFill>
              </a:rPr>
              <a:t>BESSY III Pre-CDR submitted to FIS commission</a:t>
            </a:r>
          </a:p>
          <a:p>
            <a:pPr marL="214313" indent="-214313">
              <a:spcAft>
                <a:spcPts val="900"/>
              </a:spcAft>
              <a:buFont typeface="Symbol" panose="05050102010706020507" pitchFamily="18" charset="2"/>
              <a:buChar char="-"/>
              <a:defRPr/>
            </a:pPr>
            <a:r>
              <a:rPr lang="en-GB" sz="1350" dirty="0">
                <a:solidFill>
                  <a:prstClr val="black"/>
                </a:solidFill>
                <a:cs typeface="Arial" panose="020B0604020202020204" pitchFamily="34" charset="0"/>
              </a:rPr>
              <a:t>Cost projection: 976 Mio €</a:t>
            </a:r>
          </a:p>
          <a:p>
            <a:pPr marL="214313" indent="-214313">
              <a:spcAft>
                <a:spcPts val="900"/>
              </a:spcAft>
              <a:buFont typeface="Symbol" panose="05050102010706020507" pitchFamily="18" charset="2"/>
              <a:buChar char="-"/>
              <a:defRPr/>
            </a:pPr>
            <a:r>
              <a:rPr lang="en-GB" sz="1350" b="1" dirty="0">
                <a:solidFill>
                  <a:prstClr val="black"/>
                </a:solidFill>
              </a:rPr>
              <a:t>Overall assessment „outstanding“ </a:t>
            </a:r>
            <a:r>
              <a:rPr lang="en-GB" sz="1350" dirty="0">
                <a:solidFill>
                  <a:prstClr val="black"/>
                </a:solidFill>
              </a:rPr>
              <a:t>in written review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de-DE" sz="1200" i="1" dirty="0"/>
              <a:t>„</a:t>
            </a:r>
            <a:r>
              <a:rPr lang="en-US" sz="1200" i="1" dirty="0"/>
              <a:t>BESSY III will certainly play a central role in the scientific areas explained in the document.[…] USPs are the facility’s leadership as a key enabler of metrology with SR.</a:t>
            </a:r>
            <a:r>
              <a:rPr lang="de-DE" sz="1200" i="1" dirty="0"/>
              <a:t>“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de-DE" sz="1200" i="1" dirty="0"/>
              <a:t>„</a:t>
            </a:r>
            <a:r>
              <a:rPr lang="en-US" sz="1200" i="1" dirty="0"/>
              <a:t>Envisaging BESSY III not only as a synchrotron source but as a more complete research infrastructure […] is also an excellent choice</a:t>
            </a:r>
            <a:r>
              <a:rPr lang="de-DE" sz="1200" i="1" dirty="0"/>
              <a:t>“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de-DE" sz="1200" i="1" dirty="0"/>
              <a:t>„</a:t>
            </a:r>
            <a:r>
              <a:rPr lang="en-US" sz="1200" i="1" dirty="0"/>
              <a:t>The local expertise at BESSY, in science and in all core technologies, is among the best in the world.</a:t>
            </a:r>
            <a:r>
              <a:rPr lang="de-DE" sz="1200" i="1" dirty="0"/>
              <a:t>“</a:t>
            </a:r>
            <a:endParaRPr lang="en-GB" sz="1350" dirty="0">
              <a:solidFill>
                <a:prstClr val="black"/>
              </a:solidFill>
            </a:endParaRPr>
          </a:p>
          <a:p>
            <a:pPr marL="214313" indent="-214313">
              <a:spcBef>
                <a:spcPts val="450"/>
              </a:spcBef>
              <a:spcAft>
                <a:spcPts val="900"/>
              </a:spcAft>
              <a:buFont typeface="Symbol" panose="05050102010706020507" pitchFamily="18" charset="2"/>
              <a:buChar char="-"/>
              <a:defRPr/>
            </a:pPr>
            <a:r>
              <a:rPr lang="en-GB" sz="1350" b="1" dirty="0">
                <a:solidFill>
                  <a:prstClr val="black"/>
                </a:solidFill>
              </a:rPr>
              <a:t>Recommendation for full application </a:t>
            </a:r>
            <a:r>
              <a:rPr lang="en-GB" sz="1350" dirty="0">
                <a:solidFill>
                  <a:prstClr val="black"/>
                </a:solidFill>
              </a:rPr>
              <a:t>of the FIS commission</a:t>
            </a:r>
            <a:endParaRPr lang="en-GB" sz="1350" baseline="30000" dirty="0">
              <a:solidFill>
                <a:prstClr val="black"/>
              </a:solidFill>
            </a:endParaRPr>
          </a:p>
          <a:p>
            <a:pPr marL="214313" indent="-214313">
              <a:spcAft>
                <a:spcPts val="900"/>
              </a:spcAft>
              <a:buFont typeface="Symbol" panose="05050102010706020507" pitchFamily="18" charset="2"/>
              <a:buChar char="-"/>
              <a:defRPr/>
            </a:pPr>
            <a:r>
              <a:rPr lang="en-GB" sz="135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Confirmation anticipated by Helmholtz Members’ Assembly on April 25</a:t>
            </a:r>
            <a:r>
              <a:rPr lang="en-GB" sz="1350" baseline="30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 </a:t>
            </a:r>
            <a:r>
              <a:rPr lang="en-GB" sz="135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&amp; Helmholtz Senate on June 20</a:t>
            </a:r>
            <a:r>
              <a:rPr lang="en-GB" sz="1350" baseline="30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GB" sz="1650" b="1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pic>
        <p:nvPicPr>
          <p:cNvPr id="19" name="Grafik 9">
            <a:extLst>
              <a:ext uri="{FF2B5EF4-FFF2-40B4-BE49-F238E27FC236}">
                <a16:creationId xmlns:a16="http://schemas.microsoft.com/office/drawing/2014/main" id="{B7C9331E-13CB-4098-B350-2ADC70BE776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1404"/>
          <a:stretch/>
        </p:blipFill>
        <p:spPr>
          <a:xfrm>
            <a:off x="5425000" y="1795931"/>
            <a:ext cx="3526915" cy="2133000"/>
          </a:xfrm>
          <a:prstGeom prst="rect">
            <a:avLst/>
          </a:prstGeom>
          <a:ln w="0">
            <a:noFill/>
          </a:ln>
          <a:effectLst>
            <a:outerShdw blurRad="291960" dist="139498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F42657B0-26E0-2149-360F-26C7CC037B31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12</a:t>
            </a:fld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43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in Research </a:t>
            </a:r>
            <a:r>
              <a:rPr lang="de-DE" dirty="0" err="1"/>
              <a:t>Infrastructures</a:t>
            </a:r>
            <a:endParaRPr lang="de-DE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EEDD3EA-5F2D-4F62-865A-880A58AB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</p:spPr>
        <p:txBody>
          <a:bodyPr/>
          <a:lstStyle/>
          <a:p>
            <a:r>
              <a:rPr lang="en-US" dirty="0"/>
              <a:t>From Matter to Materials and Life</a:t>
            </a:r>
            <a:endParaRPr lang="de-DE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51A952F-5DDB-74A7-BC3E-084186CF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753531" y="36081"/>
            <a:ext cx="1379867" cy="73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D411282-D8F5-7856-673C-ED55758F9659}"/>
              </a:ext>
            </a:extLst>
          </p:cNvPr>
          <p:cNvSpPr txBox="1"/>
          <p:nvPr/>
        </p:nvSpPr>
        <p:spPr>
          <a:xfrm>
            <a:off x="192086" y="1151727"/>
            <a:ext cx="5135998" cy="352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spcBef>
                <a:spcPts val="90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GB" sz="1500" b="1" dirty="0">
                <a:solidFill>
                  <a:prstClr val="black"/>
                </a:solidFill>
              </a:rPr>
              <a:t>PETRA IV project proposal ready for submission</a:t>
            </a:r>
          </a:p>
          <a:p>
            <a:pPr marL="214313" indent="-214313">
              <a:spcAft>
                <a:spcPts val="900"/>
              </a:spcAft>
              <a:buFont typeface="Symbol" panose="05050102010706020507" pitchFamily="18" charset="2"/>
              <a:buChar char="-"/>
              <a:defRPr/>
            </a:pPr>
            <a:r>
              <a:rPr lang="en-GB" sz="1350" dirty="0">
                <a:solidFill>
                  <a:prstClr val="black"/>
                </a:solidFill>
                <a:cs typeface="Arial" panose="020B0604020202020204" pitchFamily="34" charset="0"/>
              </a:rPr>
              <a:t>Cost projection: 1541.8 Mio €</a:t>
            </a:r>
          </a:p>
          <a:p>
            <a:pPr marL="214313" indent="-214313">
              <a:spcAft>
                <a:spcPts val="900"/>
              </a:spcAft>
              <a:buFont typeface="Symbol" panose="05050102010706020507" pitchFamily="18" charset="2"/>
              <a:buChar char="-"/>
              <a:defRPr/>
            </a:pPr>
            <a:r>
              <a:rPr lang="en-GB" sz="1350" b="1" dirty="0">
                <a:solidFill>
                  <a:prstClr val="black"/>
                </a:solidFill>
              </a:rPr>
              <a:t>Overall assessment </a:t>
            </a:r>
            <a:r>
              <a:rPr lang="en-GB" sz="1350" dirty="0">
                <a:solidFill>
                  <a:prstClr val="black"/>
                </a:solidFill>
              </a:rPr>
              <a:t>in written review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1200" i="1" dirty="0"/>
              <a:t>“The new accelerator technology will enable new scientific research opportunities.”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1200" i="1" dirty="0"/>
              <a:t>“For the Helmholtz Association, and especially for the field of matter, the project is considered to be of great strategic importance.”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1200" i="1" dirty="0"/>
              <a:t>“PETRA IV will be one of the best top light sources world wide and thus the place for top research.”</a:t>
            </a:r>
            <a:endParaRPr lang="en-GB" sz="1350" dirty="0">
              <a:solidFill>
                <a:prstClr val="black"/>
              </a:solidFill>
            </a:endParaRPr>
          </a:p>
          <a:p>
            <a:pPr marL="214313" indent="-214313">
              <a:spcBef>
                <a:spcPts val="450"/>
              </a:spcBef>
              <a:spcAft>
                <a:spcPts val="900"/>
              </a:spcAft>
              <a:buFont typeface="Symbol" panose="05050102010706020507" pitchFamily="18" charset="2"/>
              <a:buChar char="-"/>
              <a:defRPr/>
            </a:pPr>
            <a:r>
              <a:rPr lang="en-GB" sz="1350" b="1" dirty="0">
                <a:solidFill>
                  <a:prstClr val="black"/>
                </a:solidFill>
              </a:rPr>
              <a:t>Recommendation for full application </a:t>
            </a:r>
            <a:r>
              <a:rPr lang="en-GB" sz="1350" dirty="0">
                <a:solidFill>
                  <a:prstClr val="black"/>
                </a:solidFill>
              </a:rPr>
              <a:t>of the FIS commission</a:t>
            </a:r>
            <a:endParaRPr lang="en-GB" sz="1350" baseline="30000" dirty="0">
              <a:solidFill>
                <a:prstClr val="black"/>
              </a:solidFill>
            </a:endParaRPr>
          </a:p>
          <a:p>
            <a:pPr marL="214313" indent="-214313">
              <a:spcAft>
                <a:spcPts val="900"/>
              </a:spcAft>
              <a:buFont typeface="Symbol" panose="05050102010706020507" pitchFamily="18" charset="2"/>
              <a:buChar char="-"/>
              <a:defRPr/>
            </a:pPr>
            <a:r>
              <a:rPr lang="en-GB" sz="135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Helmholtz Members’ Assembly on April 21</a:t>
            </a:r>
            <a:r>
              <a:rPr lang="en-GB" sz="1350" baseline="30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GB" sz="135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2020: PETRA IV is part of the Helmholtz Roadmap for Research Infrastructures (published in June 2021). </a:t>
            </a:r>
            <a:endParaRPr lang="en-GB" sz="165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285EBE30-31DE-45E6-8266-C092E6D126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00" y="2015317"/>
            <a:ext cx="3604861" cy="1574470"/>
          </a:xfrm>
          <a:prstGeom prst="rect">
            <a:avLst/>
          </a:prstGeom>
        </p:spPr>
      </p:pic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5B2A75A1-57B3-C32A-EEAA-422662400C7F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13</a:t>
            </a:fld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76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ADD23-F9D9-F980-897A-072C36D4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Matter to Materials and Life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EB9978-2E57-56CA-AC03-C09F11F33B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200" dirty="0">
                <a:solidFill>
                  <a:srgbClr val="0A2D6E"/>
                </a:solidFill>
              </a:rPr>
              <a:t>Senate </a:t>
            </a:r>
            <a:r>
              <a:rPr lang="de-DE" sz="2200" dirty="0" err="1">
                <a:solidFill>
                  <a:srgbClr val="0A2D6E"/>
                </a:solidFill>
              </a:rPr>
              <a:t>Recommendations</a:t>
            </a:r>
            <a:r>
              <a:rPr lang="de-DE" sz="2200" dirty="0">
                <a:solidFill>
                  <a:srgbClr val="0A2D6E"/>
                </a:solidFill>
              </a:rPr>
              <a:t> (LKII </a:t>
            </a:r>
            <a:r>
              <a:rPr lang="de-DE" sz="2200" dirty="0" err="1">
                <a:solidFill>
                  <a:srgbClr val="0A2D6E"/>
                </a:solidFill>
              </a:rPr>
              <a:t>facilities</a:t>
            </a:r>
            <a:r>
              <a:rPr lang="de-DE" sz="2200" dirty="0">
                <a:solidFill>
                  <a:srgbClr val="0A2D6E"/>
                </a:solidFill>
              </a:rPr>
              <a:t>): </a:t>
            </a:r>
            <a:r>
              <a:rPr lang="de-DE" sz="2200" dirty="0" err="1">
                <a:solidFill>
                  <a:srgbClr val="0A2D6E"/>
                </a:solidFill>
              </a:rPr>
              <a:t>Overview</a:t>
            </a:r>
            <a:endParaRPr lang="de-DE" sz="2200" dirty="0">
              <a:solidFill>
                <a:srgbClr val="0A2D6E"/>
              </a:solidFill>
            </a:endParaRPr>
          </a:p>
          <a:p>
            <a:endParaRPr lang="en-US" sz="2200" dirty="0"/>
          </a:p>
        </p:txBody>
      </p:sp>
      <p:graphicFrame>
        <p:nvGraphicFramePr>
          <p:cNvPr id="5" name="Tabelle 10">
            <a:extLst>
              <a:ext uri="{FF2B5EF4-FFF2-40B4-BE49-F238E27FC236}">
                <a16:creationId xmlns:a16="http://schemas.microsoft.com/office/drawing/2014/main" id="{C11BDC2E-B1B4-0895-A52C-70816950C2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957984"/>
              </p:ext>
            </p:extLst>
          </p:nvPr>
        </p:nvGraphicFramePr>
        <p:xfrm>
          <a:off x="431539" y="1203598"/>
          <a:ext cx="8351235" cy="3541772"/>
        </p:xfrm>
        <a:graphic>
          <a:graphicData uri="http://schemas.openxmlformats.org/drawingml/2006/table">
            <a:tbl>
              <a:tblPr firstRow="1" bandRow="1"/>
              <a:tblGrid>
                <a:gridCol w="6928972">
                  <a:extLst>
                    <a:ext uri="{9D8B030D-6E8A-4147-A177-3AD203B41FA5}">
                      <a16:colId xmlns:a16="http://schemas.microsoft.com/office/drawing/2014/main" val="2988426502"/>
                    </a:ext>
                  </a:extLst>
                </a:gridCol>
                <a:gridCol w="1422263">
                  <a:extLst>
                    <a:ext uri="{9D8B030D-6E8A-4147-A177-3AD203B41FA5}">
                      <a16:colId xmlns:a16="http://schemas.microsoft.com/office/drawing/2014/main" val="2534755213"/>
                    </a:ext>
                  </a:extLst>
                </a:gridCol>
              </a:tblGrid>
              <a:tr h="28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1400" dirty="0" err="1"/>
                        <a:t>Recommendation</a:t>
                      </a:r>
                      <a:endParaRPr lang="en-US" sz="1400" dirty="0"/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1400" dirty="0"/>
                        <a:t>Page/Appendix</a:t>
                      </a:r>
                      <a:endParaRPr lang="en-US" sz="1400" dirty="0"/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621818"/>
                  </a:ext>
                </a:extLst>
              </a:tr>
              <a:tr h="473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A2D6E"/>
                          </a:solidFill>
                        </a:rPr>
                        <a:t>Develop a TDR for PETRA IV and a CDR for BESSY III as part of overall prioritized plans for MBA upgrades to these facilities.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rgbClr val="0A2D6E"/>
                          </a:solidFill>
                        </a:rPr>
                        <a:t>23</a:t>
                      </a:r>
                      <a:endParaRPr lang="en-US" sz="1400" dirty="0">
                        <a:solidFill>
                          <a:srgbClr val="0A2D6E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981154"/>
                  </a:ext>
                </a:extLst>
              </a:tr>
              <a:tr h="2697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rgbClr val="0A2D6E"/>
                          </a:solidFill>
                        </a:rPr>
                        <a:t>Develop a CDR and a TDR for DALI infrastructure as part of ELBE upgrade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rgbClr val="0A2D6E"/>
                          </a:solidFill>
                        </a:rPr>
                        <a:t>24</a:t>
                      </a:r>
                      <a:endParaRPr lang="en-US" sz="1400" dirty="0">
                        <a:solidFill>
                          <a:srgbClr val="0A2D6E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49938"/>
                  </a:ext>
                </a:extLst>
              </a:tr>
              <a:tr h="473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rgbClr val="0A2D6E"/>
                          </a:solidFill>
                        </a:rPr>
                        <a:t>Ensure that synchrotron beamlines have sufficient levels of scientific and technical support for the user community.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rgbClr val="0A2D6E"/>
                          </a:solidFill>
                        </a:rPr>
                        <a:t>25</a:t>
                      </a:r>
                      <a:endParaRPr lang="en-US" sz="1400" dirty="0">
                        <a:solidFill>
                          <a:srgbClr val="0A2D6E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235299"/>
                  </a:ext>
                </a:extLst>
              </a:tr>
              <a:tr h="473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rgbClr val="0A2D6E"/>
                          </a:solidFill>
                        </a:rPr>
                        <a:t>Exploit the full range of capabilities for research with neutrons addressing the grand challenge issues in many areas targeted by Helmholtz.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rgbClr val="0A2D6E"/>
                          </a:solidFill>
                        </a:rPr>
                        <a:t>26</a:t>
                      </a:r>
                      <a:endParaRPr lang="en-US" sz="1400" dirty="0">
                        <a:solidFill>
                          <a:srgbClr val="0A2D6E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802766"/>
                  </a:ext>
                </a:extLst>
              </a:tr>
              <a:tr h="473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rgbClr val="0A2D6E"/>
                          </a:solidFill>
                        </a:rPr>
                        <a:t>Put the HIBEF facility at the European XFEL in operation during the first few years of the </a:t>
                      </a:r>
                      <a:r>
                        <a:rPr lang="en-US" sz="1400" i="0" dirty="0" err="1">
                          <a:solidFill>
                            <a:srgbClr val="0A2D6E"/>
                          </a:solidFill>
                        </a:rPr>
                        <a:t>PoF</a:t>
                      </a:r>
                      <a:r>
                        <a:rPr lang="en-US" sz="1400" i="0" dirty="0">
                          <a:solidFill>
                            <a:srgbClr val="0A2D6E"/>
                          </a:solidFill>
                        </a:rPr>
                        <a:t> IV period.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rgbClr val="0A2D6E"/>
                          </a:solidFill>
                        </a:rPr>
                        <a:t>27</a:t>
                      </a:r>
                      <a:endParaRPr lang="en-US" sz="1400" dirty="0">
                        <a:solidFill>
                          <a:srgbClr val="0A2D6E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183847"/>
                  </a:ext>
                </a:extLst>
              </a:tr>
              <a:tr h="473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rgbClr val="0A2D6E"/>
                          </a:solidFill>
                        </a:rPr>
                        <a:t>For GSI: perform the FAIR Phase-0 in accordance not only with nuclear physics, but also with the MML developments.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rgbClr val="0A2D6E"/>
                          </a:solidFill>
                        </a:rPr>
                        <a:t>28</a:t>
                      </a:r>
                      <a:endParaRPr lang="en-US" sz="1400" dirty="0">
                        <a:solidFill>
                          <a:srgbClr val="0A2D6E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63881"/>
                  </a:ext>
                </a:extLst>
              </a:tr>
              <a:tr h="473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rgbClr val="0A2D6E"/>
                          </a:solidFill>
                        </a:rPr>
                        <a:t>For IBC at HZDR: introduce cutting-edge technologies and/or science that will take it to a leadership position in ion beam technology and applications.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rgbClr val="0A2D6E"/>
                          </a:solidFill>
                        </a:rPr>
                        <a:t>29</a:t>
                      </a:r>
                      <a:endParaRPr lang="en-US" sz="1400" dirty="0">
                        <a:solidFill>
                          <a:srgbClr val="0A2D6E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310103"/>
                  </a:ext>
                </a:extLst>
              </a:tr>
            </a:tbl>
          </a:graphicData>
        </a:graphic>
      </p:graphicFrame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3CDEA6E-7E61-7E88-E47A-6B9D30F20B4B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14</a:t>
            </a:fld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EB766-9B65-E54B-9E5C-35B281E2B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753530" y="36080"/>
            <a:ext cx="1379867" cy="73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767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ADD23-F9D9-F980-897A-072C36D4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Matter to Materials and Life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EB9978-2E57-56CA-AC03-C09F11F33B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774" y="691200"/>
            <a:ext cx="8785225" cy="266400"/>
          </a:xfrm>
        </p:spPr>
        <p:txBody>
          <a:bodyPr/>
          <a:lstStyle/>
          <a:p>
            <a:r>
              <a:rPr lang="de-DE" sz="2400" dirty="0">
                <a:solidFill>
                  <a:srgbClr val="002060"/>
                </a:solidFill>
              </a:rPr>
              <a:t>Summary and Outlook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B1C0019-FF53-62FF-773E-4F2DC46E31BF}"/>
              </a:ext>
            </a:extLst>
          </p:cNvPr>
          <p:cNvSpPr txBox="1"/>
          <p:nvPr/>
        </p:nvSpPr>
        <p:spPr>
          <a:xfrm>
            <a:off x="215516" y="1198087"/>
            <a:ext cx="4032448" cy="3936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2060"/>
                </a:solidFill>
                <a:latin typeface="Arial"/>
              </a:rPr>
              <a:t>A multitude of research highlights achieved  </a:t>
            </a: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2060"/>
                </a:solidFill>
                <a:latin typeface="Arial"/>
              </a:rPr>
              <a:t>COVID-19, basically all MML facilities in user operation.</a:t>
            </a:r>
          </a:p>
          <a:p>
            <a:pPr marL="358775" lvl="1" indent="-176213" defTabSz="6858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2060"/>
                </a:solidFill>
                <a:latin typeface="Arial"/>
              </a:rPr>
              <a:t>2022, reduction in protective measures against Corona. </a:t>
            </a:r>
          </a:p>
          <a:p>
            <a:pPr marL="358775" lvl="1" indent="-176213" defTabSz="6858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GB" sz="1350" dirty="0">
                <a:solidFill>
                  <a:srgbClr val="002864"/>
                </a:solidFill>
                <a:latin typeface="Arial"/>
              </a:rPr>
              <a:t>S</a:t>
            </a:r>
            <a:r>
              <a:rPr lang="x-none" sz="1350" dirty="0">
                <a:solidFill>
                  <a:srgbClr val="002864"/>
                </a:solidFill>
                <a:latin typeface="Arial"/>
              </a:rPr>
              <a:t>ustainable operation</a:t>
            </a:r>
            <a:r>
              <a:rPr lang="de-DE" sz="1350" dirty="0">
                <a:solidFill>
                  <a:srgbClr val="002864"/>
                </a:solidFill>
                <a:latin typeface="Arial"/>
              </a:rPr>
              <a:t>: </a:t>
            </a:r>
            <a:r>
              <a:rPr lang="en-GB" sz="1350" dirty="0">
                <a:solidFill>
                  <a:srgbClr val="002060"/>
                </a:solidFill>
                <a:latin typeface="Arial"/>
              </a:rPr>
              <a:t>Pushing for M</a:t>
            </a:r>
            <a:r>
              <a:rPr lang="x-none" sz="1350" dirty="0">
                <a:solidFill>
                  <a:srgbClr val="002060"/>
                </a:solidFill>
                <a:latin typeface="Arial"/>
              </a:rPr>
              <a:t>ail-in and </a:t>
            </a:r>
            <a:r>
              <a:rPr lang="en-GB" sz="1350" dirty="0">
                <a:solidFill>
                  <a:srgbClr val="002060"/>
                </a:solidFill>
                <a:latin typeface="Arial"/>
              </a:rPr>
              <a:t>R</a:t>
            </a:r>
            <a:r>
              <a:rPr lang="x-none" sz="1350" dirty="0">
                <a:solidFill>
                  <a:srgbClr val="002060"/>
                </a:solidFill>
                <a:latin typeface="Arial"/>
              </a:rPr>
              <a:t>emote-access user operation</a:t>
            </a:r>
            <a:r>
              <a:rPr lang="de-DE" sz="1350" dirty="0">
                <a:solidFill>
                  <a:srgbClr val="002060"/>
                </a:solidFill>
                <a:latin typeface="Arial"/>
              </a:rPr>
              <a:t>: </a:t>
            </a:r>
            <a:r>
              <a:rPr lang="en-US" sz="1350" dirty="0">
                <a:solidFill>
                  <a:srgbClr val="002060"/>
                </a:solidFill>
                <a:latin typeface="Arial"/>
              </a:rPr>
              <a:t>funding from the Helmholtz Association for beamline demonstrator.</a:t>
            </a:r>
            <a:endParaRPr lang="x-none" sz="1350" dirty="0">
              <a:solidFill>
                <a:srgbClr val="002060"/>
              </a:solidFill>
              <a:latin typeface="Arial"/>
            </a:endParaRP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2060"/>
                </a:solidFill>
                <a:latin typeface="Arial"/>
              </a:rPr>
              <a:t>National/European strategies for Photons, Neutrons, and High Magnetic Fields.</a:t>
            </a:r>
          </a:p>
          <a:p>
            <a:pPr defTabSz="685800">
              <a:spcAft>
                <a:spcPts val="600"/>
              </a:spcAft>
            </a:pPr>
            <a:r>
              <a:rPr lang="en-US" sz="1350" dirty="0">
                <a:solidFill>
                  <a:srgbClr val="002060"/>
                </a:solidFill>
                <a:latin typeface="Arial"/>
              </a:rPr>
              <a:t>Pushing for the realization of the national roadmap for photon </a:t>
            </a:r>
            <a:r>
              <a:rPr lang="en-US" sz="1350" dirty="0">
                <a:solidFill>
                  <a:srgbClr val="002864"/>
                </a:solidFill>
                <a:latin typeface="Arial"/>
              </a:rPr>
              <a:t>facilities (</a:t>
            </a:r>
            <a:r>
              <a:rPr lang="de-DE" sz="1350" dirty="0">
                <a:solidFill>
                  <a:srgbClr val="002864"/>
                </a:solidFill>
                <a:latin typeface="Arial"/>
              </a:rPr>
              <a:t>PETRA IV, BESSY III, DALI, FLASH2020+)</a:t>
            </a:r>
            <a:r>
              <a:rPr lang="en-US" sz="1350" dirty="0">
                <a:solidFill>
                  <a:srgbClr val="002864"/>
                </a:solidFill>
                <a:latin typeface="Arial"/>
              </a:rPr>
              <a:t>.</a:t>
            </a:r>
          </a:p>
          <a:p>
            <a:pPr defTabSz="685800"/>
            <a:r>
              <a:rPr lang="en-US" sz="1350" dirty="0">
                <a:solidFill>
                  <a:srgbClr val="002060"/>
                </a:solidFill>
                <a:latin typeface="Arial"/>
              </a:rPr>
              <a:t>For neutrons: </a:t>
            </a:r>
            <a:r>
              <a:rPr lang="en-US" sz="1350" dirty="0">
                <a:solidFill>
                  <a:srgbClr val="002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advancing the High Brilliance Neutron Source (HBS).</a:t>
            </a:r>
            <a:endParaRPr lang="en-US" sz="1350" dirty="0">
              <a:solidFill>
                <a:srgbClr val="002864"/>
              </a:solidFill>
              <a:latin typeface="Arial"/>
            </a:endParaRPr>
          </a:p>
        </p:txBody>
      </p:sp>
      <p:pic>
        <p:nvPicPr>
          <p:cNvPr id="16" name="Picture 2" descr="C:\Users\Vogel\Documents\POF-MML\MML-Workshop 2021\20211122_MML_WK_Picture_all_final.jpg">
            <a:extLst>
              <a:ext uri="{FF2B5EF4-FFF2-40B4-BE49-F238E27FC236}">
                <a16:creationId xmlns:a16="http://schemas.microsoft.com/office/drawing/2014/main" id="{068D9179-5156-EAF5-0BC8-3461F6EF4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65" y="3471850"/>
            <a:ext cx="3467301" cy="132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6BDCD321-FE50-3B98-6D3A-5AA7E95B772D}"/>
              </a:ext>
            </a:extLst>
          </p:cNvPr>
          <p:cNvSpPr txBox="1"/>
          <p:nvPr/>
        </p:nvSpPr>
        <p:spPr>
          <a:xfrm>
            <a:off x="4533456" y="2896678"/>
            <a:ext cx="42231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rial"/>
              </a:rPr>
              <a:t>Next MML conference (in presence), University of Jena  27</a:t>
            </a:r>
            <a:r>
              <a:rPr lang="en-US" sz="1350" baseline="30000" dirty="0">
                <a:solidFill>
                  <a:prstClr val="black"/>
                </a:solidFill>
                <a:latin typeface="Arial"/>
              </a:rPr>
              <a:t>nd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to 29</a:t>
            </a:r>
            <a:r>
              <a:rPr lang="en-US" sz="1350" baseline="30000" dirty="0">
                <a:solidFill>
                  <a:prstClr val="black"/>
                </a:solidFill>
                <a:latin typeface="Arial"/>
              </a:rPr>
              <a:t>th 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of Sept. 2023 </a:t>
            </a:r>
            <a:r>
              <a:rPr lang="en-US" sz="1350" baseline="300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79B3D1D-5070-AF0C-F5BA-1488278AB1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3988" y="1198087"/>
            <a:ext cx="4628839" cy="112307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AF51AF5-18C1-797D-65BB-6F6C5F52C1E8}"/>
              </a:ext>
            </a:extLst>
          </p:cNvPr>
          <p:cNvSpPr txBox="1"/>
          <p:nvPr/>
        </p:nvSpPr>
        <p:spPr>
          <a:xfrm>
            <a:off x="4524643" y="2419325"/>
            <a:ext cx="42593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rial"/>
              </a:rPr>
              <a:t>In 2022, MML workshops (in presence) focused on the Research Topics</a:t>
            </a:r>
          </a:p>
        </p:txBody>
      </p:sp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EBFA6786-F6AE-85D6-908A-6B062DFC9B8D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15</a:t>
            </a:fld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36C2F-52E3-66FD-8269-BC4D337D6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753530" y="36080"/>
            <a:ext cx="1379867" cy="73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035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ADD23-F9D9-F980-897A-072C36D4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Matter to Materials and Life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EB9978-2E57-56CA-AC03-C09F11F33B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74568" y="2000115"/>
            <a:ext cx="1512167" cy="266400"/>
          </a:xfrm>
        </p:spPr>
        <p:txBody>
          <a:bodyPr/>
          <a:lstStyle/>
          <a:p>
            <a:r>
              <a:rPr lang="de-DE" sz="2200" dirty="0">
                <a:solidFill>
                  <a:srgbClr val="002060"/>
                </a:solidFill>
              </a:rPr>
              <a:t>APPENDIX</a:t>
            </a:r>
          </a:p>
          <a:p>
            <a:endParaRPr lang="de-DE" sz="2200" dirty="0">
              <a:solidFill>
                <a:srgbClr val="002060"/>
              </a:solidFill>
            </a:endParaRPr>
          </a:p>
          <a:p>
            <a:endParaRPr lang="de-DE" sz="2200" dirty="0">
              <a:solidFill>
                <a:srgbClr val="002060"/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5A35C22-D359-82DD-4536-E6245F76D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740352" y="36081"/>
            <a:ext cx="1393045" cy="74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21F61A14-6816-701B-692E-EB0D8917DF24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16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07FEB3D-0760-02DC-BF7E-D92D81E658F0}"/>
              </a:ext>
            </a:extLst>
          </p:cNvPr>
          <p:cNvSpPr txBox="1">
            <a:spLocks/>
          </p:cNvSpPr>
          <p:nvPr/>
        </p:nvSpPr>
        <p:spPr>
          <a:xfrm>
            <a:off x="513920" y="3529802"/>
            <a:ext cx="8774604" cy="266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rgbClr val="002864"/>
              </a:buClr>
              <a:buFont typeface="Arial" panose="020B0604020202020204" pitchFamily="34" charset="0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0A2D6E"/>
                </a:solidFill>
              </a:rPr>
              <a:t>Implementation </a:t>
            </a:r>
            <a:r>
              <a:rPr lang="de-DE" dirty="0" err="1">
                <a:solidFill>
                  <a:srgbClr val="0A2D6E"/>
                </a:solidFill>
              </a:rPr>
              <a:t>of</a:t>
            </a:r>
            <a:r>
              <a:rPr lang="de-DE" dirty="0">
                <a:solidFill>
                  <a:srgbClr val="0A2D6E"/>
                </a:solidFill>
              </a:rPr>
              <a:t> Senate </a:t>
            </a:r>
            <a:r>
              <a:rPr lang="de-DE" dirty="0" err="1">
                <a:solidFill>
                  <a:srgbClr val="0A2D6E"/>
                </a:solidFill>
              </a:rPr>
              <a:t>Recommendations</a:t>
            </a:r>
            <a:r>
              <a:rPr lang="de-DE" dirty="0">
                <a:solidFill>
                  <a:srgbClr val="0A2D6E"/>
                </a:solidFill>
              </a:rPr>
              <a:t> (LKII): </a:t>
            </a:r>
            <a:r>
              <a:rPr lang="de-DE" dirty="0" err="1">
                <a:solidFill>
                  <a:srgbClr val="0A2D6E"/>
                </a:solidFill>
              </a:rPr>
              <a:t>pages</a:t>
            </a:r>
            <a:r>
              <a:rPr lang="de-DE" dirty="0">
                <a:solidFill>
                  <a:srgbClr val="0A2D6E"/>
                </a:solidFill>
              </a:rPr>
              <a:t> 23 to 29 </a:t>
            </a:r>
          </a:p>
          <a:p>
            <a:endParaRPr lang="en-US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0C147D8C-30BF-FB69-8E6A-B2725EB4B015}"/>
              </a:ext>
            </a:extLst>
          </p:cNvPr>
          <p:cNvSpPr txBox="1">
            <a:spLocks/>
          </p:cNvSpPr>
          <p:nvPr/>
        </p:nvSpPr>
        <p:spPr>
          <a:xfrm>
            <a:off x="526353" y="2823778"/>
            <a:ext cx="8424000" cy="266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rgbClr val="002864"/>
              </a:buClr>
              <a:buFont typeface="Arial" panose="020B0604020202020204" pitchFamily="34" charset="0"/>
              <a:buNone/>
              <a:tabLst>
                <a:tab pos="180000" algn="l"/>
                <a:tab pos="360000" algn="l"/>
              </a:tabLst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0A2D6E"/>
                </a:solidFill>
              </a:rPr>
              <a:t>Implementation </a:t>
            </a:r>
            <a:r>
              <a:rPr lang="de-DE" dirty="0" err="1">
                <a:solidFill>
                  <a:srgbClr val="0A2D6E"/>
                </a:solidFill>
              </a:rPr>
              <a:t>of</a:t>
            </a:r>
            <a:r>
              <a:rPr lang="de-DE" dirty="0">
                <a:solidFill>
                  <a:srgbClr val="0A2D6E"/>
                </a:solidFill>
              </a:rPr>
              <a:t> Senate </a:t>
            </a:r>
            <a:r>
              <a:rPr lang="de-DE" dirty="0" err="1">
                <a:solidFill>
                  <a:srgbClr val="0A2D6E"/>
                </a:solidFill>
              </a:rPr>
              <a:t>Recommendations</a:t>
            </a:r>
            <a:r>
              <a:rPr lang="de-DE" dirty="0">
                <a:solidFill>
                  <a:srgbClr val="0A2D6E"/>
                </a:solidFill>
              </a:rPr>
              <a:t> (LKI):  </a:t>
            </a:r>
            <a:r>
              <a:rPr lang="de-DE" dirty="0" err="1">
                <a:solidFill>
                  <a:srgbClr val="0A2D6E"/>
                </a:solidFill>
              </a:rPr>
              <a:t>pages</a:t>
            </a:r>
            <a:r>
              <a:rPr lang="de-DE" dirty="0">
                <a:solidFill>
                  <a:srgbClr val="0A2D6E"/>
                </a:solidFill>
              </a:rPr>
              <a:t> 17 to 21 </a:t>
            </a:r>
          </a:p>
        </p:txBody>
      </p:sp>
    </p:spTree>
    <p:extLst>
      <p:ext uri="{BB962C8B-B14F-4D97-AF65-F5344CB8AC3E}">
        <p14:creationId xmlns:p14="http://schemas.microsoft.com/office/powerpoint/2010/main" val="2119890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id="{DC827436-9ED9-46D3-95DE-B5F100801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</p:spPr>
        <p:txBody>
          <a:bodyPr/>
          <a:lstStyle/>
          <a:p>
            <a:r>
              <a:rPr lang="en-US" dirty="0"/>
              <a:t>From Matter to Materials and Life</a:t>
            </a:r>
            <a:endParaRPr lang="de-DE" dirty="0"/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846C07E8-504D-45F6-8216-81A174742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>
                <a:solidFill>
                  <a:srgbClr val="0A2D6E"/>
                </a:solidFill>
              </a:rPr>
              <a:t>Recommendations (1)</a:t>
            </a:r>
          </a:p>
        </p:txBody>
      </p:sp>
      <p:sp>
        <p:nvSpPr>
          <p:cNvPr id="24" name="Inhaltsplatzhalter 3">
            <a:extLst>
              <a:ext uri="{FF2B5EF4-FFF2-40B4-BE49-F238E27FC236}">
                <a16:creationId xmlns:a16="http://schemas.microsoft.com/office/drawing/2014/main" id="{F9FDE7E9-857A-44E2-8B19-36F1C1284051}"/>
              </a:ext>
            </a:extLst>
          </p:cNvPr>
          <p:cNvSpPr txBox="1">
            <a:spLocks/>
          </p:cNvSpPr>
          <p:nvPr/>
        </p:nvSpPr>
        <p:spPr>
          <a:xfrm>
            <a:off x="358776" y="1054855"/>
            <a:ext cx="6694487" cy="3709964"/>
          </a:xfrm>
          <a:prstGeom prst="rect">
            <a:avLst/>
          </a:prstGeom>
        </p:spPr>
        <p:txBody>
          <a:bodyPr/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79996">
              <a:lnSpc>
                <a:spcPts val="1800"/>
              </a:lnSpc>
              <a:spcBef>
                <a:spcPts val="450"/>
              </a:spcBef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r>
              <a:rPr lang="en-US" sz="1500" i="1" dirty="0">
                <a:solidFill>
                  <a:srgbClr val="0A2D6E"/>
                </a:solidFill>
                <a:latin typeface="Arial"/>
              </a:rPr>
              <a:t>Make clear what the major challenges are that MML can address with their facilities and competence, and where the Helmholtz Association is going to play a leading role</a:t>
            </a:r>
          </a:p>
          <a:p>
            <a:pPr marL="0" indent="0" defTabSz="179996">
              <a:lnSpc>
                <a:spcPts val="1800"/>
              </a:lnSpc>
              <a:spcBef>
                <a:spcPts val="450"/>
              </a:spcBef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r>
              <a:rPr lang="en-US" sz="135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MML In house research and with their largescale facilities are successfully developing their research and technical programs while quickly addressing emergent needs and new research directions</a:t>
            </a:r>
            <a:endParaRPr lang="en-US" sz="1350" i="1" dirty="0">
              <a:solidFill>
                <a:srgbClr val="0A2D6E"/>
              </a:solidFill>
              <a:latin typeface="Arial"/>
            </a:endParaRPr>
          </a:p>
          <a:p>
            <a:pPr marL="180971" indent="-180971" algn="just" defTabSz="179996">
              <a:lnSpc>
                <a:spcPts val="1800"/>
              </a:lnSpc>
              <a:spcBef>
                <a:spcPts val="450"/>
              </a:spcBef>
              <a:buClr>
                <a:srgbClr val="8CB423"/>
              </a:buClr>
              <a:tabLst>
                <a:tab pos="359569" algn="l"/>
              </a:tabLst>
            </a:pPr>
            <a:r>
              <a:rPr lang="en-US" sz="1350" b="1" dirty="0">
                <a:solidFill>
                  <a:prstClr val="black"/>
                </a:solidFill>
                <a:latin typeface="Arial"/>
              </a:rPr>
              <a:t>Fight against Epidemic Outbreaks </a:t>
            </a:r>
          </a:p>
          <a:p>
            <a:pPr marL="360354" lvl="1" indent="-179384" algn="just" defTabSz="914378">
              <a:spcBef>
                <a:spcPts val="450"/>
              </a:spcBef>
              <a:buClr>
                <a:srgbClr val="8CB423"/>
              </a:buClr>
              <a:tabLst>
                <a:tab pos="359569" algn="l"/>
              </a:tabLst>
            </a:pPr>
            <a:r>
              <a:rPr lang="en-US" sz="1350" dirty="0">
                <a:solidFill>
                  <a:prstClr val="black"/>
                </a:solidFill>
                <a:latin typeface="Arial"/>
              </a:rPr>
              <a:t>Example of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 Covid-19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(also part of the innovation pool project 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FISCOV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)</a:t>
            </a:r>
          </a:p>
          <a:p>
            <a:pPr marL="360354" lvl="1" indent="-179384" algn="just" defTabSz="914378"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tabLst>
                <a:tab pos="359569" algn="l"/>
              </a:tabLst>
            </a:pPr>
            <a:r>
              <a:rPr lang="en-US" sz="1350" dirty="0">
                <a:solidFill>
                  <a:prstClr val="black"/>
                </a:solidFill>
                <a:latin typeface="Arial"/>
              </a:rPr>
              <a:t>Airborne Transmission of the SARS Coronavirus: IVF project 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CORAERO</a:t>
            </a:r>
          </a:p>
          <a:p>
            <a:pPr marL="180971" indent="-180971" algn="just" defTabSz="179996">
              <a:lnSpc>
                <a:spcPts val="1800"/>
              </a:lnSpc>
              <a:spcBef>
                <a:spcPts val="450"/>
              </a:spcBef>
              <a:buClr>
                <a:srgbClr val="8CB423"/>
              </a:buClr>
              <a:tabLst>
                <a:tab pos="359569" algn="l"/>
              </a:tabLst>
            </a:pPr>
            <a:r>
              <a:rPr lang="en-US" sz="1350" b="1" dirty="0">
                <a:solidFill>
                  <a:prstClr val="black"/>
                </a:solidFill>
                <a:latin typeface="Arial"/>
              </a:rPr>
              <a:t>Essential contributions 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to the fields of Energy, Health and Materials Research</a:t>
            </a:r>
          </a:p>
          <a:p>
            <a:pPr marL="180971" indent="-180971" algn="just" defTabSz="179996">
              <a:lnSpc>
                <a:spcPts val="1800"/>
              </a:lnSpc>
              <a:spcBef>
                <a:spcPts val="450"/>
              </a:spcBef>
              <a:buClr>
                <a:srgbClr val="8CB423"/>
              </a:buClr>
              <a:tabLst>
                <a:tab pos="359569" algn="l"/>
              </a:tabLst>
            </a:pPr>
            <a:r>
              <a:rPr lang="en-US" sz="1350" b="1" dirty="0">
                <a:solidFill>
                  <a:prstClr val="black"/>
                </a:solidFill>
                <a:latin typeface="Arial"/>
              </a:rPr>
              <a:t>Essential contributions 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to the European consortia 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LEAPS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(photons), 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LENS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(neutrons), 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RADIATE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(ions), and 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EMFL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(high fields)</a:t>
            </a:r>
          </a:p>
          <a:p>
            <a:pPr marL="180971" indent="-180971" algn="just" defTabSz="179996">
              <a:lnSpc>
                <a:spcPts val="1800"/>
              </a:lnSpc>
              <a:spcBef>
                <a:spcPts val="450"/>
              </a:spcBef>
              <a:buClr>
                <a:srgbClr val="8CB423"/>
              </a:buClr>
              <a:tabLst>
                <a:tab pos="359569" algn="l"/>
              </a:tabLst>
            </a:pPr>
            <a:r>
              <a:rPr lang="en-US" sz="1350" b="1" dirty="0">
                <a:solidFill>
                  <a:prstClr val="black"/>
                </a:solidFill>
                <a:latin typeface="Arial"/>
              </a:rPr>
              <a:t>Strong involvement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into 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ARIE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(Analytical Research Infrastructures in Europe)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;  bringing together </a:t>
            </a:r>
            <a:r>
              <a:rPr lang="en-US" sz="135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LEAPS, LENS, </a:t>
            </a:r>
            <a:r>
              <a:rPr lang="en-US" sz="1350" dirty="0" err="1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eDREAM</a:t>
            </a:r>
            <a:r>
              <a:rPr lang="en-US" sz="135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, RADIATE, EMFL, </a:t>
            </a:r>
            <a:r>
              <a:rPr lang="en-US" sz="1350" dirty="0" err="1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LaserLab</a:t>
            </a:r>
            <a:r>
              <a:rPr lang="en-US" sz="135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. In 2022, Jochen </a:t>
            </a:r>
            <a:r>
              <a:rPr lang="en-US" sz="1350" dirty="0" err="1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Wosnitza</a:t>
            </a:r>
            <a:r>
              <a:rPr lang="en-US" sz="135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 represented</a:t>
            </a:r>
            <a:r>
              <a:rPr lang="en-US" sz="1350" b="1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 ARIE </a:t>
            </a:r>
            <a:r>
              <a:rPr lang="en-US" sz="135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as spokesperson.</a:t>
            </a:r>
          </a:p>
          <a:p>
            <a:pPr marL="180971" indent="-180971" algn="just" defTabSz="179996">
              <a:lnSpc>
                <a:spcPts val="1800"/>
              </a:lnSpc>
              <a:spcBef>
                <a:spcPts val="450"/>
              </a:spcBef>
              <a:buClr>
                <a:srgbClr val="8CB423"/>
              </a:buClr>
              <a:tabLst>
                <a:tab pos="359569" algn="l"/>
              </a:tabLst>
            </a:pPr>
            <a:endParaRPr lang="en-US" sz="12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5AA460EF-89BF-4D1E-A48C-FA9FFEF41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593224" y="36080"/>
            <a:ext cx="1540173" cy="8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1E9B36A7-9605-D853-5BF8-36FA15D88DDC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17</a:t>
            </a:fld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99E3A3-6A19-9B46-A54C-CF94EA494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211710"/>
            <a:ext cx="2098950" cy="10156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C9C07B1-DF61-A6B6-FDE6-91AFF4C9B7E4}"/>
              </a:ext>
            </a:extLst>
          </p:cNvPr>
          <p:cNvSpPr txBox="1"/>
          <p:nvPr/>
        </p:nvSpPr>
        <p:spPr>
          <a:xfrm>
            <a:off x="7164288" y="3291830"/>
            <a:ext cx="1969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ea typeface="Times New Roman" panose="02020603050405020304" pitchFamily="18" charset="0"/>
              </a:rPr>
              <a:t>T. Barthel et al., </a:t>
            </a:r>
          </a:p>
          <a:p>
            <a:r>
              <a:rPr lang="de-DE" sz="900" dirty="0">
                <a:latin typeface="Arial" panose="020B0604020202020204" pitchFamily="34" charset="0"/>
                <a:ea typeface="Times New Roman" panose="02020603050405020304" pitchFamily="18" charset="0"/>
              </a:rPr>
              <a:t>J. Med. </a:t>
            </a:r>
            <a:r>
              <a:rPr lang="en-US" sz="900" dirty="0">
                <a:latin typeface="Arial" panose="020B0604020202020204" pitchFamily="34" charset="0"/>
                <a:ea typeface="Times New Roman" panose="02020603050405020304" pitchFamily="18" charset="0"/>
              </a:rPr>
              <a:t>Chem. </a:t>
            </a:r>
            <a:r>
              <a:rPr lang="en-US" sz="900" b="1" dirty="0">
                <a:latin typeface="Arial" panose="020B0604020202020204" pitchFamily="34" charset="0"/>
                <a:ea typeface="Times New Roman" panose="02020603050405020304" pitchFamily="18" charset="0"/>
              </a:rPr>
              <a:t>65</a:t>
            </a:r>
            <a:r>
              <a:rPr lang="en-US" sz="900" dirty="0">
                <a:latin typeface="Arial" panose="020B0604020202020204" pitchFamily="34" charset="0"/>
                <a:ea typeface="Times New Roman" panose="02020603050405020304" pitchFamily="18" charset="0"/>
              </a:rPr>
              <a:t>, 14630 (2022)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8147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 1">
            <a:extLst>
              <a:ext uri="{FF2B5EF4-FFF2-40B4-BE49-F238E27FC236}">
                <a16:creationId xmlns:a16="http://schemas.microsoft.com/office/drawing/2014/main" id="{890FA879-18CC-44F2-ABB7-9394C1DE8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</p:spPr>
        <p:txBody>
          <a:bodyPr/>
          <a:lstStyle/>
          <a:p>
            <a:r>
              <a:rPr lang="en-US" dirty="0"/>
              <a:t>From Matter to Materials and Life</a:t>
            </a:r>
            <a:endParaRPr lang="de-DE" dirty="0"/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37D865FB-8D20-4504-AB13-097B83E086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Recommendations (2)</a:t>
            </a:r>
          </a:p>
        </p:txBody>
      </p:sp>
      <p:sp>
        <p:nvSpPr>
          <p:cNvPr id="31" name="Inhaltsplatzhalter 3">
            <a:extLst>
              <a:ext uri="{FF2B5EF4-FFF2-40B4-BE49-F238E27FC236}">
                <a16:creationId xmlns:a16="http://schemas.microsoft.com/office/drawing/2014/main" id="{036EE5BC-3454-4875-B88E-5A568F7AFBD3}"/>
              </a:ext>
            </a:extLst>
          </p:cNvPr>
          <p:cNvSpPr txBox="1">
            <a:spLocks/>
          </p:cNvSpPr>
          <p:nvPr/>
        </p:nvSpPr>
        <p:spPr>
          <a:xfrm>
            <a:off x="377104" y="1131589"/>
            <a:ext cx="8317008" cy="3903755"/>
          </a:xfrm>
          <a:prstGeom prst="rect">
            <a:avLst/>
          </a:prstGeom>
        </p:spPr>
        <p:txBody>
          <a:bodyPr/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r>
              <a:rPr lang="en-US" sz="1500" i="1" dirty="0">
                <a:solidFill>
                  <a:srgbClr val="1F497D"/>
                </a:solidFill>
                <a:latin typeface="Arial"/>
              </a:rPr>
              <a:t>Strengthen the commitment to THz methodology and science even more to become a world leader in the ongoing "THz revolution”</a:t>
            </a:r>
          </a:p>
          <a:p>
            <a:pPr marL="0" indent="0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endParaRPr lang="en-US" sz="1500" i="1" dirty="0">
              <a:solidFill>
                <a:srgbClr val="1F497D"/>
              </a:solidFill>
              <a:latin typeface="Arial"/>
            </a:endParaRPr>
          </a:p>
          <a:p>
            <a:pPr marL="0" indent="0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endParaRPr lang="en-US" sz="1500" i="1" dirty="0">
              <a:solidFill>
                <a:srgbClr val="1F497D"/>
              </a:solidFill>
              <a:latin typeface="Arial"/>
            </a:endParaRPr>
          </a:p>
          <a:p>
            <a:pPr marL="0" indent="0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endParaRPr lang="en-US" sz="1500" i="1" dirty="0">
              <a:solidFill>
                <a:srgbClr val="1F497D"/>
              </a:solidFill>
              <a:latin typeface="Arial"/>
            </a:endParaRPr>
          </a:p>
          <a:p>
            <a:pPr marL="0" indent="0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endParaRPr lang="en-US" sz="1500" i="1" dirty="0">
              <a:solidFill>
                <a:srgbClr val="1F497D"/>
              </a:solidFill>
              <a:latin typeface="Arial"/>
            </a:endParaRPr>
          </a:p>
          <a:p>
            <a:pPr marL="180971" indent="-180971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b="1" dirty="0">
                <a:solidFill>
                  <a:prstClr val="black"/>
                </a:solidFill>
                <a:latin typeface="Arial"/>
              </a:rPr>
              <a:t>2021: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Preliminary CDR of 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DALI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prepared and positively evaluated by HGF </a:t>
            </a:r>
            <a:r>
              <a:rPr lang="en-US" sz="1350" dirty="0">
                <a:solidFill>
                  <a:prstClr val="black"/>
                </a:solidFill>
                <a:latin typeface="Arial"/>
                <a:sym typeface="Symbol" panose="05050102010706020507" pitchFamily="18" charset="2"/>
              </a:rPr>
              <a:t> 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recommendation of Senate to apply for inclusion on the National Roadmap for Research Infrastructures. </a:t>
            </a:r>
          </a:p>
          <a:p>
            <a:pPr marL="180971" indent="-180971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dirty="0">
                <a:latin typeface="Arial"/>
              </a:rPr>
              <a:t>Presently: Work on full CDR, with submission intended in summer/fall 2023; </a:t>
            </a:r>
            <a:br>
              <a:rPr lang="en-US" sz="1350" dirty="0">
                <a:latin typeface="Arial"/>
              </a:rPr>
            </a:br>
            <a:r>
              <a:rPr lang="en-US" sz="1350" dirty="0">
                <a:latin typeface="Arial"/>
              </a:rPr>
              <a:t>		             also design study and experimental test setups for crucial DALI components.</a:t>
            </a:r>
            <a:endParaRPr lang="de-DE" sz="1350" dirty="0">
              <a:latin typeface="Arial"/>
            </a:endParaRPr>
          </a:p>
          <a:p>
            <a:pPr marL="180971" indent="-180971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dirty="0">
                <a:solidFill>
                  <a:prstClr val="black"/>
                </a:solidFill>
                <a:latin typeface="Arial"/>
              </a:rPr>
              <a:t>Controlling non-equilibrium phenomena in matter with THz radiation coherently on a femtosecond scale: now at 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ELBE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, in the future at 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DALI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with 100 times higher pulse energy.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F53D1A8C-1643-413B-9FA5-EF54BC3D1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48" y="1523201"/>
            <a:ext cx="2034062" cy="1437992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F828E94D-5293-4725-A11D-CB5357AF1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96" y="1732679"/>
            <a:ext cx="1838382" cy="1223285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034AFEED-C951-487D-A05F-821BBA817440}"/>
              </a:ext>
            </a:extLst>
          </p:cNvPr>
          <p:cNvSpPr txBox="1"/>
          <p:nvPr/>
        </p:nvSpPr>
        <p:spPr>
          <a:xfrm>
            <a:off x="2540970" y="1626354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b="1" dirty="0" err="1">
                <a:solidFill>
                  <a:srgbClr val="005AA0"/>
                </a:solidFill>
                <a:latin typeface="Arial"/>
              </a:rPr>
              <a:t>THz</a:t>
            </a:r>
            <a:r>
              <a:rPr lang="de-DE" b="1" dirty="0">
                <a:solidFill>
                  <a:srgbClr val="005AA0"/>
                </a:solidFill>
                <a:latin typeface="Arial"/>
              </a:rPr>
              <a:t> </a:t>
            </a:r>
            <a:r>
              <a:rPr lang="de-DE" b="1" dirty="0" err="1">
                <a:solidFill>
                  <a:srgbClr val="005AA0"/>
                </a:solidFill>
                <a:latin typeface="Arial"/>
              </a:rPr>
              <a:t>sources</a:t>
            </a:r>
            <a:r>
              <a:rPr lang="de-DE" b="1" dirty="0">
                <a:solidFill>
                  <a:srgbClr val="005AA0"/>
                </a:solidFill>
                <a:latin typeface="Arial"/>
              </a:rPr>
              <a:t>: </a:t>
            </a:r>
            <a:r>
              <a:rPr lang="de-DE" b="1" dirty="0" err="1">
                <a:solidFill>
                  <a:srgbClr val="005AA0"/>
                </a:solidFill>
                <a:latin typeface="Arial"/>
              </a:rPr>
              <a:t>from</a:t>
            </a:r>
            <a:r>
              <a:rPr lang="de-DE" b="1" dirty="0">
                <a:solidFill>
                  <a:srgbClr val="005AA0"/>
                </a:solidFill>
                <a:latin typeface="Arial"/>
              </a:rPr>
              <a:t> ELBE </a:t>
            </a:r>
            <a:r>
              <a:rPr lang="de-DE" b="1" dirty="0" err="1">
                <a:solidFill>
                  <a:srgbClr val="005AA0"/>
                </a:solidFill>
                <a:latin typeface="Arial"/>
              </a:rPr>
              <a:t>to</a:t>
            </a:r>
            <a:r>
              <a:rPr lang="de-DE" b="1" dirty="0">
                <a:solidFill>
                  <a:srgbClr val="005AA0"/>
                </a:solidFill>
                <a:latin typeface="Arial"/>
              </a:rPr>
              <a:t> DALI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D9FD600-9601-493F-8C5E-F003F9953A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26" y="1979224"/>
            <a:ext cx="2708915" cy="1209296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DA38ABC7-A5DD-4279-B3A5-40534F44F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593224" y="36080"/>
            <a:ext cx="1540173" cy="8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84ACDB03-8F57-C278-D646-78B142390F5C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18</a:t>
            </a:fld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19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14575199-CE21-41C7-9455-AF0120C51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</p:spPr>
        <p:txBody>
          <a:bodyPr/>
          <a:lstStyle/>
          <a:p>
            <a:r>
              <a:rPr lang="en-US" dirty="0"/>
              <a:t>From Matter to Materials and Life</a:t>
            </a:r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0A02D593-13B4-4C0F-820D-4BCCBD22FD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Recommendations (3)</a:t>
            </a:r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56CCAECD-6EBA-4689-8E19-479D2C3A76AE}"/>
              </a:ext>
            </a:extLst>
          </p:cNvPr>
          <p:cNvSpPr txBox="1">
            <a:spLocks/>
          </p:cNvSpPr>
          <p:nvPr/>
        </p:nvSpPr>
        <p:spPr>
          <a:xfrm>
            <a:off x="294033" y="1164018"/>
            <a:ext cx="5766309" cy="3636314"/>
          </a:xfrm>
          <a:prstGeom prst="rect">
            <a:avLst/>
          </a:prstGeom>
        </p:spPr>
        <p:txBody>
          <a:bodyPr/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79996">
              <a:lnSpc>
                <a:spcPts val="1800"/>
              </a:lnSpc>
              <a:spcBef>
                <a:spcPts val="1100"/>
              </a:spcBef>
              <a:spcAft>
                <a:spcPts val="450"/>
              </a:spcAft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r>
              <a:rPr lang="en-US" sz="1500" i="1" dirty="0">
                <a:solidFill>
                  <a:srgbClr val="0A2D6E"/>
                </a:solidFill>
                <a:latin typeface="Arial"/>
              </a:rPr>
              <a:t>Improve coordination between materials and instrument researchers and scientists at large-scale facilities</a:t>
            </a:r>
          </a:p>
          <a:p>
            <a:pPr marL="180971" indent="-180971" algn="just" defTabSz="179996">
              <a:lnSpc>
                <a:spcPts val="1800"/>
              </a:lnSpc>
              <a:spcBef>
                <a:spcPts val="450"/>
              </a:spcBef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dirty="0">
                <a:solidFill>
                  <a:prstClr val="black"/>
                </a:solidFill>
                <a:latin typeface="Arial"/>
              </a:rPr>
              <a:t>Scientists from the various centers work closely together in the innovation pool project </a:t>
            </a:r>
            <a:r>
              <a:rPr lang="en-US" sz="1350" b="1" i="1" dirty="0">
                <a:solidFill>
                  <a:prstClr val="black"/>
                </a:solidFill>
                <a:latin typeface="Arial"/>
              </a:rPr>
              <a:t>Materials Dynamics for Future Quantum Technologies:</a:t>
            </a:r>
            <a:r>
              <a:rPr lang="en-US" sz="135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350" b="1" i="1" dirty="0" err="1">
                <a:solidFill>
                  <a:prstClr val="black"/>
                </a:solidFill>
                <a:latin typeface="Arial"/>
              </a:rPr>
              <a:t>MaDQuanT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and are active in Joint Labs. </a:t>
            </a:r>
          </a:p>
          <a:p>
            <a:pPr marL="180971" indent="-180971" algn="just" defTabSz="179996">
              <a:lnSpc>
                <a:spcPts val="1800"/>
              </a:lnSpc>
              <a:spcBef>
                <a:spcPts val="450"/>
              </a:spcBef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b="1" dirty="0">
                <a:solidFill>
                  <a:prstClr val="black"/>
                </a:solidFill>
                <a:latin typeface="Arial"/>
              </a:rPr>
              <a:t>Materials - Quantum, Complex and Functional Materials: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collaboration is promoted through 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regular, cross-center and thematically oriented workshops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. </a:t>
            </a:r>
          </a:p>
          <a:p>
            <a:pPr marL="180971" indent="-180971" algn="just" defTabSz="179996">
              <a:lnSpc>
                <a:spcPts val="1800"/>
              </a:lnSpc>
              <a:spcBef>
                <a:spcPts val="450"/>
              </a:spcBef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dirty="0">
                <a:solidFill>
                  <a:prstClr val="black"/>
                </a:solidFill>
                <a:latin typeface="Arial"/>
              </a:rPr>
              <a:t>Collaboration is strengthened by the 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engagement in coordinated programs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, e.g. in the framework of SFBs and clusters of excellence. </a:t>
            </a:r>
          </a:p>
          <a:p>
            <a:pPr marL="0" indent="0" algn="just" defTabSz="179996">
              <a:lnSpc>
                <a:spcPts val="1800"/>
              </a:lnSpc>
              <a:spcBef>
                <a:spcPts val="450"/>
              </a:spcBef>
              <a:buClr>
                <a:srgbClr val="8CB423"/>
              </a:buClr>
              <a:buNone/>
              <a:tabLst>
                <a:tab pos="0" algn="l"/>
                <a:tab pos="359569" algn="l"/>
              </a:tabLst>
            </a:pPr>
            <a:endParaRPr lang="de-DE" sz="135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0EB2E07-082B-4253-8CE6-5A5602427C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5563" y="1311610"/>
            <a:ext cx="2276059" cy="161321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8EEC5EF-2138-4012-8C8E-ED79D992C29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5563" y="2962980"/>
            <a:ext cx="2287112" cy="1356966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AC73E9CF-F14A-40B7-92CD-B60BFDFBD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593224" y="36080"/>
            <a:ext cx="1540173" cy="8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1670A6DE-24CB-3F23-5BC3-FF940B98D2C1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19</a:t>
            </a:fld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37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el 1">
            <a:extLst>
              <a:ext uri="{FF2B5EF4-FFF2-40B4-BE49-F238E27FC236}">
                <a16:creationId xmlns:a16="http://schemas.microsoft.com/office/drawing/2014/main" id="{8C641B5C-2C8B-4584-B850-B4F03F2A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66797"/>
            <a:ext cx="8784000" cy="281656"/>
          </a:xfrm>
        </p:spPr>
        <p:txBody>
          <a:bodyPr/>
          <a:lstStyle/>
          <a:p>
            <a:r>
              <a:rPr lang="de-DE" sz="2000" kern="0" dirty="0">
                <a:solidFill>
                  <a:srgbClr val="004781"/>
                </a:solidFill>
              </a:rPr>
              <a:t>PROGRAM MML: </a:t>
            </a:r>
            <a:r>
              <a:rPr lang="en-US" sz="2000" i="1" dirty="0"/>
              <a:t>From Matter to Materials and Life</a:t>
            </a:r>
            <a:endParaRPr lang="en-US" sz="2000" dirty="0">
              <a:solidFill>
                <a:srgbClr val="00478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26B5A1-B9DB-284A-823A-22018A8732E0}"/>
              </a:ext>
            </a:extLst>
          </p:cNvPr>
          <p:cNvSpPr txBox="1"/>
          <p:nvPr/>
        </p:nvSpPr>
        <p:spPr>
          <a:xfrm>
            <a:off x="439496" y="1371422"/>
            <a:ext cx="7903048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900"/>
              </a:spcAft>
            </a:pPr>
            <a:r>
              <a:rPr lang="x-none" sz="2100" b="1" dirty="0">
                <a:solidFill>
                  <a:srgbClr val="004781"/>
                </a:solidFill>
                <a:latin typeface="Arial"/>
              </a:rPr>
              <a:t>Mission</a:t>
            </a:r>
            <a:r>
              <a:rPr lang="de-DE" sz="2100" b="1" dirty="0">
                <a:solidFill>
                  <a:srgbClr val="004781"/>
                </a:solidFill>
                <a:latin typeface="Arial"/>
              </a:rPr>
              <a:t> </a:t>
            </a:r>
            <a:r>
              <a:rPr lang="en-US" dirty="0">
                <a:solidFill>
                  <a:srgbClr val="1F497D"/>
                </a:solidFill>
                <a:latin typeface="Arial"/>
              </a:rPr>
              <a:t>Shaping and enabling forefront research with large-scale facilities</a:t>
            </a:r>
          </a:p>
          <a:p>
            <a:pPr marL="257175" indent="-257175" defTabSz="6858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</a:rPr>
              <a:t>Unique insights into properties of matter, materials, and life, inaccessible on conventional laboratory scale;</a:t>
            </a:r>
          </a:p>
          <a:p>
            <a:pPr marL="257175" indent="-257175" defTabSz="6858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</a:rPr>
              <a:t>providing access / support for an interdisciplinary national and international user community;</a:t>
            </a:r>
          </a:p>
          <a:p>
            <a:pPr marL="257175" indent="-257175" defTabSz="6858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</a:rPr>
              <a:t>essential contributions to solving major challenges ranging from energy to health. 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AF03EBC-6139-4443-AAF1-B42690B374A9}"/>
              </a:ext>
            </a:extLst>
          </p:cNvPr>
          <p:cNvSpPr/>
          <p:nvPr/>
        </p:nvSpPr>
        <p:spPr>
          <a:xfrm>
            <a:off x="107504" y="3976720"/>
            <a:ext cx="8926557" cy="812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0ED58CB0-89DA-4FCB-8225-A3E9ECB961D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3886" y="4057350"/>
            <a:ext cx="640080" cy="640080"/>
          </a:xfrm>
          <a:prstGeom prst="rect">
            <a:avLst/>
          </a:prstGeom>
        </p:spPr>
      </p:pic>
      <p:pic>
        <p:nvPicPr>
          <p:cNvPr id="23" name="Grafik 22" descr="D:\DESYCloud\MT\Templates\Logos\hij_en_fullname.png">
            <a:extLst>
              <a:ext uri="{FF2B5EF4-FFF2-40B4-BE49-F238E27FC236}">
                <a16:creationId xmlns:a16="http://schemas.microsoft.com/office/drawing/2014/main" id="{880B354B-6784-4E0A-8EBF-9BA95827860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3959" y="4424016"/>
            <a:ext cx="860648" cy="4295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28" descr="kit-logo_standard_en_farbe-rgb_positiv_groß">
            <a:extLst>
              <a:ext uri="{FF2B5EF4-FFF2-40B4-BE49-F238E27FC236}">
                <a16:creationId xmlns:a16="http://schemas.microsoft.com/office/drawing/2014/main" id="{C88505F0-6C60-465F-8FAB-A4E28280059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920372" y="4203458"/>
            <a:ext cx="723118" cy="384517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22406BC9-8585-427E-A3A5-8746012CB3E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067945" y="4199990"/>
            <a:ext cx="985345" cy="369659"/>
          </a:xfrm>
          <a:prstGeom prst="rect">
            <a:avLst/>
          </a:prstGeom>
        </p:spPr>
      </p:pic>
      <p:pic>
        <p:nvPicPr>
          <p:cNvPr id="26" name="Picture 2" descr="D:\Wosnitza\texte\HZDRLogo.png">
            <a:extLst>
              <a:ext uri="{FF2B5EF4-FFF2-40B4-BE49-F238E27FC236}">
                <a16:creationId xmlns:a16="http://schemas.microsoft.com/office/drawing/2014/main" id="{CA3E37A1-8158-4DB4-BF62-2E8C2AC64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55926"/>
            <a:ext cx="1018941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DC1C2FB8-4665-4540-84A5-964F4D2CA69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192269" y="4040956"/>
            <a:ext cx="1905000" cy="374015"/>
          </a:xfrm>
          <a:prstGeom prst="rect">
            <a:avLst/>
          </a:prstGeom>
        </p:spPr>
      </p:pic>
      <p:pic>
        <p:nvPicPr>
          <p:cNvPr id="30" name="A90DCD3C-1955-4866-942E-899D9D59C3A3" descr="485F5FE0-5F22-4C19-A32F-A133D1BE314F@iff">
            <a:extLst>
              <a:ext uri="{FF2B5EF4-FFF2-40B4-BE49-F238E27FC236}">
                <a16:creationId xmlns:a16="http://schemas.microsoft.com/office/drawing/2014/main" id="{66802319-3BBC-4A09-8AED-7A42812C6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07" y="4215899"/>
            <a:ext cx="1034388" cy="34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F1D16B88-714A-4075-BD9F-2938B3BA93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36196" y="4097944"/>
            <a:ext cx="1234730" cy="46896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603C5B1-FC5F-4662-9E3E-7F9ADA61A05B}"/>
              </a:ext>
            </a:extLst>
          </p:cNvPr>
          <p:cNvSpPr txBox="1"/>
          <p:nvPr/>
        </p:nvSpPr>
        <p:spPr>
          <a:xfrm>
            <a:off x="0" y="703131"/>
            <a:ext cx="8847294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950" kern="0" dirty="0">
                <a:solidFill>
                  <a:srgbClr val="004781"/>
                </a:solidFill>
                <a:latin typeface="Arial"/>
              </a:rPr>
              <a:t>Research on the structure, dynamics, and function of matter, materials and life</a:t>
            </a:r>
            <a:endParaRPr lang="en-US" sz="195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FB8F74FA-00E9-C1F9-F21A-CE44AAE63E2A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2</a:t>
            </a:fld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E66951C-2849-93F9-07A7-D92316B5A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753530" y="36080"/>
            <a:ext cx="1379867" cy="73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912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DD222BF9-F9E0-44E0-AED0-B3872746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</p:spPr>
        <p:txBody>
          <a:bodyPr/>
          <a:lstStyle/>
          <a:p>
            <a:r>
              <a:rPr lang="en-US" dirty="0"/>
              <a:t>From Matter to Materials and Life</a:t>
            </a:r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128C56A-0413-4FA0-8A89-F20AF35AF6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Recommendations (4)</a:t>
            </a:r>
          </a:p>
        </p:txBody>
      </p:sp>
      <p:sp>
        <p:nvSpPr>
          <p:cNvPr id="22" name="Inhaltsplatzhalter 3">
            <a:extLst>
              <a:ext uri="{FF2B5EF4-FFF2-40B4-BE49-F238E27FC236}">
                <a16:creationId xmlns:a16="http://schemas.microsoft.com/office/drawing/2014/main" id="{D964A5BC-5CCF-4674-835D-4F67BD3B02B9}"/>
              </a:ext>
            </a:extLst>
          </p:cNvPr>
          <p:cNvSpPr txBox="1">
            <a:spLocks/>
          </p:cNvSpPr>
          <p:nvPr/>
        </p:nvSpPr>
        <p:spPr>
          <a:xfrm>
            <a:off x="360000" y="1145329"/>
            <a:ext cx="8184953" cy="3422650"/>
          </a:xfrm>
          <a:prstGeom prst="rect">
            <a:avLst/>
          </a:prstGeom>
        </p:spPr>
        <p:txBody>
          <a:bodyPr/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r>
              <a:rPr lang="en-US" sz="1500" i="1" dirty="0">
                <a:solidFill>
                  <a:srgbClr val="0A2D6E"/>
                </a:solidFill>
                <a:latin typeface="Arial"/>
              </a:rPr>
              <a:t>Continue to support the Helmholtz mission and Helmholtz scientists by providing new measurement capabilities at large-scale facilities for users</a:t>
            </a:r>
          </a:p>
          <a:p>
            <a:pPr marL="0" indent="0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endParaRPr lang="en-US" sz="1500" i="1" dirty="0">
              <a:solidFill>
                <a:srgbClr val="0A2D6E"/>
              </a:solidFill>
              <a:latin typeface="Arial"/>
            </a:endParaRPr>
          </a:p>
          <a:p>
            <a:pPr marL="0" indent="0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endParaRPr lang="en-US" sz="1500" i="1" dirty="0">
              <a:solidFill>
                <a:srgbClr val="0A2D6E"/>
              </a:solidFill>
              <a:latin typeface="Arial"/>
            </a:endParaRPr>
          </a:p>
          <a:p>
            <a:pPr marL="0" indent="0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endParaRPr lang="en-US" sz="1500" i="1" dirty="0">
              <a:solidFill>
                <a:srgbClr val="0A2D6E"/>
              </a:solidFill>
              <a:latin typeface="Arial"/>
            </a:endParaRPr>
          </a:p>
          <a:p>
            <a:pPr marL="180971" indent="-180971" defTabSz="179996">
              <a:lnSpc>
                <a:spcPts val="1800"/>
              </a:lnSpc>
              <a:spcBef>
                <a:spcPts val="450"/>
              </a:spcBef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b="1" dirty="0">
                <a:latin typeface="Arial"/>
              </a:rPr>
              <a:t>Synchrotron and FEL sources:</a:t>
            </a:r>
            <a:r>
              <a:rPr lang="en-US" sz="1350" dirty="0">
                <a:latin typeface="Arial"/>
              </a:rPr>
              <a:t> further adaptation of capabilities to the needs of the user community is ongoing, including new beamlines (PETRA III – Ext., FLASH2020+, </a:t>
            </a:r>
            <a:r>
              <a:rPr lang="en-US" sz="1350" dirty="0" err="1">
                <a:latin typeface="Arial"/>
              </a:rPr>
              <a:t>BElChem</a:t>
            </a:r>
            <a:r>
              <a:rPr lang="en-US" sz="1350" dirty="0">
                <a:latin typeface="Arial"/>
              </a:rPr>
              <a:t>/</a:t>
            </a:r>
            <a:r>
              <a:rPr lang="en-US" sz="1350" dirty="0" err="1">
                <a:latin typeface="Arial"/>
              </a:rPr>
              <a:t>CatLab@BESSY</a:t>
            </a:r>
            <a:r>
              <a:rPr lang="en-US" sz="1350" dirty="0">
                <a:latin typeface="Arial"/>
              </a:rPr>
              <a:t> II ). </a:t>
            </a:r>
          </a:p>
          <a:p>
            <a:pPr marL="180971" indent="-180971" defTabSz="179996">
              <a:lnSpc>
                <a:spcPts val="1800"/>
              </a:lnSpc>
              <a:spcBef>
                <a:spcPts val="450"/>
              </a:spcBef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b="1" dirty="0">
                <a:latin typeface="Arial"/>
              </a:rPr>
              <a:t>New magnetic-field beamline </a:t>
            </a:r>
            <a:r>
              <a:rPr lang="en-US" sz="1350" dirty="0">
                <a:latin typeface="Arial"/>
              </a:rPr>
              <a:t>(planned for ESRF)</a:t>
            </a:r>
            <a:r>
              <a:rPr lang="en-US" sz="1350" b="1" dirty="0">
                <a:latin typeface="Arial"/>
              </a:rPr>
              <a:t> and sample environment </a:t>
            </a:r>
            <a:r>
              <a:rPr lang="en-US" sz="1350" dirty="0">
                <a:latin typeface="Arial"/>
              </a:rPr>
              <a:t>at BESSY </a:t>
            </a:r>
          </a:p>
          <a:p>
            <a:pPr marL="180971" indent="-180971" defTabSz="179996">
              <a:lnSpc>
                <a:spcPts val="1800"/>
              </a:lnSpc>
              <a:spcBef>
                <a:spcPts val="450"/>
              </a:spcBef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dirty="0">
                <a:latin typeface="Arial"/>
              </a:rPr>
              <a:t>In 2021, </a:t>
            </a:r>
            <a:r>
              <a:rPr lang="en-US" sz="1350" b="1" dirty="0">
                <a:latin typeface="Arial"/>
              </a:rPr>
              <a:t>the HIBEF facility</a:t>
            </a:r>
            <a:r>
              <a:rPr lang="en-US" sz="1350" dirty="0">
                <a:latin typeface="Arial"/>
              </a:rPr>
              <a:t> (combination of the Facility Topics Photons and High Fields) </a:t>
            </a:r>
            <a:r>
              <a:rPr lang="en-US" sz="1350" b="1" dirty="0">
                <a:latin typeface="Arial"/>
              </a:rPr>
              <a:t>at XFEL</a:t>
            </a:r>
            <a:r>
              <a:rPr lang="en-US" sz="1350" dirty="0">
                <a:latin typeface="Arial"/>
              </a:rPr>
              <a:t> has been commissioned.  2022 dipole laser fully implemented.</a:t>
            </a:r>
          </a:p>
          <a:p>
            <a:pPr marL="180971" indent="-180971" defTabSz="179996">
              <a:lnSpc>
                <a:spcPts val="1800"/>
              </a:lnSpc>
              <a:spcBef>
                <a:spcPts val="450"/>
              </a:spcBef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b="1" dirty="0">
                <a:latin typeface="Arial"/>
              </a:rPr>
              <a:t>Neutron facilities</a:t>
            </a:r>
            <a:r>
              <a:rPr lang="en-US" sz="1350" dirty="0">
                <a:latin typeface="Arial"/>
              </a:rPr>
              <a:t>: work is being carried out within the </a:t>
            </a:r>
            <a:r>
              <a:rPr lang="en-US" sz="1350" b="1" dirty="0">
                <a:latin typeface="Arial"/>
              </a:rPr>
              <a:t>Innovation Pool Project</a:t>
            </a:r>
            <a:r>
              <a:rPr lang="en-US" sz="1350" dirty="0">
                <a:latin typeface="Arial"/>
              </a:rPr>
              <a:t> </a:t>
            </a:r>
            <a:r>
              <a:rPr lang="en-US" sz="1350" b="1" dirty="0">
                <a:latin typeface="Arial"/>
              </a:rPr>
              <a:t>HBS</a:t>
            </a:r>
            <a:r>
              <a:rPr lang="en-US" sz="1350" dirty="0">
                <a:latin typeface="Arial"/>
              </a:rPr>
              <a:t> on the realization of an alternative, accelerator-based concept for neutron sources.</a:t>
            </a:r>
            <a:endParaRPr lang="de-DE" sz="1350" dirty="0">
              <a:latin typeface="Arial"/>
            </a:endParaRPr>
          </a:p>
          <a:p>
            <a:pPr marL="180971" indent="-180971" defTabSz="179996">
              <a:lnSpc>
                <a:spcPts val="1800"/>
              </a:lnSpc>
              <a:spcBef>
                <a:spcPts val="450"/>
              </a:spcBef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b="1" dirty="0">
                <a:solidFill>
                  <a:prstClr val="black"/>
                </a:solidFill>
                <a:latin typeface="Arial"/>
              </a:rPr>
              <a:t>Ion facilities: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full user operation of the 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new ion storage ring CRYRING@ESR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. 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5C8C57A0-F874-4CF1-B7C9-4D01A00122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8773" y="1649972"/>
            <a:ext cx="5033912" cy="1220098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6D151462-8FB1-46CD-A354-6181F71B1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593224" y="36080"/>
            <a:ext cx="1540173" cy="8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6BCCB94B-648E-D6A8-22D8-60BEF5098118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20</a:t>
            </a:fld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59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EF7B69AF-8D69-441E-A47B-519A5DDFB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</p:spPr>
        <p:txBody>
          <a:bodyPr/>
          <a:lstStyle/>
          <a:p>
            <a:r>
              <a:rPr lang="en-US" dirty="0"/>
              <a:t>From Matter to Materials and Life</a:t>
            </a:r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36F52A97-135C-4AB9-A5FB-40A5B1D823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>
                <a:solidFill>
                  <a:srgbClr val="0A2D6E"/>
                </a:solidFill>
              </a:rPr>
              <a:t>Recommendations (5 and 6)</a:t>
            </a:r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4A81F2DE-4A2F-4484-BD4A-48C27754910B}"/>
              </a:ext>
            </a:extLst>
          </p:cNvPr>
          <p:cNvSpPr txBox="1">
            <a:spLocks/>
          </p:cNvSpPr>
          <p:nvPr/>
        </p:nvSpPr>
        <p:spPr>
          <a:xfrm>
            <a:off x="358775" y="1102562"/>
            <a:ext cx="5986184" cy="3422650"/>
          </a:xfrm>
          <a:prstGeom prst="rect">
            <a:avLst/>
          </a:prstGeom>
        </p:spPr>
        <p:txBody>
          <a:bodyPr/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r>
              <a:rPr lang="en-US" sz="1500" i="1" dirty="0">
                <a:solidFill>
                  <a:srgbClr val="0A2D6E"/>
                </a:solidFill>
                <a:latin typeface="Arial"/>
              </a:rPr>
              <a:t>Pursue outstanding, scientifically broad-based life science in the first stage of the program as proposed, ensuring that the valuable coherence of the biological research is maintained during </a:t>
            </a:r>
            <a:r>
              <a:rPr lang="en-US" sz="1500" i="1" dirty="0" err="1">
                <a:solidFill>
                  <a:srgbClr val="0A2D6E"/>
                </a:solidFill>
                <a:latin typeface="Arial"/>
              </a:rPr>
              <a:t>PoF</a:t>
            </a:r>
            <a:r>
              <a:rPr lang="en-US" sz="1500" i="1" dirty="0">
                <a:solidFill>
                  <a:srgbClr val="0A2D6E"/>
                </a:solidFill>
                <a:latin typeface="Arial"/>
              </a:rPr>
              <a:t> IV through joint meetings </a:t>
            </a:r>
          </a:p>
          <a:p>
            <a:pPr marL="0" indent="0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endParaRPr lang="en-US" sz="1500" i="1" dirty="0">
              <a:solidFill>
                <a:srgbClr val="0A2D6E"/>
              </a:solidFill>
              <a:latin typeface="Arial"/>
            </a:endParaRPr>
          </a:p>
          <a:p>
            <a:pPr marL="180971" indent="-180971" algn="just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tabLst>
                <a:tab pos="179996" algn="l"/>
                <a:tab pos="359991" algn="l"/>
              </a:tabLst>
            </a:pPr>
            <a:r>
              <a:rPr lang="en-US" sz="1350" dirty="0">
                <a:latin typeface="Arial"/>
              </a:rPr>
              <a:t>In the topic Life, collaboration between the scientists involved is promoted through </a:t>
            </a:r>
            <a:r>
              <a:rPr lang="en-US" sz="1350" b="1" dirty="0">
                <a:latin typeface="Arial"/>
              </a:rPr>
              <a:t>regular, cross-center and thematically oriented workshops</a:t>
            </a:r>
            <a:r>
              <a:rPr lang="en-US" sz="1350" dirty="0">
                <a:latin typeface="Arial"/>
              </a:rPr>
              <a:t>. </a:t>
            </a:r>
          </a:p>
          <a:p>
            <a:pPr marL="180971" indent="-180971" algn="just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tabLst>
                <a:tab pos="179996" algn="l"/>
                <a:tab pos="359991" algn="l"/>
              </a:tabLst>
            </a:pPr>
            <a:r>
              <a:rPr lang="en-US" sz="1350" dirty="0">
                <a:latin typeface="Arial"/>
              </a:rPr>
              <a:t>Participating centers work closely together in the </a:t>
            </a:r>
            <a:r>
              <a:rPr lang="en-US" sz="1350" b="1" dirty="0">
                <a:latin typeface="Arial"/>
              </a:rPr>
              <a:t>cross-research area innovation pool project FISCOV</a:t>
            </a:r>
            <a:r>
              <a:rPr lang="en-US" sz="1350" dirty="0">
                <a:latin typeface="Arial"/>
              </a:rPr>
              <a:t>, in which the large research infrastructures are used for research </a:t>
            </a:r>
            <a:r>
              <a:rPr lang="en-US" sz="1350" b="1" dirty="0">
                <a:latin typeface="Arial"/>
              </a:rPr>
              <a:t>in fight against Covid-19</a:t>
            </a:r>
            <a:r>
              <a:rPr lang="en-US" sz="1350" dirty="0">
                <a:latin typeface="Arial"/>
              </a:rPr>
              <a:t>.</a:t>
            </a:r>
          </a:p>
          <a:p>
            <a:pPr marL="180971" indent="-180971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tabLst>
                <a:tab pos="179996" algn="l"/>
                <a:tab pos="359991" algn="l"/>
              </a:tabLst>
            </a:pPr>
            <a:r>
              <a:rPr lang="en-US" sz="1350" b="1" dirty="0">
                <a:latin typeface="Arial"/>
              </a:rPr>
              <a:t>CCA Structural Biology and Biological Processes &amp; Radiation Research: </a:t>
            </a:r>
            <a:r>
              <a:rPr lang="en-US" sz="1350" dirty="0">
                <a:latin typeface="Arial"/>
              </a:rPr>
              <a:t>substantial contributions</a:t>
            </a:r>
          </a:p>
          <a:p>
            <a:pPr marL="180971" indent="-180971" algn="just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tabLst>
                <a:tab pos="179996" algn="l"/>
                <a:tab pos="359991" algn="l"/>
              </a:tabLst>
            </a:pPr>
            <a:endParaRPr lang="en-US" sz="1350" dirty="0">
              <a:solidFill>
                <a:prstClr val="black"/>
              </a:solidFill>
              <a:latin typeface="Arial"/>
            </a:endParaRPr>
          </a:p>
          <a:p>
            <a:pPr marL="180971" indent="-180971" algn="just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tabLst>
                <a:tab pos="179996" algn="l"/>
                <a:tab pos="359991" algn="l"/>
              </a:tabLst>
            </a:pPr>
            <a:endParaRPr lang="de-DE" sz="135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Grafik 15" descr="Ein Bild, das drinnen, Tisch, Kuchen, ausgestaltet enthält.&#10;&#10;Automatisch generierte Beschreibung">
            <a:extLst>
              <a:ext uri="{FF2B5EF4-FFF2-40B4-BE49-F238E27FC236}">
                <a16:creationId xmlns:a16="http://schemas.microsoft.com/office/drawing/2014/main" id="{DB59274E-CABC-4A69-96BA-081B0D62EF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60" y="1203598"/>
            <a:ext cx="2143749" cy="169784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AA627FF7-512E-43F8-9ADF-0C46D59C2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593224" y="36080"/>
            <a:ext cx="1540173" cy="8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71A3FA67-F7C1-E2AD-43CD-BE230DB26D2D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21</a:t>
            </a:fld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01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B4A515A9-BD03-4EDC-8E87-1C6EFD656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</p:spPr>
        <p:txBody>
          <a:bodyPr/>
          <a:lstStyle/>
          <a:p>
            <a:r>
              <a:rPr lang="en-US" dirty="0">
                <a:solidFill>
                  <a:srgbClr val="0A2D6E"/>
                </a:solidFill>
              </a:rPr>
              <a:t>From Matter to Materials and Life</a:t>
            </a:r>
            <a:endParaRPr lang="en-US" i="1" dirty="0">
              <a:solidFill>
                <a:srgbClr val="0A2D6E"/>
              </a:solidFill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CF460AB-50B4-49F6-9472-7181F12C19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9887" y="1380997"/>
            <a:ext cx="5391029" cy="26640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de-DE" dirty="0">
                <a:solidFill>
                  <a:srgbClr val="0A2D6E"/>
                </a:solidFill>
              </a:rPr>
              <a:t>Recommendations for the program-associated large-scale infrastructures (LK II)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8467AD4-2437-4F2D-8C8D-2EA8C76642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17" y="2140899"/>
            <a:ext cx="8988328" cy="2178552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EA6DC3BA-095A-459B-9988-D5C885D37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593224" y="36080"/>
            <a:ext cx="1540173" cy="8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4A486FAE-A732-9C62-BE45-F94E450A6FC5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22</a:t>
            </a:fld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3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84B8EFB9-58A2-4909-911F-CFE502D0A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418" y="228878"/>
            <a:ext cx="8424000" cy="371930"/>
          </a:xfrm>
        </p:spPr>
        <p:txBody>
          <a:bodyPr/>
          <a:lstStyle/>
          <a:p>
            <a:r>
              <a:rPr lang="en-US" sz="2000" dirty="0">
                <a:solidFill>
                  <a:srgbClr val="0A2D6E"/>
                </a:solidFill>
              </a:rPr>
              <a:t>From Matter to Materials and Life</a:t>
            </a:r>
            <a:endParaRPr lang="en-US" sz="2000" i="1" dirty="0">
              <a:solidFill>
                <a:srgbClr val="0A2D6E"/>
              </a:solidFill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33B8DAD8-2873-4AD2-9023-65A2D0C29E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418" y="735546"/>
            <a:ext cx="8424000" cy="266400"/>
          </a:xfrm>
        </p:spPr>
        <p:txBody>
          <a:bodyPr/>
          <a:lstStyle/>
          <a:p>
            <a:pPr lvl="0"/>
            <a:r>
              <a:rPr lang="de-DE" dirty="0">
                <a:solidFill>
                  <a:srgbClr val="002864"/>
                </a:solidFill>
              </a:rPr>
              <a:t>Associated Large-Scale Infrastructure (LK II): Photon </a:t>
            </a:r>
            <a:r>
              <a:rPr lang="de-DE" dirty="0" err="1">
                <a:solidFill>
                  <a:srgbClr val="002864"/>
                </a:solidFill>
              </a:rPr>
              <a:t>Facilities</a:t>
            </a:r>
            <a:endParaRPr lang="de-DE" dirty="0">
              <a:solidFill>
                <a:srgbClr val="002864"/>
              </a:solidFill>
            </a:endParaRPr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A0FAADE0-9E28-42C6-BE0D-CBA3BF6A27BF}"/>
              </a:ext>
            </a:extLst>
          </p:cNvPr>
          <p:cNvSpPr txBox="1">
            <a:spLocks/>
          </p:cNvSpPr>
          <p:nvPr/>
        </p:nvSpPr>
        <p:spPr>
          <a:xfrm>
            <a:off x="358776" y="1453356"/>
            <a:ext cx="7669608" cy="3422650"/>
          </a:xfrm>
          <a:prstGeom prst="rect">
            <a:avLst/>
          </a:prstGeom>
        </p:spPr>
        <p:txBody>
          <a:bodyPr/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r>
              <a:rPr lang="en-US" sz="1500" i="1" dirty="0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Develop a TDR for PETRA IV and a CDR for BESSY III as part of overall prioritized plans for MBA upgrades to these facilities.</a:t>
            </a:r>
          </a:p>
          <a:p>
            <a:pPr marL="0" indent="0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r>
              <a:rPr lang="en-US" sz="1500" b="1" dirty="0">
                <a:solidFill>
                  <a:prstClr val="black"/>
                </a:solidFill>
                <a:latin typeface="Arial"/>
              </a:rPr>
              <a:t>PETRA IV </a:t>
            </a:r>
          </a:p>
          <a:p>
            <a:pPr marL="180971" indent="-180971" algn="just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tabLst>
                <a:tab pos="179996" algn="l"/>
                <a:tab pos="359991" algn="l"/>
              </a:tabLst>
            </a:pPr>
            <a:r>
              <a:rPr lang="en-US" sz="1350" dirty="0">
                <a:latin typeface="Arial"/>
              </a:rPr>
              <a:t>Important milestones toward a </a:t>
            </a:r>
            <a:r>
              <a:rPr lang="en-US" sz="1350" b="1" dirty="0">
                <a:latin typeface="Arial"/>
              </a:rPr>
              <a:t>PETRA IV TDR</a:t>
            </a:r>
            <a:r>
              <a:rPr lang="en-US" sz="1350" dirty="0">
                <a:latin typeface="Arial"/>
              </a:rPr>
              <a:t>: </a:t>
            </a:r>
          </a:p>
          <a:p>
            <a:pPr marL="360354" lvl="1" indent="-179384" algn="just" defTabSz="914378">
              <a:buClr>
                <a:srgbClr val="8CB423"/>
              </a:buClr>
            </a:pPr>
            <a:r>
              <a:rPr lang="en-US" sz="1350" dirty="0">
                <a:latin typeface="Arial"/>
              </a:rPr>
              <a:t>Updated design of the new storage ring magnet lattice (</a:t>
            </a:r>
            <a:r>
              <a:rPr lang="en-US" sz="1350" dirty="0" err="1">
                <a:latin typeface="Arial"/>
              </a:rPr>
              <a:t>xxxxx</a:t>
            </a:r>
            <a:r>
              <a:rPr lang="en-US" sz="1350" dirty="0">
                <a:latin typeface="Arial"/>
              </a:rPr>
              <a:t>)</a:t>
            </a:r>
          </a:p>
          <a:p>
            <a:pPr marL="360354" lvl="1" indent="-179384" algn="just" defTabSz="914378">
              <a:buClr>
                <a:srgbClr val="8CB423"/>
              </a:buClr>
            </a:pPr>
            <a:r>
              <a:rPr lang="en-US" sz="1350" dirty="0">
                <a:latin typeface="Arial"/>
              </a:rPr>
              <a:t>Portfolio of beamlines and experimental stations finalized</a:t>
            </a:r>
          </a:p>
          <a:p>
            <a:pPr marL="360354" lvl="1" indent="-179384" algn="just" defTabSz="914378">
              <a:buClr>
                <a:srgbClr val="8CB423"/>
              </a:buClr>
            </a:pPr>
            <a:r>
              <a:rPr lang="en-US" sz="1350" dirty="0">
                <a:latin typeface="Arial"/>
              </a:rPr>
              <a:t>Planning of additional infrastructure and new user services completed</a:t>
            </a:r>
          </a:p>
          <a:p>
            <a:pPr marL="360354" lvl="1" indent="-179384" algn="just" defTabSz="914378">
              <a:buClr>
                <a:srgbClr val="8CB423"/>
              </a:buClr>
            </a:pPr>
            <a:r>
              <a:rPr lang="en-US" sz="1350" dirty="0">
                <a:latin typeface="Arial"/>
              </a:rPr>
              <a:t>Funding proposal close to completion </a:t>
            </a:r>
          </a:p>
          <a:p>
            <a:pPr marL="0" indent="0" algn="just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r>
              <a:rPr lang="en-US" sz="1350" b="1" dirty="0">
                <a:solidFill>
                  <a:prstClr val="black"/>
                </a:solidFill>
                <a:latin typeface="Arial"/>
              </a:rPr>
              <a:t>BESSY III: 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Based on expert workshops and advice by PAC/SAC</a:t>
            </a:r>
          </a:p>
          <a:p>
            <a:pPr marL="360354" lvl="1" indent="-179384" defTabSz="914378">
              <a:buClr>
                <a:srgbClr val="8CB423"/>
              </a:buClr>
            </a:pPr>
            <a:r>
              <a:rPr lang="en-US" sz="1350" dirty="0">
                <a:latin typeface="Arial"/>
              </a:rPr>
              <a:t>In the reporting year, a preliminary CDR (Pre-CDR) for BESSY III was completed and submit-ted to the FIS Commission of the Helmholtz Association.</a:t>
            </a:r>
            <a:r>
              <a:rPr lang="en-US" sz="1350" dirty="0">
                <a:solidFill>
                  <a:srgbClr val="FF0000"/>
                </a:solidFill>
                <a:latin typeface="Arial"/>
              </a:rPr>
              <a:t> </a:t>
            </a:r>
            <a:endParaRPr lang="de-DE" sz="135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562140B-CE3E-4EFF-955B-22C20B0E3A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1839318"/>
            <a:ext cx="2835222" cy="1452512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DAF49717-0C50-4778-A673-AFBCE3838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753530" y="36080"/>
            <a:ext cx="1379867" cy="73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DB47D5A5-E2D2-1153-241C-72865F407DDE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23</a:t>
            </a:fld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21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E8DBD495-830C-4298-91B0-4CD65CF8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03" y="219601"/>
            <a:ext cx="8424000" cy="371930"/>
          </a:xfrm>
        </p:spPr>
        <p:txBody>
          <a:bodyPr/>
          <a:lstStyle/>
          <a:p>
            <a:r>
              <a:rPr lang="en-US" dirty="0">
                <a:solidFill>
                  <a:srgbClr val="0A2D6E"/>
                </a:solidFill>
              </a:rPr>
              <a:t>From Matter to Materials and Life</a:t>
            </a:r>
            <a:endParaRPr lang="en-US" i="1" dirty="0">
              <a:solidFill>
                <a:srgbClr val="0A2D6E"/>
              </a:solidFill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7DDC897-1BD0-492F-803E-5EBC5733B2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352" y="735546"/>
            <a:ext cx="8424000" cy="2664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A2D6E"/>
                </a:solidFill>
              </a:rPr>
              <a:t>Associated Large-Scale Infrastructure (LK II): Photon Facilities</a:t>
            </a:r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4262F45E-317F-4DA5-991F-B5C1B95D7ADE}"/>
              </a:ext>
            </a:extLst>
          </p:cNvPr>
          <p:cNvSpPr txBox="1">
            <a:spLocks/>
          </p:cNvSpPr>
          <p:nvPr/>
        </p:nvSpPr>
        <p:spPr>
          <a:xfrm>
            <a:off x="337434" y="1121098"/>
            <a:ext cx="8083979" cy="4185900"/>
          </a:xfrm>
          <a:prstGeom prst="rect">
            <a:avLst/>
          </a:prstGeom>
        </p:spPr>
        <p:txBody>
          <a:bodyPr/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79996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r>
              <a:rPr lang="de-DE" sz="1500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Develop</a:t>
            </a:r>
            <a:r>
              <a:rPr lang="de-DE" sz="15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a CDR and a TDR </a:t>
            </a:r>
            <a:r>
              <a:rPr lang="de-DE" sz="1500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for</a:t>
            </a:r>
            <a:r>
              <a:rPr lang="de-DE" sz="15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DALI </a:t>
            </a:r>
            <a:r>
              <a:rPr lang="de-DE" sz="1500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infrastructure</a:t>
            </a:r>
            <a:r>
              <a:rPr lang="de-DE" sz="15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de-DE" sz="1500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as</a:t>
            </a:r>
            <a:r>
              <a:rPr lang="de-DE" sz="15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de-DE" sz="1500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part</a:t>
            </a:r>
            <a:r>
              <a:rPr lang="de-DE" sz="15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de-DE" sz="1500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of</a:t>
            </a:r>
            <a:r>
              <a:rPr lang="de-DE" sz="15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ELBE upgrade.</a:t>
            </a:r>
            <a:endParaRPr lang="en-US" sz="1500" i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algn="just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0" algn="l"/>
                <a:tab pos="359569" algn="l"/>
              </a:tabLst>
            </a:pPr>
            <a:endParaRPr lang="en-US" sz="1350" dirty="0">
              <a:solidFill>
                <a:prstClr val="black"/>
              </a:solidFill>
              <a:latin typeface="Arial"/>
            </a:endParaRPr>
          </a:p>
          <a:p>
            <a:pPr marL="0" indent="0" algn="just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0" algn="l"/>
                <a:tab pos="359569" algn="l"/>
              </a:tabLst>
            </a:pPr>
            <a:endParaRPr lang="en-US" sz="1350" dirty="0">
              <a:solidFill>
                <a:prstClr val="black"/>
              </a:solidFill>
              <a:latin typeface="Arial"/>
            </a:endParaRPr>
          </a:p>
          <a:p>
            <a:pPr marL="0" indent="0" algn="just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0" algn="l"/>
                <a:tab pos="359569" algn="l"/>
              </a:tabLst>
            </a:pPr>
            <a:endParaRPr lang="en-US" sz="1350" dirty="0">
              <a:solidFill>
                <a:prstClr val="black"/>
              </a:solidFill>
              <a:latin typeface="Arial"/>
            </a:endParaRPr>
          </a:p>
          <a:p>
            <a:pPr marL="0" indent="0" algn="just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None/>
              <a:tabLst>
                <a:tab pos="0" algn="l"/>
                <a:tab pos="359569" algn="l"/>
              </a:tabLst>
            </a:pPr>
            <a:endParaRPr lang="en-US" sz="1350" dirty="0">
              <a:solidFill>
                <a:prstClr val="black"/>
              </a:solidFill>
              <a:latin typeface="Arial"/>
            </a:endParaRPr>
          </a:p>
          <a:p>
            <a:pPr marL="180971" indent="-180971" algn="just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tabLst>
                <a:tab pos="0" algn="l"/>
                <a:tab pos="359569" algn="l"/>
              </a:tabLst>
            </a:pPr>
            <a:endParaRPr lang="en-US" sz="1350" b="1" dirty="0">
              <a:solidFill>
                <a:prstClr val="black"/>
              </a:solidFill>
              <a:latin typeface="Arial"/>
            </a:endParaRPr>
          </a:p>
          <a:p>
            <a:pPr marL="180971" indent="-180971" algn="just" defTabSz="179996">
              <a:lnSpc>
                <a:spcPts val="1800"/>
              </a:lnSpc>
              <a:spcBef>
                <a:spcPts val="900"/>
              </a:spcBef>
              <a:buClr>
                <a:prstClr val="black"/>
              </a:buClr>
              <a:buSzPct val="200000"/>
              <a:buFont typeface="Arial" panose="020B0604020202020204" pitchFamily="34" charset="0"/>
              <a:buChar char="•"/>
              <a:tabLst>
                <a:tab pos="0" algn="l"/>
                <a:tab pos="359569" algn="l"/>
              </a:tabLst>
            </a:pPr>
            <a:r>
              <a:rPr lang="en-US" sz="1200" b="1" dirty="0">
                <a:solidFill>
                  <a:prstClr val="black"/>
                </a:solidFill>
                <a:latin typeface="Arial"/>
              </a:rPr>
              <a:t>2020: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A preliminary CDR of the </a:t>
            </a:r>
            <a:r>
              <a:rPr lang="en-US" sz="1200" b="1" dirty="0">
                <a:solidFill>
                  <a:prstClr val="black"/>
                </a:solidFill>
                <a:latin typeface="Arial"/>
              </a:rPr>
              <a:t>DALI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project submitted for inclusion in the </a:t>
            </a:r>
            <a:r>
              <a:rPr lang="en-US" sz="1200" b="1" dirty="0">
                <a:solidFill>
                  <a:prstClr val="black"/>
                </a:solidFill>
                <a:latin typeface="Arial"/>
              </a:rPr>
              <a:t>Helmholtz Roadmap for Research Infrastructures 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and positively evaluated by the Helmholtz Association in 2021.  </a:t>
            </a:r>
          </a:p>
          <a:p>
            <a:pPr marL="180971" indent="-180971" algn="just" defTabSz="179996">
              <a:lnSpc>
                <a:spcPts val="1800"/>
              </a:lnSpc>
              <a:spcBef>
                <a:spcPts val="900"/>
              </a:spcBef>
              <a:buClr>
                <a:prstClr val="black"/>
              </a:buClr>
              <a:buSzPct val="200000"/>
              <a:buFont typeface="Arial" panose="020B0604020202020204" pitchFamily="34" charset="0"/>
              <a:buChar char="•"/>
              <a:tabLst>
                <a:tab pos="0" algn="l"/>
                <a:tab pos="359569" algn="l"/>
              </a:tabLst>
            </a:pPr>
            <a:r>
              <a:rPr lang="en-US" sz="1200" b="1" dirty="0">
                <a:solidFill>
                  <a:prstClr val="black"/>
                </a:solidFill>
                <a:latin typeface="Arial"/>
              </a:rPr>
              <a:t>Work has started on a CDR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, the submission of which (phase II in the Helmholtz Roadmap process) is planned for summer/fall 2023. </a:t>
            </a:r>
          </a:p>
          <a:p>
            <a:pPr marL="180971" indent="-180971" algn="just" defTabSz="179996">
              <a:lnSpc>
                <a:spcPts val="1800"/>
              </a:lnSpc>
              <a:spcBef>
                <a:spcPts val="900"/>
              </a:spcBef>
              <a:buClr>
                <a:prstClr val="black"/>
              </a:buClr>
              <a:buSzPct val="200000"/>
              <a:buFont typeface="Arial" panose="020B0604020202020204" pitchFamily="34" charset="0"/>
              <a:buChar char="•"/>
              <a:tabLst>
                <a:tab pos="0" algn="l"/>
                <a:tab pos="359569" algn="l"/>
              </a:tabLst>
            </a:pPr>
            <a:r>
              <a:rPr lang="en-US" sz="1200" b="1" dirty="0">
                <a:solidFill>
                  <a:prstClr val="black"/>
                </a:solidFill>
                <a:latin typeface="Arial"/>
              </a:rPr>
              <a:t>2023: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The official </a:t>
            </a:r>
            <a:r>
              <a:rPr lang="en-US" sz="1200" b="1" dirty="0">
                <a:solidFill>
                  <a:prstClr val="black"/>
                </a:solidFill>
                <a:latin typeface="Arial"/>
              </a:rPr>
              <a:t>inclusion in the Helmholtz Roadmap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will take place after a positive evaluation</a:t>
            </a:r>
            <a:endParaRPr lang="de-DE" sz="12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64A5D6F-33A2-410F-A22F-959B9BB43E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1455626"/>
            <a:ext cx="5418551" cy="1902374"/>
          </a:xfrm>
          <a:prstGeom prst="rect">
            <a:avLst/>
          </a:prstGeom>
          <a:noFill/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E6081E04-1D37-4C42-9B2F-3F6245924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629034" y="36080"/>
            <a:ext cx="1514966" cy="80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1F728C69-C4A2-3C9C-5B0E-6FB5DDB13D92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24</a:t>
            </a:fld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76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D66F0B06-FA74-4989-B8C3-0C4965E0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</p:spPr>
        <p:txBody>
          <a:bodyPr/>
          <a:lstStyle/>
          <a:p>
            <a:r>
              <a:rPr lang="en-US" dirty="0">
                <a:solidFill>
                  <a:srgbClr val="0A2D6E"/>
                </a:solidFill>
              </a:rPr>
              <a:t>From Matter to Materials and Life</a:t>
            </a:r>
            <a:endParaRPr lang="en-US" i="1" dirty="0">
              <a:solidFill>
                <a:srgbClr val="0A2D6E"/>
              </a:solidFill>
            </a:endParaRP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9D528C9F-92DE-4EFC-A23B-8D3540E13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pPr lvl="0"/>
            <a:r>
              <a:rPr lang="de-DE" dirty="0">
                <a:solidFill>
                  <a:srgbClr val="0A2D6E"/>
                </a:solidFill>
              </a:rPr>
              <a:t>Associated Large-Scale Infrastructure (LK II): Photon </a:t>
            </a:r>
            <a:r>
              <a:rPr lang="de-DE" dirty="0" err="1">
                <a:solidFill>
                  <a:srgbClr val="0A2D6E"/>
                </a:solidFill>
              </a:rPr>
              <a:t>Facilities</a:t>
            </a:r>
            <a:endParaRPr lang="de-DE" dirty="0">
              <a:solidFill>
                <a:srgbClr val="0A2D6E"/>
              </a:solidFill>
            </a:endParaRPr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56BE93DF-1060-4592-9C42-EB0EFC2D2DB0}"/>
              </a:ext>
            </a:extLst>
          </p:cNvPr>
          <p:cNvSpPr txBox="1">
            <a:spLocks/>
          </p:cNvSpPr>
          <p:nvPr/>
        </p:nvSpPr>
        <p:spPr>
          <a:xfrm>
            <a:off x="358775" y="1096599"/>
            <a:ext cx="5624522" cy="3422650"/>
          </a:xfrm>
          <a:prstGeom prst="rect">
            <a:avLst/>
          </a:prstGeom>
        </p:spPr>
        <p:txBody>
          <a:bodyPr/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79996">
              <a:lnSpc>
                <a:spcPct val="115000"/>
              </a:lnSpc>
              <a:spcBef>
                <a:spcPts val="450"/>
              </a:spcBef>
              <a:spcAft>
                <a:spcPts val="750"/>
              </a:spcAft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r>
              <a:rPr lang="de-DE" sz="1500" i="1" dirty="0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Ensure that sychrotron beamlines have sufficient levels of scientific and technical support for the user community.</a:t>
            </a:r>
          </a:p>
          <a:p>
            <a:pPr marL="180971" indent="-180971" algn="just" defTabSz="179996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b="1" dirty="0">
                <a:solidFill>
                  <a:prstClr val="black"/>
                </a:solidFill>
                <a:latin typeface="Arial"/>
              </a:rPr>
              <a:t>Close contact with the user community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is ensured through regular dedicated workshops,</a:t>
            </a:r>
          </a:p>
          <a:p>
            <a:pPr marL="180971" indent="-180971" algn="just" defTabSz="179996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dirty="0">
                <a:solidFill>
                  <a:prstClr val="black"/>
                </a:solidFill>
                <a:latin typeface="Arial"/>
              </a:rPr>
              <a:t>planning 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new facilities or facility expansions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for our users.</a:t>
            </a:r>
          </a:p>
          <a:p>
            <a:pPr marL="180971" indent="-180971" algn="just" defTabSz="179996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dirty="0">
                <a:solidFill>
                  <a:prstClr val="black"/>
                </a:solidFill>
                <a:latin typeface="Arial"/>
              </a:rPr>
              <a:t>substantial 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user support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 needed for the expected </a:t>
            </a:r>
            <a:r>
              <a:rPr lang="en-US" sz="1350" b="1" dirty="0">
                <a:solidFill>
                  <a:prstClr val="black"/>
                </a:solidFill>
                <a:latin typeface="Arial"/>
              </a:rPr>
              <a:t>large amounts of data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.</a:t>
            </a:r>
          </a:p>
          <a:p>
            <a:pPr marL="0" indent="0" algn="just" defTabSz="179996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rgbClr val="8CB423"/>
              </a:buClr>
              <a:buNone/>
              <a:tabLst>
                <a:tab pos="0" algn="l"/>
                <a:tab pos="359569" algn="l"/>
              </a:tabLst>
            </a:pPr>
            <a:r>
              <a:rPr lang="en-US" sz="1350" dirty="0">
                <a:solidFill>
                  <a:prstClr val="black"/>
                </a:solidFill>
                <a:latin typeface="Arial"/>
              </a:rPr>
              <a:t>But need for strengthening (more resources and personnel needed)</a:t>
            </a:r>
          </a:p>
          <a:p>
            <a:pPr algn="just" defTabSz="179996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dirty="0">
                <a:solidFill>
                  <a:prstClr val="black"/>
                </a:solidFill>
                <a:latin typeface="Arial"/>
              </a:rPr>
              <a:t>data management /data handling,</a:t>
            </a:r>
          </a:p>
          <a:p>
            <a:pPr algn="just" defTabSz="179996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dirty="0">
                <a:solidFill>
                  <a:prstClr val="black"/>
                </a:solidFill>
                <a:latin typeface="Arial"/>
              </a:rPr>
              <a:t>automation.</a:t>
            </a:r>
          </a:p>
          <a:p>
            <a:pPr algn="just" defTabSz="179996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dirty="0">
                <a:solidFill>
                  <a:prstClr val="black"/>
                </a:solidFill>
                <a:latin typeface="Arial"/>
              </a:rPr>
              <a:t>remote and hybride access / mail-in.</a:t>
            </a:r>
          </a:p>
          <a:p>
            <a:pPr algn="just" defTabSz="179996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rgbClr val="8CB423"/>
              </a:buClr>
              <a:tabLst>
                <a:tab pos="0" algn="l"/>
                <a:tab pos="359569" algn="l"/>
              </a:tabLst>
            </a:pPr>
            <a:endParaRPr lang="en-US" sz="1350" dirty="0">
              <a:solidFill>
                <a:prstClr val="black"/>
              </a:solidFill>
              <a:latin typeface="Arial"/>
            </a:endParaRPr>
          </a:p>
          <a:p>
            <a:pPr marL="0" indent="0" algn="just" defTabSz="179996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rgbClr val="8CB423"/>
              </a:buClr>
              <a:buNone/>
              <a:tabLst>
                <a:tab pos="0" algn="l"/>
                <a:tab pos="359569" algn="l"/>
              </a:tabLst>
            </a:pPr>
            <a:r>
              <a:rPr lang="en-US" sz="135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D001D23-7C91-4AEC-AFC4-954976E2C3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4236" y="3358443"/>
            <a:ext cx="1241312" cy="906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9AAC218-8362-40C9-A111-3FFE3B0A10A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4235" y="1448289"/>
            <a:ext cx="1156775" cy="92995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2326D53-0B32-43AB-AF7D-7083B03C716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64235" y="2491017"/>
            <a:ext cx="1192634" cy="742353"/>
          </a:xfrm>
          <a:prstGeom prst="rect">
            <a:avLst/>
          </a:prstGeom>
        </p:spPr>
      </p:pic>
      <p:sp>
        <p:nvSpPr>
          <p:cNvPr id="24" name="TextBox 4">
            <a:extLst>
              <a:ext uri="{FF2B5EF4-FFF2-40B4-BE49-F238E27FC236}">
                <a16:creationId xmlns:a16="http://schemas.microsoft.com/office/drawing/2014/main" id="{5B8EA58D-79A1-4B0C-8031-A809B0A12A28}"/>
              </a:ext>
            </a:extLst>
          </p:cNvPr>
          <p:cNvSpPr txBox="1"/>
          <p:nvPr/>
        </p:nvSpPr>
        <p:spPr>
          <a:xfrm>
            <a:off x="372207" y="4451289"/>
            <a:ext cx="79333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latin typeface="Arial"/>
              </a:rPr>
              <a:t>Temporary support (2023 – 2025): funding from the Helmholtz Association </a:t>
            </a:r>
            <a:r>
              <a:rPr lang="en-US" sz="1350" b="1">
                <a:latin typeface="Arial"/>
              </a:rPr>
              <a:t>for </a:t>
            </a:r>
            <a:r>
              <a:rPr lang="en-US" sz="1350" b="1"/>
              <a:t>demonstrator beamlines </a:t>
            </a:r>
            <a:r>
              <a:rPr lang="en-US" sz="1350" b="1" dirty="0"/>
              <a:t>(</a:t>
            </a:r>
            <a:r>
              <a:rPr lang="en-US" sz="1350" b="1" dirty="0">
                <a:latin typeface="Arial"/>
              </a:rPr>
              <a:t>ROCK-IT).</a:t>
            </a:r>
            <a:endParaRPr lang="x-none" sz="1350" b="1" dirty="0">
              <a:latin typeface="Arial"/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E42598DA-545A-4314-85CB-BCD46C6D5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593224" y="36080"/>
            <a:ext cx="1540173" cy="8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C92B4EF2-61C8-EAF9-8F52-C8CCB7B26093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25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449C4E09-437A-069C-CE74-756A5EE238C2}"/>
              </a:ext>
            </a:extLst>
          </p:cNvPr>
          <p:cNvSpPr/>
          <p:nvPr/>
        </p:nvSpPr>
        <p:spPr>
          <a:xfrm>
            <a:off x="1947289" y="4312290"/>
            <a:ext cx="252028" cy="1800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24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AC9EF36A-D81F-40D0-8E6E-F41B53292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</p:spPr>
        <p:txBody>
          <a:bodyPr/>
          <a:lstStyle/>
          <a:p>
            <a:r>
              <a:rPr lang="en-US" dirty="0">
                <a:solidFill>
                  <a:srgbClr val="0A2D6E"/>
                </a:solidFill>
              </a:rPr>
              <a:t>From Matter to Materials and Life</a:t>
            </a:r>
            <a:endParaRPr lang="en-US" i="1" dirty="0">
              <a:solidFill>
                <a:srgbClr val="0A2D6E"/>
              </a:solidFill>
            </a:endParaRP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FE58585-A536-46D0-842E-0676DEDBD4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A2D6E"/>
                </a:solidFill>
              </a:rPr>
              <a:t>Associated Large-Scale Infrastructure (LK II): Neutron Facilities</a:t>
            </a:r>
          </a:p>
        </p:txBody>
      </p:sp>
      <p:sp>
        <p:nvSpPr>
          <p:cNvPr id="21" name="Inhaltsplatzhalter 3">
            <a:extLst>
              <a:ext uri="{FF2B5EF4-FFF2-40B4-BE49-F238E27FC236}">
                <a16:creationId xmlns:a16="http://schemas.microsoft.com/office/drawing/2014/main" id="{BFDA21FE-37FB-40F5-815E-136CF3939CC2}"/>
              </a:ext>
            </a:extLst>
          </p:cNvPr>
          <p:cNvSpPr txBox="1">
            <a:spLocks/>
          </p:cNvSpPr>
          <p:nvPr/>
        </p:nvSpPr>
        <p:spPr>
          <a:xfrm>
            <a:off x="407761" y="1057270"/>
            <a:ext cx="6496472" cy="3422650"/>
          </a:xfrm>
          <a:prstGeom prst="rect">
            <a:avLst/>
          </a:prstGeom>
        </p:spPr>
        <p:txBody>
          <a:bodyPr/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79996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r>
              <a:rPr lang="de-DE" sz="1500" i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Exploit the full range of capabilities for research with neutrons addressing the grand challenge issues in many areas targeted by Helmholtz.</a:t>
            </a:r>
          </a:p>
          <a:p>
            <a:pPr marL="180971" indent="-180971" defTabSz="179996">
              <a:lnSpc>
                <a:spcPts val="1800"/>
              </a:lnSpc>
              <a:spcBef>
                <a:spcPts val="1100"/>
              </a:spcBef>
              <a:spcAft>
                <a:spcPts val="900"/>
              </a:spcAft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>
                <a:solidFill>
                  <a:prstClr val="black"/>
                </a:solidFill>
                <a:latin typeface="Arial"/>
              </a:rPr>
              <a:t>Instrumentation and source development: </a:t>
            </a:r>
            <a:r>
              <a:rPr lang="en-US" sz="1350" b="1">
                <a:solidFill>
                  <a:prstClr val="black"/>
                </a:solidFill>
                <a:latin typeface="Arial"/>
              </a:rPr>
              <a:t>scientific and societal requirements and opportunities</a:t>
            </a:r>
            <a:r>
              <a:rPr lang="en-US" sz="1350">
                <a:solidFill>
                  <a:prstClr val="black"/>
                </a:solidFill>
                <a:latin typeface="Arial"/>
              </a:rPr>
              <a:t> are addressed at  a series of workshops and conferences:</a:t>
            </a:r>
            <a:br>
              <a:rPr lang="en-US" sz="1350">
                <a:solidFill>
                  <a:prstClr val="black"/>
                </a:solidFill>
                <a:latin typeface="Arial"/>
              </a:rPr>
            </a:br>
            <a:r>
              <a:rPr lang="en-US" sz="1350">
                <a:solidFill>
                  <a:prstClr val="black"/>
                </a:solidFill>
                <a:latin typeface="Arial"/>
              </a:rPr>
              <a:t>- Instrument renewal program </a:t>
            </a:r>
            <a:r>
              <a:rPr lang="en-US" sz="1350" b="1">
                <a:solidFill>
                  <a:prstClr val="black"/>
                </a:solidFill>
                <a:latin typeface="Arial"/>
              </a:rPr>
              <a:t>MLZ2030</a:t>
            </a:r>
            <a:br>
              <a:rPr lang="en-US" sz="1350" b="1">
                <a:solidFill>
                  <a:prstClr val="black"/>
                </a:solidFill>
                <a:latin typeface="Arial"/>
              </a:rPr>
            </a:br>
            <a:r>
              <a:rPr lang="en-US" sz="1350">
                <a:solidFill>
                  <a:prstClr val="black"/>
                </a:solidFill>
                <a:latin typeface="Arial"/>
              </a:rPr>
              <a:t>- Helmholtz contribution to the </a:t>
            </a:r>
            <a:r>
              <a:rPr lang="en-US" sz="1350" b="1">
                <a:solidFill>
                  <a:prstClr val="black"/>
                </a:solidFill>
                <a:latin typeface="Arial"/>
              </a:rPr>
              <a:t>European Spallation Source</a:t>
            </a:r>
            <a:br>
              <a:rPr lang="en-US" sz="1350" b="1">
                <a:solidFill>
                  <a:prstClr val="black"/>
                </a:solidFill>
                <a:latin typeface="Arial"/>
              </a:rPr>
            </a:br>
            <a:r>
              <a:rPr lang="en-US" sz="1350">
                <a:solidFill>
                  <a:prstClr val="black"/>
                </a:solidFill>
                <a:latin typeface="Arial"/>
              </a:rPr>
              <a:t>- </a:t>
            </a:r>
            <a:r>
              <a:rPr lang="en-US" sz="1350" b="1">
                <a:solidFill>
                  <a:prstClr val="black"/>
                </a:solidFill>
                <a:latin typeface="Arial"/>
              </a:rPr>
              <a:t>HBS</a:t>
            </a:r>
            <a:r>
              <a:rPr lang="en-US" sz="1350">
                <a:solidFill>
                  <a:prstClr val="black"/>
                </a:solidFill>
                <a:latin typeface="Arial"/>
              </a:rPr>
              <a:t> project for a novel accelerator-driven neutron source</a:t>
            </a:r>
          </a:p>
          <a:p>
            <a:pPr marL="180971" indent="-180971" algn="just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>
                <a:solidFill>
                  <a:prstClr val="black"/>
                </a:solidFill>
                <a:latin typeface="Arial"/>
              </a:rPr>
              <a:t>Research with neutrons to solve urgent societal problems as presented by strategy paper of the </a:t>
            </a:r>
            <a:r>
              <a:rPr lang="en-US" sz="1350" b="1">
                <a:solidFill>
                  <a:prstClr val="black"/>
                </a:solidFill>
                <a:latin typeface="Arial"/>
              </a:rPr>
              <a:t>League of advanced European Neutron Sources LENS</a:t>
            </a:r>
            <a:endParaRPr lang="en-US" sz="1350">
              <a:solidFill>
                <a:prstClr val="black"/>
              </a:solidFill>
              <a:latin typeface="Arial"/>
            </a:endParaRPr>
          </a:p>
          <a:p>
            <a:pPr marL="180971" indent="-180971" algn="just" defTabSz="179996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>
                <a:solidFill>
                  <a:prstClr val="black"/>
                </a:solidFill>
                <a:latin typeface="Arial"/>
              </a:rPr>
              <a:t>The </a:t>
            </a:r>
            <a:r>
              <a:rPr lang="en-US" sz="1350" b="1">
                <a:solidFill>
                  <a:prstClr val="black"/>
                </a:solidFill>
                <a:latin typeface="Arial"/>
              </a:rPr>
              <a:t>Global Neutron Scientists (GNeuS) </a:t>
            </a:r>
            <a:r>
              <a:rPr lang="en-US" sz="1350">
                <a:solidFill>
                  <a:prstClr val="black"/>
                </a:solidFill>
                <a:latin typeface="Arial"/>
              </a:rPr>
              <a:t>Program trains a new generation of excellent neutron scientists</a:t>
            </a:r>
            <a:endParaRPr lang="de-DE" sz="135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E545BA84-DD5C-455A-B08F-2AB622CD34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18855" r="-73" b="18855"/>
          <a:stretch/>
        </p:blipFill>
        <p:spPr>
          <a:xfrm>
            <a:off x="7207891" y="4125217"/>
            <a:ext cx="1574885" cy="490511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197E9685-3320-4F56-A1FD-7FF3DE674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21" y="3024562"/>
            <a:ext cx="1614354" cy="1014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9E570F4-0A20-4E74-9C55-901C675411A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4067" y="1430737"/>
            <a:ext cx="1819115" cy="1465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295E948F-BD1D-4937-A973-AD3CA24BF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593224" y="36080"/>
            <a:ext cx="1540173" cy="8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C8E434AE-6B0D-5D73-F68A-E57CA2F70F69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26</a:t>
            </a:fld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75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A64C9E1E-93BC-4459-843C-96E7F208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93" y="224374"/>
            <a:ext cx="8424000" cy="3719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A2D6E"/>
                </a:solidFill>
              </a:rPr>
              <a:t>From Matter to Materials and Life</a:t>
            </a:r>
            <a:endParaRPr lang="en-US" i="1" dirty="0">
              <a:solidFill>
                <a:srgbClr val="0A2D6E"/>
              </a:solidFill>
            </a:endParaRP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F3A452FA-D9D3-4CD4-A8B7-4E3C672843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516" y="719649"/>
            <a:ext cx="8424000" cy="266400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srgbClr val="0A2D6E"/>
                </a:solidFill>
              </a:rPr>
              <a:t>Associated Large-Scale Infrastructure (LK II): High Field Facilities</a:t>
            </a:r>
          </a:p>
        </p:txBody>
      </p:sp>
      <p:pic>
        <p:nvPicPr>
          <p:cNvPr id="22" name="Picture 1">
            <a:extLst>
              <a:ext uri="{FF2B5EF4-FFF2-40B4-BE49-F238E27FC236}">
                <a16:creationId xmlns:a16="http://schemas.microsoft.com/office/drawing/2014/main" id="{30403D3F-B0B2-449E-AC32-233CC4D2D9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5621353" y="1125479"/>
            <a:ext cx="3400004" cy="2166351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D59B8AFE-E461-417E-8590-1C23BC05D7D5}"/>
              </a:ext>
            </a:extLst>
          </p:cNvPr>
          <p:cNvSpPr txBox="1"/>
          <p:nvPr/>
        </p:nvSpPr>
        <p:spPr>
          <a:xfrm>
            <a:off x="353204" y="4232433"/>
            <a:ext cx="842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MML researchers contribute to the </a:t>
            </a:r>
            <a:r>
              <a:rPr lang="en-US" sz="135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EuXFEL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instrumentation via the Helmholtz International Beamlines (HIB): </a:t>
            </a: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SFX 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continues to contribute critically to the ongoing success of the </a:t>
            </a: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SPB/SFX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instrument through both funding and expert collaboration. For </a:t>
            </a:r>
            <a:r>
              <a:rPr lang="en-US" sz="135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hRIXS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first user experiments performed in </a:t>
            </a: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2022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135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1BBE944E-40B4-41FC-A3DA-B5AC9D82B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593224" y="36081"/>
            <a:ext cx="1540173" cy="8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D1E065ED-963D-B5D0-E149-B17F6FD69B25}"/>
              </a:ext>
            </a:extLst>
          </p:cNvPr>
          <p:cNvSpPr txBox="1">
            <a:spLocks/>
          </p:cNvSpPr>
          <p:nvPr/>
        </p:nvSpPr>
        <p:spPr>
          <a:xfrm>
            <a:off x="15903" y="4891161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>
                <a:solidFill>
                  <a:schemeClr val="tx2"/>
                </a:solidFill>
              </a:rPr>
              <a:pPr/>
              <a:t>27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46F292B3-A30C-40A8-9A0E-8D66658854E2}"/>
              </a:ext>
            </a:extLst>
          </p:cNvPr>
          <p:cNvSpPr txBox="1">
            <a:spLocks/>
          </p:cNvSpPr>
          <p:nvPr/>
        </p:nvSpPr>
        <p:spPr>
          <a:xfrm>
            <a:off x="358777" y="1096599"/>
            <a:ext cx="5401355" cy="3422650"/>
          </a:xfrm>
          <a:prstGeom prst="rect">
            <a:avLst/>
          </a:prstGeom>
        </p:spPr>
        <p:txBody>
          <a:bodyPr/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79992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buNone/>
              <a:tabLst>
                <a:tab pos="179992" algn="l"/>
                <a:tab pos="359982" algn="l"/>
              </a:tabLst>
            </a:pPr>
            <a:r>
              <a:rPr lang="en-US" sz="1500" i="1" dirty="0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Put the HIBEF facility at the European XFEL in operation during the first few years of the </a:t>
            </a:r>
            <a:r>
              <a:rPr lang="en-US" sz="1500" i="1" dirty="0" err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PoF</a:t>
            </a:r>
            <a:r>
              <a:rPr lang="en-US" sz="1500" i="1" dirty="0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IV period.</a:t>
            </a:r>
          </a:p>
          <a:p>
            <a:pPr marL="180967" indent="-180967" algn="just" defTabSz="179992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tabLst>
                <a:tab pos="0" algn="l"/>
                <a:tab pos="359560" algn="l"/>
              </a:tabLst>
            </a:pP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2022 several </a:t>
            </a: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user experiments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 </a:t>
            </a: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HED/HIBEF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 </a:t>
            </a:r>
            <a:r>
              <a:rPr lang="en-US" sz="135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EuXFEL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using Diamond Anvil Cells and </a:t>
            </a:r>
            <a:r>
              <a:rPr lang="en-US" sz="135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ReLaX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Laser (e.g., relativistic plasmas, laser driven shocks). </a:t>
            </a:r>
          </a:p>
          <a:p>
            <a:pPr marL="180967" indent="-180967" algn="just" defTabSz="179992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tabLst>
                <a:tab pos="0" algn="l"/>
                <a:tab pos="359560" algn="l"/>
              </a:tabLst>
            </a:pPr>
            <a:r>
              <a:rPr lang="en-US" sz="1350" b="1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DiPOLE</a:t>
            </a:r>
            <a:r>
              <a:rPr lang="en-US" sz="135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laser fully implemented. User-supported commissioning and first </a:t>
            </a:r>
            <a:r>
              <a:rPr lang="en-US" sz="135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user experiments </a:t>
            </a:r>
            <a:r>
              <a:rPr lang="en-US" sz="135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in 2023. </a:t>
            </a:r>
          </a:p>
          <a:p>
            <a:pPr marL="180967" indent="-180967" algn="just" defTabSz="179992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tabLst>
                <a:tab pos="0" algn="l"/>
                <a:tab pos="359560" algn="l"/>
              </a:tabLst>
            </a:pPr>
            <a:r>
              <a:rPr lang="en-US" sz="135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Realization of the </a:t>
            </a:r>
            <a:r>
              <a:rPr lang="en-US" sz="135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HIBEF beamline for materials research</a:t>
            </a:r>
            <a:r>
              <a:rPr lang="en-US" sz="135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experiments at the European XFEL" announced for 2022 was achieved, with the delivery of a pulsed capacitor bank to the HIBEF beamline“ for high-field magnets. Commissioning in 2023.  </a:t>
            </a:r>
            <a:endParaRPr lang="de-DE" sz="135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88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9">
            <a:extLst>
              <a:ext uri="{FF2B5EF4-FFF2-40B4-BE49-F238E27FC236}">
                <a16:creationId xmlns:a16="http://schemas.microsoft.com/office/drawing/2014/main" id="{577C3839-44E9-493F-BFC4-2F1AD69C13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" y="5006750"/>
            <a:ext cx="706406" cy="180000"/>
          </a:xfrm>
        </p:spPr>
        <p:txBody>
          <a:bodyPr/>
          <a:lstStyle/>
          <a:p>
            <a:pPr defTabSz="914378">
              <a:defRPr/>
            </a:pPr>
            <a:fld id="{EA7858BA-97FF-467B-88B5-B4FF2FCC31FE}" type="slidenum">
              <a:rPr lang="de-DE">
                <a:solidFill>
                  <a:prstClr val="white"/>
                </a:solidFill>
                <a:latin typeface="Arial"/>
              </a:rPr>
              <a:pPr defTabSz="914378">
                <a:defRPr/>
              </a:pPr>
              <a:t>28</a:t>
            </a:fld>
            <a:endParaRPr lang="de-DE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FABED1C-3BAC-480B-AA5A-AEDCA332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</p:spPr>
        <p:txBody>
          <a:bodyPr/>
          <a:lstStyle/>
          <a:p>
            <a:r>
              <a:rPr lang="en-US" dirty="0">
                <a:solidFill>
                  <a:srgbClr val="0A2D6E"/>
                </a:solidFill>
              </a:rPr>
              <a:t>From Matter to Materials and Life</a:t>
            </a:r>
            <a:endParaRPr lang="en-US" i="1" dirty="0">
              <a:solidFill>
                <a:srgbClr val="0A2D6E"/>
              </a:solidFill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9D238468-08DE-446D-995F-140E0F9127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A2D6E"/>
                </a:solidFill>
              </a:rPr>
              <a:t>Associated Large-Scale Infrastructure (LK II): Ion Facilities</a:t>
            </a:r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9AA2CA2C-F351-41F1-B251-4AF748366593}"/>
              </a:ext>
            </a:extLst>
          </p:cNvPr>
          <p:cNvSpPr txBox="1">
            <a:spLocks/>
          </p:cNvSpPr>
          <p:nvPr/>
        </p:nvSpPr>
        <p:spPr>
          <a:xfrm>
            <a:off x="358774" y="1096599"/>
            <a:ext cx="6013425" cy="3422650"/>
          </a:xfrm>
          <a:prstGeom prst="rect">
            <a:avLst/>
          </a:prstGeom>
        </p:spPr>
        <p:txBody>
          <a:bodyPr/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79996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r>
              <a:rPr lang="de-DE" sz="1500" i="1" dirty="0" err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For</a:t>
            </a:r>
            <a:r>
              <a:rPr lang="de-DE" sz="1500" i="1" dirty="0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GSI: perform </a:t>
            </a:r>
            <a:r>
              <a:rPr lang="de-DE" sz="1500" i="1" dirty="0" err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</a:t>
            </a:r>
            <a:r>
              <a:rPr lang="de-DE" sz="1500" i="1" dirty="0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FAIR Phase-0 in </a:t>
            </a:r>
            <a:r>
              <a:rPr lang="de-DE" sz="1500" i="1" dirty="0" err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accordance</a:t>
            </a:r>
            <a:r>
              <a:rPr lang="de-DE" sz="1500" i="1" dirty="0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not </a:t>
            </a:r>
            <a:r>
              <a:rPr lang="de-DE" sz="1500" i="1" dirty="0" err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only</a:t>
            </a:r>
            <a:r>
              <a:rPr lang="de-DE" sz="1500" i="1" dirty="0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de-DE" sz="1500" i="1" dirty="0" err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</a:t>
            </a:r>
            <a:r>
              <a:rPr lang="de-DE" sz="1500" i="1" dirty="0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de-DE" sz="1500" i="1" dirty="0" err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nuclear</a:t>
            </a:r>
            <a:r>
              <a:rPr lang="de-DE" sz="1500" i="1" dirty="0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de-DE" sz="1500" i="1" dirty="0" err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physics</a:t>
            </a:r>
            <a:r>
              <a:rPr lang="de-DE" sz="1500" i="1" dirty="0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but also </a:t>
            </a:r>
            <a:r>
              <a:rPr lang="de-DE" sz="1500" i="1" dirty="0" err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</a:t>
            </a:r>
            <a:r>
              <a:rPr lang="de-DE" sz="1500" i="1" dirty="0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de-DE" sz="1500" i="1" dirty="0" err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</a:t>
            </a:r>
            <a:r>
              <a:rPr lang="de-DE" sz="1500" i="1" dirty="0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MML </a:t>
            </a:r>
            <a:r>
              <a:rPr lang="de-DE" sz="1500" i="1" dirty="0" err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developments</a:t>
            </a:r>
            <a:r>
              <a:rPr lang="de-DE" sz="1500" i="1" dirty="0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1500" i="1" dirty="0">
              <a:solidFill>
                <a:srgbClr val="4F81BD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algn="just" defTabSz="179996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buNone/>
              <a:tabLst>
                <a:tab pos="0" algn="l"/>
                <a:tab pos="359569" algn="l"/>
              </a:tabLst>
            </a:pP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Since 2020/ 2021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new MML facilities in user operation:</a:t>
            </a:r>
          </a:p>
          <a:p>
            <a:pPr marL="360354" lvl="1" indent="-179384" algn="just" defTabSz="914378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2020/2021: New ion storage ring CRYRING@ESR 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(first FAIR facility) commissioned</a:t>
            </a:r>
          </a:p>
          <a:p>
            <a:pPr marL="360354" lvl="1" indent="-179384" algn="just" defTabSz="914378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2021: Proton microscopy PRIOR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user operation </a:t>
            </a:r>
          </a:p>
          <a:p>
            <a:pPr marL="360354" lvl="1" indent="-179384" defTabSz="914378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2021: New PHELIX laser beam line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(200 J; up to 10 ns) to high-energy ion-beam experimental area HHT </a:t>
            </a:r>
          </a:p>
          <a:p>
            <a:pPr marL="360354" lvl="1" indent="-179384" defTabSz="914378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2022: </a:t>
            </a: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CRYRING@ESR </a:t>
            </a:r>
            <a:r>
              <a:rPr lang="en-US" sz="13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full user operation</a:t>
            </a:r>
          </a:p>
          <a:p>
            <a:pPr marL="360354" lvl="1" indent="-179384" defTabSz="914378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tabLst>
                <a:tab pos="0" algn="l"/>
                <a:tab pos="359569" algn="l"/>
              </a:tabLst>
            </a:pPr>
            <a:r>
              <a:rPr lang="en-US" sz="135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2022: </a:t>
            </a:r>
            <a:r>
              <a:rPr lang="en-US" sz="13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Commissioning of decelerator for trapping facility </a:t>
            </a:r>
            <a:r>
              <a:rPr lang="en-US" sz="135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HITRAP</a:t>
            </a:r>
          </a:p>
          <a:p>
            <a:pPr marL="180970" lvl="1" indent="0" defTabSz="914378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buNone/>
              <a:tabLst>
                <a:tab pos="0" algn="l"/>
                <a:tab pos="359569" algn="l"/>
              </a:tabLst>
            </a:pP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50 % of the user beamtime at GSI in 2024/2025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assigned to experiments in the realm of </a:t>
            </a: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MML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35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0" lvl="1" indent="0" defTabSz="914378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buNone/>
              <a:tabLst>
                <a:tab pos="0" algn="l"/>
                <a:tab pos="359569" algn="l"/>
              </a:tabLst>
            </a:pPr>
            <a:endParaRPr lang="en-US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0970" lvl="1" indent="0" defTabSz="914378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buNone/>
              <a:tabLst>
                <a:tab pos="0" algn="l"/>
                <a:tab pos="359569" algn="l"/>
              </a:tabLst>
            </a:pPr>
            <a:endParaRPr lang="en-US" sz="135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A76945F-26BB-43EB-A176-F44812A15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70" y="1207340"/>
            <a:ext cx="2135035" cy="134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48DDB1D-5965-4199-84C9-544D5B6C83E0}"/>
              </a:ext>
            </a:extLst>
          </p:cNvPr>
          <p:cNvSpPr txBox="1"/>
          <p:nvPr/>
        </p:nvSpPr>
        <p:spPr>
          <a:xfrm>
            <a:off x="7704348" y="2287469"/>
            <a:ext cx="12829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white"/>
                </a:solidFill>
                <a:latin typeface="Arial"/>
              </a:rPr>
              <a:t>CRYRING </a:t>
            </a:r>
            <a:endParaRPr lang="en-US" sz="1350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00A0B10F-56CB-46E1-B00E-BCFA45114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593224" y="36080"/>
            <a:ext cx="1540173" cy="8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EFC50C24-8E80-8AF8-2065-20217A9CD9B1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28</a:t>
            </a:fld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4" name="Picture 3" descr="IMG_0760">
            <a:extLst>
              <a:ext uri="{FF2B5EF4-FFF2-40B4-BE49-F238E27FC236}">
                <a16:creationId xmlns:a16="http://schemas.microsoft.com/office/drawing/2014/main" id="{E6439019-983F-1608-50A5-8C86F080F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70" y="2633477"/>
            <a:ext cx="2109474" cy="155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9B83324-DDFB-6624-8630-CC2F810848B5}"/>
              </a:ext>
            </a:extLst>
          </p:cNvPr>
          <p:cNvSpPr txBox="1"/>
          <p:nvPr/>
        </p:nvSpPr>
        <p:spPr>
          <a:xfrm>
            <a:off x="7572795" y="2587551"/>
            <a:ext cx="12829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de-DE" sz="1350" b="1" dirty="0">
                <a:solidFill>
                  <a:prstClr val="white"/>
                </a:solidFill>
                <a:latin typeface="Arial"/>
              </a:rPr>
              <a:t>HITRAP</a:t>
            </a:r>
            <a:endParaRPr lang="en-US" sz="1350" b="1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299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9">
            <a:extLst>
              <a:ext uri="{FF2B5EF4-FFF2-40B4-BE49-F238E27FC236}">
                <a16:creationId xmlns:a16="http://schemas.microsoft.com/office/drawing/2014/main" id="{577C3839-44E9-493F-BFC4-2F1AD69C13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" y="5006750"/>
            <a:ext cx="706406" cy="180000"/>
          </a:xfrm>
        </p:spPr>
        <p:txBody>
          <a:bodyPr/>
          <a:lstStyle/>
          <a:p>
            <a:pPr defTabSz="914378">
              <a:defRPr/>
            </a:pPr>
            <a:fld id="{EA7858BA-97FF-467B-88B5-B4FF2FCC31FE}" type="slidenum">
              <a:rPr lang="de-DE">
                <a:solidFill>
                  <a:prstClr val="white"/>
                </a:solidFill>
                <a:latin typeface="Arial"/>
              </a:rPr>
              <a:pPr defTabSz="914378">
                <a:defRPr/>
              </a:pPr>
              <a:t>29</a:t>
            </a:fld>
            <a:endParaRPr lang="de-DE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86801F4-F825-4A56-B7E5-E3562E6F8D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 t="14130" r="17662" b="16808"/>
          <a:stretch/>
        </p:blipFill>
        <p:spPr>
          <a:xfrm>
            <a:off x="54513" y="3049252"/>
            <a:ext cx="3588454" cy="1964051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586826D5-62E8-42EC-939A-7CC1DEE0F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</p:spPr>
        <p:txBody>
          <a:bodyPr/>
          <a:lstStyle/>
          <a:p>
            <a:r>
              <a:rPr lang="en-US" dirty="0">
                <a:solidFill>
                  <a:srgbClr val="0A2D6E"/>
                </a:solidFill>
              </a:rPr>
              <a:t>From Matter to Materials and Life</a:t>
            </a:r>
            <a:endParaRPr lang="en-US" i="1" dirty="0">
              <a:solidFill>
                <a:srgbClr val="0A2D6E"/>
              </a:solidFill>
            </a:endParaRP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EA8DA7EE-020D-4A36-A580-A7401F294E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A2D6E"/>
                </a:solidFill>
              </a:rPr>
              <a:t>Associated Large-Scale Infrastructure (LK II): Ion Facilities</a:t>
            </a:r>
          </a:p>
        </p:txBody>
      </p:sp>
      <p:sp>
        <p:nvSpPr>
          <p:cNvPr id="22" name="Inhaltsplatzhalter 3">
            <a:extLst>
              <a:ext uri="{FF2B5EF4-FFF2-40B4-BE49-F238E27FC236}">
                <a16:creationId xmlns:a16="http://schemas.microsoft.com/office/drawing/2014/main" id="{B2FD6A47-CA94-4C19-AB30-CA9377F01671}"/>
              </a:ext>
            </a:extLst>
          </p:cNvPr>
          <p:cNvSpPr txBox="1">
            <a:spLocks/>
          </p:cNvSpPr>
          <p:nvPr/>
        </p:nvSpPr>
        <p:spPr>
          <a:xfrm>
            <a:off x="358776" y="1096599"/>
            <a:ext cx="8667895" cy="1422814"/>
          </a:xfrm>
          <a:prstGeom prst="rect">
            <a:avLst/>
          </a:prstGeom>
        </p:spPr>
        <p:txBody>
          <a:bodyPr/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79996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rgbClr val="8CB423"/>
              </a:buClr>
              <a:buNone/>
              <a:tabLst>
                <a:tab pos="179996" algn="l"/>
                <a:tab pos="359991" algn="l"/>
              </a:tabLst>
            </a:pPr>
            <a:r>
              <a:rPr lang="de-DE" sz="1500" i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For IBC at HZDR: introduce cutting-edge technologies and/or science that will take it to a leadership position in ion beam technology and applications.</a:t>
            </a:r>
            <a:endParaRPr lang="de-DE" sz="1500" i="1" dirty="0">
              <a:solidFill>
                <a:srgbClr val="4F81BD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C0FF6D5-AD11-4185-9B3A-B3888E84251D}"/>
              </a:ext>
            </a:extLst>
          </p:cNvPr>
          <p:cNvSpPr txBox="1"/>
          <p:nvPr/>
        </p:nvSpPr>
        <p:spPr>
          <a:xfrm>
            <a:off x="349251" y="2631273"/>
            <a:ext cx="7446947" cy="310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 defTabSz="685800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low-energy ion laboratory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commissioned in 2022/23 and enter user operation in 2024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B401E63-310D-401C-B700-F4E0632240A4}"/>
              </a:ext>
            </a:extLst>
          </p:cNvPr>
          <p:cNvSpPr txBox="1"/>
          <p:nvPr/>
        </p:nvSpPr>
        <p:spPr>
          <a:xfrm>
            <a:off x="3542956" y="3219822"/>
            <a:ext cx="5509862" cy="1689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Strengthening of AMS, the</a:t>
            </a: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future IBC extension ACDC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celerator-</a:t>
            </a: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riven Multipurpose Ion Beam </a:t>
            </a: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omplex) </a:t>
            </a:r>
          </a:p>
          <a:p>
            <a:pPr marL="214313" indent="-214313" algn="just" defTabSz="685800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Concept of the research infrastructure has been elaborated. A proposal for funding by the common Helmholtz infrastructure fund for strategic expansion investments can be submitted in 2024.</a:t>
            </a:r>
            <a:endParaRPr lang="en-US" sz="135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DD28C41-6508-498F-BBDE-DDC39D6A3970}"/>
              </a:ext>
            </a:extLst>
          </p:cNvPr>
          <p:cNvSpPr txBox="1"/>
          <p:nvPr/>
        </p:nvSpPr>
        <p:spPr>
          <a:xfrm>
            <a:off x="349251" y="1862247"/>
            <a:ext cx="8667895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IBC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will strengthen its position as leading ion beam center in materials research 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analysis methods with highest lateral/depth resolution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low-energy ion doping and modification  of 2D materials</a:t>
            </a:r>
            <a:endParaRPr lang="de-DE" sz="135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0118CB67-729B-4E03-92F2-92B3B88A0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593224" y="36080"/>
            <a:ext cx="1540173" cy="8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F102C170-AEE2-2995-E9F8-4140EBD751B7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29</a:t>
            </a:fld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336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el 1">
            <a:extLst>
              <a:ext uri="{FF2B5EF4-FFF2-40B4-BE49-F238E27FC236}">
                <a16:creationId xmlns:a16="http://schemas.microsoft.com/office/drawing/2014/main" id="{2B5F2C12-AB0B-40F9-BD95-57037D9A8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89085"/>
            <a:ext cx="8784000" cy="371930"/>
          </a:xfrm>
        </p:spPr>
        <p:txBody>
          <a:bodyPr/>
          <a:lstStyle/>
          <a:p>
            <a:r>
              <a:rPr lang="de-DE" kern="0" dirty="0">
                <a:solidFill>
                  <a:srgbClr val="004881"/>
                </a:solidFill>
              </a:rPr>
              <a:t>The Topic </a:t>
            </a:r>
            <a:r>
              <a:rPr lang="de-DE" kern="0" dirty="0" err="1">
                <a:solidFill>
                  <a:srgbClr val="004881"/>
                </a:solidFill>
              </a:rPr>
              <a:t>Structure</a:t>
            </a:r>
            <a:r>
              <a:rPr lang="de-DE" kern="0" dirty="0">
                <a:solidFill>
                  <a:srgbClr val="004881"/>
                </a:solidFill>
              </a:rPr>
              <a:t> </a:t>
            </a:r>
            <a:r>
              <a:rPr lang="de-DE" kern="0" dirty="0" err="1">
                <a:solidFill>
                  <a:srgbClr val="004881"/>
                </a:solidFill>
              </a:rPr>
              <a:t>of</a:t>
            </a:r>
            <a:r>
              <a:rPr lang="de-DE" kern="0" dirty="0">
                <a:solidFill>
                  <a:srgbClr val="004881"/>
                </a:solidFill>
              </a:rPr>
              <a:t> </a:t>
            </a:r>
            <a:r>
              <a:rPr lang="de-DE" kern="0" dirty="0" err="1">
                <a:solidFill>
                  <a:srgbClr val="004881"/>
                </a:solidFill>
              </a:rPr>
              <a:t>the</a:t>
            </a:r>
            <a:r>
              <a:rPr lang="de-DE" kern="0" dirty="0">
                <a:solidFill>
                  <a:srgbClr val="004881"/>
                </a:solidFill>
              </a:rPr>
              <a:t> </a:t>
            </a:r>
            <a:r>
              <a:rPr lang="de-DE" kern="0" dirty="0" err="1">
                <a:solidFill>
                  <a:srgbClr val="004881"/>
                </a:solidFill>
              </a:rPr>
              <a:t>Program</a:t>
            </a:r>
            <a:endParaRPr lang="en-US" dirty="0"/>
          </a:p>
        </p:txBody>
      </p:sp>
      <p:pic>
        <p:nvPicPr>
          <p:cNvPr id="143" name="Grafik 142">
            <a:extLst>
              <a:ext uri="{FF2B5EF4-FFF2-40B4-BE49-F238E27FC236}">
                <a16:creationId xmlns:a16="http://schemas.microsoft.com/office/drawing/2014/main" id="{1896FCF6-684F-B541-D573-80360835FF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728" y="1106041"/>
            <a:ext cx="5726757" cy="28677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1BA6C3-830B-8AA8-01DB-52B020D31F0E}"/>
              </a:ext>
            </a:extLst>
          </p:cNvPr>
          <p:cNvSpPr txBox="1">
            <a:spLocks/>
          </p:cNvSpPr>
          <p:nvPr/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0" kern="1200" cap="none" baseline="0">
                <a:solidFill>
                  <a:srgbClr val="00286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From Matter to Materials and Life</a:t>
            </a:r>
          </a:p>
        </p:txBody>
      </p:sp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7F0A09CB-E33A-6A36-0D47-EA9E2CB2F337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3</a:t>
            </a:fld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E00C90-715F-4A4A-1A32-3A9706A84A5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983034" y="1132481"/>
            <a:ext cx="621414" cy="611070"/>
          </a:xfrm>
          <a:prstGeom prst="rect">
            <a:avLst/>
          </a:prstGeom>
        </p:spPr>
      </p:pic>
      <p:pic>
        <p:nvPicPr>
          <p:cNvPr id="5" name="A90DCD3C-1955-4866-942E-899D9D59C3A3" descr="485F5FE0-5F22-4C19-A32F-A133D1BE314F@iff">
            <a:extLst>
              <a:ext uri="{FF2B5EF4-FFF2-40B4-BE49-F238E27FC236}">
                <a16:creationId xmlns:a16="http://schemas.microsoft.com/office/drawing/2014/main" id="{70C06B88-8AC7-43BC-25BE-5BE4FD4F4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970" y="1801483"/>
            <a:ext cx="1113541" cy="36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CB21420-39D9-1FED-7B4D-64758C8F4F9D}"/>
              </a:ext>
            </a:extLst>
          </p:cNvPr>
          <p:cNvPicPr/>
          <p:nvPr/>
        </p:nvPicPr>
        <p:blipFill rotWithShape="1">
          <a:blip r:embed="rId5" cstate="print"/>
          <a:srcRect l="1006" t="-2924" r="51697" b="25684"/>
          <a:stretch/>
        </p:blipFill>
        <p:spPr bwMode="auto">
          <a:xfrm>
            <a:off x="7524328" y="2211386"/>
            <a:ext cx="976205" cy="394582"/>
          </a:xfrm>
          <a:prstGeom prst="rect">
            <a:avLst/>
          </a:prstGeom>
        </p:spPr>
      </p:pic>
      <p:pic>
        <p:nvPicPr>
          <p:cNvPr id="7" name="Grafik 6" descr="D:\DESYCloud\MT\Templates\Logos\hij_en_fullname.png">
            <a:extLst>
              <a:ext uri="{FF2B5EF4-FFF2-40B4-BE49-F238E27FC236}">
                <a16:creationId xmlns:a16="http://schemas.microsoft.com/office/drawing/2014/main" id="{53EB8A85-FEA3-073B-66B8-6EBC86295B75}"/>
              </a:ext>
            </a:extLst>
          </p:cNvPr>
          <p:cNvPicPr/>
          <p:nvPr/>
        </p:nvPicPr>
        <p:blipFill rotWithShape="1">
          <a:blip r:embed="rId6" cstate="print"/>
          <a:srcRect b="49706"/>
          <a:stretch/>
        </p:blipFill>
        <p:spPr bwMode="auto">
          <a:xfrm>
            <a:off x="8280412" y="2327705"/>
            <a:ext cx="860648" cy="2160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CDFE3B2-B6A7-5108-B5E1-BD3A197AFC7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884433" y="2665259"/>
            <a:ext cx="976206" cy="392522"/>
          </a:xfrm>
          <a:prstGeom prst="rect">
            <a:avLst/>
          </a:prstGeom>
        </p:spPr>
      </p:pic>
      <p:pic>
        <p:nvPicPr>
          <p:cNvPr id="9" name="Picture 2" descr="D:\Wosnitza\texte\HZDRLogo.png">
            <a:extLst>
              <a:ext uri="{FF2B5EF4-FFF2-40B4-BE49-F238E27FC236}">
                <a16:creationId xmlns:a16="http://schemas.microsoft.com/office/drawing/2014/main" id="{9E838D2E-4AAA-3081-438F-E45262226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008" y="3074076"/>
            <a:ext cx="1018941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A7C6978-B095-16B4-32AE-F402FA6697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79873" y="3615721"/>
            <a:ext cx="1012399" cy="384517"/>
          </a:xfrm>
          <a:prstGeom prst="rect">
            <a:avLst/>
          </a:prstGeom>
        </p:spPr>
      </p:pic>
      <p:pic>
        <p:nvPicPr>
          <p:cNvPr id="11" name="Picture 28" descr="kit-logo_standard_en_farbe-rgb_positiv_groß">
            <a:extLst>
              <a:ext uri="{FF2B5EF4-FFF2-40B4-BE49-F238E27FC236}">
                <a16:creationId xmlns:a16="http://schemas.microsoft.com/office/drawing/2014/main" id="{63A00C2B-ABAC-5994-3597-28C8F7E3BDC9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8142063" y="4154077"/>
            <a:ext cx="641937" cy="326481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2726C8DE-A936-D90E-D3DE-1A3FFC6BCC16}"/>
              </a:ext>
            </a:extLst>
          </p:cNvPr>
          <p:cNvCxnSpPr>
            <a:cxnSpLocks/>
          </p:cNvCxnSpPr>
          <p:nvPr/>
        </p:nvCxnSpPr>
        <p:spPr>
          <a:xfrm>
            <a:off x="7452320" y="1176953"/>
            <a:ext cx="0" cy="3771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>
            <a:extLst>
              <a:ext uri="{FF2B5EF4-FFF2-40B4-BE49-F238E27FC236}">
                <a16:creationId xmlns:a16="http://schemas.microsoft.com/office/drawing/2014/main" id="{047455DC-E776-C526-D878-4359A144A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753530" y="36080"/>
            <a:ext cx="1379867" cy="73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873C00C-C08D-9F47-2ABB-4904444ABFD2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1560" y="3933454"/>
            <a:ext cx="5182394" cy="124192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AC83FAA-5BF8-82F7-44E0-D218745D61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72" y="3590371"/>
            <a:ext cx="1334330" cy="88955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731AE6FD-8A89-80BC-D761-6EBECFF14878}"/>
              </a:ext>
            </a:extLst>
          </p:cNvPr>
          <p:cNvSpPr txBox="1"/>
          <p:nvPr/>
        </p:nvSpPr>
        <p:spPr>
          <a:xfrm>
            <a:off x="5904148" y="4479924"/>
            <a:ext cx="1386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User support </a:t>
            </a:r>
          </a:p>
        </p:txBody>
      </p:sp>
    </p:spTree>
    <p:extLst>
      <p:ext uri="{BB962C8B-B14F-4D97-AF65-F5344CB8AC3E}">
        <p14:creationId xmlns:p14="http://schemas.microsoft.com/office/powerpoint/2010/main" val="3470281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9">
            <a:extLst>
              <a:ext uri="{FF2B5EF4-FFF2-40B4-BE49-F238E27FC236}">
                <a16:creationId xmlns:a16="http://schemas.microsoft.com/office/drawing/2014/main" id="{577C3839-44E9-493F-BFC4-2F1AD69C13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" y="5006750"/>
            <a:ext cx="706406" cy="180000"/>
          </a:xfrm>
        </p:spPr>
        <p:txBody>
          <a:bodyPr/>
          <a:lstStyle/>
          <a:p>
            <a:pPr defTabSz="914378">
              <a:defRPr/>
            </a:pPr>
            <a:fld id="{EA7858BA-97FF-467B-88B5-B4FF2FCC31FE}" type="slidenum">
              <a:rPr lang="de-DE">
                <a:solidFill>
                  <a:prstClr val="white"/>
                </a:solidFill>
                <a:latin typeface="Arial"/>
              </a:rPr>
              <a:pPr defTabSz="914378">
                <a:defRPr/>
              </a:pPr>
              <a:t>30</a:t>
            </a:fld>
            <a:endParaRPr lang="de-DE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BB9CBA44-43AF-4470-99B1-D5AB63907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</p:spPr>
        <p:txBody>
          <a:bodyPr/>
          <a:lstStyle/>
          <a:p>
            <a:r>
              <a:rPr lang="en-US" dirty="0"/>
              <a:t>From Matter to Materials and Life</a:t>
            </a:r>
            <a:endParaRPr lang="de-DE" dirty="0"/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9F49A905-39A2-4001-B26F-8D3568EA89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>
                <a:solidFill>
                  <a:srgbClr val="0A2D6E"/>
                </a:solidFill>
              </a:rPr>
              <a:t>Program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development</a:t>
            </a:r>
            <a:r>
              <a:rPr lang="de-DE" dirty="0">
                <a:solidFill>
                  <a:srgbClr val="0A2D6E"/>
                </a:solidFill>
              </a:rPr>
              <a:t> - </a:t>
            </a:r>
            <a:r>
              <a:rPr lang="de-DE" dirty="0" err="1">
                <a:solidFill>
                  <a:srgbClr val="0A2D6E"/>
                </a:solidFill>
              </a:rPr>
              <a:t>Indicators</a:t>
            </a:r>
            <a:endParaRPr lang="de-DE" dirty="0">
              <a:solidFill>
                <a:srgbClr val="0A2D6E"/>
              </a:solidFill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758B296A-55C8-49EE-95FD-4F3FDA243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593224" y="36080"/>
            <a:ext cx="1540173" cy="8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m 3">
            <a:extLst>
              <a:ext uri="{FF2B5EF4-FFF2-40B4-BE49-F238E27FC236}">
                <a16:creationId xmlns:a16="http://schemas.microsoft.com/office/drawing/2014/main" id="{A7F6E81E-3042-2E2A-9BE2-6C134563E1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2659370"/>
              </p:ext>
            </p:extLst>
          </p:nvPr>
        </p:nvGraphicFramePr>
        <p:xfrm>
          <a:off x="2097" y="1599642"/>
          <a:ext cx="3705808" cy="2454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Diagramm 3">
            <a:extLst>
              <a:ext uri="{FF2B5EF4-FFF2-40B4-BE49-F238E27FC236}">
                <a16:creationId xmlns:a16="http://schemas.microsoft.com/office/drawing/2014/main" id="{B412495D-4EAD-A7B3-E371-46731EEDCC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2420045"/>
              </p:ext>
            </p:extLst>
          </p:nvPr>
        </p:nvGraphicFramePr>
        <p:xfrm>
          <a:off x="4391980" y="1480771"/>
          <a:ext cx="3705808" cy="265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Grafik 6">
            <a:extLst>
              <a:ext uri="{FF2B5EF4-FFF2-40B4-BE49-F238E27FC236}">
                <a16:creationId xmlns:a16="http://schemas.microsoft.com/office/drawing/2014/main" id="{9272493C-94EF-55E3-C40A-6D03800B60D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2019" y="4241317"/>
            <a:ext cx="2759574" cy="828092"/>
          </a:xfrm>
          <a:prstGeom prst="rect">
            <a:avLst/>
          </a:prstGeom>
        </p:spPr>
      </p:pic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7775E58B-49F3-0159-9CF9-1AD77ECE3405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30</a:t>
            </a:fld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75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1">
            <a:extLst>
              <a:ext uri="{FF2B5EF4-FFF2-40B4-BE49-F238E27FC236}">
                <a16:creationId xmlns:a16="http://schemas.microsoft.com/office/drawing/2014/main" id="{6C2114FF-46AB-4ED3-815C-BFBB9A467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6" y="222772"/>
            <a:ext cx="8424000" cy="371930"/>
          </a:xfrm>
        </p:spPr>
        <p:txBody>
          <a:bodyPr/>
          <a:lstStyle/>
          <a:p>
            <a:r>
              <a:rPr lang="en-US" b="1" dirty="0"/>
              <a:t>Matter: </a:t>
            </a:r>
            <a:r>
              <a:rPr lang="en-US" dirty="0"/>
              <a:t>Dynamics, Mechanisms, and Control 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17918187-4DCB-4CFF-B1A6-6592A0397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516" y="555526"/>
            <a:ext cx="7539713" cy="2890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002060"/>
                </a:solidFill>
              </a:rPr>
              <a:t>Scientific focus: Fundamental aspects of the structure and dynamics of matter and its interaction with light</a:t>
            </a:r>
          </a:p>
          <a:p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2238B03E-60DF-407A-8170-D7921ED711BF}"/>
              </a:ext>
            </a:extLst>
          </p:cNvPr>
          <p:cNvSpPr txBox="1"/>
          <p:nvPr/>
        </p:nvSpPr>
        <p:spPr>
          <a:xfrm>
            <a:off x="117174" y="2333813"/>
            <a:ext cx="2618233" cy="49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</a:rPr>
              <a:t>Single-molecule imaging via XFEL-driven Coulomb explosion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E0234376-6C1E-4EF4-97F0-DA240CE5436F}"/>
              </a:ext>
            </a:extLst>
          </p:cNvPr>
          <p:cNvSpPr txBox="1"/>
          <p:nvPr/>
        </p:nvSpPr>
        <p:spPr>
          <a:xfrm>
            <a:off x="6071002" y="2413705"/>
            <a:ext cx="3044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</a:rPr>
              <a:t>Refractive index of extremely supercooled water </a:t>
            </a:r>
            <a:endParaRPr lang="en-US" sz="1200" dirty="0"/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A784B466-126D-4517-ACB3-5E67CF8DA66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6332" y="1621374"/>
            <a:ext cx="640080" cy="640080"/>
          </a:xfrm>
          <a:prstGeom prst="rect">
            <a:avLst/>
          </a:prstGeom>
        </p:spPr>
      </p:pic>
      <p:pic>
        <p:nvPicPr>
          <p:cNvPr id="50" name="Picture 3">
            <a:extLst>
              <a:ext uri="{FF2B5EF4-FFF2-40B4-BE49-F238E27FC236}">
                <a16:creationId xmlns:a16="http://schemas.microsoft.com/office/drawing/2014/main" id="{5F714AF9-9DA8-410B-B8D4-971DA4184D06}"/>
              </a:ext>
            </a:extLst>
          </p:cNvPr>
          <p:cNvPicPr/>
          <p:nvPr/>
        </p:nvPicPr>
        <p:blipFill rotWithShape="1">
          <a:blip r:embed="rId4" cstate="print"/>
          <a:srcRect t="212" r="46415" b="31360"/>
          <a:stretch/>
        </p:blipFill>
        <p:spPr bwMode="auto">
          <a:xfrm>
            <a:off x="6054524" y="1673983"/>
            <a:ext cx="1225174" cy="43763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B209A04-5B8A-9DA9-1FDC-D49B0276CD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639" y="2932216"/>
            <a:ext cx="2516000" cy="1369941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917917A-1BD0-203F-B1F0-8987F5DA96E6}"/>
              </a:ext>
            </a:extLst>
          </p:cNvPr>
          <p:cNvSpPr txBox="1"/>
          <p:nvPr/>
        </p:nvSpPr>
        <p:spPr>
          <a:xfrm>
            <a:off x="107672" y="4535496"/>
            <a:ext cx="23198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R. Boll et al., Nature Phys. </a:t>
            </a:r>
            <a:r>
              <a:rPr lang="de-DE" sz="900" b="1" dirty="0"/>
              <a:t>18</a:t>
            </a:r>
            <a:r>
              <a:rPr lang="de-DE" sz="900" dirty="0"/>
              <a:t>, 423 (2022)</a:t>
            </a:r>
          </a:p>
        </p:txBody>
      </p:sp>
      <p:pic>
        <p:nvPicPr>
          <p:cNvPr id="6" name="Grafik 5" descr="Description unavailable">
            <a:extLst>
              <a:ext uri="{FF2B5EF4-FFF2-40B4-BE49-F238E27FC236}">
                <a16:creationId xmlns:a16="http://schemas.microsoft.com/office/drawing/2014/main" id="{8971786E-86BE-6523-EC36-D7BB8DF40D46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89" y="2761146"/>
            <a:ext cx="1786232" cy="1633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B889F3E-582C-6F5A-E80F-10F33939783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933783" y="1721876"/>
            <a:ext cx="1388772" cy="54555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9C66790-9D7D-127D-6522-3C4BD1209CDD}"/>
              </a:ext>
            </a:extLst>
          </p:cNvPr>
          <p:cNvSpPr txBox="1"/>
          <p:nvPr/>
        </p:nvSpPr>
        <p:spPr>
          <a:xfrm>
            <a:off x="2699792" y="4535496"/>
            <a:ext cx="3497390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de-DE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 da Silva Santos</a:t>
            </a:r>
            <a:r>
              <a:rPr lang="de-DE" sz="9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al., </a:t>
            </a:r>
            <a:r>
              <a:rPr lang="de-DE" sz="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Angew</a:t>
            </a:r>
            <a:r>
              <a:rPr lang="de-DE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Chem. </a:t>
            </a:r>
            <a:r>
              <a:rPr lang="en-US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134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e202207688 (2022)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fficeArt object" descr="Fig_1.pdf">
            <a:extLst>
              <a:ext uri="{FF2B5EF4-FFF2-40B4-BE49-F238E27FC236}">
                <a16:creationId xmlns:a16="http://schemas.microsoft.com/office/drawing/2014/main" id="{D2FB1ECC-BC4E-7882-2EAE-A43535CAF262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90085" y="3060110"/>
            <a:ext cx="2885897" cy="10225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BEB14CF-36A4-49FA-56BF-A7E09E014C9C}"/>
              </a:ext>
            </a:extLst>
          </p:cNvPr>
          <p:cNvSpPr txBox="1"/>
          <p:nvPr/>
        </p:nvSpPr>
        <p:spPr>
          <a:xfrm>
            <a:off x="6263613" y="4535496"/>
            <a:ext cx="2829608" cy="397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25"/>
              </a:spcBef>
              <a:spcAft>
                <a:spcPts val="600"/>
              </a:spcAft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Goy et al., J. Phys. Chem. Lett </a:t>
            </a:r>
            <a:r>
              <a:rPr lang="en-US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11872 7 (2022)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04D53C2B-D16A-9DE5-BCB9-FDE28F92228B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4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F967EE6-DDB6-63C8-59FD-934491CB8AA7}"/>
              </a:ext>
            </a:extLst>
          </p:cNvPr>
          <p:cNvSpPr txBox="1"/>
          <p:nvPr/>
        </p:nvSpPr>
        <p:spPr>
          <a:xfrm>
            <a:off x="2933783" y="2413705"/>
            <a:ext cx="3110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</a:rPr>
              <a:t>The highest oxidation state of rhodium</a:t>
            </a:r>
            <a:endParaRPr lang="en-US" sz="12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CA917DF-7FD2-A01D-CFA0-7DA075933048}"/>
              </a:ext>
            </a:extLst>
          </p:cNvPr>
          <p:cNvSpPr txBox="1"/>
          <p:nvPr/>
        </p:nvSpPr>
        <p:spPr>
          <a:xfrm>
            <a:off x="161639" y="1224651"/>
            <a:ext cx="2736647" cy="3231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defTabSz="179996">
              <a:lnSpc>
                <a:spcPts val="1800"/>
              </a:lnSpc>
              <a:spcBef>
                <a:spcPts val="1100"/>
              </a:spcBef>
              <a:buClr>
                <a:srgbClr val="002864"/>
              </a:buClr>
              <a:tabLst>
                <a:tab pos="179996" algn="l"/>
                <a:tab pos="359991" algn="l"/>
              </a:tabLst>
              <a:defRPr/>
            </a:pPr>
            <a:r>
              <a:rPr lang="de-DE" dirty="0">
                <a:solidFill>
                  <a:schemeClr val="bg1"/>
                </a:solidFill>
                <a:latin typeface="Arial"/>
              </a:rPr>
              <a:t>Selected Highlights 2022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0815203-55A1-1D80-DD15-4CA11E9C2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753530" y="36080"/>
            <a:ext cx="1379867" cy="73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30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>
            <a:extLst>
              <a:ext uri="{FF2B5EF4-FFF2-40B4-BE49-F238E27FC236}">
                <a16:creationId xmlns:a16="http://schemas.microsoft.com/office/drawing/2014/main" id="{76F8662C-6518-48A9-A20A-CEC2F70B4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48" y="183596"/>
            <a:ext cx="8424000" cy="371930"/>
          </a:xfrm>
        </p:spPr>
        <p:txBody>
          <a:bodyPr/>
          <a:lstStyle/>
          <a:p>
            <a:r>
              <a:rPr lang="en-US" b="1" dirty="0"/>
              <a:t>Materials: </a:t>
            </a:r>
            <a:r>
              <a:rPr lang="en-US" dirty="0"/>
              <a:t>Quantum, Complex and Functional Materials</a:t>
            </a:r>
            <a:endParaRPr lang="de-DE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11DFA3F-C7A1-4D34-B06E-91BEF6197768}"/>
              </a:ext>
            </a:extLst>
          </p:cNvPr>
          <p:cNvSpPr txBox="1"/>
          <p:nvPr/>
        </p:nvSpPr>
        <p:spPr>
          <a:xfrm>
            <a:off x="220692" y="2175706"/>
            <a:ext cx="2443095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Chiral quantum state detected</a:t>
            </a:r>
            <a:endParaRPr lang="en-US" sz="12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A3FBB5D-C011-4001-86D4-4E2E2553B465}"/>
              </a:ext>
            </a:extLst>
          </p:cNvPr>
          <p:cNvSpPr txBox="1"/>
          <p:nvPr/>
        </p:nvSpPr>
        <p:spPr>
          <a:xfrm>
            <a:off x="5613631" y="2182480"/>
            <a:ext cx="3032760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Decoding ultrafast surface dynamics</a:t>
            </a:r>
            <a:endParaRPr lang="en-US" sz="12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1F30F5C3-6A2C-4E59-92C1-3DCD1DBC59C3}"/>
              </a:ext>
            </a:extLst>
          </p:cNvPr>
          <p:cNvSpPr/>
          <p:nvPr/>
        </p:nvSpPr>
        <p:spPr>
          <a:xfrm>
            <a:off x="26917" y="4540451"/>
            <a:ext cx="28392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900" dirty="0"/>
              <a:t>W. </a:t>
            </a:r>
            <a:r>
              <a:rPr lang="de-DE" sz="900" dirty="0" err="1"/>
              <a:t>Schweika</a:t>
            </a:r>
            <a:r>
              <a:rPr lang="de-DE" sz="900" dirty="0"/>
              <a:t> et al., Phys. Rev. X </a:t>
            </a:r>
            <a:r>
              <a:rPr lang="de-DE" sz="900" b="1" dirty="0"/>
              <a:t>12</a:t>
            </a:r>
            <a:r>
              <a:rPr lang="de-DE" sz="900" dirty="0"/>
              <a:t>, 021029 (2022)</a:t>
            </a:r>
          </a:p>
        </p:txBody>
      </p:sp>
      <p:sp>
        <p:nvSpPr>
          <p:cNvPr id="32" name="Rectangle 10">
            <a:extLst>
              <a:ext uri="{FF2B5EF4-FFF2-40B4-BE49-F238E27FC236}">
                <a16:creationId xmlns:a16="http://schemas.microsoft.com/office/drawing/2014/main" id="{6FEDE824-2C24-4D28-8D27-4B726782F9D5}"/>
              </a:ext>
            </a:extLst>
          </p:cNvPr>
          <p:cNvSpPr/>
          <p:nvPr/>
        </p:nvSpPr>
        <p:spPr>
          <a:xfrm>
            <a:off x="5976156" y="4551970"/>
            <a:ext cx="30636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900" dirty="0"/>
              <a:t>M. Wagstaffe et al., Phys. Rev. Lett</a:t>
            </a:r>
            <a:r>
              <a:rPr lang="en-US" sz="900" dirty="0"/>
              <a:t> </a:t>
            </a:r>
            <a:r>
              <a:rPr lang="en-US" sz="900" b="1" dirty="0"/>
              <a:t>130</a:t>
            </a:r>
            <a:r>
              <a:rPr lang="en-US" sz="900" dirty="0"/>
              <a:t>, 108001 (2023)</a:t>
            </a:r>
            <a:endParaRPr lang="de-DE" sz="900" dirty="0"/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3C418B38-3AFE-4248-9DB0-CF04A74D21A7}"/>
              </a:ext>
            </a:extLst>
          </p:cNvPr>
          <p:cNvSpPr/>
          <p:nvPr/>
        </p:nvSpPr>
        <p:spPr>
          <a:xfrm>
            <a:off x="2897358" y="4552384"/>
            <a:ext cx="27879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ea typeface="Times New Roman" panose="02020603050405020304" pitchFamily="18" charset="0"/>
              </a:rPr>
              <a:t>P. </a:t>
            </a:r>
            <a:r>
              <a:rPr lang="de-DE" sz="900" dirty="0" err="1">
                <a:latin typeface="Arial" panose="020B0604020202020204" pitchFamily="34" charset="0"/>
                <a:ea typeface="Times New Roman" panose="02020603050405020304" pitchFamily="18" charset="0"/>
              </a:rPr>
              <a:t>Makushko</a:t>
            </a:r>
            <a:r>
              <a:rPr lang="de-DE" sz="900" dirty="0">
                <a:latin typeface="Arial" panose="020B0604020202020204" pitchFamily="34" charset="0"/>
                <a:ea typeface="Times New Roman" panose="02020603050405020304" pitchFamily="18" charset="0"/>
              </a:rPr>
              <a:t> et al., Nat. </a:t>
            </a:r>
            <a:r>
              <a:rPr lang="en-US" sz="900" dirty="0" err="1">
                <a:latin typeface="Arial" panose="020B0604020202020204" pitchFamily="34" charset="0"/>
                <a:ea typeface="Times New Roman" panose="02020603050405020304" pitchFamily="18" charset="0"/>
              </a:rPr>
              <a:t>Commun</a:t>
            </a:r>
            <a:r>
              <a:rPr lang="en-US" sz="900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900" b="1" dirty="0">
                <a:latin typeface="Arial" panose="020B0604020202020204" pitchFamily="34" charset="0"/>
                <a:ea typeface="Times New Roman" panose="02020603050405020304" pitchFamily="18" charset="0"/>
              </a:rPr>
              <a:t>13</a:t>
            </a:r>
            <a:r>
              <a:rPr lang="en-US" sz="900" dirty="0">
                <a:latin typeface="Arial" panose="020B0604020202020204" pitchFamily="34" charset="0"/>
                <a:ea typeface="Times New Roman" panose="02020603050405020304" pitchFamily="18" charset="0"/>
              </a:rPr>
              <a:t>, 6745 (2022)</a:t>
            </a:r>
            <a:endParaRPr lang="de-DE" sz="900" dirty="0"/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51A6B8DA-B2DC-405E-AAB7-E24A4419147F}"/>
              </a:ext>
            </a:extLst>
          </p:cNvPr>
          <p:cNvSpPr txBox="1">
            <a:spLocks/>
          </p:cNvSpPr>
          <p:nvPr/>
        </p:nvSpPr>
        <p:spPr>
          <a:xfrm>
            <a:off x="200796" y="532052"/>
            <a:ext cx="7503552" cy="3509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rgbClr val="002864"/>
              </a:buClr>
              <a:buFont typeface="Arial" panose="020B0604020202020204" pitchFamily="34" charset="0"/>
              <a:buNone/>
              <a:tabLst>
                <a:tab pos="239994" algn="l"/>
                <a:tab pos="479988" algn="l"/>
              </a:tabLst>
              <a:defRPr sz="2667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002060"/>
                </a:solidFill>
              </a:rPr>
              <a:t>Scientific focus: Investigation of complex (multi-functional) materials for new applications </a:t>
            </a:r>
          </a:p>
        </p:txBody>
      </p:sp>
      <p:pic>
        <p:nvPicPr>
          <p:cNvPr id="35" name="A90DCD3C-1955-4866-942E-899D9D59C3A3" descr="485F5FE0-5F22-4C19-A32F-A133D1BE314F@iff">
            <a:extLst>
              <a:ext uri="{FF2B5EF4-FFF2-40B4-BE49-F238E27FC236}">
                <a16:creationId xmlns:a16="http://schemas.microsoft.com/office/drawing/2014/main" id="{1FDCCA6E-9819-4EBE-9C7C-B5B6E0D86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86" y="1805407"/>
            <a:ext cx="1034388" cy="34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A34F293-015E-D591-3C0C-3B16B5891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1" y="2635163"/>
            <a:ext cx="1644638" cy="16467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E66A68A-08BA-FFF5-0B13-B68CF4E1F705}"/>
              </a:ext>
            </a:extLst>
          </p:cNvPr>
          <p:cNvSpPr txBox="1"/>
          <p:nvPr/>
        </p:nvSpPr>
        <p:spPr>
          <a:xfrm>
            <a:off x="2776841" y="2186739"/>
            <a:ext cx="22579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</a:rPr>
              <a:t>New flexomagnetic effect</a:t>
            </a:r>
            <a:endParaRPr lang="en-US" sz="1200" dirty="0"/>
          </a:p>
        </p:txBody>
      </p:sp>
      <p:pic>
        <p:nvPicPr>
          <p:cNvPr id="5" name="Picture 2" descr="D:\Wosnitza\texte\HZDRLogo.png">
            <a:extLst>
              <a:ext uri="{FF2B5EF4-FFF2-40B4-BE49-F238E27FC236}">
                <a16:creationId xmlns:a16="http://schemas.microsoft.com/office/drawing/2014/main" id="{5CB057EA-2865-5C10-0DA2-15B52BA79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282" y="1714709"/>
            <a:ext cx="1018941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fficeArt object">
            <a:extLst>
              <a:ext uri="{FF2B5EF4-FFF2-40B4-BE49-F238E27FC236}">
                <a16:creationId xmlns:a16="http://schemas.microsoft.com/office/drawing/2014/main" id="{ECBCB185-4585-C5AE-9D3C-C7EFFD7DD7B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54632" y="2635163"/>
            <a:ext cx="2200647" cy="177279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Picture 9" descr="DESY">
            <a:extLst>
              <a:ext uri="{FF2B5EF4-FFF2-40B4-BE49-F238E27FC236}">
                <a16:creationId xmlns:a16="http://schemas.microsoft.com/office/drawing/2014/main" id="{B7CE2715-7FB0-486A-6122-AADDEF797D6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4148" y="2489700"/>
            <a:ext cx="1400555" cy="206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D9D6EA7-5E81-6076-7F83-402320DA2CB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56156" y="1570437"/>
            <a:ext cx="640080" cy="640080"/>
          </a:xfrm>
          <a:prstGeom prst="rect">
            <a:avLst/>
          </a:prstGeom>
        </p:spPr>
      </p:pic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CCEB7C1D-7B9C-C726-1833-FA14B6A7C110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5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7BFBC32-C929-D8FE-93EE-3BA54054F624}"/>
              </a:ext>
            </a:extLst>
          </p:cNvPr>
          <p:cNvSpPr txBox="1"/>
          <p:nvPr/>
        </p:nvSpPr>
        <p:spPr>
          <a:xfrm>
            <a:off x="40194" y="1182609"/>
            <a:ext cx="2736647" cy="3231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defTabSz="179996">
              <a:lnSpc>
                <a:spcPts val="1800"/>
              </a:lnSpc>
              <a:spcBef>
                <a:spcPts val="1100"/>
              </a:spcBef>
              <a:buClr>
                <a:srgbClr val="002864"/>
              </a:buClr>
              <a:tabLst>
                <a:tab pos="179996" algn="l"/>
                <a:tab pos="359991" algn="l"/>
              </a:tabLst>
              <a:defRPr/>
            </a:pPr>
            <a:r>
              <a:rPr lang="de-DE" dirty="0">
                <a:solidFill>
                  <a:schemeClr val="bg1"/>
                </a:solidFill>
                <a:latin typeface="Arial"/>
              </a:rPr>
              <a:t>Selected Highlights 2022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C1590011-B262-EF72-D54C-B813B589C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753530" y="36080"/>
            <a:ext cx="1379867" cy="73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014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B3CEC15-9500-77E9-3C29-1FEDC1E6BD0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7444" y="1746940"/>
            <a:ext cx="640080" cy="640080"/>
          </a:xfrm>
          <a:prstGeom prst="rect">
            <a:avLst/>
          </a:prstGeom>
        </p:spPr>
      </p:pic>
      <p:sp>
        <p:nvSpPr>
          <p:cNvPr id="39" name="Titel 1">
            <a:extLst>
              <a:ext uri="{FF2B5EF4-FFF2-40B4-BE49-F238E27FC236}">
                <a16:creationId xmlns:a16="http://schemas.microsoft.com/office/drawing/2014/main" id="{41190ABB-1C5A-4E0E-B696-CF2161E1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0" y="185671"/>
            <a:ext cx="8424000" cy="371930"/>
          </a:xfrm>
        </p:spPr>
        <p:txBody>
          <a:bodyPr/>
          <a:lstStyle/>
          <a:p>
            <a:r>
              <a:rPr lang="en-US" b="1" dirty="0"/>
              <a:t>Life</a:t>
            </a:r>
            <a:r>
              <a:rPr lang="en-US" dirty="0"/>
              <a:t> Science: Building Blocks of Life – Structure and Function</a:t>
            </a:r>
            <a:endParaRPr lang="de-DE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A2804379-05B4-4D98-B275-CAA61E84EE6B}"/>
              </a:ext>
            </a:extLst>
          </p:cNvPr>
          <p:cNvSpPr txBox="1"/>
          <p:nvPr/>
        </p:nvSpPr>
        <p:spPr>
          <a:xfrm>
            <a:off x="5864882" y="2404921"/>
            <a:ext cx="2810558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225"/>
              </a:spcBef>
              <a:spcAft>
                <a:spcPts val="450"/>
              </a:spcAft>
            </a:pP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FLASH radiotherapy</a:t>
            </a:r>
            <a:r>
              <a:rPr lang="de-DE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F7FC694-C6B9-4615-8193-5EBF90D0237B}"/>
              </a:ext>
            </a:extLst>
          </p:cNvPr>
          <p:cNvSpPr txBox="1"/>
          <p:nvPr/>
        </p:nvSpPr>
        <p:spPr>
          <a:xfrm>
            <a:off x="3050337" y="2399957"/>
            <a:ext cx="2704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25"/>
              </a:spcBef>
              <a:spcAft>
                <a:spcPts val="600"/>
              </a:spcAft>
            </a:pPr>
            <a:r>
              <a:rPr lang="fr-FR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Large-</a:t>
            </a:r>
            <a:r>
              <a:rPr lang="fr-FR" sz="12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scale</a:t>
            </a:r>
            <a:r>
              <a:rPr lang="fr-FR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crystallographic</a:t>
            </a:r>
            <a:r>
              <a:rPr lang="fr-FR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 fragment screening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 14">
            <a:extLst>
              <a:ext uri="{FF2B5EF4-FFF2-40B4-BE49-F238E27FC236}">
                <a16:creationId xmlns:a16="http://schemas.microsoft.com/office/drawing/2014/main" id="{D99301C7-C3CF-4F0D-BC6F-108C9604EBEA}"/>
              </a:ext>
            </a:extLst>
          </p:cNvPr>
          <p:cNvSpPr/>
          <p:nvPr/>
        </p:nvSpPr>
        <p:spPr>
          <a:xfrm>
            <a:off x="180993" y="4558339"/>
            <a:ext cx="24102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/>
              <a:t>J. Wald et al., Nature </a:t>
            </a:r>
            <a:r>
              <a:rPr lang="de-DE" sz="900" b="1" dirty="0"/>
              <a:t>609</a:t>
            </a:r>
            <a:r>
              <a:rPr lang="de-DE" sz="900" dirty="0"/>
              <a:t>, 630 (2022)</a:t>
            </a:r>
          </a:p>
        </p:txBody>
      </p:sp>
      <p:sp>
        <p:nvSpPr>
          <p:cNvPr id="48" name="Textplatzhalter 2">
            <a:extLst>
              <a:ext uri="{FF2B5EF4-FFF2-40B4-BE49-F238E27FC236}">
                <a16:creationId xmlns:a16="http://schemas.microsoft.com/office/drawing/2014/main" id="{D813B212-5C0E-4ED3-B9F7-2E98B00A8F1C}"/>
              </a:ext>
            </a:extLst>
          </p:cNvPr>
          <p:cNvSpPr txBox="1">
            <a:spLocks/>
          </p:cNvSpPr>
          <p:nvPr/>
        </p:nvSpPr>
        <p:spPr>
          <a:xfrm>
            <a:off x="107504" y="559299"/>
            <a:ext cx="7590532" cy="2614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rgbClr val="002864"/>
              </a:buClr>
              <a:buFont typeface="Arial" panose="020B0604020202020204" pitchFamily="34" charset="0"/>
              <a:buNone/>
              <a:tabLst>
                <a:tab pos="239994" algn="l"/>
                <a:tab pos="479988" algn="l"/>
              </a:tabLst>
              <a:defRPr sz="2667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rgbClr val="002864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defRPr/>
            </a:pPr>
            <a:r>
              <a:rPr lang="en-US" sz="1800" dirty="0">
                <a:solidFill>
                  <a:srgbClr val="002060"/>
                </a:solidFill>
              </a:rPr>
              <a:t>Scientific focus: Decoding of complex biological structures and processes for next generation of new drugs and particle therapy</a:t>
            </a:r>
          </a:p>
          <a:p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CD431C72-F934-4E7F-AF25-B0FAFDD4C6D4}"/>
              </a:ext>
            </a:extLst>
          </p:cNvPr>
          <p:cNvSpPr txBox="1"/>
          <p:nvPr/>
        </p:nvSpPr>
        <p:spPr>
          <a:xfrm>
            <a:off x="129598" y="2417033"/>
            <a:ext cx="3011782" cy="49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Mechanism of an ATP-driven molecular motor</a:t>
            </a:r>
            <a:endParaRPr lang="en-US" sz="12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52" name="Picture 3">
            <a:extLst>
              <a:ext uri="{FF2B5EF4-FFF2-40B4-BE49-F238E27FC236}">
                <a16:creationId xmlns:a16="http://schemas.microsoft.com/office/drawing/2014/main" id="{5E7F93A9-70CE-4782-A3E7-887F8E5DCB3A}"/>
              </a:ext>
            </a:extLst>
          </p:cNvPr>
          <p:cNvPicPr/>
          <p:nvPr/>
        </p:nvPicPr>
        <p:blipFill rotWithShape="1">
          <a:blip r:embed="rId3" cstate="print"/>
          <a:srcRect t="212" r="46415" b="31360"/>
          <a:stretch/>
        </p:blipFill>
        <p:spPr bwMode="auto">
          <a:xfrm>
            <a:off x="6435863" y="1715091"/>
            <a:ext cx="1225174" cy="437639"/>
          </a:xfrm>
          <a:prstGeom prst="rect">
            <a:avLst/>
          </a:prstGeom>
        </p:spPr>
      </p:pic>
      <p:sp>
        <p:nvSpPr>
          <p:cNvPr id="54" name="Rectangle 16">
            <a:extLst>
              <a:ext uri="{FF2B5EF4-FFF2-40B4-BE49-F238E27FC236}">
                <a16:creationId xmlns:a16="http://schemas.microsoft.com/office/drawing/2014/main" id="{C1B87EC4-9B1F-4164-985A-A18421ECF3C2}"/>
              </a:ext>
            </a:extLst>
          </p:cNvPr>
          <p:cNvSpPr/>
          <p:nvPr/>
        </p:nvSpPr>
        <p:spPr>
          <a:xfrm>
            <a:off x="6044130" y="4542264"/>
            <a:ext cx="31723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M.-C. </a:t>
            </a:r>
            <a:r>
              <a:rPr lang="en-US" sz="900" dirty="0" err="1"/>
              <a:t>Vozenin</a:t>
            </a:r>
            <a:r>
              <a:rPr lang="en-US" sz="900" dirty="0"/>
              <a:t> et al., Nat. Rev. Clin. Oncol. </a:t>
            </a:r>
            <a:r>
              <a:rPr lang="en-US" sz="900" b="1" dirty="0"/>
              <a:t>19</a:t>
            </a:r>
            <a:r>
              <a:rPr lang="en-US" sz="900" dirty="0"/>
              <a:t> 791 (2022)  </a:t>
            </a:r>
            <a:endParaRPr lang="de-DE" sz="900" dirty="0"/>
          </a:p>
        </p:txBody>
      </p:sp>
      <p:pic>
        <p:nvPicPr>
          <p:cNvPr id="2" name="Picture 1" descr="page1image77472912">
            <a:extLst>
              <a:ext uri="{FF2B5EF4-FFF2-40B4-BE49-F238E27FC236}">
                <a16:creationId xmlns:a16="http://schemas.microsoft.com/office/drawing/2014/main" id="{75ADF236-9E4F-A99D-5661-FA4DA606E9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6" y="3023480"/>
            <a:ext cx="2600325" cy="144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5E19387-C609-61D5-3E38-FBBC2FCB61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944" y="2983940"/>
            <a:ext cx="2923223" cy="141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B91BA0-2252-9D5E-EE0F-46941638B0A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060689" y="1825818"/>
            <a:ext cx="1172115" cy="46481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B6B8FFB-8680-88F3-E6CD-9AE48E43B572}"/>
              </a:ext>
            </a:extLst>
          </p:cNvPr>
          <p:cNvSpPr txBox="1"/>
          <p:nvPr/>
        </p:nvSpPr>
        <p:spPr>
          <a:xfrm>
            <a:off x="3108786" y="4558339"/>
            <a:ext cx="27043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ea typeface="Times New Roman" panose="02020603050405020304" pitchFamily="18" charset="0"/>
              </a:rPr>
              <a:t>T. Barthel et al., J. Med. </a:t>
            </a:r>
            <a:r>
              <a:rPr lang="en-US" sz="900" dirty="0">
                <a:latin typeface="Arial" panose="020B0604020202020204" pitchFamily="34" charset="0"/>
                <a:ea typeface="Times New Roman" panose="02020603050405020304" pitchFamily="18" charset="0"/>
              </a:rPr>
              <a:t>Chem. </a:t>
            </a:r>
            <a:r>
              <a:rPr lang="en-US" sz="900" b="1" dirty="0">
                <a:latin typeface="Arial" panose="020B0604020202020204" pitchFamily="34" charset="0"/>
                <a:ea typeface="Times New Roman" panose="02020603050405020304" pitchFamily="18" charset="0"/>
              </a:rPr>
              <a:t>65</a:t>
            </a:r>
            <a:r>
              <a:rPr lang="en-US" sz="900" dirty="0">
                <a:latin typeface="Arial" panose="020B0604020202020204" pitchFamily="34" charset="0"/>
                <a:ea typeface="Times New Roman" panose="02020603050405020304" pitchFamily="18" charset="0"/>
              </a:rPr>
              <a:t>, 14630 (2022)</a:t>
            </a:r>
            <a:endParaRPr lang="en-US" sz="900" dirty="0"/>
          </a:p>
        </p:txBody>
      </p:sp>
      <p:pic>
        <p:nvPicPr>
          <p:cNvPr id="9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F798FC10-D760-9347-2E4E-B7405A8254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6"/>
          <a:stretch/>
        </p:blipFill>
        <p:spPr>
          <a:xfrm>
            <a:off x="6612860" y="2800100"/>
            <a:ext cx="1465389" cy="1715865"/>
          </a:xfrm>
          <a:prstGeom prst="rect">
            <a:avLst/>
          </a:prstGeom>
        </p:spPr>
      </p:pic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773D4CB5-B821-D7BA-0D03-0613681F3462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6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561D6E-4861-2CC7-EA9F-686789461CE6}"/>
              </a:ext>
            </a:extLst>
          </p:cNvPr>
          <p:cNvSpPr txBox="1"/>
          <p:nvPr/>
        </p:nvSpPr>
        <p:spPr>
          <a:xfrm>
            <a:off x="104750" y="1237381"/>
            <a:ext cx="2736647" cy="3231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defTabSz="179996">
              <a:lnSpc>
                <a:spcPts val="1800"/>
              </a:lnSpc>
              <a:spcBef>
                <a:spcPts val="1100"/>
              </a:spcBef>
              <a:buClr>
                <a:srgbClr val="002864"/>
              </a:buClr>
              <a:tabLst>
                <a:tab pos="179996" algn="l"/>
                <a:tab pos="359991" algn="l"/>
              </a:tabLst>
              <a:defRPr/>
            </a:pPr>
            <a:r>
              <a:rPr lang="de-DE" dirty="0">
                <a:solidFill>
                  <a:schemeClr val="bg1"/>
                </a:solidFill>
                <a:latin typeface="Arial"/>
              </a:rPr>
              <a:t>Selected Highlights 2022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04B775F-6EEF-50F6-D991-0DA933151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753530" y="36080"/>
            <a:ext cx="1379867" cy="73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90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ADD23-F9D9-F980-897A-072C36D4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From Matter to Materials and Life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EB9978-2E57-56CA-AC03-C09F11F33B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400" dirty="0">
                <a:solidFill>
                  <a:srgbClr val="0A2D6E"/>
                </a:solidFill>
              </a:rPr>
              <a:t>Senate </a:t>
            </a:r>
            <a:r>
              <a:rPr lang="de-DE" sz="2400" dirty="0" err="1">
                <a:solidFill>
                  <a:srgbClr val="0A2D6E"/>
                </a:solidFill>
              </a:rPr>
              <a:t>Recommendations</a:t>
            </a:r>
            <a:r>
              <a:rPr lang="de-DE" sz="2400" dirty="0">
                <a:solidFill>
                  <a:srgbClr val="0A2D6E"/>
                </a:solidFill>
              </a:rPr>
              <a:t>: </a:t>
            </a:r>
            <a:r>
              <a:rPr lang="de-DE" sz="2400" dirty="0" err="1">
                <a:solidFill>
                  <a:srgbClr val="0A2D6E"/>
                </a:solidFill>
              </a:rPr>
              <a:t>Overview</a:t>
            </a:r>
            <a:endParaRPr lang="de-DE" sz="2400" dirty="0">
              <a:solidFill>
                <a:srgbClr val="0A2D6E"/>
              </a:solidFill>
            </a:endParaRPr>
          </a:p>
          <a:p>
            <a:endParaRPr lang="en-US" sz="2400" dirty="0"/>
          </a:p>
        </p:txBody>
      </p:sp>
      <p:graphicFrame>
        <p:nvGraphicFramePr>
          <p:cNvPr id="15" name="Tabelle 10">
            <a:extLst>
              <a:ext uri="{FF2B5EF4-FFF2-40B4-BE49-F238E27FC236}">
                <a16:creationId xmlns:a16="http://schemas.microsoft.com/office/drawing/2014/main" id="{3BAC8967-57CE-67CF-1730-CF99DB1C7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860619"/>
              </p:ext>
            </p:extLst>
          </p:nvPr>
        </p:nvGraphicFramePr>
        <p:xfrm>
          <a:off x="360000" y="1312344"/>
          <a:ext cx="8568484" cy="3004003"/>
        </p:xfrm>
        <a:graphic>
          <a:graphicData uri="http://schemas.openxmlformats.org/drawingml/2006/table">
            <a:tbl>
              <a:tblPr firstRow="1" bandRow="1"/>
              <a:tblGrid>
                <a:gridCol w="7092320">
                  <a:extLst>
                    <a:ext uri="{9D8B030D-6E8A-4147-A177-3AD203B41FA5}">
                      <a16:colId xmlns:a16="http://schemas.microsoft.com/office/drawing/2014/main" val="2988426502"/>
                    </a:ext>
                  </a:extLst>
                </a:gridCol>
                <a:gridCol w="1476164">
                  <a:extLst>
                    <a:ext uri="{9D8B030D-6E8A-4147-A177-3AD203B41FA5}">
                      <a16:colId xmlns:a16="http://schemas.microsoft.com/office/drawing/2014/main" val="2534755213"/>
                    </a:ext>
                  </a:extLst>
                </a:gridCol>
              </a:tblGrid>
              <a:tr h="286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1400"/>
                        <a:t>Recommendation</a:t>
                      </a:r>
                      <a:endParaRPr lang="en-US" sz="1400" dirty="0"/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1400" dirty="0"/>
                        <a:t>Page/Appendix</a:t>
                      </a:r>
                      <a:endParaRPr lang="en-US" sz="1400" dirty="0"/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621818"/>
                  </a:ext>
                </a:extLst>
              </a:tr>
              <a:tr h="522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A2D6E"/>
                          </a:solidFill>
                        </a:rPr>
                        <a:t>Make clear what the major challenges are that MML can address with their facilities and competence, and where the Helmholtz Association is going to play a leading role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rgbClr val="0A2D6E"/>
                          </a:solidFill>
                        </a:rPr>
                        <a:t>17</a:t>
                      </a:r>
                      <a:endParaRPr lang="en-US" sz="1400" dirty="0">
                        <a:solidFill>
                          <a:srgbClr val="0A2D6E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981154"/>
                  </a:ext>
                </a:extLst>
              </a:tr>
              <a:tr h="4426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>
                          <a:solidFill>
                            <a:srgbClr val="0A2D6E"/>
                          </a:solidFill>
                        </a:rPr>
                        <a:t>Strengthen the commitment to THz methodology and science even more to become a world leader in the ongoing "THz revolution”</a:t>
                      </a:r>
                      <a:endParaRPr lang="en-US" sz="1400" i="0" dirty="0">
                        <a:solidFill>
                          <a:srgbClr val="0A2D6E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rgbClr val="0A2D6E"/>
                          </a:solidFill>
                        </a:rPr>
                        <a:t>18</a:t>
                      </a:r>
                      <a:endParaRPr lang="en-US" sz="1400" dirty="0">
                        <a:solidFill>
                          <a:srgbClr val="0A2D6E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49938"/>
                  </a:ext>
                </a:extLst>
              </a:tr>
              <a:tr h="4426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>
                          <a:solidFill>
                            <a:srgbClr val="0A2D6E"/>
                          </a:solidFill>
                        </a:rPr>
                        <a:t>Improve coordination between materials and instrument researchers and scientists at large-scale facilities</a:t>
                      </a:r>
                      <a:endParaRPr lang="en-US" sz="1400" i="0" dirty="0">
                        <a:solidFill>
                          <a:srgbClr val="0A2D6E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rgbClr val="0A2D6E"/>
                          </a:solidFill>
                        </a:rPr>
                        <a:t>19</a:t>
                      </a:r>
                      <a:endParaRPr lang="en-US" sz="1400" dirty="0">
                        <a:solidFill>
                          <a:srgbClr val="0A2D6E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235299"/>
                  </a:ext>
                </a:extLst>
              </a:tr>
              <a:tr h="4426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>
                          <a:solidFill>
                            <a:srgbClr val="0A2D6E"/>
                          </a:solidFill>
                        </a:rPr>
                        <a:t>Continue to support the Helmholtz mission and Helmholtz scientists by providing new measurement capabilities at large-scale facilities for users</a:t>
                      </a:r>
                      <a:endParaRPr lang="en-US" sz="1400" i="0" dirty="0">
                        <a:solidFill>
                          <a:srgbClr val="0A2D6E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rgbClr val="0A2D6E"/>
                          </a:solidFill>
                        </a:rPr>
                        <a:t>20</a:t>
                      </a:r>
                      <a:endParaRPr lang="en-US" sz="1400" dirty="0">
                        <a:solidFill>
                          <a:srgbClr val="0A2D6E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802766"/>
                  </a:ext>
                </a:extLst>
              </a:tr>
              <a:tr h="635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>
                          <a:solidFill>
                            <a:srgbClr val="0A2D6E"/>
                          </a:solidFill>
                        </a:rPr>
                        <a:t>Pursue outstanding, scientifically broad-based life science in the first stage of the program as proposed, ensuring that the valuable coherence of the biological research is maintained during PoF IV through joint meetings </a:t>
                      </a:r>
                      <a:endParaRPr lang="en-US" sz="1400" i="0" dirty="0">
                        <a:solidFill>
                          <a:srgbClr val="0A2D6E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1400" dirty="0">
                          <a:solidFill>
                            <a:srgbClr val="0A2D6E"/>
                          </a:solidFill>
                        </a:rPr>
                        <a:t>21</a:t>
                      </a:r>
                      <a:endParaRPr lang="en-US" sz="1400" dirty="0">
                        <a:solidFill>
                          <a:srgbClr val="0A2D6E"/>
                        </a:solidFill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183847"/>
                  </a:ext>
                </a:extLst>
              </a:tr>
            </a:tbl>
          </a:graphicData>
        </a:graphic>
      </p:graphicFrame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5242713A-16F0-F31F-557D-C3EFF4C9DEC3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7</a:t>
            </a:fld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6557CF-9526-517B-3933-D43EA2BBF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753530" y="36080"/>
            <a:ext cx="1379867" cy="73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845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ADD23-F9D9-F980-897A-072C36D4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71028"/>
            <a:ext cx="8424000" cy="371930"/>
          </a:xfrm>
        </p:spPr>
        <p:txBody>
          <a:bodyPr/>
          <a:lstStyle/>
          <a:p>
            <a:r>
              <a:rPr lang="en-US" sz="2400" dirty="0"/>
              <a:t>Large-Scale Infrastructures (LKII): Substantial Achievements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ED0AA1F-376F-1602-B1E2-54D84AE54C26}"/>
              </a:ext>
            </a:extLst>
          </p:cNvPr>
          <p:cNvSpPr txBox="1">
            <a:spLocks/>
          </p:cNvSpPr>
          <p:nvPr/>
        </p:nvSpPr>
        <p:spPr>
          <a:xfrm>
            <a:off x="251520" y="218863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0" kern="1200" cap="none" baseline="0">
                <a:solidFill>
                  <a:srgbClr val="00286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From Matter to Materials and Life</a:t>
            </a:r>
            <a:endParaRPr lang="en-US" sz="2000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7EFA8860-DD0A-C96E-BF27-7E24B4C398C9}"/>
              </a:ext>
            </a:extLst>
          </p:cNvPr>
          <p:cNvCxnSpPr/>
          <p:nvPr/>
        </p:nvCxnSpPr>
        <p:spPr>
          <a:xfrm>
            <a:off x="310105" y="3003798"/>
            <a:ext cx="86049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C978E524-EE4B-89FB-BB84-56D6DA329125}"/>
              </a:ext>
            </a:extLst>
          </p:cNvPr>
          <p:cNvSpPr txBox="1"/>
          <p:nvPr/>
        </p:nvSpPr>
        <p:spPr>
          <a:xfrm>
            <a:off x="7540502" y="3095762"/>
            <a:ext cx="1479892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NEUTRONS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Grafik 8">
            <a:extLst>
              <a:ext uri="{FF2B5EF4-FFF2-40B4-BE49-F238E27FC236}">
                <a16:creationId xmlns:a16="http://schemas.microsoft.com/office/drawing/2014/main" id="{B6B5297C-08D6-2D1F-2A16-7094DBBCD43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896036" y="3087192"/>
            <a:ext cx="2478093" cy="1860026"/>
          </a:xfrm>
          <a:prstGeom prst="rect">
            <a:avLst/>
          </a:prstGeom>
          <a:ln w="0">
            <a:noFill/>
          </a:ln>
        </p:spPr>
      </p:pic>
      <p:sp>
        <p:nvSpPr>
          <p:cNvPr id="11" name="PlaceHolder 2">
            <a:extLst>
              <a:ext uri="{FF2B5EF4-FFF2-40B4-BE49-F238E27FC236}">
                <a16:creationId xmlns:a16="http://schemas.microsoft.com/office/drawing/2014/main" id="{C0959AE3-0E40-0EAB-AA36-20B7596D99B4}"/>
              </a:ext>
            </a:extLst>
          </p:cNvPr>
          <p:cNvSpPr txBox="1">
            <a:spLocks/>
          </p:cNvSpPr>
          <p:nvPr/>
        </p:nvSpPr>
        <p:spPr>
          <a:xfrm>
            <a:off x="395536" y="3094541"/>
            <a:ext cx="4176464" cy="50976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  <a:tabLst>
                <a:tab pos="0" algn="l"/>
              </a:tabLst>
            </a:pPr>
            <a:r>
              <a:rPr lang="en-US" sz="1400" spc="-1" dirty="0">
                <a:solidFill>
                  <a:srgbClr val="023D6B"/>
                </a:solidFill>
                <a:latin typeface="Arial"/>
              </a:rPr>
              <a:t>First beam on target on Dec. 12, 2022, </a:t>
            </a:r>
            <a:br>
              <a:rPr lang="en-US" sz="1400" spc="-1" dirty="0">
                <a:solidFill>
                  <a:srgbClr val="023D6B"/>
                </a:solidFill>
                <a:latin typeface="Arial"/>
              </a:rPr>
            </a:br>
            <a:r>
              <a:rPr lang="en-US" sz="1400" spc="-1" dirty="0">
                <a:solidFill>
                  <a:srgbClr val="023D6B"/>
                </a:solidFill>
                <a:latin typeface="Arial"/>
              </a:rPr>
              <a:t>with 3 beamlines in operation</a:t>
            </a:r>
            <a:endParaRPr lang="en-US" sz="1400" b="0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4000"/>
              </a:lnSpc>
              <a:tabLst>
                <a:tab pos="0" algn="l"/>
              </a:tabLst>
            </a:pPr>
            <a:endParaRPr lang="en-US" sz="1400" b="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EE14ABA-766A-6139-464E-AF8B478D03B5}"/>
              </a:ext>
            </a:extLst>
          </p:cNvPr>
          <p:cNvSpPr txBox="1"/>
          <p:nvPr/>
        </p:nvSpPr>
        <p:spPr>
          <a:xfrm flipH="1">
            <a:off x="277501" y="3769627"/>
            <a:ext cx="4656914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chemeClr val="tx1"/>
                </a:solidFill>
              </a:rPr>
              <a:t>proton beamline from cyclotron (45 MeV; pulsed)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target-moderator-reflector (TMR) unit </a:t>
            </a:r>
            <a:endParaRPr lang="en-US" sz="14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cold methane moderator</a:t>
            </a:r>
            <a:endParaRPr lang="en-US" sz="14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three experimental stations in operation</a:t>
            </a:r>
            <a:endParaRPr lang="en-US" sz="14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02A89074-6BEC-C9E4-2853-0535DD98F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3" y="1507865"/>
            <a:ext cx="2784981" cy="1400614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C8722045-F2F5-D8AD-50CE-75B10B3090F2}"/>
              </a:ext>
            </a:extLst>
          </p:cNvPr>
          <p:cNvSpPr txBox="1"/>
          <p:nvPr/>
        </p:nvSpPr>
        <p:spPr>
          <a:xfrm>
            <a:off x="292154" y="1137530"/>
            <a:ext cx="3797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A2D6E"/>
                </a:solidFill>
              </a:rPr>
              <a:t>sFLASH</a:t>
            </a:r>
            <a:r>
              <a:rPr lang="en-US" sz="1400" b="1" dirty="0">
                <a:solidFill>
                  <a:srgbClr val="0A2D6E"/>
                </a:solidFill>
              </a:rPr>
              <a:t>: FIRST Echo-Enabled HG LASING</a:t>
            </a:r>
          </a:p>
        </p:txBody>
      </p:sp>
      <p:pic>
        <p:nvPicPr>
          <p:cNvPr id="16" name="Picture 13">
            <a:extLst>
              <a:ext uri="{FF2B5EF4-FFF2-40B4-BE49-F238E27FC236}">
                <a16:creationId xmlns:a16="http://schemas.microsoft.com/office/drawing/2014/main" id="{642E1E3B-8084-957F-9E5E-075721BE6A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020" y="1490638"/>
            <a:ext cx="4640058" cy="148039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3C0F3098-AB21-2733-42C9-08A3B2830720}"/>
              </a:ext>
            </a:extLst>
          </p:cNvPr>
          <p:cNvSpPr txBox="1"/>
          <p:nvPr/>
        </p:nvSpPr>
        <p:spPr>
          <a:xfrm>
            <a:off x="7698557" y="1561500"/>
            <a:ext cx="132183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PHOTONS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8C3403AB-9A41-822F-519D-B44DB129762D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8</a:t>
            </a:fld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937A074-966B-D341-A76E-2C4576812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753530" y="36080"/>
            <a:ext cx="1379867" cy="73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937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ADD23-F9D9-F980-897A-072C36D4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71028"/>
            <a:ext cx="8424000" cy="371930"/>
          </a:xfrm>
        </p:spPr>
        <p:txBody>
          <a:bodyPr/>
          <a:lstStyle/>
          <a:p>
            <a:r>
              <a:rPr lang="en-US" sz="2400" dirty="0"/>
              <a:t>Large-Scale Infrastructures (LKII): Substantial Achievements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ED0AA1F-376F-1602-B1E2-54D84AE54C26}"/>
              </a:ext>
            </a:extLst>
          </p:cNvPr>
          <p:cNvSpPr txBox="1">
            <a:spLocks/>
          </p:cNvSpPr>
          <p:nvPr/>
        </p:nvSpPr>
        <p:spPr>
          <a:xfrm>
            <a:off x="251520" y="218863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0" kern="1200" cap="none" baseline="0">
                <a:solidFill>
                  <a:srgbClr val="00286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From Matter to Materials and Life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7EFA8860-DD0A-C96E-BF27-7E24B4C398C9}"/>
              </a:ext>
            </a:extLst>
          </p:cNvPr>
          <p:cNvCxnSpPr/>
          <p:nvPr/>
        </p:nvCxnSpPr>
        <p:spPr>
          <a:xfrm>
            <a:off x="310105" y="3003798"/>
            <a:ext cx="86049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C978E524-EE4B-89FB-BB84-56D6DA329125}"/>
              </a:ext>
            </a:extLst>
          </p:cNvPr>
          <p:cNvSpPr txBox="1"/>
          <p:nvPr/>
        </p:nvSpPr>
        <p:spPr>
          <a:xfrm>
            <a:off x="7470322" y="3048265"/>
            <a:ext cx="162018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HIGH FIELDS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C0F3098-AB21-2733-42C9-08A3B2830720}"/>
              </a:ext>
            </a:extLst>
          </p:cNvPr>
          <p:cNvSpPr txBox="1"/>
          <p:nvPr/>
        </p:nvSpPr>
        <p:spPr>
          <a:xfrm>
            <a:off x="8341579" y="1167177"/>
            <a:ext cx="74892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4F3D4102-6E4C-488F-9308-4DCF780A290A}"/>
              </a:ext>
            </a:extLst>
          </p:cNvPr>
          <p:cNvSpPr txBox="1">
            <a:spLocks/>
          </p:cNvSpPr>
          <p:nvPr/>
        </p:nvSpPr>
        <p:spPr>
          <a:xfrm>
            <a:off x="2267744" y="1146168"/>
            <a:ext cx="5868652" cy="342852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4000"/>
              </a:lnSpc>
              <a:buClr>
                <a:srgbClr val="023D6B"/>
              </a:buClr>
            </a:pPr>
            <a:r>
              <a:rPr lang="en-US" sz="1600" spc="-1" dirty="0">
                <a:solidFill>
                  <a:srgbClr val="023D6B"/>
                </a:solidFill>
                <a:latin typeface="Arial"/>
              </a:rPr>
              <a:t>CRYRING@ESR in full user operation</a:t>
            </a:r>
            <a:endParaRPr lang="en-US" sz="1600" b="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Grafik 8">
            <a:extLst>
              <a:ext uri="{FF2B5EF4-FFF2-40B4-BE49-F238E27FC236}">
                <a16:creationId xmlns:a16="http://schemas.microsoft.com/office/drawing/2014/main" id="{281944B2-34FB-C1E8-E771-911241D39C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8" r="11536" b="11752"/>
          <a:stretch/>
        </p:blipFill>
        <p:spPr>
          <a:xfrm>
            <a:off x="2740729" y="1551196"/>
            <a:ext cx="1891122" cy="1292400"/>
          </a:xfrm>
          <a:prstGeom prst="rect">
            <a:avLst/>
          </a:prstGeom>
          <a:ln w="28575">
            <a:noFill/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855D5E5-3A66-C813-0206-FAED6E360FA2}"/>
              </a:ext>
            </a:extLst>
          </p:cNvPr>
          <p:cNvSpPr txBox="1"/>
          <p:nvPr/>
        </p:nvSpPr>
        <p:spPr>
          <a:xfrm>
            <a:off x="4690410" y="1536509"/>
            <a:ext cx="3582148" cy="129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3515" marR="5080" indent="-171450">
              <a:lnSpc>
                <a:spcPct val="110000"/>
              </a:lnSpc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tabLst>
                <a:tab pos="191135" algn="l"/>
              </a:tabLst>
            </a:pPr>
            <a:r>
              <a:rPr lang="en-US" sz="1200" dirty="0">
                <a:latin typeface="Arial"/>
                <a:cs typeface="Arial"/>
              </a:rPr>
              <a:t>Atomic and </a:t>
            </a:r>
            <a:r>
              <a:rPr lang="en-US" sz="1200" dirty="0" err="1">
                <a:latin typeface="Arial"/>
                <a:cs typeface="Arial"/>
              </a:rPr>
              <a:t>astro</a:t>
            </a:r>
            <a:r>
              <a:rPr lang="en-US" sz="1200" dirty="0">
                <a:latin typeface="Arial"/>
                <a:cs typeface="Arial"/>
              </a:rPr>
              <a:t>-physical reaction studies for stored highly charged ions at low energies;</a:t>
            </a:r>
          </a:p>
          <a:p>
            <a:pPr marL="183515" marR="5080" indent="-171450">
              <a:lnSpc>
                <a:spcPct val="110000"/>
              </a:lnSpc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tabLst>
                <a:tab pos="191135" algn="l"/>
              </a:tabLst>
            </a:pPr>
            <a:r>
              <a:rPr lang="en-US" sz="1200" dirty="0">
                <a:latin typeface="Arial"/>
                <a:cs typeface="Arial"/>
              </a:rPr>
              <a:t>Ion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solid</a:t>
            </a:r>
            <a:r>
              <a:rPr lang="en-US" sz="1200" spc="-2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interaction</a:t>
            </a:r>
            <a:r>
              <a:rPr lang="en-US" sz="1200" spc="-3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as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</a:t>
            </a:r>
            <a:r>
              <a:rPr lang="en-US" sz="1200" spc="-2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function</a:t>
            </a:r>
            <a:r>
              <a:rPr lang="en-US" sz="1200" spc="-20" dirty="0">
                <a:latin typeface="Arial"/>
                <a:cs typeface="Arial"/>
              </a:rPr>
              <a:t> </a:t>
            </a:r>
            <a:r>
              <a:rPr lang="en-US" sz="1200" spc="-25" dirty="0">
                <a:latin typeface="Arial"/>
                <a:cs typeface="Arial"/>
              </a:rPr>
              <a:t>of </a:t>
            </a:r>
            <a:r>
              <a:rPr lang="en-US" sz="1200" dirty="0">
                <a:latin typeface="Arial"/>
                <a:cs typeface="Arial"/>
              </a:rPr>
              <a:t>potential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and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kinetic</a:t>
            </a:r>
            <a:r>
              <a:rPr lang="en-US" sz="1200" spc="-20" dirty="0">
                <a:latin typeface="Arial"/>
                <a:cs typeface="Arial"/>
              </a:rPr>
              <a:t> </a:t>
            </a:r>
            <a:r>
              <a:rPr lang="en-US" sz="1200" spc="-10" dirty="0">
                <a:latin typeface="Arial"/>
                <a:cs typeface="Arial"/>
              </a:rPr>
              <a:t>energy;</a:t>
            </a:r>
            <a:endParaRPr lang="en-US" sz="1200" dirty="0">
              <a:latin typeface="Arial"/>
              <a:cs typeface="Arial"/>
            </a:endParaRPr>
          </a:p>
          <a:p>
            <a:pPr marL="183515" indent="-171450">
              <a:lnSpc>
                <a:spcPct val="110000"/>
              </a:lnSpc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tabLst>
                <a:tab pos="191135" algn="l"/>
              </a:tabLst>
            </a:pPr>
            <a:r>
              <a:rPr lang="en-US" sz="1200" dirty="0">
                <a:latin typeface="Arial"/>
                <a:cs typeface="Arial"/>
              </a:rPr>
              <a:t>Sputtering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and</a:t>
            </a:r>
            <a:r>
              <a:rPr lang="en-US" sz="1200" spc="-2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surface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spc="-10" dirty="0">
                <a:latin typeface="Arial"/>
                <a:cs typeface="Arial"/>
              </a:rPr>
              <a:t>processes;</a:t>
            </a:r>
            <a:endParaRPr lang="en-US" sz="1200" dirty="0">
              <a:latin typeface="Arial"/>
              <a:cs typeface="Arial"/>
            </a:endParaRPr>
          </a:p>
          <a:p>
            <a:pPr marL="183515" indent="-171450">
              <a:lnSpc>
                <a:spcPct val="110000"/>
              </a:lnSpc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tabLst>
                <a:tab pos="191135" algn="l"/>
              </a:tabLst>
            </a:pPr>
            <a:r>
              <a:rPr lang="en-US" sz="1200" dirty="0">
                <a:latin typeface="Arial"/>
                <a:cs typeface="Arial"/>
              </a:rPr>
              <a:t>Interaction</a:t>
            </a:r>
            <a:r>
              <a:rPr lang="en-US" sz="1200" spc="-4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with</a:t>
            </a:r>
            <a:r>
              <a:rPr lang="en-US" sz="1200" spc="-2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2D</a:t>
            </a:r>
            <a:r>
              <a:rPr lang="en-US" sz="1200" spc="-10" dirty="0">
                <a:latin typeface="Arial"/>
                <a:cs typeface="Arial"/>
              </a:rPr>
              <a:t> materials.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68A4A04-818A-50DC-82F0-94C24C72C54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328" y="1556580"/>
            <a:ext cx="2435850" cy="1291845"/>
          </a:xfrm>
          <a:prstGeom prst="rect">
            <a:avLst/>
          </a:prstGeom>
        </p:spPr>
      </p:pic>
      <p:sp>
        <p:nvSpPr>
          <p:cNvPr id="20" name="PlaceHolder 2">
            <a:extLst>
              <a:ext uri="{FF2B5EF4-FFF2-40B4-BE49-F238E27FC236}">
                <a16:creationId xmlns:a16="http://schemas.microsoft.com/office/drawing/2014/main" id="{4CC0F3BB-E7EF-D2A2-D495-BAD828A2E8BC}"/>
              </a:ext>
            </a:extLst>
          </p:cNvPr>
          <p:cNvSpPr txBox="1">
            <a:spLocks/>
          </p:cNvSpPr>
          <p:nvPr/>
        </p:nvSpPr>
        <p:spPr>
          <a:xfrm>
            <a:off x="2740729" y="3002001"/>
            <a:ext cx="5868652" cy="50976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  <a:tabLst>
                <a:tab pos="0" algn="l"/>
              </a:tabLst>
            </a:pPr>
            <a:r>
              <a:rPr lang="en-US" sz="1600" spc="-1" dirty="0">
                <a:solidFill>
                  <a:srgbClr val="023D6B"/>
                </a:solidFill>
                <a:latin typeface="Arial"/>
              </a:rPr>
              <a:t>USER OPERATION AT HLD</a:t>
            </a:r>
            <a:endParaRPr lang="en-US" sz="1600" b="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03022EB3-83A5-B717-6234-23E884DCB3D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5381" y="3353435"/>
            <a:ext cx="4105831" cy="1648417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1272BF9-AA43-95BA-A884-441EE472389E}"/>
              </a:ext>
            </a:extLst>
          </p:cNvPr>
          <p:cNvSpPr txBox="1"/>
          <p:nvPr/>
        </p:nvSpPr>
        <p:spPr>
          <a:xfrm>
            <a:off x="4682787" y="3462064"/>
            <a:ext cx="410583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1200" dirty="0"/>
              <a:t>Typical user experiment by British group;</a:t>
            </a:r>
          </a:p>
          <a:p>
            <a:pPr marL="171450" indent="-171450"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1200" dirty="0"/>
              <a:t>YbB</a:t>
            </a:r>
            <a:r>
              <a:rPr lang="en-US" sz="1200" baseline="-25000" dirty="0"/>
              <a:t>12</a:t>
            </a:r>
            <a:r>
              <a:rPr lang="en-US" sz="1200" dirty="0"/>
              <a:t> is unconventional, so-called Kondo insulator;</a:t>
            </a:r>
          </a:p>
          <a:p>
            <a:pPr marL="171450" indent="-171450"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1200" dirty="0"/>
              <a:t>Above about 47 T metallic state;</a:t>
            </a:r>
          </a:p>
          <a:p>
            <a:pPr marL="171450" indent="-171450"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1200" dirty="0"/>
              <a:t>Quantum oscillations allow comparison with band structure and comparison with oscillations in the insulating state.</a:t>
            </a:r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39FF4026-78E4-3F7B-457E-ADA396A90A9F}"/>
              </a:ext>
            </a:extLst>
          </p:cNvPr>
          <p:cNvSpPr txBox="1">
            <a:spLocks/>
          </p:cNvSpPr>
          <p:nvPr/>
        </p:nvSpPr>
        <p:spPr>
          <a:xfrm>
            <a:off x="15903" y="4891160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 smtClean="0">
                <a:solidFill>
                  <a:schemeClr val="tx2"/>
                </a:solidFill>
              </a:rPr>
              <a:pPr/>
              <a:t>9</a:t>
            </a:fld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CC76F20F-3BD1-0C30-3173-87874B127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4"/>
          <a:stretch/>
        </p:blipFill>
        <p:spPr bwMode="auto">
          <a:xfrm>
            <a:off x="7753530" y="36080"/>
            <a:ext cx="1379867" cy="73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308280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CD 2022">
      <a:dk1>
        <a:sysClr val="windowText" lastClr="000000"/>
      </a:dk1>
      <a:lt1>
        <a:srgbClr val="FFFFFF"/>
      </a:lt1>
      <a:dk2>
        <a:srgbClr val="002864"/>
      </a:dk2>
      <a:lt2>
        <a:srgbClr val="EBFBFD"/>
      </a:lt2>
      <a:accent1>
        <a:srgbClr val="22B0F8"/>
      </a:accent1>
      <a:accent2>
        <a:srgbClr val="CDEEFB"/>
      </a:accent2>
      <a:accent3>
        <a:srgbClr val="00CCBC"/>
      </a:accent3>
      <a:accent4>
        <a:srgbClr val="8CD600"/>
      </a:accent4>
      <a:accent5>
        <a:srgbClr val="FA7833"/>
      </a:accent5>
      <a:accent6>
        <a:srgbClr val="ED5EF2"/>
      </a:accent6>
      <a:hlink>
        <a:srgbClr val="22B0F8"/>
      </a:hlink>
      <a:folHlink>
        <a:srgbClr val="D23264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haltsfolie">
  <a:themeElements>
    <a:clrScheme name="CD 2022">
      <a:dk1>
        <a:sysClr val="windowText" lastClr="000000"/>
      </a:dk1>
      <a:lt1>
        <a:srgbClr val="FFFFFF"/>
      </a:lt1>
      <a:dk2>
        <a:srgbClr val="002864"/>
      </a:dk2>
      <a:lt2>
        <a:srgbClr val="EBFBFD"/>
      </a:lt2>
      <a:accent1>
        <a:srgbClr val="22B0F8"/>
      </a:accent1>
      <a:accent2>
        <a:srgbClr val="CDEEFB"/>
      </a:accent2>
      <a:accent3>
        <a:srgbClr val="00CCBC"/>
      </a:accent3>
      <a:accent4>
        <a:srgbClr val="8CD600"/>
      </a:accent4>
      <a:accent5>
        <a:srgbClr val="FA7833"/>
      </a:accent5>
      <a:accent6>
        <a:srgbClr val="ED5EF2"/>
      </a:accent6>
      <a:hlink>
        <a:srgbClr val="22B0F8"/>
      </a:hlink>
      <a:folHlink>
        <a:srgbClr val="D23264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3179</Words>
  <Application>Microsoft Office PowerPoint</Application>
  <PresentationFormat>Bildschirmpräsentation (16:9)</PresentationFormat>
  <Paragraphs>327</Paragraphs>
  <Slides>30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30</vt:i4>
      </vt:variant>
    </vt:vector>
  </HeadingPairs>
  <TitlesOfParts>
    <vt:vector size="37" baseType="lpstr">
      <vt:lpstr>Arial</vt:lpstr>
      <vt:lpstr>Calibri</vt:lpstr>
      <vt:lpstr>Symbol</vt:lpstr>
      <vt:lpstr>Times New Roman</vt:lpstr>
      <vt:lpstr>Wingdings</vt:lpstr>
      <vt:lpstr>Benutzerdefiniertes Design</vt:lpstr>
      <vt:lpstr>1_Inhaltsfolie</vt:lpstr>
      <vt:lpstr>From Matter to Materials and Life</vt:lpstr>
      <vt:lpstr>PROGRAM MML: From Matter to Materials and Life</vt:lpstr>
      <vt:lpstr>The Topic Structure of the Program</vt:lpstr>
      <vt:lpstr>Matter: Dynamics, Mechanisms, and Control </vt:lpstr>
      <vt:lpstr>Materials: Quantum, Complex and Functional Materials</vt:lpstr>
      <vt:lpstr>Life Science: Building Blocks of Life – Structure and Function</vt:lpstr>
      <vt:lpstr>From Matter to Materials and Life</vt:lpstr>
      <vt:lpstr>Large-Scale Infrastructures (LKII): Substantial Achievements</vt:lpstr>
      <vt:lpstr>Large-Scale Infrastructures (LKII): Substantial Achievements</vt:lpstr>
      <vt:lpstr>From Matter to Materials and Life</vt:lpstr>
      <vt:lpstr>From Matter to Materials and Life</vt:lpstr>
      <vt:lpstr>From Matter to Materials and Life</vt:lpstr>
      <vt:lpstr>From Matter to Materials and Life</vt:lpstr>
      <vt:lpstr>From Matter to Materials and Life</vt:lpstr>
      <vt:lpstr>From Matter to Materials and Life</vt:lpstr>
      <vt:lpstr>From Matter to Materials and Life</vt:lpstr>
      <vt:lpstr>From Matter to Materials and Life</vt:lpstr>
      <vt:lpstr>From Matter to Materials and Life</vt:lpstr>
      <vt:lpstr>From Matter to Materials and Life</vt:lpstr>
      <vt:lpstr>From Matter to Materials and Life</vt:lpstr>
      <vt:lpstr>From Matter to Materials and Life</vt:lpstr>
      <vt:lpstr>From Matter to Materials and Life</vt:lpstr>
      <vt:lpstr>From Matter to Materials and Life</vt:lpstr>
      <vt:lpstr>From Matter to Materials and Life</vt:lpstr>
      <vt:lpstr>From Matter to Materials and Life</vt:lpstr>
      <vt:lpstr>From Matter to Materials and Life</vt:lpstr>
      <vt:lpstr>From Matter to Materials and Life</vt:lpstr>
      <vt:lpstr>From Matter to Materials and Life</vt:lpstr>
      <vt:lpstr>From Matter to Materials and Life</vt:lpstr>
      <vt:lpstr>From Matter to Materials and Life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Dazenko, Irina</dc:creator>
  <cp:lastModifiedBy>Thomas St</cp:lastModifiedBy>
  <cp:revision>716</cp:revision>
  <cp:lastPrinted>2018-09-06T12:56:39Z</cp:lastPrinted>
  <dcterms:created xsi:type="dcterms:W3CDTF">2017-08-27T12:31:56Z</dcterms:created>
  <dcterms:modified xsi:type="dcterms:W3CDTF">2023-04-27T14:00:18Z</dcterms:modified>
</cp:coreProperties>
</file>