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4" r:id="rId5"/>
    <p:sldId id="278" r:id="rId6"/>
    <p:sldId id="277" r:id="rId7"/>
    <p:sldId id="280" r:id="rId8"/>
    <p:sldId id="272" r:id="rId9"/>
    <p:sldId id="259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4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0136119" y="2518681"/>
            <a:ext cx="1440000" cy="144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Houjun Qian, scientist / PITZ , 3.5.2023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/>
              <a:t>Your name, position / group ,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0848113" y="5973115"/>
            <a:ext cx="720000" cy="7200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XFEL Accelerator R&amp;D </a:t>
            </a:r>
            <a:r>
              <a:rPr lang="de-DE" altLang="en-US" dirty="0">
                <a:latin typeface="Calibri" panose="020F0502020204030204" charset="0"/>
              </a:rPr>
              <a:t>Status / Final Report</a:t>
            </a:r>
            <a:br>
              <a:rPr lang="en-US" dirty="0"/>
            </a:br>
            <a:r>
              <a:rPr lang="en-US" dirty="0">
                <a:latin typeface="Calibri" panose="020F0502020204030204"/>
              </a:rPr>
              <a:t>NC CW gun and buncher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altLang="zh-CN" dirty="0">
                <a:latin typeface="Calibri" panose="020F0502020204030204"/>
              </a:rPr>
              <a:t>Frank Stephan, </a:t>
            </a:r>
            <a:r>
              <a:rPr lang="en-US" altLang="zh-CN" dirty="0">
                <a:latin typeface="Calibri" panose="020F0502020204030204"/>
              </a:rPr>
              <a:t>Houjun Qian</a:t>
            </a:r>
            <a:endParaRPr lang="en-US" altLang="zh-CN" dirty="0"/>
          </a:p>
          <a:p>
            <a:pPr>
              <a:defRPr/>
            </a:pPr>
            <a:r>
              <a:rPr lang="de-DE" altLang="zh-CN" dirty="0">
                <a:latin typeface="Calibri" panose="020F0502020204030204"/>
                <a:cs typeface="Calibri" panose="020F0502020204030204"/>
              </a:rPr>
              <a:t>3</a:t>
            </a:r>
            <a:r>
              <a:rPr lang="en-US" altLang="zh-CN" baseline="30000" dirty="0" err="1">
                <a:latin typeface="Calibri" panose="020F0502020204030204"/>
                <a:cs typeface="Calibri" panose="020F0502020204030204"/>
              </a:rPr>
              <a:t>rd</a:t>
            </a:r>
            <a:r>
              <a:rPr lang="en-US" altLang="zh-CN" dirty="0">
                <a:latin typeface="Calibri" panose="020F0502020204030204"/>
                <a:cs typeface="Calibri" panose="020F0502020204030204"/>
              </a:rPr>
              <a:t> May 2023</a:t>
            </a:r>
          </a:p>
        </p:txBody>
      </p:sp>
      <p:sp>
        <p:nvSpPr>
          <p:cNvPr id="4" name="Text Box 3"/>
          <p:cNvSpPr txBox="1"/>
          <p:nvPr/>
        </p:nvSpPr>
        <p:spPr bwMode="auto">
          <a:xfrm>
            <a:off x="687705" y="4078605"/>
            <a:ext cx="8432800" cy="143827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i="1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dirty="0">
                <a:latin typeface="Calibri" panose="020F0502020204030204"/>
              </a:rPr>
              <a:t>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Calibri" panose="020F0502020204030204"/>
              </a:rPr>
              <a:t>A backup injector solution for CW upgrade of European XFEL</a:t>
            </a:r>
          </a:p>
          <a:p>
            <a:pPr lvl="1">
              <a:defRPr/>
            </a:pPr>
            <a:r>
              <a:rPr lang="en-US" altLang="zh-CN" dirty="0">
                <a:latin typeface="Calibri" panose="020F0502020204030204"/>
              </a:rPr>
              <a:t>Normal conducting CW gun physics design and preliminary technical design</a:t>
            </a:r>
          </a:p>
          <a:p>
            <a:pPr lvl="1">
              <a:defRPr/>
            </a:pPr>
            <a:r>
              <a:rPr lang="en-US" altLang="zh-CN" dirty="0">
                <a:latin typeface="Calibri" panose="020F0502020204030204"/>
              </a:rPr>
              <a:t>Normal conducting CW buncher physics design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Q3/2018 -  Q2/2021 (original </a:t>
            </a:r>
            <a:r>
              <a:rPr lang="en-US" altLang="zh-CN" dirty="0">
                <a:latin typeface="Calibri" panose="020F0502020204030204"/>
              </a:rPr>
              <a:t>plan)</a:t>
            </a:r>
            <a:endParaRPr lang="en-US" dirty="0">
              <a:latin typeface="Calibri" panose="020F0502020204030204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2117DA8E-89B4-BE2D-D78B-625656465674}"/>
              </a:ext>
            </a:extLst>
          </p:cNvPr>
          <p:cNvGrpSpPr/>
          <p:nvPr/>
        </p:nvGrpSpPr>
        <p:grpSpPr>
          <a:xfrm>
            <a:off x="695400" y="2958381"/>
            <a:ext cx="5756558" cy="2918891"/>
            <a:chOff x="335361" y="3483464"/>
            <a:chExt cx="5756558" cy="291889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3017AB1-F0AE-DA8B-0653-95DEDF01B331}"/>
                </a:ext>
              </a:extLst>
            </p:cNvPr>
            <p:cNvGrpSpPr/>
            <p:nvPr/>
          </p:nvGrpSpPr>
          <p:grpSpPr>
            <a:xfrm>
              <a:off x="335361" y="3483464"/>
              <a:ext cx="2594936" cy="2037290"/>
              <a:chOff x="-7369494" y="6401864"/>
              <a:chExt cx="3099056" cy="2433074"/>
            </a:xfrm>
          </p:grpSpPr>
          <p:pic>
            <p:nvPicPr>
              <p:cNvPr id="12" name="Picture 31">
                <a:extLst>
                  <a:ext uri="{FF2B5EF4-FFF2-40B4-BE49-F238E27FC236}">
                    <a16:creationId xmlns:a16="http://schemas.microsoft.com/office/drawing/2014/main" id="{CE51423B-93CA-9A43-9474-D3C3693118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A6CAF0"/>
                  </a:clrFrom>
                  <a:clrTo>
                    <a:srgbClr val="A6CAF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369494" y="7189019"/>
                <a:ext cx="3098667" cy="164591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33675D57-1129-AAC0-E997-277893EE92B1}"/>
                  </a:ext>
                </a:extLst>
              </p:cNvPr>
              <p:cNvSpPr txBox="1"/>
              <p:nvPr/>
            </p:nvSpPr>
            <p:spPr>
              <a:xfrm>
                <a:off x="-7343171" y="6401864"/>
                <a:ext cx="3072733" cy="62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</a:rPr>
                  <a:t>All-SC gun</a:t>
                </a:r>
              </a:p>
              <a:p>
                <a:pPr algn="ctr"/>
                <a:r>
                  <a:rPr lang="en-US" sz="1400" dirty="0">
                    <a:solidFill>
                      <a:prstClr val="black"/>
                    </a:solidFill>
                  </a:rPr>
                  <a:t>Main option at DESY</a:t>
                </a:r>
                <a:endParaRPr lang="de-DE" sz="1400" dirty="0" err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0FC4E2C0-6D50-F37C-6E30-185CD124FD66}"/>
                </a:ext>
              </a:extLst>
            </p:cNvPr>
            <p:cNvGrpSpPr/>
            <p:nvPr/>
          </p:nvGrpSpPr>
          <p:grpSpPr>
            <a:xfrm>
              <a:off x="3215681" y="3581416"/>
              <a:ext cx="2876238" cy="2820939"/>
              <a:chOff x="6308732" y="4404214"/>
              <a:chExt cx="2876238" cy="282093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10AD67E-B8DA-2392-8707-283FA05C9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8732" y="4404214"/>
                <a:ext cx="2876238" cy="228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A4229F-2B86-A43B-4039-CCF3A3770B82}"/>
                  </a:ext>
                </a:extLst>
              </p:cNvPr>
              <p:cNvSpPr txBox="1"/>
              <p:nvPr/>
            </p:nvSpPr>
            <p:spPr>
              <a:xfrm>
                <a:off x="7000211" y="6701933"/>
                <a:ext cx="1319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</a:rPr>
                  <a:t>NC VHF gun</a:t>
                </a:r>
              </a:p>
              <a:p>
                <a:pPr algn="ctr"/>
                <a:r>
                  <a:rPr lang="en-US" sz="1400" dirty="0">
                    <a:solidFill>
                      <a:prstClr val="black"/>
                    </a:solidFill>
                  </a:rPr>
                  <a:t>Backup option</a:t>
                </a:r>
                <a:endParaRPr lang="de-DE" sz="1400" dirty="0" err="1">
                  <a:solidFill>
                    <a:prstClr val="black"/>
                  </a:solidFill>
                </a:endParaRPr>
              </a:p>
            </p:txBody>
          </p:sp>
        </p:grpSp>
      </p:grp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41D8E95-92D2-ED35-D737-6B5EF5CEB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36732"/>
              </p:ext>
            </p:extLst>
          </p:nvPr>
        </p:nvGraphicFramePr>
        <p:xfrm>
          <a:off x="7032104" y="2943290"/>
          <a:ext cx="4308792" cy="266434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92658">
                  <a:extLst>
                    <a:ext uri="{9D8B030D-6E8A-4147-A177-3AD203B41FA5}">
                      <a16:colId xmlns:a16="http://schemas.microsoft.com/office/drawing/2014/main" val="3957081276"/>
                    </a:ext>
                  </a:extLst>
                </a:gridCol>
                <a:gridCol w="1321821">
                  <a:extLst>
                    <a:ext uri="{9D8B030D-6E8A-4147-A177-3AD203B41FA5}">
                      <a16:colId xmlns:a16="http://schemas.microsoft.com/office/drawing/2014/main" val="2545301790"/>
                    </a:ext>
                  </a:extLst>
                </a:gridCol>
                <a:gridCol w="1201655">
                  <a:extLst>
                    <a:ext uri="{9D8B030D-6E8A-4147-A177-3AD203B41FA5}">
                      <a16:colId xmlns:a16="http://schemas.microsoft.com/office/drawing/2014/main" val="3588716661"/>
                    </a:ext>
                  </a:extLst>
                </a:gridCol>
                <a:gridCol w="892658">
                  <a:extLst>
                    <a:ext uri="{9D8B030D-6E8A-4147-A177-3AD203B41FA5}">
                      <a16:colId xmlns:a16="http://schemas.microsoft.com/office/drawing/2014/main" val="4112291579"/>
                    </a:ext>
                  </a:extLst>
                </a:gridCol>
              </a:tblGrid>
              <a:tr h="333043"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All </a:t>
                      </a:r>
                      <a:r>
                        <a:rPr lang="en-US" sz="1400" b="1" u="sng" strike="noStrike" dirty="0">
                          <a:effectLst/>
                        </a:rPr>
                        <a:t>SC</a:t>
                      </a:r>
                      <a:r>
                        <a:rPr lang="en-US" sz="1400" b="1" u="none" strike="noStrike" dirty="0">
                          <a:effectLst/>
                        </a:rPr>
                        <a:t> gun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effectLst/>
                        </a:rPr>
                        <a:t>NC</a:t>
                      </a:r>
                      <a:r>
                        <a:rPr lang="en-US" sz="1400" b="1" u="none" strike="noStrike" dirty="0">
                          <a:effectLst/>
                        </a:rPr>
                        <a:t> VHF gun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Unit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712896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Stategy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option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Backup option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7917324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Freq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1300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1300/6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60280978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Ecath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20-30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MV/m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74100413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</a:t>
                      </a:r>
                      <a:r>
                        <a:rPr lang="en-US" sz="14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emission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20-30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MV/m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8315445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Vgun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0.75-0.85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73580400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</a:t>
                      </a:r>
                      <a:r>
                        <a:rPr lang="en-US" sz="14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laser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fontAlgn="ctr"/>
                      <a:r>
                        <a:rPr lang="en-US" altLang="zh-CN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endParaRPr lang="zh-CN" altLang="en-US" sz="14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77707153"/>
                  </a:ext>
                </a:extLst>
              </a:tr>
              <a:tr h="333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Cathode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Cs</a:t>
                      </a:r>
                      <a:r>
                        <a:rPr lang="en-US" sz="1400" u="none" strike="noStrike" baseline="-25000" dirty="0">
                          <a:effectLst/>
                        </a:rPr>
                        <a:t>2</a:t>
                      </a:r>
                      <a:r>
                        <a:rPr lang="en-US" sz="1400" u="none" strike="noStrike" dirty="0">
                          <a:effectLst/>
                        </a:rPr>
                        <a:t>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54779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of </a:t>
            </a:r>
            <a:r>
              <a:rPr lang="en-US" altLang="zh-CN" dirty="0">
                <a:latin typeface="Calibri" panose="020F0502020204030204"/>
              </a:rPr>
              <a:t>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altLang="zh-CN" dirty="0" err="1">
                <a:latin typeface="Calibri" panose="020F0502020204030204"/>
              </a:rPr>
              <a:t>ctivity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RF optimizations of CW gun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A better RF frequency matching XFEL timing system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Higher cathode gradient for better beam quality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Higher shunt </a:t>
            </a:r>
            <a:r>
              <a:rPr lang="en-US" dirty="0" err="1">
                <a:latin typeface="Calibri" panose="020F0502020204030204" charset="0"/>
              </a:rPr>
              <a:t>impedence</a:t>
            </a:r>
            <a:endParaRPr lang="en-US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Lower peak field, lower dark current emission field</a:t>
            </a:r>
          </a:p>
          <a:p>
            <a:pPr lvl="1">
              <a:defRPr/>
            </a:pPr>
            <a:r>
              <a:rPr lang="en-US" dirty="0" err="1">
                <a:latin typeface="Calibri" panose="020F0502020204030204" charset="0"/>
              </a:rPr>
              <a:t>Multipacting</a:t>
            </a:r>
            <a:r>
              <a:rPr lang="en-US" dirty="0">
                <a:latin typeface="Calibri" panose="020F0502020204030204" charset="0"/>
              </a:rPr>
              <a:t> and thermal load analysis</a:t>
            </a:r>
          </a:p>
          <a:p>
            <a:pPr lvl="1">
              <a:defRPr/>
            </a:pPr>
            <a:endParaRPr lang="en-US" dirty="0">
              <a:latin typeface="Calibri" panose="020F0502020204030204" charset="0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E4A49A2-FAA3-C069-B00D-43F23C162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60138"/>
              </p:ext>
            </p:extLst>
          </p:nvPr>
        </p:nvGraphicFramePr>
        <p:xfrm>
          <a:off x="848664" y="3424153"/>
          <a:ext cx="4692408" cy="230477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71280">
                  <a:extLst>
                    <a:ext uri="{9D8B030D-6E8A-4147-A177-3AD203B41FA5}">
                      <a16:colId xmlns:a16="http://schemas.microsoft.com/office/drawing/2014/main" val="525499556"/>
                    </a:ext>
                  </a:extLst>
                </a:gridCol>
                <a:gridCol w="1586317">
                  <a:extLst>
                    <a:ext uri="{9D8B030D-6E8A-4147-A177-3AD203B41FA5}">
                      <a16:colId xmlns:a16="http://schemas.microsoft.com/office/drawing/2014/main" val="42433638"/>
                    </a:ext>
                  </a:extLst>
                </a:gridCol>
                <a:gridCol w="1242723">
                  <a:extLst>
                    <a:ext uri="{9D8B030D-6E8A-4147-A177-3AD203B41FA5}">
                      <a16:colId xmlns:a16="http://schemas.microsoft.com/office/drawing/2014/main" val="240754522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9291842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LCLS2 VHF gun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NC VHF gun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Unit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019814"/>
                  </a:ext>
                </a:extLst>
              </a:tr>
              <a:tr h="26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1300/7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1300/6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92329448"/>
                  </a:ext>
                </a:extLst>
              </a:tr>
              <a:tr h="26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Acc. Gap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5122058"/>
                  </a:ext>
                </a:extLst>
              </a:tr>
              <a:tr h="26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zh-CN" sz="14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cath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MV/m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30513716"/>
                  </a:ext>
                </a:extLst>
              </a:tr>
              <a:tr h="26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Vgun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4605047"/>
                  </a:ext>
                </a:extLst>
              </a:tr>
              <a:tr h="26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power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83325549"/>
                  </a:ext>
                </a:extLst>
              </a:tr>
              <a:tr h="26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4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peak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4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cath</a:t>
                      </a:r>
                      <a:endParaRPr lang="en-US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29931287"/>
                  </a:ext>
                </a:extLst>
              </a:tr>
              <a:tr h="26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4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plug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CN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zh-CN" sz="14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cath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1.04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65370353"/>
                  </a:ext>
                </a:extLst>
              </a:tr>
            </a:tbl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4E8AC1A1-DCC2-88E9-E37F-D918C1E71331}"/>
              </a:ext>
            </a:extLst>
          </p:cNvPr>
          <p:cNvGrpSpPr>
            <a:grpSpLocks noChangeAspect="1"/>
          </p:cNvGrpSpPr>
          <p:nvPr/>
        </p:nvGrpSpPr>
        <p:grpSpPr>
          <a:xfrm>
            <a:off x="6528048" y="690053"/>
            <a:ext cx="2152859" cy="1800000"/>
            <a:chOff x="6816080" y="2996952"/>
            <a:chExt cx="1968574" cy="1645920"/>
          </a:xfrm>
        </p:grpSpPr>
        <p:pic>
          <p:nvPicPr>
            <p:cNvPr id="6" name="Picture 113">
              <a:extLst>
                <a:ext uri="{FF2B5EF4-FFF2-40B4-BE49-F238E27FC236}">
                  <a16:creationId xmlns:a16="http://schemas.microsoft.com/office/drawing/2014/main" id="{292FD741-01C9-0D4D-5927-B87F35259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080" y="2996952"/>
              <a:ext cx="1968574" cy="1645920"/>
            </a:xfrm>
            <a:prstGeom prst="rect">
              <a:avLst/>
            </a:prstGeom>
          </p:spPr>
        </p:pic>
        <p:sp>
          <p:nvSpPr>
            <p:cNvPr id="7" name="TextBox 126">
              <a:extLst>
                <a:ext uri="{FF2B5EF4-FFF2-40B4-BE49-F238E27FC236}">
                  <a16:creationId xmlns:a16="http://schemas.microsoft.com/office/drawing/2014/main" id="{524E7FF4-0998-13C0-EA79-63621F415AAB}"/>
                </a:ext>
              </a:extLst>
            </p:cNvPr>
            <p:cNvSpPr txBox="1"/>
            <p:nvPr/>
          </p:nvSpPr>
          <p:spPr>
            <a:xfrm>
              <a:off x="7393043" y="3412008"/>
              <a:ext cx="744913" cy="527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00FF"/>
                  </a:solidFill>
                </a:rPr>
                <a:t>APEX gun</a:t>
              </a:r>
            </a:p>
            <a:p>
              <a:endParaRPr lang="en-US" sz="1050" dirty="0">
                <a:solidFill>
                  <a:srgbClr val="0000FF"/>
                </a:solidFill>
              </a:endParaRPr>
            </a:p>
            <a:p>
              <a:r>
                <a:rPr lang="en-US" sz="1050" dirty="0">
                  <a:solidFill>
                    <a:srgbClr val="FF0000"/>
                  </a:solidFill>
                </a:rPr>
                <a:t>DESY gun</a:t>
              </a:r>
              <a:endParaRPr lang="de-DE" sz="1050" dirty="0" err="1">
                <a:solidFill>
                  <a:srgbClr val="FF0000"/>
                </a:solidFill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A2DD3FD-FB1E-3024-0204-002F54481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869" y="690053"/>
            <a:ext cx="2757755" cy="1800000"/>
          </a:xfrm>
          <a:prstGeom prst="rect">
            <a:avLst/>
          </a:prstGeom>
        </p:spPr>
      </p:pic>
      <p:grpSp>
        <p:nvGrpSpPr>
          <p:cNvPr id="11" name="Group 21">
            <a:extLst>
              <a:ext uri="{FF2B5EF4-FFF2-40B4-BE49-F238E27FC236}">
                <a16:creationId xmlns:a16="http://schemas.microsoft.com/office/drawing/2014/main" id="{B2AD4E0E-7211-4F78-C4BB-B3F973A087D9}"/>
              </a:ext>
            </a:extLst>
          </p:cNvPr>
          <p:cNvGrpSpPr>
            <a:grpSpLocks noChangeAspect="1"/>
          </p:cNvGrpSpPr>
          <p:nvPr/>
        </p:nvGrpSpPr>
        <p:grpSpPr>
          <a:xfrm>
            <a:off x="6097884" y="3178081"/>
            <a:ext cx="2880000" cy="2069103"/>
            <a:chOff x="623392" y="2564904"/>
            <a:chExt cx="4202422" cy="3019182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B2AEEE3-A05A-97B0-F32F-EF155127F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92" y="2564904"/>
              <a:ext cx="4202422" cy="301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516CCC9B-CBC7-03E6-A58F-393FDFD8AB65}"/>
                </a:ext>
              </a:extLst>
            </p:cNvPr>
            <p:cNvSpPr/>
            <p:nvPr/>
          </p:nvSpPr>
          <p:spPr>
            <a:xfrm>
              <a:off x="3791744" y="4725144"/>
              <a:ext cx="72008" cy="43204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FDC6D0BA-E4A4-E2A1-D05C-E8A197B30C08}"/>
                </a:ext>
              </a:extLst>
            </p:cNvPr>
            <p:cNvSpPr txBox="1"/>
            <p:nvPr/>
          </p:nvSpPr>
          <p:spPr>
            <a:xfrm>
              <a:off x="3307111" y="4392044"/>
              <a:ext cx="772666" cy="28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0000"/>
                  </a:solidFill>
                </a:rPr>
                <a:t>APEX</a:t>
              </a: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804DA416-3405-F412-F6A7-E50E8A130C21}"/>
                </a:ext>
              </a:extLst>
            </p:cNvPr>
            <p:cNvSpPr/>
            <p:nvPr/>
          </p:nvSpPr>
          <p:spPr>
            <a:xfrm>
              <a:off x="4151784" y="4725144"/>
              <a:ext cx="72008" cy="4320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11C4A707-13B6-4786-9BFA-D5BB901650DF}"/>
                </a:ext>
              </a:extLst>
            </p:cNvPr>
            <p:cNvSpPr txBox="1"/>
            <p:nvPr/>
          </p:nvSpPr>
          <p:spPr>
            <a:xfrm>
              <a:off x="3891388" y="4445090"/>
              <a:ext cx="934426" cy="35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DESY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135B778-A47C-56E5-468B-8CB91EE6AAE3}"/>
              </a:ext>
            </a:extLst>
          </p:cNvPr>
          <p:cNvSpPr txBox="1"/>
          <p:nvPr/>
        </p:nvSpPr>
        <p:spPr bwMode="auto">
          <a:xfrm>
            <a:off x="6904074" y="247749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C0C0C0"/>
                </a:highlight>
              </a:rPr>
              <a:t>RF Geometry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5190210-0358-BB58-F708-B5B219AC7A5A}"/>
              </a:ext>
            </a:extLst>
          </p:cNvPr>
          <p:cNvSpPr txBox="1"/>
          <p:nvPr/>
        </p:nvSpPr>
        <p:spPr bwMode="auto">
          <a:xfrm>
            <a:off x="8897417" y="250499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C0C0C0"/>
                </a:highlight>
              </a:rPr>
              <a:t>Dark current emission field</a:t>
            </a:r>
            <a:endParaRPr lang="zh-CN" altLang="en-US" dirty="0">
              <a:highlight>
                <a:srgbClr val="C0C0C0"/>
              </a:highlight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56284CB2-4DEA-392D-1CD8-70E428A9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074661"/>
            <a:ext cx="256417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E582DCE-F71E-E276-7791-2F3DEDBBC6C4}"/>
              </a:ext>
            </a:extLst>
          </p:cNvPr>
          <p:cNvSpPr txBox="1"/>
          <p:nvPr/>
        </p:nvSpPr>
        <p:spPr bwMode="auto">
          <a:xfrm>
            <a:off x="6981018" y="53596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highlight>
                  <a:srgbClr val="C0C0C0"/>
                </a:highlight>
              </a:rPr>
              <a:t>Multipacting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0893D48-A1FD-BD2A-6337-DEDC2A2D75F5}"/>
              </a:ext>
            </a:extLst>
          </p:cNvPr>
          <p:cNvSpPr txBox="1"/>
          <p:nvPr/>
        </p:nvSpPr>
        <p:spPr bwMode="auto">
          <a:xfrm>
            <a:off x="9160670" y="532177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C0C0C0"/>
                </a:highlight>
              </a:rPr>
              <a:t>Temperature distribution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410036A-9D18-E7AA-1540-F91CA79E2B24}"/>
              </a:ext>
            </a:extLst>
          </p:cNvPr>
          <p:cNvSpPr txBox="1"/>
          <p:nvPr/>
        </p:nvSpPr>
        <p:spPr bwMode="auto">
          <a:xfrm>
            <a:off x="2783632" y="6182939"/>
            <a:ext cx="6000012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-US" altLang="zh-CN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Shu, Guan, et al</a:t>
            </a:r>
            <a:r>
              <a:rPr lang="en-US" altLang="zh-CN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Proc. 10th Int. Particle Accelerator Conf.(IPAC'19)</a:t>
            </a:r>
            <a:r>
              <a:rPr lang="en-US" altLang="zh-CN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zh-CN" altLang="zh-C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altLang="zh-CN" sz="1400" i="1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Shu, Guan, et al</a:t>
            </a: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39th Int. Free Electron Laser Conf.(FEL‘19).</a:t>
            </a:r>
            <a:endParaRPr lang="zh-CN" altLang="zh-CN" sz="1400" dirty="0">
              <a:solidFill>
                <a:srgbClr val="22222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of </a:t>
            </a:r>
            <a:r>
              <a:rPr lang="en-US" altLang="zh-CN" dirty="0">
                <a:latin typeface="Calibri" panose="020F0502020204030204"/>
              </a:rPr>
              <a:t>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altLang="zh-CN" dirty="0" err="1">
                <a:latin typeface="Calibri" panose="020F0502020204030204"/>
              </a:rPr>
              <a:t>ctivity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5" y="1344295"/>
            <a:ext cx="5158528" cy="452628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RF optimizations of CW buncher </a:t>
            </a:r>
            <a:r>
              <a:rPr lang="en-US" altLang="zh-CN" dirty="0">
                <a:latin typeface="Calibri" panose="020F0502020204030204"/>
              </a:rPr>
              <a:t>(APEX vs DESY)</a:t>
            </a:r>
            <a:endParaRPr lang="en-US" altLang="en-US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2 </a:t>
            </a:r>
            <a:r>
              <a:rPr lang="en-US" altLang="zh-CN" dirty="0">
                <a:latin typeface="Calibri" panose="020F0502020204030204"/>
              </a:rPr>
              <a:t>cell </a:t>
            </a:r>
            <a:r>
              <a:rPr lang="en-US" altLang="zh-CN" dirty="0">
                <a:latin typeface="Calibri" panose="020F0502020204030204"/>
                <a:sym typeface="Wingdings" panose="05000000000000000000" pitchFamily="2" charset="2"/>
              </a:rPr>
              <a:t> 3 cell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  <a:sym typeface="Wingdings" panose="05000000000000000000" pitchFamily="2" charset="2"/>
              </a:rPr>
              <a:t>Coaxial coupler  waveguide coupler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Higher buncher voltage for higher gun voltage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Similar heating per cell vs APEX buncher, simple cooling circuit</a:t>
            </a: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0893D48-A1FD-BD2A-6337-DEDC2A2D75F5}"/>
              </a:ext>
            </a:extLst>
          </p:cNvPr>
          <p:cNvSpPr txBox="1"/>
          <p:nvPr/>
        </p:nvSpPr>
        <p:spPr bwMode="auto">
          <a:xfrm>
            <a:off x="9274062" y="3070824"/>
            <a:ext cx="263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highlight>
                  <a:srgbClr val="C0C0C0"/>
                </a:highlight>
              </a:rPr>
              <a:t>Cooling circuit</a:t>
            </a:r>
            <a:endParaRPr lang="zh-CN" altLang="en-US" dirty="0">
              <a:highlight>
                <a:srgbClr val="C0C0C0"/>
              </a:highlight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55BC851-7F2B-F4B5-9E69-45088CCB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5" y="3274052"/>
            <a:ext cx="5868951" cy="20117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76B950F-D83A-D2AA-FA28-783C21F0F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93" y="892491"/>
            <a:ext cx="2266859" cy="221690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93CB1A0-195C-84DA-27F6-1A1E6A5EE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798" y="892492"/>
            <a:ext cx="2374475" cy="221690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5A0BCD2-9A84-4147-BC37-3E1438067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62" y="3460972"/>
            <a:ext cx="2519949" cy="19345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85EB60D-E922-8B5C-59D8-8438057BF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374" y="3505232"/>
            <a:ext cx="2434225" cy="19332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DC81E3EF-844E-20CF-CE61-7A0F1CC17203}"/>
              </a:ext>
            </a:extLst>
          </p:cNvPr>
          <p:cNvSpPr txBox="1"/>
          <p:nvPr/>
        </p:nvSpPr>
        <p:spPr bwMode="auto">
          <a:xfrm>
            <a:off x="8904312" y="5508372"/>
            <a:ext cx="317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highlight>
                  <a:srgbClr val="C0C0C0"/>
                </a:highlight>
              </a:rPr>
              <a:t>Temperature distribution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2808735-17B5-72A0-AC35-DAEB6E4F9990}"/>
              </a:ext>
            </a:extLst>
          </p:cNvPr>
          <p:cNvSpPr txBox="1"/>
          <p:nvPr/>
        </p:nvSpPr>
        <p:spPr bwMode="auto">
          <a:xfrm>
            <a:off x="6397816" y="5508573"/>
            <a:ext cx="263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highlight>
                  <a:srgbClr val="C0C0C0"/>
                </a:highlight>
              </a:rPr>
              <a:t>Stress distribution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B06A134-DAC1-EDDD-A5C7-A10D16B16694}"/>
              </a:ext>
            </a:extLst>
          </p:cNvPr>
          <p:cNvSpPr txBox="1"/>
          <p:nvPr/>
        </p:nvSpPr>
        <p:spPr bwMode="auto">
          <a:xfrm>
            <a:off x="6333488" y="3122646"/>
            <a:ext cx="263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highlight>
                  <a:srgbClr val="C0C0C0"/>
                </a:highlight>
              </a:rPr>
              <a:t>RF geometry</a:t>
            </a:r>
            <a:endParaRPr lang="zh-CN" altLang="en-US" dirty="0">
              <a:highlight>
                <a:srgbClr val="C0C0C0"/>
              </a:highlight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1C043A5-7CA0-F17D-0A6D-B91A7C925306}"/>
              </a:ext>
            </a:extLst>
          </p:cNvPr>
          <p:cNvSpPr txBox="1"/>
          <p:nvPr/>
        </p:nvSpPr>
        <p:spPr bwMode="auto">
          <a:xfrm>
            <a:off x="342477" y="5508372"/>
            <a:ext cx="57219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Lal, Shankar, et al</a:t>
            </a:r>
            <a:r>
              <a:rPr lang="en-US" altLang="zh-CN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4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DESY internal report, </a:t>
            </a:r>
            <a:r>
              <a:rPr lang="en-US" altLang="zh-CN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PUBDB-2021-05027 (2021)</a:t>
            </a:r>
          </a:p>
          <a:p>
            <a:r>
              <a:rPr lang="de-DE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Lal, Shankar, et al</a:t>
            </a:r>
            <a:r>
              <a:rPr lang="de-DE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NIMA 1027 (2022): 166220.</a:t>
            </a:r>
          </a:p>
          <a:p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7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of </a:t>
            </a:r>
            <a:r>
              <a:rPr lang="en-US" altLang="zh-CN" dirty="0">
                <a:latin typeface="Calibri" panose="020F0502020204030204"/>
              </a:rPr>
              <a:t>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altLang="zh-CN" dirty="0" err="1">
                <a:latin typeface="Calibri" panose="020F0502020204030204"/>
              </a:rPr>
              <a:t>ctivity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5" y="1344295"/>
            <a:ext cx="5543804" cy="452628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CW Injector S2E optimizations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DESY VHF vs LBNL/SLAC VHF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DESY NC vs DESY SC</a:t>
            </a:r>
          </a:p>
          <a:p>
            <a:pPr lvl="1">
              <a:defRPr/>
            </a:pPr>
            <a:endParaRPr lang="en-US" dirty="0">
              <a:latin typeface="Calibri" panose="020F0502020204030204" charset="0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9">
                <a:extLst>
                  <a:ext uri="{FF2B5EF4-FFF2-40B4-BE49-F238E27FC236}">
                    <a16:creationId xmlns:a16="http://schemas.microsoft.com/office/drawing/2014/main" id="{D751218B-1480-0681-7334-3D9AC23793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9024447"/>
                  </p:ext>
                </p:extLst>
              </p:nvPr>
            </p:nvGraphicFramePr>
            <p:xfrm>
              <a:off x="293684" y="2420888"/>
              <a:ext cx="6204846" cy="3026516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818978">
                      <a:extLst>
                        <a:ext uri="{9D8B030D-6E8A-4147-A177-3AD203B41FA5}">
                          <a16:colId xmlns:a16="http://schemas.microsoft.com/office/drawing/2014/main" val="2775393901"/>
                        </a:ext>
                      </a:extLst>
                    </a:gridCol>
                    <a:gridCol w="897644">
                      <a:extLst>
                        <a:ext uri="{9D8B030D-6E8A-4147-A177-3AD203B41FA5}">
                          <a16:colId xmlns:a16="http://schemas.microsoft.com/office/drawing/2014/main" val="2878815423"/>
                        </a:ext>
                      </a:extLst>
                    </a:gridCol>
                    <a:gridCol w="897644">
                      <a:extLst>
                        <a:ext uri="{9D8B030D-6E8A-4147-A177-3AD203B41FA5}">
                          <a16:colId xmlns:a16="http://schemas.microsoft.com/office/drawing/2014/main" val="4015560305"/>
                        </a:ext>
                      </a:extLst>
                    </a:gridCol>
                    <a:gridCol w="897644">
                      <a:extLst>
                        <a:ext uri="{9D8B030D-6E8A-4147-A177-3AD203B41FA5}">
                          <a16:colId xmlns:a16="http://schemas.microsoft.com/office/drawing/2014/main" val="2204364919"/>
                        </a:ext>
                      </a:extLst>
                    </a:gridCol>
                    <a:gridCol w="897644">
                      <a:extLst>
                        <a:ext uri="{9D8B030D-6E8A-4147-A177-3AD203B41FA5}">
                          <a16:colId xmlns:a16="http://schemas.microsoft.com/office/drawing/2014/main" val="1071217888"/>
                        </a:ext>
                      </a:extLst>
                    </a:gridCol>
                    <a:gridCol w="966697">
                      <a:extLst>
                        <a:ext uri="{9D8B030D-6E8A-4147-A177-3AD203B41FA5}">
                          <a16:colId xmlns:a16="http://schemas.microsoft.com/office/drawing/2014/main" val="1262350529"/>
                        </a:ext>
                      </a:extLst>
                    </a:gridCol>
                    <a:gridCol w="828595">
                      <a:extLst>
                        <a:ext uri="{9D8B030D-6E8A-4147-A177-3AD203B41FA5}">
                          <a16:colId xmlns:a16="http://schemas.microsoft.com/office/drawing/2014/main" val="144500529"/>
                        </a:ext>
                      </a:extLst>
                    </a:gridCol>
                  </a:tblGrid>
                  <a:tr h="105034"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6600"/>
                              </a:solidFill>
                              <a:effectLst/>
                              <a:latin typeface="+mn-lt"/>
                            </a:rPr>
                            <a:t>100 </a:t>
                          </a:r>
                          <a:r>
                            <a:rPr lang="en-US" sz="1500" b="1" i="0" u="none" strike="noStrike" dirty="0" err="1">
                              <a:solidFill>
                                <a:srgbClr val="006600"/>
                              </a:solidFill>
                              <a:effectLst/>
                              <a:latin typeface="+mn-lt"/>
                            </a:rPr>
                            <a:t>pC</a:t>
                          </a:r>
                          <a:endParaRPr lang="en-US" sz="1500" b="1" i="0" u="none" strike="noStrike" dirty="0">
                            <a:solidFill>
                              <a:srgbClr val="0066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Normal conducting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10646" marR="10646" marT="815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10646" marR="10646" marT="8153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Superconducting</a:t>
                          </a:r>
                        </a:p>
                      </a:txBody>
                      <a:tcPr marL="10646" marR="10646" marT="815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10646" marR="10646" marT="8153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Unit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02754"/>
                      </a:ext>
                    </a:extLst>
                  </a:tr>
                  <a:tr h="105034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US" sz="1500" b="1" i="0" u="none" strike="noStrike" dirty="0">
                            <a:solidFill>
                              <a:srgbClr val="0066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0646" marR="10646" marT="8153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LCLS-II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APEX2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DESY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SLAC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DESY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10646" marR="10646" marT="815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8914165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Freq.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solidFill>
                                <a:srgbClr val="006600"/>
                              </a:solidFill>
                              <a:effectLst/>
                            </a:rPr>
                            <a:t>1300/7</a:t>
                          </a:r>
                          <a:endParaRPr lang="en-US" sz="1500" b="0" i="0" u="none" strike="noStrike" dirty="0">
                            <a:solidFill>
                              <a:srgbClr val="0066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1300/8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1300/6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1300/7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1300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MHz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74564146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</a:t>
                          </a:r>
                          <a:r>
                            <a:rPr lang="en-US" sz="1500" b="1" u="none" strike="noStrike" baseline="-25000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cath</a:t>
                          </a:r>
                          <a:endParaRPr lang="en-US" sz="1500" b="1" i="0" u="none" strike="noStrike" baseline="-25000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6600"/>
                              </a:solidFill>
                              <a:effectLst/>
                            </a:rPr>
                            <a:t>~20</a:t>
                          </a:r>
                          <a:endParaRPr lang="en-US" sz="1500" b="1" i="0" u="none" strike="noStrike" dirty="0">
                            <a:solidFill>
                              <a:srgbClr val="0066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30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28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30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40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MV/m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271351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</a:t>
                          </a:r>
                          <a:r>
                            <a:rPr lang="en-US" sz="1500" b="1" u="none" strike="noStrike" baseline="-25000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k</a:t>
                          </a:r>
                          <a:endParaRPr lang="en-US" sz="1500" b="1" i="0" u="none" strike="noStrike" baseline="-25000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solidFill>
                                <a:srgbClr val="006600"/>
                              </a:solidFill>
                              <a:effectLst/>
                            </a:rPr>
                            <a:t>0.75</a:t>
                          </a:r>
                          <a:endParaRPr lang="en-US" sz="1500" b="0" i="0" u="none" strike="noStrike" dirty="0">
                            <a:solidFill>
                              <a:srgbClr val="0066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1.5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0.83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1.8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4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MeV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439964376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b="1" i="1" u="none" strike="noStrike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1" i="1" u="none" strike="noStrike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𝛆</m:t>
                                    </m:r>
                                  </m:e>
                                  <m:sub>
                                    <m:r>
                                      <a:rPr lang="en-US" sz="1500" b="1" i="1" u="none" strike="noStrike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𝒕𝒉</m:t>
                                    </m:r>
                                  </m:sub>
                                </m:sSub>
                                <m:r>
                                  <a:rPr lang="en-US" sz="1500" b="1" i="1" u="none" strike="noStrike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500" b="1" i="1" u="none" strike="noStrike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1" i="1" u="none" strike="noStrike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500" b="1" i="1" u="none" strike="noStrike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0.6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0.6</a:t>
                          </a:r>
                        </a:p>
                      </a:txBody>
                      <a:tcPr marL="7037" marR="7037" marT="8153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0.6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</a:rPr>
                            <a:t>µm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/mm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2862541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i="0" u="none" strike="noStrike" dirty="0" err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Buncher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6600"/>
                              </a:solidFill>
                              <a:effectLst/>
                              <a:latin typeface="+mn-lt"/>
                            </a:rPr>
                            <a:t>Y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Y</a:t>
                          </a:r>
                        </a:p>
                      </a:txBody>
                      <a:tcPr marL="7037" marR="7037" marT="8153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Y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Y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N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/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8442970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100%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b="1" i="1" u="none" strike="noStrike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 u="none" strike="noStrike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</m:e>
                                <m:sub>
                                  <m:r>
                                    <a:rPr lang="en-US" sz="1500" b="1" i="1" u="none" strike="noStrike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sub>
                              </m:sSub>
                            </m:oMath>
                          </a14:m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0.19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0.10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0.12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0.11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0.15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µm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9733697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95%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500" b="1" i="1" u="none" strike="noStrike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 u="none" strike="noStrike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</m:e>
                                <m:sub>
                                  <m:r>
                                    <a:rPr lang="en-US" sz="1500" b="1" i="1" u="none" strike="noStrike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𝐧</m:t>
                                  </m:r>
                                </m:sub>
                              </m:sSub>
                            </m:oMath>
                          </a14:m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/>
                            </a:rPr>
                            <a:t>0.16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0.09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0.09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0.09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0.12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µm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5015953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I</a:t>
                          </a:r>
                          <a:r>
                            <a:rPr lang="en-US" sz="1500" b="1" u="none" strike="noStrike" baseline="-25000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peak</a:t>
                          </a:r>
                          <a:endParaRPr lang="en-US" sz="1500" b="1" i="0" u="none" strike="noStrike" baseline="-25000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/>
                            </a:rPr>
                            <a:t>12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/>
                            </a:rPr>
                            <a:t>12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/>
                            </a:rPr>
                            <a:t>7.4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/>
                            </a:rPr>
                            <a:t>12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4.6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A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145471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H.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="1" i="1" u="none" strike="noStrike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sSub>
                                <m:sSubPr>
                                  <m:ctrlPr>
                                    <a:rPr lang="en-US" sz="1500" b="1" i="1" u="none" strike="noStrike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 u="none" strike="noStrike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1500" b="1" i="1" u="none" strike="noStrike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sub>
                              </m:sSub>
                            </m:oMath>
                          </a14:m>
                          <a:endParaRPr lang="en-US" sz="1500" b="1" i="0" u="none" strike="noStrike" baseline="-25000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3.3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3.7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1.5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1.4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4.4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keV/c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3825592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baseline="0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B</a:t>
                          </a:r>
                          <a:r>
                            <a:rPr lang="en-US" sz="1500" b="1" i="0" u="none" strike="noStrike" baseline="-25000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5</a:t>
                          </a:r>
                          <a:r>
                            <a:rPr lang="en-US" altLang="zh-CN" sz="1500" b="1" i="0" u="none" strike="noStrike" baseline="-25000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D</a:t>
                          </a:r>
                          <a:endParaRPr lang="en-US" sz="1500" b="1" i="0" u="none" strike="noStrike" baseline="-25000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457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1491</a:t>
                          </a:r>
                        </a:p>
                      </a:txBody>
                      <a:tcPr marL="7037" marR="7037" marT="8153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1024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1387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319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A/</a:t>
                          </a:r>
                          <a:r>
                            <a:rPr lang="en-US" sz="1500" u="none" strike="noStrike" dirty="0">
                              <a:effectLst/>
                            </a:rPr>
                            <a:t>µm</a:t>
                          </a:r>
                          <a:r>
                            <a:rPr lang="en-US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0823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9">
                <a:extLst>
                  <a:ext uri="{FF2B5EF4-FFF2-40B4-BE49-F238E27FC236}">
                    <a16:creationId xmlns:a16="http://schemas.microsoft.com/office/drawing/2014/main" id="{D751218B-1480-0681-7334-3D9AC23793A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9024447"/>
                  </p:ext>
                </p:extLst>
              </p:nvPr>
            </p:nvGraphicFramePr>
            <p:xfrm>
              <a:off x="293684" y="2420888"/>
              <a:ext cx="6204846" cy="3026516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818978">
                      <a:extLst>
                        <a:ext uri="{9D8B030D-6E8A-4147-A177-3AD203B41FA5}">
                          <a16:colId xmlns:a16="http://schemas.microsoft.com/office/drawing/2014/main" val="2775393901"/>
                        </a:ext>
                      </a:extLst>
                    </a:gridCol>
                    <a:gridCol w="897644">
                      <a:extLst>
                        <a:ext uri="{9D8B030D-6E8A-4147-A177-3AD203B41FA5}">
                          <a16:colId xmlns:a16="http://schemas.microsoft.com/office/drawing/2014/main" val="2878815423"/>
                        </a:ext>
                      </a:extLst>
                    </a:gridCol>
                    <a:gridCol w="897644">
                      <a:extLst>
                        <a:ext uri="{9D8B030D-6E8A-4147-A177-3AD203B41FA5}">
                          <a16:colId xmlns:a16="http://schemas.microsoft.com/office/drawing/2014/main" val="4015560305"/>
                        </a:ext>
                      </a:extLst>
                    </a:gridCol>
                    <a:gridCol w="897644">
                      <a:extLst>
                        <a:ext uri="{9D8B030D-6E8A-4147-A177-3AD203B41FA5}">
                          <a16:colId xmlns:a16="http://schemas.microsoft.com/office/drawing/2014/main" val="2204364919"/>
                        </a:ext>
                      </a:extLst>
                    </a:gridCol>
                    <a:gridCol w="897644">
                      <a:extLst>
                        <a:ext uri="{9D8B030D-6E8A-4147-A177-3AD203B41FA5}">
                          <a16:colId xmlns:a16="http://schemas.microsoft.com/office/drawing/2014/main" val="1071217888"/>
                        </a:ext>
                      </a:extLst>
                    </a:gridCol>
                    <a:gridCol w="966697">
                      <a:extLst>
                        <a:ext uri="{9D8B030D-6E8A-4147-A177-3AD203B41FA5}">
                          <a16:colId xmlns:a16="http://schemas.microsoft.com/office/drawing/2014/main" val="1262350529"/>
                        </a:ext>
                      </a:extLst>
                    </a:gridCol>
                    <a:gridCol w="828595">
                      <a:extLst>
                        <a:ext uri="{9D8B030D-6E8A-4147-A177-3AD203B41FA5}">
                          <a16:colId xmlns:a16="http://schemas.microsoft.com/office/drawing/2014/main" val="144500529"/>
                        </a:ext>
                      </a:extLst>
                    </a:gridCol>
                  </a:tblGrid>
                  <a:tr h="236753"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6600"/>
                              </a:solidFill>
                              <a:effectLst/>
                              <a:latin typeface="+mn-lt"/>
                            </a:rPr>
                            <a:t>100 </a:t>
                          </a:r>
                          <a:r>
                            <a:rPr lang="en-US" sz="1500" b="1" i="0" u="none" strike="noStrike" dirty="0" err="1">
                              <a:solidFill>
                                <a:srgbClr val="006600"/>
                              </a:solidFill>
                              <a:effectLst/>
                              <a:latin typeface="+mn-lt"/>
                            </a:rPr>
                            <a:t>pC</a:t>
                          </a:r>
                          <a:endParaRPr lang="en-US" sz="1500" b="1" i="0" u="none" strike="noStrike" dirty="0">
                            <a:solidFill>
                              <a:srgbClr val="0066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Normal conducting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10646" marR="10646" marT="815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10646" marR="10646" marT="8153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Superconducting</a:t>
                          </a:r>
                        </a:p>
                      </a:txBody>
                      <a:tcPr marL="10646" marR="10646" marT="815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10646" marR="10646" marT="8153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Unit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02754"/>
                      </a:ext>
                    </a:extLst>
                  </a:tr>
                  <a:tr h="236753"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US" sz="1500" b="1" i="0" u="none" strike="noStrike" dirty="0">
                            <a:solidFill>
                              <a:srgbClr val="0066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10646" marR="10646" marT="8153" marB="0" anchor="b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LCLS-II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APEX2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DESY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SLAC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DESY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10646" marR="10646" marT="815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8914165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Freq.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solidFill>
                                <a:srgbClr val="006600"/>
                              </a:solidFill>
                              <a:effectLst/>
                            </a:rPr>
                            <a:t>1300/7</a:t>
                          </a:r>
                          <a:endParaRPr lang="en-US" sz="1500" b="0" i="0" u="none" strike="noStrike" dirty="0">
                            <a:solidFill>
                              <a:srgbClr val="0066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1300/8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1300/6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1300/7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1300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MHz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74564146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</a:t>
                          </a:r>
                          <a:r>
                            <a:rPr lang="en-US" sz="1500" b="1" u="none" strike="noStrike" baseline="-25000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cath</a:t>
                          </a:r>
                          <a:endParaRPr lang="en-US" sz="1500" b="1" i="0" u="none" strike="noStrike" baseline="-25000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6600"/>
                              </a:solidFill>
                              <a:effectLst/>
                            </a:rPr>
                            <a:t>~20</a:t>
                          </a:r>
                          <a:endParaRPr lang="en-US" sz="1500" b="1" i="0" u="none" strike="noStrike" dirty="0">
                            <a:solidFill>
                              <a:srgbClr val="0066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30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28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30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40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MV/m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271351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</a:t>
                          </a:r>
                          <a:r>
                            <a:rPr lang="en-US" sz="1500" b="1" u="none" strike="noStrike" baseline="-25000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k</a:t>
                          </a:r>
                          <a:endParaRPr lang="en-US" sz="1500" b="1" i="0" u="none" strike="noStrike" baseline="-25000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solidFill>
                                <a:srgbClr val="006600"/>
                              </a:solidFill>
                              <a:effectLst/>
                            </a:rPr>
                            <a:t>0.75</a:t>
                          </a:r>
                          <a:endParaRPr lang="en-US" sz="1500" b="0" i="0" u="none" strike="noStrike" dirty="0">
                            <a:solidFill>
                              <a:srgbClr val="0066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1.5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0.83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1.8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4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MeV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439964376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517073" r="-661194" b="-6682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0.6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0.6</a:t>
                          </a:r>
                        </a:p>
                      </a:txBody>
                      <a:tcPr marL="7037" marR="7037" marT="8153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0.6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0.5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u="none" strike="noStrike" dirty="0">
                              <a:effectLst/>
                            </a:rPr>
                            <a:t>µm</a:t>
                          </a: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/mm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2862541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1" i="0" u="none" strike="noStrike" dirty="0" err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Buncher</a:t>
                          </a:r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6600"/>
                              </a:solidFill>
                              <a:effectLst/>
                              <a:latin typeface="+mn-lt"/>
                            </a:rPr>
                            <a:t>Y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Y</a:t>
                          </a:r>
                        </a:p>
                      </a:txBody>
                      <a:tcPr marL="7037" marR="7037" marT="8153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Y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Y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N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/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8442970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702381" r="-661194" b="-4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0.19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0.10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0.12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0.11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0.15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µm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9733697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802381" r="-661194" b="-3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/>
                            </a:rPr>
                            <a:t>0.16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0.09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0.09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solidFill>
                                <a:srgbClr val="0000FF"/>
                              </a:solidFill>
                              <a:effectLst/>
                            </a:rPr>
                            <a:t>0.09</a:t>
                          </a:r>
                          <a:endParaRPr lang="en-US" sz="15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</a:rPr>
                            <a:t>0.12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µm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5015953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I</a:t>
                          </a:r>
                          <a:r>
                            <a:rPr lang="en-US" sz="1500" b="1" u="none" strike="noStrike" baseline="-25000" dirty="0" err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peak</a:t>
                          </a:r>
                          <a:endParaRPr lang="en-US" sz="1500" b="1" i="0" u="none" strike="noStrike" baseline="-25000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/>
                            </a:rPr>
                            <a:t>12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/>
                            </a:rPr>
                            <a:t>12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/>
                            </a:rPr>
                            <a:t>7.4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u="none" strike="noStrike" dirty="0">
                              <a:effectLst/>
                            </a:rPr>
                            <a:t>12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4.6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A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145471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2381" r="-661194" b="-1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3.3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3.7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1.5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1.4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4.4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</a:rPr>
                            <a:t>keV/c</a:t>
                          </a:r>
                          <a:endParaRPr lang="en-US" sz="15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3825592"/>
                      </a:ext>
                    </a:extLst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baseline="0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B</a:t>
                          </a:r>
                          <a:r>
                            <a:rPr lang="en-US" sz="1500" b="1" i="0" u="none" strike="noStrike" baseline="-25000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5</a:t>
                          </a:r>
                          <a:r>
                            <a:rPr lang="en-US" altLang="zh-CN" sz="1500" b="1" i="0" u="none" strike="noStrike" baseline="-25000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D</a:t>
                          </a:r>
                          <a:endParaRPr lang="en-US" sz="1500" b="1" i="0" u="none" strike="noStrike" baseline="-25000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457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1491</a:t>
                          </a:r>
                        </a:p>
                      </a:txBody>
                      <a:tcPr marL="7037" marR="7037" marT="8153" marB="0"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1024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1387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319</a:t>
                          </a:r>
                        </a:p>
                      </a:txBody>
                      <a:tcPr marL="7037" marR="7037" marT="815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A/</a:t>
                          </a:r>
                          <a:r>
                            <a:rPr lang="en-US" sz="1500" u="none" strike="noStrike" dirty="0">
                              <a:effectLst/>
                            </a:rPr>
                            <a:t>µm</a:t>
                          </a:r>
                          <a:r>
                            <a:rPr lang="en-US" sz="15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</a:p>
                      </a:txBody>
                      <a:tcPr marL="7037" marR="7037" marT="815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082338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671CD37D-F042-4381-F0E7-BFBB7C9FFC30}"/>
              </a:ext>
            </a:extLst>
          </p:cNvPr>
          <p:cNvGrpSpPr/>
          <p:nvPr/>
        </p:nvGrpSpPr>
        <p:grpSpPr>
          <a:xfrm>
            <a:off x="7472449" y="2642952"/>
            <a:ext cx="3740791" cy="3320545"/>
            <a:chOff x="7472449" y="2642952"/>
            <a:chExt cx="3740791" cy="332054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BE4C64A-5E7B-A203-2D5A-88A9FA13CBF5}"/>
                </a:ext>
              </a:extLst>
            </p:cNvPr>
            <p:cNvGrpSpPr/>
            <p:nvPr/>
          </p:nvGrpSpPr>
          <p:grpSpPr>
            <a:xfrm>
              <a:off x="7472449" y="2642952"/>
              <a:ext cx="3740791" cy="3320545"/>
              <a:chOff x="7320135" y="2620063"/>
              <a:chExt cx="3740791" cy="3320545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9E570B7C-F7F5-57E9-DE67-61AC819CE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0135" y="2620063"/>
                <a:ext cx="3740791" cy="2971358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29C9FC26-2A41-94A0-87AA-42B38B606B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492" r="4774" b="7631"/>
              <a:stretch/>
            </p:blipFill>
            <p:spPr>
              <a:xfrm>
                <a:off x="7320135" y="5632831"/>
                <a:ext cx="3740791" cy="307777"/>
              </a:xfrm>
              <a:prstGeom prst="rect">
                <a:avLst/>
              </a:prstGeom>
            </p:spPr>
          </p:pic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E46A6BF-147B-1D60-55FE-EBF06596EB3E}"/>
                </a:ext>
              </a:extLst>
            </p:cNvPr>
            <p:cNvSpPr txBox="1"/>
            <p:nvPr/>
          </p:nvSpPr>
          <p:spPr bwMode="auto">
            <a:xfrm>
              <a:off x="8279055" y="3104056"/>
              <a:ext cx="1157221" cy="596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&gt;4kA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666D8C0-0770-3BDD-3955-CB316C9542E0}"/>
              </a:ext>
            </a:extLst>
          </p:cNvPr>
          <p:cNvSpPr txBox="1">
            <a:spLocks/>
          </p:cNvSpPr>
          <p:nvPr/>
        </p:nvSpPr>
        <p:spPr bwMode="auto">
          <a:xfrm>
            <a:off x="6829051" y="1344295"/>
            <a:ext cx="5027589" cy="452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latin typeface="Calibri" panose="020F0502020204030204" charset="0"/>
              </a:rPr>
              <a:t>CW XFEL S2E based on NC VHF gun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By Igor </a:t>
            </a:r>
            <a:r>
              <a:rPr lang="en-US" dirty="0" err="1">
                <a:latin typeface="Calibri" panose="020F0502020204030204" charset="0"/>
              </a:rPr>
              <a:t>Zagorodnov</a:t>
            </a:r>
            <a:r>
              <a:rPr lang="en-US" dirty="0">
                <a:latin typeface="Calibri" panose="020F0502020204030204" charset="0"/>
              </a:rPr>
              <a:t> and M. </a:t>
            </a:r>
            <a:r>
              <a:rPr lang="en-US" dirty="0" err="1">
                <a:latin typeface="Calibri" panose="020F0502020204030204" charset="0"/>
              </a:rPr>
              <a:t>Dohlus</a:t>
            </a:r>
            <a:endParaRPr lang="en-US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en-US" altLang="zh-CN" dirty="0">
                <a:latin typeface="Calibri" panose="020F0502020204030204" charset="0"/>
              </a:rPr>
              <a:t>With conservative </a:t>
            </a:r>
            <a:r>
              <a:rPr lang="en-US" dirty="0">
                <a:latin typeface="Calibri" panose="020F0502020204030204" charset="0"/>
              </a:rPr>
              <a:t>injector solution: parabolic laser, 1 µ</a:t>
            </a:r>
            <a:r>
              <a:rPr lang="en-US" dirty="0" err="1">
                <a:latin typeface="Calibri" panose="020F0502020204030204" charset="0"/>
              </a:rPr>
              <a:t>m.</a:t>
            </a:r>
            <a:r>
              <a:rPr lang="en-US" altLang="zh-CN" dirty="0" err="1">
                <a:latin typeface="Calibri" panose="020F0502020204030204" charset="0"/>
              </a:rPr>
              <a:t>r</a:t>
            </a:r>
            <a:r>
              <a:rPr lang="en-US" dirty="0" err="1">
                <a:latin typeface="Calibri" panose="020F0502020204030204" charset="0"/>
              </a:rPr>
              <a:t>ad</a:t>
            </a:r>
            <a:r>
              <a:rPr lang="en-US" dirty="0">
                <a:latin typeface="Calibri" panose="020F0502020204030204" charset="0"/>
              </a:rPr>
              <a:t>/mm thermal emittance </a:t>
            </a: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</p:txBody>
      </p:sp>
      <p:grpSp>
        <p:nvGrpSpPr>
          <p:cNvPr id="27" name="Group 38">
            <a:extLst>
              <a:ext uri="{FF2B5EF4-FFF2-40B4-BE49-F238E27FC236}">
                <a16:creationId xmlns:a16="http://schemas.microsoft.com/office/drawing/2014/main" id="{16677550-9B00-9437-AFF7-B22640E83D19}"/>
              </a:ext>
            </a:extLst>
          </p:cNvPr>
          <p:cNvGrpSpPr/>
          <p:nvPr/>
        </p:nvGrpSpPr>
        <p:grpSpPr>
          <a:xfrm>
            <a:off x="2927648" y="5834488"/>
            <a:ext cx="4466290" cy="613956"/>
            <a:chOff x="901143" y="4437112"/>
            <a:chExt cx="4466290" cy="613956"/>
          </a:xfrm>
        </p:grpSpPr>
        <p:grpSp>
          <p:nvGrpSpPr>
            <p:cNvPr id="28" name="Group 39">
              <a:extLst>
                <a:ext uri="{FF2B5EF4-FFF2-40B4-BE49-F238E27FC236}">
                  <a16:creationId xmlns:a16="http://schemas.microsoft.com/office/drawing/2014/main" id="{EFDE7C3E-AB90-F1DB-E077-AE38A9F419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1143" y="4437112"/>
              <a:ext cx="4466290" cy="476130"/>
              <a:chOff x="1289051" y="4010025"/>
              <a:chExt cx="6342987" cy="784749"/>
            </a:xfrm>
          </p:grpSpPr>
          <p:grpSp>
            <p:nvGrpSpPr>
              <p:cNvPr id="30" name="Group 41">
                <a:extLst>
                  <a:ext uri="{FF2B5EF4-FFF2-40B4-BE49-F238E27FC236}">
                    <a16:creationId xmlns:a16="http://schemas.microsoft.com/office/drawing/2014/main" id="{00069621-8201-2844-B2DE-393A2FB161BC}"/>
                  </a:ext>
                </a:extLst>
              </p:cNvPr>
              <p:cNvGrpSpPr/>
              <p:nvPr/>
            </p:nvGrpSpPr>
            <p:grpSpPr>
              <a:xfrm>
                <a:off x="1409705" y="4010025"/>
                <a:ext cx="6222333" cy="784749"/>
                <a:chOff x="1409705" y="4010025"/>
                <a:chExt cx="6222333" cy="784749"/>
              </a:xfrm>
            </p:grpSpPr>
            <p:pic>
              <p:nvPicPr>
                <p:cNvPr id="33" name="Picture 2">
                  <a:extLst>
                    <a:ext uri="{FF2B5EF4-FFF2-40B4-BE49-F238E27FC236}">
                      <a16:creationId xmlns:a16="http://schemas.microsoft.com/office/drawing/2014/main" id="{1EF58ED7-FC98-538B-6C85-5447E17739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911"/>
                <a:stretch/>
              </p:blipFill>
              <p:spPr bwMode="auto">
                <a:xfrm>
                  <a:off x="1409705" y="4010025"/>
                  <a:ext cx="6222333" cy="7847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TextBox 45">
                  <a:extLst>
                    <a:ext uri="{FF2B5EF4-FFF2-40B4-BE49-F238E27FC236}">
                      <a16:creationId xmlns:a16="http://schemas.microsoft.com/office/drawing/2014/main" id="{00D2065D-B0C0-1F64-38A6-976E2DE09EC4}"/>
                    </a:ext>
                  </a:extLst>
                </p:cNvPr>
                <p:cNvSpPr txBox="1"/>
                <p:nvPr/>
              </p:nvSpPr>
              <p:spPr>
                <a:xfrm>
                  <a:off x="5114663" y="4148762"/>
                  <a:ext cx="963445" cy="418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/>
                    <a:t>booster</a:t>
                  </a:r>
                  <a:endParaRPr lang="de-DE" sz="1050" b="1" dirty="0"/>
                </a:p>
              </p:txBody>
            </p:sp>
          </p:grp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00CB9B61-6100-AD83-9844-2CE027CBB914}"/>
                  </a:ext>
                </a:extLst>
              </p:cNvPr>
              <p:cNvSpPr/>
              <p:nvPr/>
            </p:nvSpPr>
            <p:spPr bwMode="auto">
              <a:xfrm>
                <a:off x="1481138" y="4010025"/>
                <a:ext cx="442912" cy="742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TextBox 43">
                <a:extLst>
                  <a:ext uri="{FF2B5EF4-FFF2-40B4-BE49-F238E27FC236}">
                    <a16:creationId xmlns:a16="http://schemas.microsoft.com/office/drawing/2014/main" id="{2BBFEE8C-85D8-7308-4163-BB4E21EB6B75}"/>
                  </a:ext>
                </a:extLst>
              </p:cNvPr>
              <p:cNvSpPr txBox="1"/>
              <p:nvPr/>
            </p:nvSpPr>
            <p:spPr>
              <a:xfrm>
                <a:off x="1289051" y="4148762"/>
                <a:ext cx="859925" cy="418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/>
                  <a:t>Gun</a:t>
                </a:r>
                <a:endParaRPr lang="de-DE" sz="1050" b="1" dirty="0"/>
              </a:p>
            </p:txBody>
          </p:sp>
        </p:grpSp>
        <p:sp>
          <p:nvSpPr>
            <p:cNvPr id="29" name="TextBox 40">
              <a:extLst>
                <a:ext uri="{FF2B5EF4-FFF2-40B4-BE49-F238E27FC236}">
                  <a16:creationId xmlns:a16="http://schemas.microsoft.com/office/drawing/2014/main" id="{86ADE367-CB11-12FD-98C1-C77A71D205AE}"/>
                </a:ext>
              </a:extLst>
            </p:cNvPr>
            <p:cNvSpPr txBox="1"/>
            <p:nvPr/>
          </p:nvSpPr>
          <p:spPr>
            <a:xfrm>
              <a:off x="1420300" y="4797152"/>
              <a:ext cx="7152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buncher</a:t>
              </a:r>
              <a:endParaRPr lang="de-DE" sz="1050" b="1" dirty="0" err="1">
                <a:solidFill>
                  <a:srgbClr val="FF0000"/>
                </a:solidFill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0FA9473D-3487-671B-84ED-B31ABD00612C}"/>
              </a:ext>
            </a:extLst>
          </p:cNvPr>
          <p:cNvSpPr txBox="1"/>
          <p:nvPr/>
        </p:nvSpPr>
        <p:spPr bwMode="auto">
          <a:xfrm>
            <a:off x="2883132" y="6470393"/>
            <a:ext cx="5348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Shaker, H., et al</a:t>
            </a:r>
            <a:r>
              <a:rPr lang="en-US" altLang="zh-CN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39th Free Electron Laser Conference (FEL'19)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Conceptual technical design work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C109D99-6629-7472-6D28-3AD82AFBC70F}"/>
              </a:ext>
            </a:extLst>
          </p:cNvPr>
          <p:cNvGrpSpPr/>
          <p:nvPr/>
        </p:nvGrpSpPr>
        <p:grpSpPr>
          <a:xfrm>
            <a:off x="479376" y="1213543"/>
            <a:ext cx="11365502" cy="5367258"/>
            <a:chOff x="479376" y="1213543"/>
            <a:chExt cx="11365502" cy="5367258"/>
          </a:xfrm>
        </p:grpSpPr>
        <p:pic>
          <p:nvPicPr>
            <p:cNvPr id="8" name="Grafik 4">
              <a:extLst>
                <a:ext uri="{FF2B5EF4-FFF2-40B4-BE49-F238E27FC236}">
                  <a16:creationId xmlns:a16="http://schemas.microsoft.com/office/drawing/2014/main" id="{4C812D7F-00F4-140D-CF4F-E03997D81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107" y="1213543"/>
              <a:ext cx="3047786" cy="5367258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1D6E2C8-D549-ECC6-5D23-D916CB366C71}"/>
                </a:ext>
              </a:extLst>
            </p:cNvPr>
            <p:cNvGrpSpPr/>
            <p:nvPr/>
          </p:nvGrpSpPr>
          <p:grpSpPr>
            <a:xfrm>
              <a:off x="479376" y="1398259"/>
              <a:ext cx="11365502" cy="4731475"/>
              <a:chOff x="479376" y="1398259"/>
              <a:chExt cx="11365502" cy="4731475"/>
            </a:xfrm>
          </p:grpSpPr>
          <p:pic>
            <p:nvPicPr>
              <p:cNvPr id="15" name="Grafik 41">
                <a:extLst>
                  <a:ext uri="{FF2B5EF4-FFF2-40B4-BE49-F238E27FC236}">
                    <a16:creationId xmlns:a16="http://schemas.microsoft.com/office/drawing/2014/main" id="{1FB7B24C-8F36-75FC-AC0B-E00F7FEDB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32378" y="3811607"/>
                <a:ext cx="1355428" cy="1267350"/>
              </a:xfrm>
              <a:prstGeom prst="rect">
                <a:avLst/>
              </a:prstGeom>
            </p:spPr>
          </p:pic>
          <p:sp>
            <p:nvSpPr>
              <p:cNvPr id="16" name="Textfeld 5">
                <a:extLst>
                  <a:ext uri="{FF2B5EF4-FFF2-40B4-BE49-F238E27FC236}">
                    <a16:creationId xmlns:a16="http://schemas.microsoft.com/office/drawing/2014/main" id="{0DE1E71D-12A8-6384-EFE5-2D69ACBC56C2}"/>
                  </a:ext>
                </a:extLst>
              </p:cNvPr>
              <p:cNvSpPr txBox="1"/>
              <p:nvPr/>
            </p:nvSpPr>
            <p:spPr>
              <a:xfrm>
                <a:off x="479376" y="1519336"/>
                <a:ext cx="26642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Design of the vacuum vessel with flanges and details on welding technics</a:t>
                </a:r>
              </a:p>
            </p:txBody>
          </p:sp>
          <p:sp>
            <p:nvSpPr>
              <p:cNvPr id="17" name="Textfeld 6">
                <a:extLst>
                  <a:ext uri="{FF2B5EF4-FFF2-40B4-BE49-F238E27FC236}">
                    <a16:creationId xmlns:a16="http://schemas.microsoft.com/office/drawing/2014/main" id="{FD2F18C2-617E-6BEF-622F-B9A282B1B9CF}"/>
                  </a:ext>
                </a:extLst>
              </p:cNvPr>
              <p:cNvSpPr txBox="1"/>
              <p:nvPr/>
            </p:nvSpPr>
            <p:spPr>
              <a:xfrm>
                <a:off x="479376" y="4182854"/>
                <a:ext cx="32403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Dimensioning </a:t>
                </a:r>
                <a:r>
                  <a:rPr lang="en-GB" sz="1600"/>
                  <a:t>of vacuum </a:t>
                </a:r>
                <a:r>
                  <a:rPr lang="en-GB" sz="1600" dirty="0"/>
                  <a:t>slots for reasonable pumping speed</a:t>
                </a:r>
              </a:p>
            </p:txBody>
          </p:sp>
          <p:sp>
            <p:nvSpPr>
              <p:cNvPr id="18" name="Textfeld 7">
                <a:extLst>
                  <a:ext uri="{FF2B5EF4-FFF2-40B4-BE49-F238E27FC236}">
                    <a16:creationId xmlns:a16="http://schemas.microsoft.com/office/drawing/2014/main" id="{D735B807-B03A-00F2-29C1-006A7D5DC936}"/>
                  </a:ext>
                </a:extLst>
              </p:cNvPr>
              <p:cNvSpPr txBox="1"/>
              <p:nvPr/>
            </p:nvSpPr>
            <p:spPr>
              <a:xfrm>
                <a:off x="479376" y="2851095"/>
                <a:ext cx="29523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Design of the water cooling according to simulation results</a:t>
                </a:r>
              </a:p>
            </p:txBody>
          </p:sp>
          <p:sp>
            <p:nvSpPr>
              <p:cNvPr id="19" name="Textfeld 8">
                <a:extLst>
                  <a:ext uri="{FF2B5EF4-FFF2-40B4-BE49-F238E27FC236}">
                    <a16:creationId xmlns:a16="http://schemas.microsoft.com/office/drawing/2014/main" id="{301D056F-7B9D-300F-A4E2-824EB2190B2D}"/>
                  </a:ext>
                </a:extLst>
              </p:cNvPr>
              <p:cNvSpPr txBox="1"/>
              <p:nvPr/>
            </p:nvSpPr>
            <p:spPr>
              <a:xfrm>
                <a:off x="8585652" y="1398259"/>
                <a:ext cx="30219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Concept for tuning possibilities</a:t>
                </a:r>
              </a:p>
            </p:txBody>
          </p:sp>
          <p:sp>
            <p:nvSpPr>
              <p:cNvPr id="20" name="Textfeld 9">
                <a:extLst>
                  <a:ext uri="{FF2B5EF4-FFF2-40B4-BE49-F238E27FC236}">
                    <a16:creationId xmlns:a16="http://schemas.microsoft.com/office/drawing/2014/main" id="{DDDE57AA-2348-3C69-CA19-C78053918E79}"/>
                  </a:ext>
                </a:extLst>
              </p:cNvPr>
              <p:cNvSpPr txBox="1"/>
              <p:nvPr/>
            </p:nvSpPr>
            <p:spPr>
              <a:xfrm>
                <a:off x="8585652" y="3474968"/>
                <a:ext cx="32592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Details on e-beam welding design</a:t>
                </a:r>
              </a:p>
            </p:txBody>
          </p:sp>
          <p:sp>
            <p:nvSpPr>
              <p:cNvPr id="21" name="Textfeld 10">
                <a:extLst>
                  <a:ext uri="{FF2B5EF4-FFF2-40B4-BE49-F238E27FC236}">
                    <a16:creationId xmlns:a16="http://schemas.microsoft.com/office/drawing/2014/main" id="{3637EF4B-C4E0-6E57-EB9E-4D615737D631}"/>
                  </a:ext>
                </a:extLst>
              </p:cNvPr>
              <p:cNvSpPr txBox="1"/>
              <p:nvPr/>
            </p:nvSpPr>
            <p:spPr>
              <a:xfrm>
                <a:off x="7376356" y="5544959"/>
                <a:ext cx="34403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General considerations on possible manufacturing steps</a:t>
                </a:r>
              </a:p>
            </p:txBody>
          </p:sp>
          <p:cxnSp>
            <p:nvCxnSpPr>
              <p:cNvPr id="22" name="Gerade Verbindung mit Pfeil 12">
                <a:extLst>
                  <a:ext uri="{FF2B5EF4-FFF2-40B4-BE49-F238E27FC236}">
                    <a16:creationId xmlns:a16="http://schemas.microsoft.com/office/drawing/2014/main" id="{EDF6836F-A25D-C008-7E81-0196EDECA8C3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V="1">
                <a:off x="3143672" y="1800111"/>
                <a:ext cx="2304256" cy="13472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15">
                <a:extLst>
                  <a:ext uri="{FF2B5EF4-FFF2-40B4-BE49-F238E27FC236}">
                    <a16:creationId xmlns:a16="http://schemas.microsoft.com/office/drawing/2014/main" id="{F5CD66E0-D4CC-C8E4-33DC-6467C5CFBC0E}"/>
                  </a:ext>
                </a:extLst>
              </p:cNvPr>
              <p:cNvCxnSpPr>
                <a:stCxn id="18" idx="3"/>
              </p:cNvCxnSpPr>
              <p:nvPr/>
            </p:nvCxnSpPr>
            <p:spPr>
              <a:xfrm>
                <a:off x="3431704" y="3143483"/>
                <a:ext cx="2016224" cy="53860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mit Pfeil 17">
                <a:extLst>
                  <a:ext uri="{FF2B5EF4-FFF2-40B4-BE49-F238E27FC236}">
                    <a16:creationId xmlns:a16="http://schemas.microsoft.com/office/drawing/2014/main" id="{0858D58E-3F6B-7ED8-B2D9-0956C3FE470E}"/>
                  </a:ext>
                </a:extLst>
              </p:cNvPr>
              <p:cNvCxnSpPr>
                <a:cxnSpLocks/>
                <a:stCxn id="18" idx="3"/>
              </p:cNvCxnSpPr>
              <p:nvPr/>
            </p:nvCxnSpPr>
            <p:spPr>
              <a:xfrm flipV="1">
                <a:off x="3431704" y="2810097"/>
                <a:ext cx="1464073" cy="33338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mit Pfeil 19">
                <a:extLst>
                  <a:ext uri="{FF2B5EF4-FFF2-40B4-BE49-F238E27FC236}">
                    <a16:creationId xmlns:a16="http://schemas.microsoft.com/office/drawing/2014/main" id="{1D3ACD1A-9D3E-2C34-F7BF-F8E16A051DA2}"/>
                  </a:ext>
                </a:extLst>
              </p:cNvPr>
              <p:cNvCxnSpPr>
                <a:stCxn id="17" idx="3"/>
              </p:cNvCxnSpPr>
              <p:nvPr/>
            </p:nvCxnSpPr>
            <p:spPr>
              <a:xfrm>
                <a:off x="3719736" y="4475242"/>
                <a:ext cx="2016224" cy="86342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20">
                <a:extLst>
                  <a:ext uri="{FF2B5EF4-FFF2-40B4-BE49-F238E27FC236}">
                    <a16:creationId xmlns:a16="http://schemas.microsoft.com/office/drawing/2014/main" id="{55F5BF07-B50A-E989-B592-66C8CAB4A045}"/>
                  </a:ext>
                </a:extLst>
              </p:cNvPr>
              <p:cNvSpPr/>
              <p:nvPr/>
            </p:nvSpPr>
            <p:spPr>
              <a:xfrm>
                <a:off x="5807968" y="1765558"/>
                <a:ext cx="360040" cy="108553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Gerade Verbindung mit Pfeil 22">
                <a:extLst>
                  <a:ext uri="{FF2B5EF4-FFF2-40B4-BE49-F238E27FC236}">
                    <a16:creationId xmlns:a16="http://schemas.microsoft.com/office/drawing/2014/main" id="{31802A89-55E0-8167-24ED-F4DD0F86E392}"/>
                  </a:ext>
                </a:extLst>
              </p:cNvPr>
              <p:cNvCxnSpPr>
                <a:stCxn id="19" idx="1"/>
                <a:endCxn id="26" idx="6"/>
              </p:cNvCxnSpPr>
              <p:nvPr/>
            </p:nvCxnSpPr>
            <p:spPr>
              <a:xfrm flipH="1">
                <a:off x="6168008" y="1567536"/>
                <a:ext cx="2417644" cy="74079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uppieren 45">
                <a:extLst>
                  <a:ext uri="{FF2B5EF4-FFF2-40B4-BE49-F238E27FC236}">
                    <a16:creationId xmlns:a16="http://schemas.microsoft.com/office/drawing/2014/main" id="{9C4FA75D-D607-3D21-3B0B-026B03A21CDC}"/>
                  </a:ext>
                </a:extLst>
              </p:cNvPr>
              <p:cNvGrpSpPr/>
              <p:nvPr/>
            </p:nvGrpSpPr>
            <p:grpSpPr>
              <a:xfrm>
                <a:off x="8256240" y="1753914"/>
                <a:ext cx="3351393" cy="1618509"/>
                <a:chOff x="8256240" y="1753914"/>
                <a:chExt cx="3351393" cy="1618509"/>
              </a:xfrm>
            </p:grpSpPr>
            <p:pic>
              <p:nvPicPr>
                <p:cNvPr id="34" name="Grafik 23">
                  <a:extLst>
                    <a:ext uri="{FF2B5EF4-FFF2-40B4-BE49-F238E27FC236}">
                      <a16:creationId xmlns:a16="http://schemas.microsoft.com/office/drawing/2014/main" id="{AB994111-337D-7C64-A8A2-EF22AB74E8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6200000">
                  <a:off x="9231301" y="778853"/>
                  <a:ext cx="1262854" cy="3212976"/>
                </a:xfrm>
                <a:prstGeom prst="rect">
                  <a:avLst/>
                </a:prstGeom>
              </p:spPr>
            </p:pic>
            <p:sp>
              <p:nvSpPr>
                <p:cNvPr id="35" name="Ellipse 24">
                  <a:extLst>
                    <a:ext uri="{FF2B5EF4-FFF2-40B4-BE49-F238E27FC236}">
                      <a16:creationId xmlns:a16="http://schemas.microsoft.com/office/drawing/2014/main" id="{B23ADFB6-E62D-15CE-264E-6080E99B6F45}"/>
                    </a:ext>
                  </a:extLst>
                </p:cNvPr>
                <p:cNvSpPr/>
                <p:nvPr/>
              </p:nvSpPr>
              <p:spPr>
                <a:xfrm>
                  <a:off x="11104175" y="2348880"/>
                  <a:ext cx="72008" cy="4571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Textfeld 25">
                  <a:extLst>
                    <a:ext uri="{FF2B5EF4-FFF2-40B4-BE49-F238E27FC236}">
                      <a16:creationId xmlns:a16="http://schemas.microsoft.com/office/drawing/2014/main" id="{FFB7CD7B-7C78-6BA3-8D42-CAA04C492E9F}"/>
                    </a:ext>
                  </a:extLst>
                </p:cNvPr>
                <p:cNvSpPr txBox="1"/>
                <p:nvPr/>
              </p:nvSpPr>
              <p:spPr>
                <a:xfrm>
                  <a:off x="10181553" y="1965934"/>
                  <a:ext cx="63511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800" dirty="0"/>
                    <a:t>RF-spring</a:t>
                  </a:r>
                </a:p>
              </p:txBody>
            </p:sp>
            <p:cxnSp>
              <p:nvCxnSpPr>
                <p:cNvPr id="37" name="Gerade Verbindung mit Pfeil 27">
                  <a:extLst>
                    <a:ext uri="{FF2B5EF4-FFF2-40B4-BE49-F238E27FC236}">
                      <a16:creationId xmlns:a16="http://schemas.microsoft.com/office/drawing/2014/main" id="{CD492C32-752F-46C4-0DAD-7B87FD5CD2F4}"/>
                    </a:ext>
                  </a:extLst>
                </p:cNvPr>
                <p:cNvCxnSpPr/>
                <p:nvPr/>
              </p:nvCxnSpPr>
              <p:spPr>
                <a:xfrm>
                  <a:off x="10848528" y="2069459"/>
                  <a:ext cx="291651" cy="30228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feld 28">
                  <a:extLst>
                    <a:ext uri="{FF2B5EF4-FFF2-40B4-BE49-F238E27FC236}">
                      <a16:creationId xmlns:a16="http://schemas.microsoft.com/office/drawing/2014/main" id="{2C62085F-9D17-C2FE-6775-7C3A55F9FD14}"/>
                    </a:ext>
                  </a:extLst>
                </p:cNvPr>
                <p:cNvSpPr txBox="1"/>
                <p:nvPr/>
              </p:nvSpPr>
              <p:spPr>
                <a:xfrm>
                  <a:off x="9096423" y="1965934"/>
                  <a:ext cx="73930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800" dirty="0"/>
                    <a:t>TIG-welding</a:t>
                  </a:r>
                </a:p>
              </p:txBody>
            </p:sp>
            <p:cxnSp>
              <p:nvCxnSpPr>
                <p:cNvPr id="39" name="Gerade Verbindung mit Pfeil 30">
                  <a:extLst>
                    <a:ext uri="{FF2B5EF4-FFF2-40B4-BE49-F238E27FC236}">
                      <a16:creationId xmlns:a16="http://schemas.microsoft.com/office/drawing/2014/main" id="{A4B36882-B947-09C5-CDD9-F0C7A4980EB8}"/>
                    </a:ext>
                  </a:extLst>
                </p:cNvPr>
                <p:cNvCxnSpPr/>
                <p:nvPr/>
              </p:nvCxnSpPr>
              <p:spPr>
                <a:xfrm flipH="1">
                  <a:off x="8430884" y="2069459"/>
                  <a:ext cx="665539" cy="279421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feld 31">
                  <a:extLst>
                    <a:ext uri="{FF2B5EF4-FFF2-40B4-BE49-F238E27FC236}">
                      <a16:creationId xmlns:a16="http://schemas.microsoft.com/office/drawing/2014/main" id="{FC36A9E5-8F1F-2B19-8093-D5523579A2E6}"/>
                    </a:ext>
                  </a:extLst>
                </p:cNvPr>
                <p:cNvSpPr txBox="1"/>
                <p:nvPr/>
              </p:nvSpPr>
              <p:spPr>
                <a:xfrm>
                  <a:off x="10311489" y="3033869"/>
                  <a:ext cx="12961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dirty="0"/>
                    <a:t>Surface to be machined for tuning</a:t>
                  </a:r>
                </a:p>
              </p:txBody>
            </p:sp>
            <p:cxnSp>
              <p:nvCxnSpPr>
                <p:cNvPr id="41" name="Gerade Verbindung mit Pfeil 33">
                  <a:extLst>
                    <a:ext uri="{FF2B5EF4-FFF2-40B4-BE49-F238E27FC236}">
                      <a16:creationId xmlns:a16="http://schemas.microsoft.com/office/drawing/2014/main" id="{8F8897D5-FCBD-3EA6-8627-D24AFD352A42}"/>
                    </a:ext>
                  </a:extLst>
                </p:cNvPr>
                <p:cNvCxnSpPr>
                  <a:stCxn id="40" idx="1"/>
                </p:cNvCxnSpPr>
                <p:nvPr/>
              </p:nvCxnSpPr>
              <p:spPr>
                <a:xfrm flipH="1" flipV="1">
                  <a:off x="9696400" y="2331779"/>
                  <a:ext cx="615089" cy="871367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feld 43">
                <a:extLst>
                  <a:ext uri="{FF2B5EF4-FFF2-40B4-BE49-F238E27FC236}">
                    <a16:creationId xmlns:a16="http://schemas.microsoft.com/office/drawing/2014/main" id="{E729E18D-FEAC-831F-3715-3B6722F3F84D}"/>
                  </a:ext>
                </a:extLst>
              </p:cNvPr>
              <p:cNvSpPr txBox="1"/>
              <p:nvPr/>
            </p:nvSpPr>
            <p:spPr>
              <a:xfrm>
                <a:off x="10648787" y="5146702"/>
                <a:ext cx="9107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/>
                  <a:t>e-beam welding</a:t>
                </a:r>
              </a:p>
            </p:txBody>
          </p:sp>
          <p:cxnSp>
            <p:nvCxnSpPr>
              <p:cNvPr id="30" name="Gerade Verbindung mit Pfeil 44">
                <a:extLst>
                  <a:ext uri="{FF2B5EF4-FFF2-40B4-BE49-F238E27FC236}">
                    <a16:creationId xmlns:a16="http://schemas.microsoft.com/office/drawing/2014/main" id="{AD4EA9EF-356E-2CDD-3192-4BAC61A26E2A}"/>
                  </a:ext>
                </a:extLst>
              </p:cNvPr>
              <p:cNvCxnSpPr>
                <a:cxnSpLocks/>
                <a:stCxn id="29" idx="1"/>
              </p:cNvCxnSpPr>
              <p:nvPr/>
            </p:nvCxnSpPr>
            <p:spPr>
              <a:xfrm flipH="1" flipV="1">
                <a:off x="10272464" y="4754923"/>
                <a:ext cx="376323" cy="49950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Ellipse 35">
                <a:extLst>
                  <a:ext uri="{FF2B5EF4-FFF2-40B4-BE49-F238E27FC236}">
                    <a16:creationId xmlns:a16="http://schemas.microsoft.com/office/drawing/2014/main" id="{88F887BC-D49B-3FB6-36B2-E0497828A4EB}"/>
                  </a:ext>
                </a:extLst>
              </p:cNvPr>
              <p:cNvSpPr/>
              <p:nvPr/>
            </p:nvSpPr>
            <p:spPr>
              <a:xfrm>
                <a:off x="5087888" y="2181378"/>
                <a:ext cx="183041" cy="21322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Gerade Verbindung mit Pfeil 37">
                <a:extLst>
                  <a:ext uri="{FF2B5EF4-FFF2-40B4-BE49-F238E27FC236}">
                    <a16:creationId xmlns:a16="http://schemas.microsoft.com/office/drawing/2014/main" id="{184BE4B9-75C5-3929-3F71-BEAF2EACED7F}"/>
                  </a:ext>
                </a:extLst>
              </p:cNvPr>
              <p:cNvCxnSpPr>
                <a:cxnSpLocks/>
                <a:stCxn id="20" idx="1"/>
                <a:endCxn id="31" idx="5"/>
              </p:cNvCxnSpPr>
              <p:nvPr/>
            </p:nvCxnSpPr>
            <p:spPr>
              <a:xfrm flipH="1" flipV="1">
                <a:off x="5244123" y="2363374"/>
                <a:ext cx="3341529" cy="128087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40">
                <a:extLst>
                  <a:ext uri="{FF2B5EF4-FFF2-40B4-BE49-F238E27FC236}">
                    <a16:creationId xmlns:a16="http://schemas.microsoft.com/office/drawing/2014/main" id="{FE4A7A8D-D56C-A47D-E18F-6ACF71F5AD40}"/>
                  </a:ext>
                </a:extLst>
              </p:cNvPr>
              <p:cNvCxnSpPr>
                <a:stCxn id="18" idx="3"/>
              </p:cNvCxnSpPr>
              <p:nvPr/>
            </p:nvCxnSpPr>
            <p:spPr>
              <a:xfrm>
                <a:off x="3431704" y="3143483"/>
                <a:ext cx="2868595" cy="20522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C1CC311-334E-41DE-A8B6-97CCDA4FD4F8}"/>
              </a:ext>
            </a:extLst>
          </p:cNvPr>
          <p:cNvSpPr txBox="1"/>
          <p:nvPr/>
        </p:nvSpPr>
        <p:spPr bwMode="auto">
          <a:xfrm>
            <a:off x="4969533" y="646185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Sebastian Philipp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05652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from plan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Calibri" panose="020F0502020204030204" charset="0"/>
              </a:rPr>
              <a:t>The </a:t>
            </a:r>
            <a:r>
              <a:rPr lang="en-US" dirty="0">
                <a:latin typeface="Calibri" panose="020F0502020204030204" charset="0"/>
              </a:rPr>
              <a:t>final conceptual technical design of NC CW gun is not finished</a:t>
            </a:r>
            <a:endParaRPr lang="de-DE" dirty="0">
              <a:latin typeface="Calibri" panose="020F0502020204030204" charset="0"/>
            </a:endParaRPr>
          </a:p>
          <a:p>
            <a:pPr>
              <a:defRPr/>
            </a:pPr>
            <a:r>
              <a:rPr lang="de-DE" dirty="0">
                <a:latin typeface="Calibri" panose="020F0502020204030204" charset="0"/>
              </a:rPr>
              <a:t>Reasons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Due to the workload of the main engineer from other projects at DESY </a:t>
            </a:r>
            <a:r>
              <a:rPr lang="en-US" dirty="0" err="1">
                <a:latin typeface="Calibri" panose="020F0502020204030204" charset="0"/>
              </a:rPr>
              <a:t>Zeuthen</a:t>
            </a:r>
            <a:r>
              <a:rPr lang="en-US" dirty="0">
                <a:latin typeface="Calibri" panose="020F0502020204030204" charset="0"/>
              </a:rPr>
              <a:t> (including Gun5 and </a:t>
            </a:r>
            <a:r>
              <a:rPr lang="en-US" dirty="0" err="1">
                <a:latin typeface="Calibri" panose="020F0502020204030204" charset="0"/>
              </a:rPr>
              <a:t>UltraSAT</a:t>
            </a:r>
            <a:r>
              <a:rPr lang="en-US" dirty="0">
                <a:latin typeface="Calibri" panose="020F0502020204030204" charset="0"/>
              </a:rPr>
              <a:t>), it is not possible for him to finish the project. The priority shift for the main engineer was confirmed by the DESY directorate.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The main physicist (Houjun Qian) left DESY in 06.2022.</a:t>
            </a:r>
            <a:endParaRPr lang="de-DE" dirty="0">
              <a:latin typeface="Calibri" panose="020F0502020204030204" charset="0"/>
            </a:endParaRPr>
          </a:p>
          <a:p>
            <a:pPr>
              <a:defRPr/>
            </a:pPr>
            <a:r>
              <a:rPr lang="de-DE" dirty="0">
                <a:latin typeface="Calibri" panose="020F0502020204030204" charset="0"/>
              </a:rPr>
              <a:t>Consequences</a:t>
            </a:r>
          </a:p>
          <a:p>
            <a:pPr lvl="1">
              <a:defRPr/>
            </a:pPr>
            <a:r>
              <a:rPr lang="de-DE" dirty="0">
                <a:latin typeface="Calibri" panose="020F0502020204030204" charset="0"/>
              </a:rPr>
              <a:t>The backup solution stays in the physics design phase without further technical design efforts.</a:t>
            </a:r>
          </a:p>
          <a:p>
            <a:pPr lvl="2">
              <a:defRPr/>
            </a:pPr>
            <a:r>
              <a:rPr lang="de-DE" dirty="0">
                <a:latin typeface="Calibri" panose="020F0502020204030204" charset="0"/>
              </a:rPr>
              <a:t>This is in line with DESY strategy.</a:t>
            </a:r>
          </a:p>
          <a:p>
            <a:pPr lvl="2">
              <a:defRPr/>
            </a:pPr>
            <a:r>
              <a:rPr lang="de-DE" dirty="0">
                <a:latin typeface="Calibri" panose="020F0502020204030204" charset="0"/>
              </a:rPr>
              <a:t>Currently, SRF gun at DESY has made good progress, so it‘s not urgent to push the backup option into the technical design phase.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</a:t>
            </a:r>
            <a:r>
              <a:rPr lang="de-DE" altLang="en-US">
                <a:latin typeface="Calibri" panose="020F0502020204030204" charset="0"/>
              </a:rPr>
              <a:t>a</a:t>
            </a:r>
            <a:r>
              <a:rPr lang="en-US">
                <a:latin typeface="Calibri" panose="020F0502020204030204"/>
              </a:rPr>
              <a:t>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5" y="1344295"/>
            <a:ext cx="10944225" cy="165290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Actual timeline of the project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F7CE5E8-771A-0176-7785-72682D228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69664"/>
              </p:ext>
            </p:extLst>
          </p:nvPr>
        </p:nvGraphicFramePr>
        <p:xfrm>
          <a:off x="911424" y="1844824"/>
          <a:ext cx="6408712" cy="3528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429">
                  <a:extLst>
                    <a:ext uri="{9D8B030D-6E8A-4147-A177-3AD203B41FA5}">
                      <a16:colId xmlns:a16="http://schemas.microsoft.com/office/drawing/2014/main" val="2798076338"/>
                    </a:ext>
                  </a:extLst>
                </a:gridCol>
                <a:gridCol w="4622305">
                  <a:extLst>
                    <a:ext uri="{9D8B030D-6E8A-4147-A177-3AD203B41FA5}">
                      <a16:colId xmlns:a16="http://schemas.microsoft.com/office/drawing/2014/main" val="850374656"/>
                    </a:ext>
                  </a:extLst>
                </a:gridCol>
                <a:gridCol w="856978">
                  <a:extLst>
                    <a:ext uri="{9D8B030D-6E8A-4147-A177-3AD203B41FA5}">
                      <a16:colId xmlns:a16="http://schemas.microsoft.com/office/drawing/2014/main" val="2589783486"/>
                    </a:ext>
                  </a:extLst>
                </a:gridCol>
              </a:tblGrid>
              <a:tr h="54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effectLst/>
                        </a:rPr>
                        <a:t>Proposal Timeline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Milestone Description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effectLst/>
                        </a:rPr>
                        <a:t>Actual Timeline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140375"/>
                  </a:ext>
                </a:extLst>
              </a:tr>
              <a:tr h="26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Q3/2018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Postdoc hired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Q3/2018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286201"/>
                  </a:ext>
                </a:extLst>
              </a:tr>
              <a:tr h="26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Q4/2018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First beam dynamics results based on APEX-2 design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Q1/2019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967051"/>
                  </a:ext>
                </a:extLst>
              </a:tr>
              <a:tr h="54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Q2/2019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Reference results for CW injector optimization based on APEX-2 design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Q3/2019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312924"/>
                  </a:ext>
                </a:extLst>
              </a:tr>
              <a:tr h="26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Q4/2019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Improved design of NC CW gun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Q4/2019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087485"/>
                  </a:ext>
                </a:extLst>
              </a:tr>
              <a:tr h="54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Q2/2020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New CW injector optimization based on improved NC CW gun design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Q2/2020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348378"/>
                  </a:ext>
                </a:extLst>
              </a:tr>
              <a:tr h="26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Q3/2020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Improved buncher cavity design 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Q3/2020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946488"/>
                  </a:ext>
                </a:extLst>
              </a:tr>
              <a:tr h="54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Q1/2021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strike="sngStrike" dirty="0">
                          <a:effectLst/>
                        </a:rPr>
                        <a:t>Technical design of NC CW gun </a:t>
                      </a:r>
                      <a:r>
                        <a:rPr lang="en-US" sz="1400" dirty="0">
                          <a:effectLst/>
                        </a:rPr>
                        <a:t>Conceptual technical design of NC CW gun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Q2/2021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3091716"/>
                  </a:ext>
                </a:extLst>
              </a:tr>
              <a:tr h="26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strike="sngStrike">
                          <a:effectLst/>
                        </a:rPr>
                        <a:t>Q2/2021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strike="sngStrike" dirty="0">
                          <a:effectLst/>
                        </a:rPr>
                        <a:t>Finish conceptual technical design of NC CW gun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strike="sngStrike" dirty="0">
                          <a:effectLst/>
                        </a:rPr>
                        <a:t>Q4/2022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0483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96502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b="1" dirty="0">
                <a:latin typeface="Calibri" panose="020F0502020204030204" charset="0"/>
                <a:sym typeface="+mn-ea"/>
              </a:rPr>
              <a:t>We have finished the physics design of the CW gun and CW buncher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  <a:sym typeface="+mn-ea"/>
              </a:rPr>
              <a:t>RF and multi-physics optimizations of the CW VHF gun 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  <a:sym typeface="+mn-ea"/>
              </a:rPr>
              <a:t>RF and multi-physics optimizations of the CW buncher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  <a:sym typeface="+mn-ea"/>
              </a:rPr>
              <a:t>S2E beam dynamics optimizations of the CW injector, and comparisons to SRF gun and APEX2 gun </a:t>
            </a:r>
          </a:p>
          <a:p>
            <a:pPr>
              <a:defRPr/>
            </a:pPr>
            <a:r>
              <a:rPr lang="en-US" altLang="en-US" b="1" dirty="0">
                <a:latin typeface="Calibri" panose="020F0502020204030204" charset="0"/>
                <a:sym typeface="+mn-ea"/>
              </a:rPr>
              <a:t>Conceptual technical design of NC CW gun is discontinued</a:t>
            </a:r>
            <a:endParaRPr lang="de-DE" altLang="en-US" b="1" dirty="0">
              <a:latin typeface="Calibri" panose="020F0502020204030204" charset="0"/>
              <a:sym typeface="+mn-ea"/>
            </a:endParaRPr>
          </a:p>
          <a:p>
            <a:pPr lvl="1"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The main engineer‘s priority is moved to other projects (gun5 and </a:t>
            </a:r>
            <a:r>
              <a:rPr lang="en-US" altLang="zh-CN" dirty="0" err="1">
                <a:latin typeface="Calibri" panose="020F0502020204030204" charset="0"/>
              </a:rPr>
              <a:t>UltraSAT</a:t>
            </a:r>
            <a:r>
              <a:rPr lang="en-US" altLang="zh-CN" dirty="0">
                <a:latin typeface="Calibri" panose="020F0502020204030204" charset="0"/>
              </a:rPr>
              <a:t>).</a:t>
            </a:r>
            <a:endParaRPr lang="de-DE" altLang="en-US" dirty="0">
              <a:latin typeface="Calibri" panose="020F0502020204030204" charset="0"/>
              <a:sym typeface="+mn-ea"/>
            </a:endParaRPr>
          </a:p>
          <a:p>
            <a:pPr lvl="1"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The main physicist left DESY in 06.2022.</a:t>
            </a:r>
            <a:endParaRPr lang="en-US" dirty="0">
              <a:latin typeface="Calibri" panose="020F0502020204030204"/>
            </a:endParaRPr>
          </a:p>
          <a:p>
            <a:pPr lvl="0">
              <a:defRPr/>
            </a:pPr>
            <a:r>
              <a:rPr lang="de-DE" altLang="en-US" b="1" dirty="0">
                <a:latin typeface="Calibri" panose="020F0502020204030204" charset="0"/>
                <a:sym typeface="+mn-ea"/>
              </a:rPr>
              <a:t>list of publications</a:t>
            </a:r>
          </a:p>
          <a:p>
            <a:pPr lvl="1">
              <a:defRPr/>
            </a:pPr>
            <a:r>
              <a:rPr lang="de-DE" altLang="en-US" i="1" dirty="0">
                <a:latin typeface="Calibri" panose="020F0502020204030204" charset="0"/>
              </a:rPr>
              <a:t>Shu, Guan, et al</a:t>
            </a:r>
            <a:r>
              <a:rPr lang="de-DE" altLang="en-US" dirty="0">
                <a:latin typeface="Calibri" panose="020F0502020204030204" charset="0"/>
              </a:rPr>
              <a:t>. "First design studies of a NC CW RF gun for European XFEL." (IPAC'19).</a:t>
            </a:r>
          </a:p>
          <a:p>
            <a:pPr lvl="1">
              <a:defRPr/>
            </a:pPr>
            <a:r>
              <a:rPr lang="de-DE" altLang="en-US" i="1" dirty="0">
                <a:latin typeface="Calibri" panose="020F0502020204030204" charset="0"/>
              </a:rPr>
              <a:t>Shu, Guan, et al</a:t>
            </a:r>
            <a:r>
              <a:rPr lang="de-DE" altLang="en-US" dirty="0">
                <a:latin typeface="Calibri" panose="020F0502020204030204" charset="0"/>
              </a:rPr>
              <a:t>. "Multiphysics Analysis of a CW VHF Gun for European XFEL." (FEL‘19).</a:t>
            </a:r>
          </a:p>
          <a:p>
            <a:pPr lvl="1">
              <a:defRPr/>
            </a:pPr>
            <a:r>
              <a:rPr lang="de-DE" altLang="en-US" i="1" dirty="0">
                <a:latin typeface="Calibri" panose="020F0502020204030204" charset="0"/>
              </a:rPr>
              <a:t>Shaker, H., et al</a:t>
            </a:r>
            <a:r>
              <a:rPr lang="de-DE" altLang="en-US" dirty="0">
                <a:latin typeface="Calibri" panose="020F0502020204030204" charset="0"/>
              </a:rPr>
              <a:t>. "Beam Dynamics Optimization of a Normal-Conducting Gun Based CW Injector for the European XFEL." (FEL‘19).</a:t>
            </a:r>
          </a:p>
          <a:p>
            <a:pPr lvl="1">
              <a:defRPr/>
            </a:pPr>
            <a:r>
              <a:rPr lang="de-DE" altLang="en-US" i="1" dirty="0">
                <a:latin typeface="Calibri" panose="020F0502020204030204" charset="0"/>
              </a:rPr>
              <a:t>Lal, Shankar, et al</a:t>
            </a:r>
            <a:r>
              <a:rPr lang="de-DE" altLang="en-US" dirty="0">
                <a:latin typeface="Calibri" panose="020F0502020204030204" charset="0"/>
              </a:rPr>
              <a:t>. "Design studies of a continuous-wave normal conducting buncher for European X-ray Free Electron Laser.", DESY internal report, PUBDB-2021-05027 (2021)</a:t>
            </a:r>
          </a:p>
          <a:p>
            <a:pPr lvl="1">
              <a:defRPr/>
            </a:pPr>
            <a:r>
              <a:rPr lang="de-DE" altLang="en-US" i="1" dirty="0">
                <a:latin typeface="Calibri" panose="020F0502020204030204" charset="0"/>
              </a:rPr>
              <a:t>Lal, Shankar, et al</a:t>
            </a:r>
            <a:r>
              <a:rPr lang="de-DE" altLang="en-US" dirty="0">
                <a:latin typeface="Calibri" panose="020F0502020204030204" charset="0"/>
              </a:rPr>
              <a:t>. "Design studies of a continuous-wave normal conducting buncher for European X-ray Free Electron Laser." Nuclear Instruments and Methods in Physics Research Section A: Accelerators, Spectrometers, Detectors and Associated Equipment 1027 (2022): 166220.</a:t>
            </a:r>
          </a:p>
          <a:p>
            <a:pPr lvl="1">
              <a:defRPr/>
            </a:pPr>
            <a:endParaRPr lang="de-DE" altLang="en-US" dirty="0">
              <a:latin typeface="Calibri" panose="020F0502020204030204" charset="0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1325</TotalTime>
  <Words>1034</Words>
  <Application>Microsoft Office PowerPoint</Application>
  <PresentationFormat>宽屏</PresentationFormat>
  <Paragraphs>256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Arial</vt:lpstr>
      <vt:lpstr>Calibri</vt:lpstr>
      <vt:lpstr>Cambria Math</vt:lpstr>
      <vt:lpstr>Wingdings</vt:lpstr>
      <vt:lpstr>2_XFEL_PowerPoint_16x9_v3_RW</vt:lpstr>
      <vt:lpstr>3_XFEL_PowerPoint_16x9_v3_RW</vt:lpstr>
      <vt:lpstr>XFEL Accelerator R&amp;D Status / Final Report NC CW gun and buncher design</vt:lpstr>
      <vt:lpstr>Scope of the R&amp;D activity</vt:lpstr>
      <vt:lpstr>Achievements of R&amp;D activity</vt:lpstr>
      <vt:lpstr>Achievements of R&amp;D activity</vt:lpstr>
      <vt:lpstr>Achievements of R&amp;D activity</vt:lpstr>
      <vt:lpstr>Conceptual technical design work</vt:lpstr>
      <vt:lpstr>Deviations from plan</vt:lpstr>
      <vt:lpstr>Timeline of this R&amp;D activity </vt:lpstr>
      <vt:lpstr>Outlook /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Qian Houjun</cp:lastModifiedBy>
  <cp:revision>42</cp:revision>
  <dcterms:created xsi:type="dcterms:W3CDTF">2023-04-06T12:12:36Z</dcterms:created>
  <dcterms:modified xsi:type="dcterms:W3CDTF">2023-05-03T11:21:20Z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1033-11.1.0.11691</vt:lpwstr>
  </property>
</Properties>
</file>