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 id="2147483670" r:id="rId3"/>
  </p:sldMasterIdLst>
  <p:notesMasterIdLst>
    <p:notesMasterId r:id="rId13"/>
  </p:notesMasterIdLst>
  <p:handoutMasterIdLst>
    <p:handoutMasterId r:id="rId14"/>
  </p:handoutMasterIdLst>
  <p:sldIdLst>
    <p:sldId id="256" r:id="rId4"/>
    <p:sldId id="257" r:id="rId5"/>
    <p:sldId id="279" r:id="rId6"/>
    <p:sldId id="280" r:id="rId7"/>
    <p:sldId id="264" r:id="rId8"/>
    <p:sldId id="272" r:id="rId9"/>
    <p:sldId id="259" r:id="rId10"/>
    <p:sldId id="275" r:id="rId11"/>
    <p:sldId id="265" r:id="rId12"/>
  </p:sldIdLst>
  <p:sldSz cx="12192000" cy="6858000"/>
  <p:notesSz cx="6794500" cy="99314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silnikov, Mikhail" initials="KM" lastIdx="1" clrIdx="0">
    <p:extLst>
      <p:ext uri="{19B8F6BF-5375-455C-9EA6-DF929625EA0E}">
        <p15:presenceInfo xmlns:p15="http://schemas.microsoft.com/office/powerpoint/2012/main" userId="S-1-5-21-3018955115-4118484798-3177128962-53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BEBEBE"/>
    <a:srgbClr val="EC79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21" autoAdjust="0"/>
  </p:normalViewPr>
  <p:slideViewPr>
    <p:cSldViewPr>
      <p:cViewPr varScale="1">
        <p:scale>
          <a:sx n="102" d="100"/>
          <a:sy n="102" d="100"/>
        </p:scale>
        <p:origin x="114" y="660"/>
      </p:cViewPr>
      <p:guideLst>
        <p:guide orient="horz" pos="2160"/>
        <p:guide pos="2887"/>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284" cy="498295"/>
          </a:xfrm>
          <a:prstGeom prst="rect">
            <a:avLst/>
          </a:prstGeom>
        </p:spPr>
        <p:txBody>
          <a:bodyPr vert="horz" lIns="80284" tIns="40142" rIns="80284" bIns="40142" rtlCol="0"/>
          <a:lstStyle>
            <a:lvl1pPr algn="l">
              <a:defRPr sz="800"/>
            </a:lvl1pPr>
          </a:lstStyle>
          <a:p>
            <a:endParaRPr lang="en-US"/>
          </a:p>
        </p:txBody>
      </p:sp>
      <p:sp>
        <p:nvSpPr>
          <p:cNvPr id="3" name="Date Placeholder 2"/>
          <p:cNvSpPr>
            <a:spLocks noGrp="1"/>
          </p:cNvSpPr>
          <p:nvPr>
            <p:ph type="dt" sz="quarter" idx="1"/>
          </p:nvPr>
        </p:nvSpPr>
        <p:spPr>
          <a:xfrm>
            <a:off x="3848644" y="1"/>
            <a:ext cx="2944284" cy="498295"/>
          </a:xfrm>
          <a:prstGeom prst="rect">
            <a:avLst/>
          </a:prstGeom>
        </p:spPr>
        <p:txBody>
          <a:bodyPr vert="horz" lIns="80284" tIns="40142" rIns="80284" bIns="40142" rtlCol="0"/>
          <a:lstStyle>
            <a:lvl1pPr algn="r">
              <a:defRPr sz="800"/>
            </a:lvl1pPr>
          </a:lstStyle>
          <a:p>
            <a:fld id="{696C064A-D61B-4B21-B757-51A9B82445B8}" type="datetimeFigureOut">
              <a:rPr lang="en-US" smtClean="0"/>
              <a:t>5/2/2023</a:t>
            </a:fld>
            <a:endParaRPr lang="en-US"/>
          </a:p>
        </p:txBody>
      </p:sp>
      <p:sp>
        <p:nvSpPr>
          <p:cNvPr id="4" name="Footer Placeholder 3"/>
          <p:cNvSpPr>
            <a:spLocks noGrp="1"/>
          </p:cNvSpPr>
          <p:nvPr>
            <p:ph type="ftr" sz="quarter" idx="2"/>
          </p:nvPr>
        </p:nvSpPr>
        <p:spPr>
          <a:xfrm>
            <a:off x="0" y="9433107"/>
            <a:ext cx="2944284" cy="498293"/>
          </a:xfrm>
          <a:prstGeom prst="rect">
            <a:avLst/>
          </a:prstGeom>
        </p:spPr>
        <p:txBody>
          <a:bodyPr vert="horz" lIns="80284" tIns="40142" rIns="80284" bIns="40142" rtlCol="0" anchor="b"/>
          <a:lstStyle>
            <a:lvl1pPr algn="l">
              <a:defRPr sz="800"/>
            </a:lvl1pPr>
          </a:lstStyle>
          <a:p>
            <a:endParaRPr lang="en-US"/>
          </a:p>
        </p:txBody>
      </p:sp>
      <p:sp>
        <p:nvSpPr>
          <p:cNvPr id="5" name="Slide Number Placeholder 4"/>
          <p:cNvSpPr>
            <a:spLocks noGrp="1"/>
          </p:cNvSpPr>
          <p:nvPr>
            <p:ph type="sldNum" sz="quarter" idx="3"/>
          </p:nvPr>
        </p:nvSpPr>
        <p:spPr>
          <a:xfrm>
            <a:off x="3848644" y="9433107"/>
            <a:ext cx="2944284" cy="498293"/>
          </a:xfrm>
          <a:prstGeom prst="rect">
            <a:avLst/>
          </a:prstGeom>
        </p:spPr>
        <p:txBody>
          <a:bodyPr vert="horz" lIns="80284" tIns="40142" rIns="80284" bIns="40142" rtlCol="0" anchor="b"/>
          <a:lstStyle>
            <a:lvl1pPr algn="r">
              <a:defRPr sz="800"/>
            </a:lvl1pPr>
          </a:lstStyle>
          <a:p>
            <a:fld id="{50305E07-67EA-4042-A3F6-853A8AD8D20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284" cy="498295"/>
          </a:xfrm>
          <a:prstGeom prst="rect">
            <a:avLst/>
          </a:prstGeom>
        </p:spPr>
        <p:txBody>
          <a:bodyPr vert="horz" lIns="80284" tIns="40142" rIns="80284" bIns="40142" rtlCol="0"/>
          <a:lstStyle>
            <a:lvl1pPr algn="l">
              <a:defRPr sz="1100"/>
            </a:lvl1pPr>
          </a:lstStyle>
          <a:p>
            <a:endParaRPr lang="en-US"/>
          </a:p>
        </p:txBody>
      </p:sp>
      <p:sp>
        <p:nvSpPr>
          <p:cNvPr id="3" name="Date Placeholder 2"/>
          <p:cNvSpPr>
            <a:spLocks noGrp="1"/>
          </p:cNvSpPr>
          <p:nvPr>
            <p:ph type="dt" idx="1"/>
          </p:nvPr>
        </p:nvSpPr>
        <p:spPr>
          <a:xfrm>
            <a:off x="3848644" y="1"/>
            <a:ext cx="2944284" cy="498295"/>
          </a:xfrm>
          <a:prstGeom prst="rect">
            <a:avLst/>
          </a:prstGeom>
        </p:spPr>
        <p:txBody>
          <a:bodyPr vert="horz" lIns="80284" tIns="40142" rIns="80284" bIns="40142" rtlCol="0"/>
          <a:lstStyle>
            <a:lvl1pPr algn="r">
              <a:defRPr sz="1100"/>
            </a:lvl1pPr>
          </a:lstStyle>
          <a:p>
            <a:fld id="{3EFD42F7-718C-4B98-AAEC-167E6DDD60A7}" type="datetimeFigureOut">
              <a:rPr lang="en-US" smtClean="0"/>
              <a:t>5/2/2023</a:t>
            </a:fld>
            <a:endParaRPr lang="en-US"/>
          </a:p>
        </p:txBody>
      </p:sp>
      <p:sp>
        <p:nvSpPr>
          <p:cNvPr id="4" name="Slide Image Placeholder 3"/>
          <p:cNvSpPr>
            <a:spLocks noGrp="1" noRot="1" noChangeAspect="1"/>
          </p:cNvSpPr>
          <p:nvPr>
            <p:ph type="sldImg" idx="2"/>
          </p:nvPr>
        </p:nvSpPr>
        <p:spPr>
          <a:xfrm>
            <a:off x="417513" y="1241425"/>
            <a:ext cx="5959475" cy="3352800"/>
          </a:xfrm>
          <a:prstGeom prst="rect">
            <a:avLst/>
          </a:prstGeom>
          <a:noFill/>
          <a:ln w="12700">
            <a:solidFill>
              <a:prstClr val="black"/>
            </a:solidFill>
          </a:ln>
        </p:spPr>
        <p:txBody>
          <a:bodyPr vert="horz" lIns="80284" tIns="40142" rIns="80284" bIns="40142" rtlCol="0" anchor="ctr"/>
          <a:lstStyle/>
          <a:p>
            <a:endParaRPr lang="en-US"/>
          </a:p>
        </p:txBody>
      </p:sp>
      <p:sp>
        <p:nvSpPr>
          <p:cNvPr id="5" name="Notes Placeholder 4"/>
          <p:cNvSpPr>
            <a:spLocks noGrp="1"/>
          </p:cNvSpPr>
          <p:nvPr>
            <p:ph type="body" sz="quarter" idx="3"/>
          </p:nvPr>
        </p:nvSpPr>
        <p:spPr>
          <a:xfrm>
            <a:off x="679450" y="4779488"/>
            <a:ext cx="5435600" cy="3910490"/>
          </a:xfrm>
          <a:prstGeom prst="rect">
            <a:avLst/>
          </a:prstGeom>
        </p:spPr>
        <p:txBody>
          <a:bodyPr vert="horz" lIns="80284" tIns="40142" rIns="80284" bIns="401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3107"/>
            <a:ext cx="2944284" cy="498293"/>
          </a:xfrm>
          <a:prstGeom prst="rect">
            <a:avLst/>
          </a:prstGeom>
        </p:spPr>
        <p:txBody>
          <a:bodyPr vert="horz" lIns="80284" tIns="40142" rIns="80284" bIns="40142" rtlCol="0" anchor="b"/>
          <a:lstStyle>
            <a:lvl1pPr algn="l">
              <a:defRPr sz="1100"/>
            </a:lvl1pPr>
          </a:lstStyle>
          <a:p>
            <a:endParaRPr lang="en-US"/>
          </a:p>
        </p:txBody>
      </p:sp>
      <p:sp>
        <p:nvSpPr>
          <p:cNvPr id="7" name="Slide Number Placeholder 6"/>
          <p:cNvSpPr>
            <a:spLocks noGrp="1"/>
          </p:cNvSpPr>
          <p:nvPr>
            <p:ph type="sldNum" sz="quarter" idx="5"/>
          </p:nvPr>
        </p:nvSpPr>
        <p:spPr>
          <a:xfrm>
            <a:off x="3848644" y="9433107"/>
            <a:ext cx="2944284" cy="498293"/>
          </a:xfrm>
          <a:prstGeom prst="rect">
            <a:avLst/>
          </a:prstGeom>
        </p:spPr>
        <p:txBody>
          <a:bodyPr vert="horz" lIns="80284" tIns="40142" rIns="80284" bIns="40142" rtlCol="0" anchor="b"/>
          <a:lstStyle>
            <a:lvl1pPr algn="r">
              <a:defRPr sz="11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1</a:t>
            </a:fld>
            <a:endParaRPr lang="en-US"/>
          </a:p>
        </p:txBody>
      </p:sp>
    </p:spTree>
    <p:extLst>
      <p:ext uri="{BB962C8B-B14F-4D97-AF65-F5344CB8AC3E}">
        <p14:creationId xmlns:p14="http://schemas.microsoft.com/office/powerpoint/2010/main" val="601764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2</a:t>
            </a:fld>
            <a:endParaRPr lang="en-US"/>
          </a:p>
        </p:txBody>
      </p:sp>
    </p:spTree>
    <p:extLst>
      <p:ext uri="{BB962C8B-B14F-4D97-AF65-F5344CB8AC3E}">
        <p14:creationId xmlns:p14="http://schemas.microsoft.com/office/powerpoint/2010/main" val="2933767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Calibri" panose="020F0502020204030204" charset="0"/>
              </a:rPr>
              <a:t> In 2022, the post-operational optical diagnostic (spectral response and reflectivity) has been measured for the green cathodes which had been tested at PITZ in 2021 with the gun4.2. </a:t>
            </a:r>
            <a:endParaRPr lang="en-US" dirty="0"/>
          </a:p>
        </p:txBody>
      </p:sp>
      <p:sp>
        <p:nvSpPr>
          <p:cNvPr id="4" name="Slide Number Placeholder 3"/>
          <p:cNvSpPr>
            <a:spLocks noGrp="1"/>
          </p:cNvSpPr>
          <p:nvPr>
            <p:ph type="sldNum" sz="quarter" idx="5"/>
          </p:nvPr>
        </p:nvSpPr>
        <p:spPr/>
        <p:txBody>
          <a:bodyPr/>
          <a:lstStyle/>
          <a:p>
            <a:fld id="{21B2AA4F-B828-4D7C-AFD3-893933DAFCB4}" type="slidenum">
              <a:rPr lang="en-US" smtClean="0"/>
              <a:t>3</a:t>
            </a:fld>
            <a:endParaRPr lang="en-US"/>
          </a:p>
        </p:txBody>
      </p:sp>
    </p:spTree>
    <p:extLst>
      <p:ext uri="{BB962C8B-B14F-4D97-AF65-F5344CB8AC3E}">
        <p14:creationId xmlns:p14="http://schemas.microsoft.com/office/powerpoint/2010/main" val="917111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4</a:t>
            </a:fld>
            <a:endParaRPr lang="en-US"/>
          </a:p>
        </p:txBody>
      </p:sp>
    </p:spTree>
    <p:extLst>
      <p:ext uri="{BB962C8B-B14F-4D97-AF65-F5344CB8AC3E}">
        <p14:creationId xmlns:p14="http://schemas.microsoft.com/office/powerpoint/2010/main" val="1273686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5</a:t>
            </a:fld>
            <a:endParaRPr lang="en-US"/>
          </a:p>
        </p:txBody>
      </p:sp>
    </p:spTree>
    <p:extLst>
      <p:ext uri="{BB962C8B-B14F-4D97-AF65-F5344CB8AC3E}">
        <p14:creationId xmlns:p14="http://schemas.microsoft.com/office/powerpoint/2010/main" val="2608469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6</a:t>
            </a:fld>
            <a:endParaRPr lang="en-US"/>
          </a:p>
        </p:txBody>
      </p:sp>
    </p:spTree>
    <p:extLst>
      <p:ext uri="{BB962C8B-B14F-4D97-AF65-F5344CB8AC3E}">
        <p14:creationId xmlns:p14="http://schemas.microsoft.com/office/powerpoint/2010/main" val="2546047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7</a:t>
            </a:fld>
            <a:endParaRPr lang="en-US"/>
          </a:p>
        </p:txBody>
      </p:sp>
    </p:spTree>
    <p:extLst>
      <p:ext uri="{BB962C8B-B14F-4D97-AF65-F5344CB8AC3E}">
        <p14:creationId xmlns:p14="http://schemas.microsoft.com/office/powerpoint/2010/main" val="3647328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8</a:t>
            </a:fld>
            <a:endParaRPr lang="en-US"/>
          </a:p>
        </p:txBody>
      </p:sp>
    </p:spTree>
    <p:extLst>
      <p:ext uri="{BB962C8B-B14F-4D97-AF65-F5344CB8AC3E}">
        <p14:creationId xmlns:p14="http://schemas.microsoft.com/office/powerpoint/2010/main" val="187010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2AA4F-B828-4D7C-AFD3-893933DAFCB4}" type="slidenum">
              <a:rPr lang="en-US" smtClean="0"/>
              <a:t>9</a:t>
            </a:fld>
            <a:endParaRPr lang="en-US"/>
          </a:p>
        </p:txBody>
      </p:sp>
    </p:spTree>
    <p:extLst>
      <p:ext uri="{BB962C8B-B14F-4D97-AF65-F5344CB8AC3E}">
        <p14:creationId xmlns:p14="http://schemas.microsoft.com/office/powerpoint/2010/main" val="26201279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emf"/><Relationship Id="rId1" Type="http://schemas.openxmlformats.org/officeDocument/2006/relationships/slideMaster" Target="../slideMasters/slideMaster2.xml"/><Relationship Id="rId5" Type="http://schemas.openxmlformats.org/officeDocument/2006/relationships/image" Target="../media/image3.png"/><Relationship Id="rId4" Type="http://schemas.openxmlformats.org/officeDocument/2006/relationships/image" Target="../media/image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emf"/><Relationship Id="rId1" Type="http://schemas.openxmlformats.org/officeDocument/2006/relationships/slideMaster" Target="../slideMasters/slideMaster3.xml"/><Relationship Id="rId5" Type="http://schemas.openxmlformats.org/officeDocument/2006/relationships/image" Target="../media/image3.png"/><Relationship Id="rId4" Type="http://schemas.openxmlformats.org/officeDocument/2006/relationships/image" Target="../media/image6.jpe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12000" y="1120776"/>
            <a:ext cx="8039624" cy="1050925"/>
          </a:xfrm>
        </p:spPr>
        <p:txBody>
          <a:bodyPr anchor="b"/>
          <a:lstStyle>
            <a:lvl1pPr algn="l">
              <a:defRPr sz="2800"/>
            </a:lvl1pPr>
          </a:lstStyle>
          <a:p>
            <a:pPr>
              <a:defRPr/>
            </a:pPr>
            <a:r>
              <a:rPr lang="en-US"/>
              <a:t>Click to edit Master title style</a:t>
            </a:r>
          </a:p>
        </p:txBody>
      </p:sp>
      <p:sp>
        <p:nvSpPr>
          <p:cNvPr id="3" name="Subtitle 2"/>
          <p:cNvSpPr>
            <a:spLocks noGrp="1"/>
          </p:cNvSpPr>
          <p:nvPr>
            <p:ph type="subTitle" idx="1"/>
          </p:nvPr>
        </p:nvSpPr>
        <p:spPr bwMode="auto">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US"/>
              <a:t>Click to edit Master subtitle style</a:t>
            </a:r>
          </a:p>
        </p:txBody>
      </p:sp>
      <p:pic>
        <p:nvPicPr>
          <p:cNvPr id="7" name="Grafik 2"/>
          <p:cNvPicPr>
            <a:picLocks noChangeAspect="1"/>
          </p:cNvPicPr>
          <p:nvPr userDrawn="1"/>
        </p:nvPicPr>
        <p:blipFill>
          <a:blip r:embed="rId2"/>
          <a:stretch>
            <a:fillRect/>
          </a:stretch>
        </p:blipFill>
        <p:spPr bwMode="auto">
          <a:xfrm>
            <a:off x="10144125" y="771527"/>
            <a:ext cx="1423988" cy="1422341"/>
          </a:xfrm>
          <a:prstGeom prst="rect">
            <a:avLst/>
          </a:prstGeom>
        </p:spPr>
      </p:pic>
      <p:pic>
        <p:nvPicPr>
          <p:cNvPr id="6" name="Grafik 5"/>
          <p:cNvPicPr>
            <a:picLocks noChangeAspect="1"/>
          </p:cNvPicPr>
          <p:nvPr userDrawn="1"/>
        </p:nvPicPr>
        <p:blipFill>
          <a:blip r:embed="rId3"/>
          <a:stretch>
            <a:fillRect/>
          </a:stretch>
        </p:blipFill>
        <p:spPr bwMode="auto">
          <a:xfrm>
            <a:off x="623888" y="6413956"/>
            <a:ext cx="2275200" cy="120448"/>
          </a:xfrm>
          <a:prstGeom prst="rect">
            <a:avLst/>
          </a:prstGeom>
        </p:spPr>
      </p:pic>
      <p:pic>
        <p:nvPicPr>
          <p:cNvPr id="9" name="Picture 8"/>
          <p:cNvPicPr>
            <a:picLocks noChangeAspect="1"/>
          </p:cNvPicPr>
          <p:nvPr userDrawn="1"/>
        </p:nvPicPr>
        <p:blipFill>
          <a:blip r:embed="rId4"/>
          <a:stretch>
            <a:fillRect/>
          </a:stretch>
        </p:blipFill>
        <p:spPr bwMode="auto">
          <a:xfrm>
            <a:off x="10136119" y="2518681"/>
            <a:ext cx="1440000" cy="1440000"/>
          </a:xfrm>
          <a:prstGeom prst="rect">
            <a:avLst/>
          </a:prstGeom>
        </p:spPr>
      </p:pic>
      <p:pic>
        <p:nvPicPr>
          <p:cNvPr id="12" name="Picture 11" descr="Helmholtz-Logo-Blue-RGB"/>
          <p:cNvPicPr>
            <a:picLocks noChangeAspect="1"/>
          </p:cNvPicPr>
          <p:nvPr userDrawn="1"/>
        </p:nvPicPr>
        <p:blipFill>
          <a:blip r:embed="rId5"/>
          <a:stretch>
            <a:fillRect/>
          </a:stretch>
        </p:blipFill>
        <p:spPr>
          <a:xfrm>
            <a:off x="9930130" y="4438650"/>
            <a:ext cx="1852941" cy="252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Title, Picture,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8" y="2024063"/>
            <a:ext cx="8101013"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Textplatzhalter 4"/>
          <p:cNvSpPr>
            <a:spLocks noGrp="1"/>
          </p:cNvSpPr>
          <p:nvPr>
            <p:ph type="body" sz="quarter" idx="14" hasCustomPrompt="1"/>
          </p:nvPr>
        </p:nvSpPr>
        <p:spPr bwMode="auto">
          <a:xfrm>
            <a:off x="623887" y="5913438"/>
            <a:ext cx="8101013" cy="241299"/>
          </a:xfrm>
        </p:spPr>
        <p:txBody>
          <a:bodyPr tIns="36000" rIns="0"/>
          <a:lstStyle>
            <a:lvl1pPr marL="0" indent="0">
              <a:buFont typeface="Arial" panose="020B0604020202020204"/>
              <a:buNone/>
              <a:defRPr sz="900"/>
            </a:lvl1pPr>
          </a:lstStyle>
          <a:p>
            <a:pPr lvl="0">
              <a:defRPr/>
            </a:pPr>
            <a:r>
              <a:rPr lang="de-DE"/>
              <a:t>Caption</a:t>
            </a:r>
          </a:p>
        </p:txBody>
      </p:sp>
      <p:sp>
        <p:nvSpPr>
          <p:cNvPr id="4" name="Textplatzhalter 3"/>
          <p:cNvSpPr>
            <a:spLocks noGrp="1"/>
          </p:cNvSpPr>
          <p:nvPr>
            <p:ph type="body" sz="quarter" idx="15"/>
          </p:nvPr>
        </p:nvSpPr>
        <p:spPr bwMode="auto">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defRPr/>
            </a:pPr>
            <a:r>
              <a:rPr lang="en-US"/>
              <a:t>Click to edit Master text styles</a:t>
            </a:r>
          </a:p>
          <a:p>
            <a:pPr lvl="1">
              <a:defRPr/>
            </a:pPr>
            <a:r>
              <a:rPr lang="en-US"/>
              <a:t>Second level</a:t>
            </a:r>
          </a:p>
          <a:p>
            <a:pPr lvl="2">
              <a:defRPr/>
            </a:pPr>
            <a:r>
              <a:rPr lang="en-US"/>
              <a:t>Third level</a:t>
            </a:r>
          </a:p>
          <a:p>
            <a:pPr lvl="3">
              <a:defRPr/>
            </a:pPr>
            <a:r>
              <a:rPr lang="en-US"/>
              <a:t>Fourth level</a:t>
            </a:r>
          </a:p>
          <a:p>
            <a:pPr lvl="4">
              <a:defRPr/>
            </a:pPr>
            <a:r>
              <a:rPr lang="en-US"/>
              <a:t>Fifth level</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12000" y="1120776"/>
            <a:ext cx="8039624" cy="1050925"/>
          </a:xfrm>
        </p:spPr>
        <p:txBody>
          <a:bodyPr anchor="b"/>
          <a:lstStyle>
            <a:lvl1pPr algn="l">
              <a:defRPr sz="2800"/>
            </a:lvl1pPr>
          </a:lstStyle>
          <a:p>
            <a:pPr>
              <a:defRPr/>
            </a:pPr>
            <a:r>
              <a:rPr lang="en-US"/>
              <a:t>Click to edit Master title style</a:t>
            </a:r>
          </a:p>
        </p:txBody>
      </p:sp>
      <p:sp>
        <p:nvSpPr>
          <p:cNvPr id="3" name="Subtitle 2"/>
          <p:cNvSpPr>
            <a:spLocks noGrp="1"/>
          </p:cNvSpPr>
          <p:nvPr>
            <p:ph type="subTitle" idx="1"/>
          </p:nvPr>
        </p:nvSpPr>
        <p:spPr bwMode="auto">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US"/>
              <a:t>Click to edit Master subtitle style</a:t>
            </a:r>
          </a:p>
        </p:txBody>
      </p:sp>
      <p:pic>
        <p:nvPicPr>
          <p:cNvPr id="7" name="Grafik 2"/>
          <p:cNvPicPr>
            <a:picLocks noChangeAspect="1"/>
          </p:cNvPicPr>
          <p:nvPr userDrawn="1"/>
        </p:nvPicPr>
        <p:blipFill>
          <a:blip r:embed="rId2"/>
          <a:stretch>
            <a:fillRect/>
          </a:stretch>
        </p:blipFill>
        <p:spPr bwMode="auto">
          <a:xfrm>
            <a:off x="10144125" y="771527"/>
            <a:ext cx="1423988" cy="1422341"/>
          </a:xfrm>
          <a:prstGeom prst="rect">
            <a:avLst/>
          </a:prstGeom>
        </p:spPr>
      </p:pic>
      <p:pic>
        <p:nvPicPr>
          <p:cNvPr id="6" name="Grafik 5"/>
          <p:cNvPicPr>
            <a:picLocks noChangeAspect="1"/>
          </p:cNvPicPr>
          <p:nvPr userDrawn="1"/>
        </p:nvPicPr>
        <p:blipFill>
          <a:blip r:embed="rId3"/>
          <a:stretch>
            <a:fillRect/>
          </a:stretch>
        </p:blipFill>
        <p:spPr bwMode="auto">
          <a:xfrm>
            <a:off x="623888" y="6413956"/>
            <a:ext cx="2275200" cy="120448"/>
          </a:xfrm>
          <a:prstGeom prst="rect">
            <a:avLst/>
          </a:prstGeom>
        </p:spPr>
      </p:pic>
      <p:pic>
        <p:nvPicPr>
          <p:cNvPr id="9" name="Picture 8"/>
          <p:cNvPicPr>
            <a:picLocks noChangeAspect="1"/>
          </p:cNvPicPr>
          <p:nvPr userDrawn="1"/>
        </p:nvPicPr>
        <p:blipFill>
          <a:blip r:embed="rId4"/>
          <a:stretch>
            <a:fillRect/>
          </a:stretch>
        </p:blipFill>
        <p:spPr bwMode="auto">
          <a:xfrm>
            <a:off x="10136119" y="2518681"/>
            <a:ext cx="1440000" cy="1440000"/>
          </a:xfrm>
          <a:prstGeom prst="rect">
            <a:avLst/>
          </a:prstGeom>
        </p:spPr>
      </p:pic>
      <p:pic>
        <p:nvPicPr>
          <p:cNvPr id="12" name="Picture 11" descr="Helmholtz-Logo-Blue-RGB"/>
          <p:cNvPicPr>
            <a:picLocks noChangeAspect="1"/>
          </p:cNvPicPr>
          <p:nvPr userDrawn="1"/>
        </p:nvPicPr>
        <p:blipFill>
          <a:blip r:embed="rId5"/>
          <a:stretch>
            <a:fillRect/>
          </a:stretch>
        </p:blipFill>
        <p:spPr>
          <a:xfrm>
            <a:off x="9930130" y="4438650"/>
            <a:ext cx="1852941" cy="25200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solidFill>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a:defRPr>
                <a:solidFill>
                  <a:schemeClr val="tx1"/>
                </a:solidFill>
              </a:defRPr>
            </a:lvl1pPr>
          </a:lstStyle>
          <a:p>
            <a:pPr lvl="0">
              <a:defRPr/>
            </a:pPr>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secHead" preserve="1" userDrawn="1">
  <p:cSld name="Chapter break">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06635" y="1552576"/>
            <a:ext cx="10961477" cy="3814764"/>
          </a:xfrm>
        </p:spPr>
        <p:txBody>
          <a:bodyPr anchor="ctr"/>
          <a:lstStyle>
            <a:lvl1pPr>
              <a:defRPr sz="6300">
                <a:solidFill>
                  <a:schemeClr val="tx1"/>
                </a:solidFill>
              </a:defRPr>
            </a:lvl1pPr>
          </a:lstStyle>
          <a:p>
            <a:pPr>
              <a:defRPr/>
            </a:pPr>
            <a:r>
              <a:rPr lang="en-US"/>
              <a:t>Click to edit Master title style</a:t>
            </a:r>
          </a:p>
        </p:txBody>
      </p:sp>
      <p:sp>
        <p:nvSpPr>
          <p:cNvPr id="3" name="Text Placeholder 2"/>
          <p:cNvSpPr>
            <a:spLocks noGrp="1"/>
          </p:cNvSpPr>
          <p:nvPr>
            <p:ph type="body" idx="1"/>
          </p:nvPr>
        </p:nvSpPr>
        <p:spPr bwMode="auto">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n-US"/>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Title and Big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5" name="Picture Placeholder 5"/>
          <p:cNvSpPr>
            <a:spLocks noGrp="1"/>
          </p:cNvSpPr>
          <p:nvPr>
            <p:ph type="pic" sz="quarter" idx="12"/>
          </p:nvPr>
        </p:nvSpPr>
        <p:spPr bwMode="auto">
          <a:xfrm>
            <a:off x="623888" y="2024063"/>
            <a:ext cx="10944224"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Big Picture">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8" y="828675"/>
            <a:ext cx="10944224" cy="50847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5" name="Textplatzhalter 4"/>
          <p:cNvSpPr>
            <a:spLocks noGrp="1"/>
          </p:cNvSpPr>
          <p:nvPr>
            <p:ph type="body" sz="quarter" idx="13" hasCustomPrompt="1"/>
          </p:nvPr>
        </p:nvSpPr>
        <p:spPr bwMode="auto">
          <a:xfrm>
            <a:off x="623887" y="5913438"/>
            <a:ext cx="10944225"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preserve="1" userDrawn="1">
  <p:cSld name="2 Pictures">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9" y="1196976"/>
            <a:ext cx="5292723"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8" y="1196976"/>
            <a:ext cx="5292725"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913438"/>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913438"/>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7" y="2024063"/>
            <a:ext cx="5292725"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9" y="2024063"/>
            <a:ext cx="5292724"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086351"/>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086351"/>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solidFill>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a:defRPr>
                <a:solidFill>
                  <a:schemeClr val="tx1"/>
                </a:solidFill>
              </a:defRPr>
            </a:lvl1pPr>
          </a:lstStyle>
          <a:p>
            <a:pPr lvl="0">
              <a:defRPr/>
            </a:pPr>
            <a:r>
              <a:rPr lang="en-US"/>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preserve="1" userDrawn="1">
  <p:cSld name="Title, Picture,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8" y="2024063"/>
            <a:ext cx="8101013"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Textplatzhalter 4"/>
          <p:cNvSpPr>
            <a:spLocks noGrp="1"/>
          </p:cNvSpPr>
          <p:nvPr>
            <p:ph type="body" sz="quarter" idx="14" hasCustomPrompt="1"/>
          </p:nvPr>
        </p:nvSpPr>
        <p:spPr bwMode="auto">
          <a:xfrm>
            <a:off x="623887" y="5913438"/>
            <a:ext cx="8101013" cy="241299"/>
          </a:xfrm>
        </p:spPr>
        <p:txBody>
          <a:bodyPr tIns="36000" rIns="0"/>
          <a:lstStyle>
            <a:lvl1pPr marL="0" indent="0">
              <a:buFont typeface="Arial" panose="020B0604020202020204"/>
              <a:buNone/>
              <a:defRPr sz="900"/>
            </a:lvl1pPr>
          </a:lstStyle>
          <a:p>
            <a:pPr lvl="0">
              <a:defRPr/>
            </a:pPr>
            <a:r>
              <a:rPr lang="de-DE"/>
              <a:t>Caption</a:t>
            </a:r>
          </a:p>
        </p:txBody>
      </p:sp>
      <p:sp>
        <p:nvSpPr>
          <p:cNvPr id="4" name="Textplatzhalter 3"/>
          <p:cNvSpPr>
            <a:spLocks noGrp="1"/>
          </p:cNvSpPr>
          <p:nvPr>
            <p:ph type="body" sz="quarter" idx="15"/>
          </p:nvPr>
        </p:nvSpPr>
        <p:spPr bwMode="auto">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defRPr/>
            </a:pPr>
            <a:r>
              <a:rPr lang="en-US"/>
              <a:t>Click to edit Master text styles</a:t>
            </a:r>
          </a:p>
          <a:p>
            <a:pPr lvl="1">
              <a:defRPr/>
            </a:pPr>
            <a:r>
              <a:rPr lang="en-US"/>
              <a:t>Second level</a:t>
            </a:r>
          </a:p>
          <a:p>
            <a:pPr lvl="2">
              <a:defRPr/>
            </a:pPr>
            <a:r>
              <a:rPr lang="en-US"/>
              <a:t>Third level</a:t>
            </a:r>
          </a:p>
          <a:p>
            <a:pPr lvl="3">
              <a:defRPr/>
            </a:pPr>
            <a:r>
              <a:rPr lang="en-US"/>
              <a:t>Fourth level</a:t>
            </a:r>
          </a:p>
          <a:p>
            <a:pPr lvl="4">
              <a:defRPr/>
            </a:pPr>
            <a:r>
              <a:rPr lang="en-US"/>
              <a:t>Fifth level</a:t>
            </a:r>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12000" y="1120776"/>
            <a:ext cx="8039624" cy="1050925"/>
          </a:xfrm>
        </p:spPr>
        <p:txBody>
          <a:bodyPr anchor="b"/>
          <a:lstStyle>
            <a:lvl1pPr algn="l">
              <a:defRPr sz="2800"/>
            </a:lvl1pPr>
          </a:lstStyle>
          <a:p>
            <a:pPr>
              <a:defRPr/>
            </a:pPr>
            <a:r>
              <a:rPr lang="en-US"/>
              <a:t>Click to edit Master title style</a:t>
            </a:r>
          </a:p>
        </p:txBody>
      </p:sp>
      <p:sp>
        <p:nvSpPr>
          <p:cNvPr id="3" name="Subtitle 2"/>
          <p:cNvSpPr>
            <a:spLocks noGrp="1"/>
          </p:cNvSpPr>
          <p:nvPr>
            <p:ph type="subTitle" idx="1"/>
          </p:nvPr>
        </p:nvSpPr>
        <p:spPr bwMode="auto">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US"/>
              <a:t>Click to edit Master subtitle style</a:t>
            </a:r>
          </a:p>
        </p:txBody>
      </p:sp>
      <p:pic>
        <p:nvPicPr>
          <p:cNvPr id="7" name="Grafik 2"/>
          <p:cNvPicPr>
            <a:picLocks noChangeAspect="1"/>
          </p:cNvPicPr>
          <p:nvPr userDrawn="1"/>
        </p:nvPicPr>
        <p:blipFill>
          <a:blip r:embed="rId2"/>
          <a:stretch>
            <a:fillRect/>
          </a:stretch>
        </p:blipFill>
        <p:spPr bwMode="auto">
          <a:xfrm>
            <a:off x="10144125" y="771527"/>
            <a:ext cx="1423988" cy="1422341"/>
          </a:xfrm>
          <a:prstGeom prst="rect">
            <a:avLst/>
          </a:prstGeom>
        </p:spPr>
      </p:pic>
      <p:pic>
        <p:nvPicPr>
          <p:cNvPr id="6" name="Grafik 5"/>
          <p:cNvPicPr>
            <a:picLocks noChangeAspect="1"/>
          </p:cNvPicPr>
          <p:nvPr userDrawn="1"/>
        </p:nvPicPr>
        <p:blipFill>
          <a:blip r:embed="rId3"/>
          <a:stretch>
            <a:fillRect/>
          </a:stretch>
        </p:blipFill>
        <p:spPr bwMode="auto">
          <a:xfrm>
            <a:off x="623888" y="6413956"/>
            <a:ext cx="2275200" cy="120448"/>
          </a:xfrm>
          <a:prstGeom prst="rect">
            <a:avLst/>
          </a:prstGeom>
        </p:spPr>
      </p:pic>
      <p:pic>
        <p:nvPicPr>
          <p:cNvPr id="9" name="Picture 8"/>
          <p:cNvPicPr>
            <a:picLocks noChangeAspect="1"/>
          </p:cNvPicPr>
          <p:nvPr userDrawn="1"/>
        </p:nvPicPr>
        <p:blipFill>
          <a:blip r:embed="rId4"/>
          <a:stretch>
            <a:fillRect/>
          </a:stretch>
        </p:blipFill>
        <p:spPr bwMode="auto">
          <a:xfrm>
            <a:off x="10136119" y="2518681"/>
            <a:ext cx="1440000" cy="1440000"/>
          </a:xfrm>
          <a:prstGeom prst="rect">
            <a:avLst/>
          </a:prstGeom>
        </p:spPr>
      </p:pic>
      <p:pic>
        <p:nvPicPr>
          <p:cNvPr id="12" name="Picture 11" descr="Helmholtz-Logo-Blue-RGB"/>
          <p:cNvPicPr>
            <a:picLocks noChangeAspect="1"/>
          </p:cNvPicPr>
          <p:nvPr userDrawn="1"/>
        </p:nvPicPr>
        <p:blipFill>
          <a:blip r:embed="rId5"/>
          <a:stretch>
            <a:fillRect/>
          </a:stretch>
        </p:blipFill>
        <p:spPr>
          <a:xfrm>
            <a:off x="9930130" y="4438650"/>
            <a:ext cx="1852941" cy="252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solidFill>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a:defRPr>
                <a:solidFill>
                  <a:schemeClr val="tx1"/>
                </a:solidFill>
              </a:defRPr>
            </a:lvl1pPr>
          </a:lstStyle>
          <a:p>
            <a:pPr lvl="0">
              <a:defRPr/>
            </a:pPr>
            <a:r>
              <a:rPr lang="en-US"/>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type="secHead" preserve="1" userDrawn="1">
  <p:cSld name="Chapter break">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06635" y="1552576"/>
            <a:ext cx="10961477" cy="3814764"/>
          </a:xfrm>
        </p:spPr>
        <p:txBody>
          <a:bodyPr anchor="ctr"/>
          <a:lstStyle>
            <a:lvl1pPr>
              <a:defRPr sz="6300">
                <a:solidFill>
                  <a:schemeClr val="tx1"/>
                </a:solidFill>
              </a:defRPr>
            </a:lvl1pPr>
          </a:lstStyle>
          <a:p>
            <a:pPr>
              <a:defRPr/>
            </a:pPr>
            <a:r>
              <a:rPr lang="en-US"/>
              <a:t>Click to edit Master title style</a:t>
            </a:r>
          </a:p>
        </p:txBody>
      </p:sp>
      <p:sp>
        <p:nvSpPr>
          <p:cNvPr id="3" name="Text Placeholder 2"/>
          <p:cNvSpPr>
            <a:spLocks noGrp="1"/>
          </p:cNvSpPr>
          <p:nvPr>
            <p:ph type="body" idx="1"/>
          </p:nvPr>
        </p:nvSpPr>
        <p:spPr bwMode="auto">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n-US"/>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preserve="1" userDrawn="1">
  <p:cSld name="Title and Big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5" name="Picture Placeholder 5"/>
          <p:cNvSpPr>
            <a:spLocks noGrp="1"/>
          </p:cNvSpPr>
          <p:nvPr>
            <p:ph type="pic" sz="quarter" idx="12"/>
          </p:nvPr>
        </p:nvSpPr>
        <p:spPr bwMode="auto">
          <a:xfrm>
            <a:off x="623888" y="2024063"/>
            <a:ext cx="10944224"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preserve="1" userDrawn="1">
  <p:cSld name="Big Picture">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8" y="828675"/>
            <a:ext cx="10944224" cy="50847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5" name="Textplatzhalter 4"/>
          <p:cNvSpPr>
            <a:spLocks noGrp="1"/>
          </p:cNvSpPr>
          <p:nvPr>
            <p:ph type="body" sz="quarter" idx="13" hasCustomPrompt="1"/>
          </p:nvPr>
        </p:nvSpPr>
        <p:spPr bwMode="auto">
          <a:xfrm>
            <a:off x="623887" y="5913438"/>
            <a:ext cx="10944225"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PhAnim="0" preserve="1" userDrawn="1">
  <p:cSld name="2 Pictures">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9" y="1196976"/>
            <a:ext cx="5292723"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8" y="1196976"/>
            <a:ext cx="5292725"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913438"/>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913438"/>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7" y="2024063"/>
            <a:ext cx="5292725"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9" y="2024063"/>
            <a:ext cx="5292724"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086351"/>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086351"/>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Chapter break">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06635" y="1552576"/>
            <a:ext cx="10961477" cy="3814764"/>
          </a:xfrm>
        </p:spPr>
        <p:txBody>
          <a:bodyPr anchor="ctr"/>
          <a:lstStyle>
            <a:lvl1pPr>
              <a:defRPr sz="6300">
                <a:solidFill>
                  <a:schemeClr val="tx1"/>
                </a:solidFill>
              </a:defRPr>
            </a:lvl1pPr>
          </a:lstStyle>
          <a:p>
            <a:pPr>
              <a:defRPr/>
            </a:pPr>
            <a:r>
              <a:rPr lang="en-US"/>
              <a:t>Click to edit Master title style</a:t>
            </a:r>
          </a:p>
        </p:txBody>
      </p:sp>
      <p:sp>
        <p:nvSpPr>
          <p:cNvPr id="3" name="Text Placeholder 2"/>
          <p:cNvSpPr>
            <a:spLocks noGrp="1"/>
          </p:cNvSpPr>
          <p:nvPr>
            <p:ph type="body" idx="1"/>
          </p:nvPr>
        </p:nvSpPr>
        <p:spPr bwMode="auto">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PhAnim="0" preserve="1" userDrawn="1">
  <p:cSld name="Title, Picture,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8" y="2024063"/>
            <a:ext cx="8101013"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Textplatzhalter 4"/>
          <p:cNvSpPr>
            <a:spLocks noGrp="1"/>
          </p:cNvSpPr>
          <p:nvPr>
            <p:ph type="body" sz="quarter" idx="14" hasCustomPrompt="1"/>
          </p:nvPr>
        </p:nvSpPr>
        <p:spPr bwMode="auto">
          <a:xfrm>
            <a:off x="623887" y="5913438"/>
            <a:ext cx="8101013" cy="241299"/>
          </a:xfrm>
        </p:spPr>
        <p:txBody>
          <a:bodyPr tIns="36000" rIns="0"/>
          <a:lstStyle>
            <a:lvl1pPr marL="0" indent="0">
              <a:buFont typeface="Arial" panose="020B0604020202020204"/>
              <a:buNone/>
              <a:defRPr sz="900"/>
            </a:lvl1pPr>
          </a:lstStyle>
          <a:p>
            <a:pPr lvl="0">
              <a:defRPr/>
            </a:pPr>
            <a:r>
              <a:rPr lang="de-DE"/>
              <a:t>Caption</a:t>
            </a:r>
          </a:p>
        </p:txBody>
      </p:sp>
      <p:sp>
        <p:nvSpPr>
          <p:cNvPr id="4" name="Textplatzhalter 3"/>
          <p:cNvSpPr>
            <a:spLocks noGrp="1"/>
          </p:cNvSpPr>
          <p:nvPr>
            <p:ph type="body" sz="quarter" idx="15"/>
          </p:nvPr>
        </p:nvSpPr>
        <p:spPr bwMode="auto">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defRPr/>
            </a:pPr>
            <a:r>
              <a:rPr lang="en-US"/>
              <a:t>Click to edit Master text styles</a:t>
            </a:r>
          </a:p>
          <a:p>
            <a:pPr lvl="1">
              <a:defRPr/>
            </a:pPr>
            <a:r>
              <a:rPr lang="en-US"/>
              <a:t>Second level</a:t>
            </a:r>
          </a:p>
          <a:p>
            <a:pPr lvl="2">
              <a:defRPr/>
            </a:pPr>
            <a:r>
              <a:rPr lang="en-US"/>
              <a:t>Third level</a:t>
            </a:r>
          </a:p>
          <a:p>
            <a:pPr lvl="3">
              <a:defRPr/>
            </a:pPr>
            <a:r>
              <a:rPr lang="en-US"/>
              <a:t>Fourth level</a:t>
            </a:r>
          </a:p>
          <a:p>
            <a:pPr lvl="4">
              <a:defRPr/>
            </a:pPr>
            <a:r>
              <a:rPr lang="en-US"/>
              <a:t>Fifth level</a:t>
            </a:r>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Title and Big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5" name="Picture Placeholder 5"/>
          <p:cNvSpPr>
            <a:spLocks noGrp="1"/>
          </p:cNvSpPr>
          <p:nvPr>
            <p:ph type="pic" sz="quarter" idx="12"/>
          </p:nvPr>
        </p:nvSpPr>
        <p:spPr bwMode="auto">
          <a:xfrm>
            <a:off x="623888" y="2024063"/>
            <a:ext cx="10944224"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Big Picture">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8" y="828675"/>
            <a:ext cx="10944224" cy="50847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5" name="Textplatzhalter 4"/>
          <p:cNvSpPr>
            <a:spLocks noGrp="1"/>
          </p:cNvSpPr>
          <p:nvPr>
            <p:ph type="body" sz="quarter" idx="13" hasCustomPrompt="1"/>
          </p:nvPr>
        </p:nvSpPr>
        <p:spPr bwMode="auto">
          <a:xfrm>
            <a:off x="623887" y="5913438"/>
            <a:ext cx="10944225"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2 Pictures">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9" y="1196976"/>
            <a:ext cx="5292723"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8" y="1196976"/>
            <a:ext cx="5292725"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913438"/>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913438"/>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7" y="2024063"/>
            <a:ext cx="5292725"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9" y="2024063"/>
            <a:ext cx="5292724"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086351"/>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086351"/>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5" Type="http://schemas.openxmlformats.org/officeDocument/2006/relationships/image" Target="../media/image4.emf"/><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2.jpe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1.emf"/><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5" Type="http://schemas.openxmlformats.org/officeDocument/2006/relationships/image" Target="../media/image4.emf"/><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11189" y="712232"/>
            <a:ext cx="10956924" cy="780540"/>
          </a:xfrm>
          <a:prstGeom prst="rect">
            <a:avLst/>
          </a:prstGeom>
        </p:spPr>
        <p:txBody>
          <a:bodyPr vert="horz" lIns="0" tIns="0" rIns="0" bIns="0" rtlCol="0" anchor="b" anchorCtr="0">
            <a:noAutofit/>
          </a:bodyPr>
          <a:lstStyle/>
          <a:p>
            <a:pPr>
              <a:defRPr/>
            </a:pPr>
            <a:endParaRPr lang="en-US"/>
          </a:p>
        </p:txBody>
      </p:sp>
      <p:sp>
        <p:nvSpPr>
          <p:cNvPr id="3" name="Text Placeholder 2"/>
          <p:cNvSpPr>
            <a:spLocks noGrp="1"/>
          </p:cNvSpPr>
          <p:nvPr>
            <p:ph type="body" idx="1"/>
          </p:nvPr>
        </p:nvSpPr>
        <p:spPr bwMode="auto">
          <a:xfrm>
            <a:off x="623889" y="2024063"/>
            <a:ext cx="10944224" cy="3889375"/>
          </a:xfrm>
          <a:prstGeom prst="rect">
            <a:avLst/>
          </a:prstGeom>
        </p:spPr>
        <p:txBody>
          <a:bodyPr vert="horz" lIns="0" tIns="0" rIns="0" bIns="0" rtlCol="0" anchor="t" anchorCtr="0">
            <a:noAutofit/>
          </a:bodyPr>
          <a:lstStyle/>
          <a:p>
            <a:pPr lvl="0">
              <a:defRPr/>
            </a:pPr>
            <a:r>
              <a:rPr lang="en-US"/>
              <a:t>Level 1</a:t>
            </a:r>
          </a:p>
          <a:p>
            <a:pPr lvl="1">
              <a:defRPr/>
            </a:pPr>
            <a:r>
              <a:rPr lang="en-US"/>
              <a:t>Level 2</a:t>
            </a:r>
          </a:p>
          <a:p>
            <a:pPr lvl="2">
              <a:defRPr/>
            </a:pPr>
            <a:r>
              <a:rPr lang="en-US"/>
              <a:t>Level 3</a:t>
            </a:r>
          </a:p>
          <a:p>
            <a:pPr lvl="3">
              <a:defRPr/>
            </a:pPr>
            <a:r>
              <a:rPr lang="en-US"/>
              <a:t>Level 4</a:t>
            </a:r>
          </a:p>
          <a:p>
            <a:pPr lvl="4">
              <a:defRPr/>
            </a:pPr>
            <a:r>
              <a:rPr lang="en-US"/>
              <a:t>Level 5</a:t>
            </a:r>
          </a:p>
        </p:txBody>
      </p:sp>
      <p:sp>
        <p:nvSpPr>
          <p:cNvPr id="9" name="Textfeld 8"/>
          <p:cNvSpPr txBox="1"/>
          <p:nvPr/>
        </p:nvSpPr>
        <p:spPr bwMode="auto">
          <a:xfrm>
            <a:off x="11377083" y="293577"/>
            <a:ext cx="514351" cy="293798"/>
          </a:xfrm>
          <a:prstGeom prst="rect">
            <a:avLst/>
          </a:prstGeom>
          <a:noFill/>
        </p:spPr>
        <p:txBody>
          <a:bodyPr wrap="none" lIns="0" tIns="0" rIns="0" bIns="0" rtlCol="0">
            <a:noAutofit/>
          </a:bodyPr>
          <a:lstStyle/>
          <a:p>
            <a:pPr algn="r">
              <a:defRPr/>
            </a:pPr>
            <a:fld id="{A5DEC3FA-4FB7-4309-A077-6BB31CA8E81A}" type="slidenum">
              <a:rPr lang="en-US" sz="1600"/>
              <a:t>‹#›</a:t>
            </a:fld>
            <a:endParaRPr lang="en-US" sz="1600"/>
          </a:p>
        </p:txBody>
      </p:sp>
      <p:cxnSp>
        <p:nvCxnSpPr>
          <p:cNvPr id="11" name="Gerader Verbinder 10"/>
          <p:cNvCxnSpPr/>
          <p:nvPr/>
        </p:nvCxnSpPr>
        <p:spPr bwMode="auto">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bwMode="auto">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2"/>
          <a:stretch>
            <a:fillRect/>
          </a:stretch>
        </p:blipFill>
        <p:spPr bwMode="auto">
          <a:xfrm>
            <a:off x="623888" y="6413956"/>
            <a:ext cx="2275200" cy="120448"/>
          </a:xfrm>
          <a:prstGeom prst="rect">
            <a:avLst/>
          </a:prstGeom>
        </p:spPr>
      </p:pic>
      <p:sp>
        <p:nvSpPr>
          <p:cNvPr id="7" name="Rechteck 6"/>
          <p:cNvSpPr/>
          <p:nvPr/>
        </p:nvSpPr>
        <p:spPr bwMode="auto">
          <a:xfrm>
            <a:off x="623888" y="381001"/>
            <a:ext cx="5292725" cy="216000"/>
          </a:xfrm>
          <a:prstGeom prst="rect">
            <a:avLst/>
          </a:prstGeom>
        </p:spPr>
        <p:txBody>
          <a:bodyPr vert="horz" lIns="0" tIns="0" rIns="0" bIns="0" rtlCol="0" anchor="t" anchorCtr="0">
            <a:noAutofit/>
          </a:bodyPr>
          <a:lstStyle/>
          <a:p>
            <a:pPr marL="0" marR="0" lvl="0" indent="0" algn="l" defTabSz="457200" eaLnBrk="1" fontAlgn="auto" latinLnBrk="0" hangingPunct="1">
              <a:lnSpc>
                <a:spcPct val="100000"/>
              </a:lnSpc>
              <a:spcBef>
                <a:spcPts val="0"/>
              </a:spcBef>
              <a:spcAft>
                <a:spcPts val="0"/>
              </a:spcAft>
              <a:buClrTx/>
              <a:buSzTx/>
              <a:buFontTx/>
              <a:buNone/>
              <a:tabLst/>
              <a:defRPr/>
            </a:pPr>
            <a:r>
              <a:rPr lang="de-DE" sz="900" dirty="0">
                <a:latin typeface="Calibri" panose="020F0502020204030204"/>
              </a:rPr>
              <a:t>XFEL </a:t>
            </a:r>
            <a:r>
              <a:rPr lang="de-DE" sz="900" dirty="0" err="1">
                <a:latin typeface="Calibri" panose="020F0502020204030204"/>
              </a:rPr>
              <a:t>Accelerator</a:t>
            </a:r>
            <a:r>
              <a:rPr lang="de-DE" sz="900" dirty="0">
                <a:latin typeface="Calibri" panose="020F0502020204030204"/>
              </a:rPr>
              <a:t> R&amp;D Status: </a:t>
            </a:r>
            <a:r>
              <a:rPr lang="en-US" sz="900" dirty="0">
                <a:latin typeface="Calibri" panose="020F0502020204030204"/>
              </a:rPr>
              <a:t>Basic CW gun research with the PITZ photo injector (RP-214)</a:t>
            </a:r>
            <a:endParaRPr lang="de-DE" sz="900" dirty="0">
              <a:latin typeface="Calibri" panose="020F0502020204030204"/>
            </a:endParaRPr>
          </a:p>
        </p:txBody>
      </p:sp>
      <p:sp>
        <p:nvSpPr>
          <p:cNvPr id="8" name="Rechteck 7"/>
          <p:cNvSpPr/>
          <p:nvPr/>
        </p:nvSpPr>
        <p:spPr bwMode="auto">
          <a:xfrm>
            <a:off x="6275389" y="381001"/>
            <a:ext cx="5292724" cy="216000"/>
          </a:xfrm>
          <a:prstGeom prst="rect">
            <a:avLst/>
          </a:prstGeom>
        </p:spPr>
        <p:txBody>
          <a:bodyPr vert="horz" lIns="0" tIns="0" rIns="0" bIns="0" rtlCol="0" anchor="t" anchorCtr="0">
            <a:noAutofit/>
          </a:bodyPr>
          <a:lstStyle/>
          <a:p>
            <a:pPr lvl="0">
              <a:defRPr/>
            </a:pPr>
            <a:r>
              <a:rPr lang="en-US" sz="900" dirty="0"/>
              <a:t>M. Krasilnikov, scientist / PITZ , 3.05.2023</a:t>
            </a:r>
          </a:p>
        </p:txBody>
      </p:sp>
      <p:pic>
        <p:nvPicPr>
          <p:cNvPr id="6" name="Picture 5"/>
          <p:cNvPicPr>
            <a:picLocks noChangeAspect="1"/>
          </p:cNvPicPr>
          <p:nvPr/>
        </p:nvPicPr>
        <p:blipFill>
          <a:blip r:embed="rId13"/>
          <a:stretch>
            <a:fillRect/>
          </a:stretch>
        </p:blipFill>
        <p:spPr bwMode="auto">
          <a:xfrm>
            <a:off x="10848113" y="5973115"/>
            <a:ext cx="720000" cy="720000"/>
          </a:xfrm>
          <a:prstGeom prst="rect">
            <a:avLst/>
          </a:prstGeom>
        </p:spPr>
      </p:pic>
      <p:pic>
        <p:nvPicPr>
          <p:cNvPr id="12" name="Picture 11" descr="Helmholtz-Logo-Blue-RGB"/>
          <p:cNvPicPr>
            <a:picLocks noChangeAspect="1"/>
          </p:cNvPicPr>
          <p:nvPr userDrawn="1"/>
        </p:nvPicPr>
        <p:blipFill>
          <a:blip r:embed="rId14"/>
          <a:stretch>
            <a:fillRect/>
          </a:stretch>
        </p:blipFill>
        <p:spPr>
          <a:xfrm>
            <a:off x="8688705" y="6207125"/>
            <a:ext cx="1852941" cy="252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defTabSz="914400">
        <a:lnSpc>
          <a:spcPct val="100000"/>
        </a:lnSpc>
        <a:spcBef>
          <a:spcPts val="0"/>
        </a:spcBef>
        <a:buNone/>
        <a:defRPr sz="2200" b="1">
          <a:solidFill>
            <a:schemeClr val="tx1"/>
          </a:solidFill>
          <a:latin typeface="+mj-lt"/>
          <a:ea typeface="+mj-ea"/>
          <a:cs typeface="+mj-cs"/>
        </a:defRPr>
      </a:lvl1pPr>
    </p:titleStyle>
    <p:bodyStyle>
      <a:lvl1pPr marL="357505" indent="-357505" algn="l" defTabSz="914400">
        <a:lnSpc>
          <a:spcPct val="114000"/>
        </a:lnSpc>
        <a:spcBef>
          <a:spcPts val="1800"/>
        </a:spcBef>
        <a:buClr>
          <a:schemeClr val="bg2"/>
        </a:buClr>
        <a:buSzPct val="80000"/>
        <a:buFontTx/>
        <a:buBlip>
          <a:blip r:embed="rId15"/>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 typeface="Wingdings" panose="05000000000000000000" charset="0"/>
        <a:buChar char=""/>
        <a:defRPr sz="1800">
          <a:solidFill>
            <a:schemeClr val="tx1"/>
          </a:solidFill>
          <a:latin typeface="+mn-lt"/>
          <a:ea typeface="+mn-ea"/>
          <a:cs typeface="+mn-cs"/>
        </a:defRPr>
      </a:lvl2pPr>
      <a:lvl3pPr marL="982980" indent="-268605" algn="l" defTabSz="914400">
        <a:lnSpc>
          <a:spcPct val="114000"/>
        </a:lnSpc>
        <a:spcBef>
          <a:spcPts val="0"/>
        </a:spcBef>
        <a:buSzPct val="60000"/>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11189" y="712232"/>
            <a:ext cx="10956924" cy="780540"/>
          </a:xfrm>
          <a:prstGeom prst="rect">
            <a:avLst/>
          </a:prstGeom>
        </p:spPr>
        <p:txBody>
          <a:bodyPr vert="horz" lIns="0" tIns="0" rIns="0" bIns="0" rtlCol="0" anchor="b" anchorCtr="0">
            <a:noAutofit/>
          </a:bodyPr>
          <a:lstStyle/>
          <a:p>
            <a:pPr>
              <a:defRPr/>
            </a:pPr>
            <a:endParaRPr lang="en-US"/>
          </a:p>
        </p:txBody>
      </p:sp>
      <p:sp>
        <p:nvSpPr>
          <p:cNvPr id="3" name="Text Placeholder 2"/>
          <p:cNvSpPr>
            <a:spLocks noGrp="1"/>
          </p:cNvSpPr>
          <p:nvPr>
            <p:ph type="body" idx="1"/>
          </p:nvPr>
        </p:nvSpPr>
        <p:spPr bwMode="auto">
          <a:xfrm>
            <a:off x="623889" y="2024063"/>
            <a:ext cx="10944224" cy="3889375"/>
          </a:xfrm>
          <a:prstGeom prst="rect">
            <a:avLst/>
          </a:prstGeom>
        </p:spPr>
        <p:txBody>
          <a:bodyPr vert="horz" lIns="0" tIns="0" rIns="0" bIns="0" rtlCol="0" anchor="t" anchorCtr="0">
            <a:noAutofit/>
          </a:bodyPr>
          <a:lstStyle/>
          <a:p>
            <a:pPr lvl="0">
              <a:defRPr/>
            </a:pPr>
            <a:r>
              <a:rPr lang="en-US"/>
              <a:t>Level 1</a:t>
            </a:r>
          </a:p>
          <a:p>
            <a:pPr lvl="1">
              <a:defRPr/>
            </a:pPr>
            <a:r>
              <a:rPr lang="en-US"/>
              <a:t>Level 2</a:t>
            </a:r>
          </a:p>
          <a:p>
            <a:pPr lvl="2">
              <a:defRPr/>
            </a:pPr>
            <a:r>
              <a:rPr lang="en-US"/>
              <a:t>Level 3</a:t>
            </a:r>
          </a:p>
          <a:p>
            <a:pPr lvl="3">
              <a:defRPr/>
            </a:pPr>
            <a:r>
              <a:rPr lang="en-US"/>
              <a:t>Level 4</a:t>
            </a:r>
          </a:p>
          <a:p>
            <a:pPr lvl="4">
              <a:defRPr/>
            </a:pPr>
            <a:r>
              <a:rPr lang="en-US"/>
              <a:t>Level 5</a:t>
            </a:r>
          </a:p>
        </p:txBody>
      </p:sp>
      <p:sp>
        <p:nvSpPr>
          <p:cNvPr id="9" name="Textfeld 8"/>
          <p:cNvSpPr txBox="1"/>
          <p:nvPr/>
        </p:nvSpPr>
        <p:spPr bwMode="auto">
          <a:xfrm>
            <a:off x="11377083" y="293577"/>
            <a:ext cx="514351" cy="293798"/>
          </a:xfrm>
          <a:prstGeom prst="rect">
            <a:avLst/>
          </a:prstGeom>
          <a:noFill/>
        </p:spPr>
        <p:txBody>
          <a:bodyPr wrap="none" lIns="0" tIns="0" rIns="0" bIns="0" rtlCol="0">
            <a:noAutofit/>
          </a:bodyPr>
          <a:lstStyle/>
          <a:p>
            <a:pPr algn="r">
              <a:defRPr/>
            </a:pPr>
            <a:fld id="{A5DEC3FA-4FB7-4309-A077-6BB31CA8E81A}" type="slidenum">
              <a:rPr lang="en-US" sz="1600"/>
              <a:t>‹#›</a:t>
            </a:fld>
            <a:endParaRPr lang="en-US" sz="1600"/>
          </a:p>
        </p:txBody>
      </p:sp>
      <p:cxnSp>
        <p:nvCxnSpPr>
          <p:cNvPr id="11" name="Gerader Verbinder 10"/>
          <p:cNvCxnSpPr/>
          <p:nvPr/>
        </p:nvCxnSpPr>
        <p:spPr bwMode="auto">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bwMode="auto">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2"/>
          <a:stretch>
            <a:fillRect/>
          </a:stretch>
        </p:blipFill>
        <p:spPr bwMode="auto">
          <a:xfrm>
            <a:off x="623888" y="6413956"/>
            <a:ext cx="2275200" cy="120448"/>
          </a:xfrm>
          <a:prstGeom prst="rect">
            <a:avLst/>
          </a:prstGeom>
        </p:spPr>
      </p:pic>
      <p:sp>
        <p:nvSpPr>
          <p:cNvPr id="7" name="Rechteck 6"/>
          <p:cNvSpPr/>
          <p:nvPr/>
        </p:nvSpPr>
        <p:spPr bwMode="auto">
          <a:xfrm>
            <a:off x="623888" y="381001"/>
            <a:ext cx="5292725" cy="216000"/>
          </a:xfrm>
          <a:prstGeom prst="rect">
            <a:avLst/>
          </a:prstGeom>
        </p:spPr>
        <p:txBody>
          <a:bodyPr vert="horz" lIns="0" tIns="0" rIns="0" bIns="0" rtlCol="0" anchor="t" anchorCtr="0">
            <a:noAutofit/>
          </a:bodyPr>
          <a:lstStyle/>
          <a:p>
            <a:pPr lvl="0">
              <a:defRPr/>
            </a:pPr>
            <a:r>
              <a:rPr lang="de-DE" sz="900">
                <a:latin typeface="Calibri" panose="020F0502020204030204"/>
              </a:rPr>
              <a:t>XFEL Accelerator R&amp;D Status</a:t>
            </a:r>
          </a:p>
        </p:txBody>
      </p:sp>
      <p:sp>
        <p:nvSpPr>
          <p:cNvPr id="8" name="Rechteck 7"/>
          <p:cNvSpPr/>
          <p:nvPr/>
        </p:nvSpPr>
        <p:spPr bwMode="auto">
          <a:xfrm>
            <a:off x="6275389" y="381001"/>
            <a:ext cx="5292724" cy="216000"/>
          </a:xfrm>
          <a:prstGeom prst="rect">
            <a:avLst/>
          </a:prstGeom>
        </p:spPr>
        <p:txBody>
          <a:bodyPr vert="horz" lIns="0" tIns="0" rIns="0" bIns="0" rtlCol="0" anchor="t" anchorCtr="0">
            <a:noAutofit/>
          </a:bodyPr>
          <a:lstStyle/>
          <a:p>
            <a:pPr lvl="0">
              <a:defRPr/>
            </a:pPr>
            <a:r>
              <a:rPr lang="en-US" sz="900"/>
              <a:t>Your name, position / group , date</a:t>
            </a:r>
          </a:p>
        </p:txBody>
      </p:sp>
      <p:pic>
        <p:nvPicPr>
          <p:cNvPr id="6" name="Picture 5"/>
          <p:cNvPicPr>
            <a:picLocks noChangeAspect="1"/>
          </p:cNvPicPr>
          <p:nvPr/>
        </p:nvPicPr>
        <p:blipFill>
          <a:blip r:embed="rId13"/>
          <a:stretch>
            <a:fillRect/>
          </a:stretch>
        </p:blipFill>
        <p:spPr bwMode="auto">
          <a:xfrm>
            <a:off x="10848113" y="5973115"/>
            <a:ext cx="720000" cy="720000"/>
          </a:xfrm>
          <a:prstGeom prst="rect">
            <a:avLst/>
          </a:prstGeom>
        </p:spPr>
      </p:pic>
      <p:pic>
        <p:nvPicPr>
          <p:cNvPr id="12" name="Picture 11" descr="Helmholtz-Logo-Blue-RGB"/>
          <p:cNvPicPr>
            <a:picLocks noChangeAspect="1"/>
          </p:cNvPicPr>
          <p:nvPr userDrawn="1"/>
        </p:nvPicPr>
        <p:blipFill>
          <a:blip r:embed="rId14"/>
          <a:stretch>
            <a:fillRect/>
          </a:stretch>
        </p:blipFill>
        <p:spPr>
          <a:xfrm>
            <a:off x="8688705" y="6207125"/>
            <a:ext cx="1852941" cy="252000"/>
          </a:xfrm>
          <a:prstGeom prst="rect">
            <a:avLst/>
          </a:prstGeom>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dt="0"/>
  <p:txStyles>
    <p:titleStyle>
      <a:lvl1pPr algn="l" defTabSz="914400">
        <a:lnSpc>
          <a:spcPct val="100000"/>
        </a:lnSpc>
        <a:spcBef>
          <a:spcPts val="0"/>
        </a:spcBef>
        <a:buNone/>
        <a:defRPr sz="2200" b="1">
          <a:solidFill>
            <a:schemeClr val="tx1"/>
          </a:solidFill>
          <a:latin typeface="+mj-lt"/>
          <a:ea typeface="+mj-ea"/>
          <a:cs typeface="+mj-cs"/>
        </a:defRPr>
      </a:lvl1pPr>
    </p:titleStyle>
    <p:bodyStyle>
      <a:lvl1pPr marL="357505" indent="-357505" algn="l" defTabSz="914400">
        <a:lnSpc>
          <a:spcPct val="114000"/>
        </a:lnSpc>
        <a:spcBef>
          <a:spcPts val="1800"/>
        </a:spcBef>
        <a:buClr>
          <a:schemeClr val="bg2"/>
        </a:buClr>
        <a:buSzPct val="80000"/>
        <a:buFontTx/>
        <a:buBlip>
          <a:blip r:embed="rId15"/>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 typeface="Wingdings" panose="05000000000000000000" charset="0"/>
        <a:buChar char=""/>
        <a:defRPr sz="1800">
          <a:solidFill>
            <a:schemeClr val="tx1"/>
          </a:solidFill>
          <a:latin typeface="+mn-lt"/>
          <a:ea typeface="+mn-ea"/>
          <a:cs typeface="+mn-cs"/>
        </a:defRPr>
      </a:lvl2pPr>
      <a:lvl3pPr marL="982980" indent="-268605" algn="l" defTabSz="914400">
        <a:lnSpc>
          <a:spcPct val="114000"/>
        </a:lnSpc>
        <a:spcBef>
          <a:spcPts val="0"/>
        </a:spcBef>
        <a:buSzPct val="60000"/>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11189" y="712232"/>
            <a:ext cx="10956924" cy="780540"/>
          </a:xfrm>
          <a:prstGeom prst="rect">
            <a:avLst/>
          </a:prstGeom>
        </p:spPr>
        <p:txBody>
          <a:bodyPr vert="horz" lIns="0" tIns="0" rIns="0" bIns="0" rtlCol="0" anchor="b" anchorCtr="0">
            <a:noAutofit/>
          </a:bodyPr>
          <a:lstStyle/>
          <a:p>
            <a:pPr>
              <a:defRPr/>
            </a:pPr>
            <a:endParaRPr lang="en-US"/>
          </a:p>
        </p:txBody>
      </p:sp>
      <p:sp>
        <p:nvSpPr>
          <p:cNvPr id="3" name="Text Placeholder 2"/>
          <p:cNvSpPr>
            <a:spLocks noGrp="1"/>
          </p:cNvSpPr>
          <p:nvPr>
            <p:ph type="body" idx="1"/>
          </p:nvPr>
        </p:nvSpPr>
        <p:spPr bwMode="auto">
          <a:xfrm>
            <a:off x="623889" y="2024063"/>
            <a:ext cx="10944224" cy="3889375"/>
          </a:xfrm>
          <a:prstGeom prst="rect">
            <a:avLst/>
          </a:prstGeom>
        </p:spPr>
        <p:txBody>
          <a:bodyPr vert="horz" lIns="0" tIns="0" rIns="0" bIns="0" rtlCol="0" anchor="t" anchorCtr="0">
            <a:noAutofit/>
          </a:bodyPr>
          <a:lstStyle/>
          <a:p>
            <a:pPr lvl="0">
              <a:defRPr/>
            </a:pPr>
            <a:r>
              <a:rPr lang="en-US"/>
              <a:t>Level 1</a:t>
            </a:r>
          </a:p>
          <a:p>
            <a:pPr lvl="1">
              <a:defRPr/>
            </a:pPr>
            <a:r>
              <a:rPr lang="en-US"/>
              <a:t>Level 2</a:t>
            </a:r>
          </a:p>
          <a:p>
            <a:pPr lvl="2">
              <a:defRPr/>
            </a:pPr>
            <a:r>
              <a:rPr lang="en-US"/>
              <a:t>Level 3</a:t>
            </a:r>
          </a:p>
          <a:p>
            <a:pPr lvl="3">
              <a:defRPr/>
            </a:pPr>
            <a:r>
              <a:rPr lang="en-US"/>
              <a:t>Level 4</a:t>
            </a:r>
          </a:p>
          <a:p>
            <a:pPr lvl="4">
              <a:defRPr/>
            </a:pPr>
            <a:r>
              <a:rPr lang="en-US"/>
              <a:t>Level 5</a:t>
            </a:r>
          </a:p>
        </p:txBody>
      </p:sp>
      <p:sp>
        <p:nvSpPr>
          <p:cNvPr id="9" name="Textfeld 8"/>
          <p:cNvSpPr txBox="1"/>
          <p:nvPr/>
        </p:nvSpPr>
        <p:spPr bwMode="auto">
          <a:xfrm>
            <a:off x="11377083" y="293577"/>
            <a:ext cx="514351" cy="293798"/>
          </a:xfrm>
          <a:prstGeom prst="rect">
            <a:avLst/>
          </a:prstGeom>
          <a:noFill/>
        </p:spPr>
        <p:txBody>
          <a:bodyPr wrap="none" lIns="0" tIns="0" rIns="0" bIns="0" rtlCol="0">
            <a:noAutofit/>
          </a:bodyPr>
          <a:lstStyle/>
          <a:p>
            <a:pPr algn="r">
              <a:defRPr/>
            </a:pPr>
            <a:fld id="{A5DEC3FA-4FB7-4309-A077-6BB31CA8E81A}" type="slidenum">
              <a:rPr lang="en-US" sz="1600"/>
              <a:t>‹#›</a:t>
            </a:fld>
            <a:endParaRPr lang="en-US" sz="1600"/>
          </a:p>
        </p:txBody>
      </p:sp>
      <p:cxnSp>
        <p:nvCxnSpPr>
          <p:cNvPr id="11" name="Gerader Verbinder 10"/>
          <p:cNvCxnSpPr/>
          <p:nvPr/>
        </p:nvCxnSpPr>
        <p:spPr bwMode="auto">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bwMode="auto">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2"/>
          <a:stretch>
            <a:fillRect/>
          </a:stretch>
        </p:blipFill>
        <p:spPr bwMode="auto">
          <a:xfrm>
            <a:off x="623888" y="6413956"/>
            <a:ext cx="2275200" cy="120448"/>
          </a:xfrm>
          <a:prstGeom prst="rect">
            <a:avLst/>
          </a:prstGeom>
        </p:spPr>
      </p:pic>
      <p:sp>
        <p:nvSpPr>
          <p:cNvPr id="7" name="Rechteck 6"/>
          <p:cNvSpPr/>
          <p:nvPr/>
        </p:nvSpPr>
        <p:spPr bwMode="auto">
          <a:xfrm>
            <a:off x="623888" y="381001"/>
            <a:ext cx="5292725" cy="216000"/>
          </a:xfrm>
          <a:prstGeom prst="rect">
            <a:avLst/>
          </a:prstGeom>
        </p:spPr>
        <p:txBody>
          <a:bodyPr vert="horz" lIns="0" tIns="0" rIns="0" bIns="0" rtlCol="0" anchor="t" anchorCtr="0">
            <a:noAutofit/>
          </a:bodyPr>
          <a:lstStyle/>
          <a:p>
            <a:pPr lvl="0">
              <a:defRPr/>
            </a:pPr>
            <a:r>
              <a:rPr lang="de-DE" sz="900" dirty="0">
                <a:latin typeface="Calibri" panose="020F0502020204030204"/>
              </a:rPr>
              <a:t>XFEL </a:t>
            </a:r>
            <a:r>
              <a:rPr lang="de-DE" sz="900" dirty="0" err="1">
                <a:latin typeface="Calibri" panose="020F0502020204030204"/>
              </a:rPr>
              <a:t>Accelerator</a:t>
            </a:r>
            <a:r>
              <a:rPr lang="de-DE" sz="900" dirty="0">
                <a:latin typeface="Calibri" panose="020F0502020204030204"/>
              </a:rPr>
              <a:t> R&amp;D Status: </a:t>
            </a:r>
            <a:r>
              <a:rPr lang="en-US" sz="900" dirty="0">
                <a:latin typeface="Calibri" panose="020F0502020204030204"/>
              </a:rPr>
              <a:t>RP-214: Basic CW gun research with the PITZ photo injector</a:t>
            </a:r>
            <a:endParaRPr lang="de-DE" sz="900" dirty="0">
              <a:latin typeface="Calibri" panose="020F0502020204030204"/>
            </a:endParaRPr>
          </a:p>
        </p:txBody>
      </p:sp>
      <p:sp>
        <p:nvSpPr>
          <p:cNvPr id="8" name="Rechteck 7"/>
          <p:cNvSpPr/>
          <p:nvPr/>
        </p:nvSpPr>
        <p:spPr bwMode="auto">
          <a:xfrm>
            <a:off x="6275389" y="381001"/>
            <a:ext cx="5292724" cy="216000"/>
          </a:xfrm>
          <a:prstGeom prst="rect">
            <a:avLst/>
          </a:prstGeom>
        </p:spPr>
        <p:txBody>
          <a:bodyPr vert="horz" lIns="0" tIns="0" rIns="0" bIns="0" rtlCol="0" anchor="t" anchorCtr="0">
            <a:noAutofit/>
          </a:bodyPr>
          <a:lstStyle/>
          <a:p>
            <a:pPr lvl="0">
              <a:defRPr/>
            </a:pPr>
            <a:r>
              <a:rPr lang="en-US" sz="900" dirty="0"/>
              <a:t>M. Krasilnikov, PITZ , 3.05.2023</a:t>
            </a:r>
          </a:p>
        </p:txBody>
      </p:sp>
      <p:pic>
        <p:nvPicPr>
          <p:cNvPr id="6" name="Picture 5"/>
          <p:cNvPicPr>
            <a:picLocks noChangeAspect="1"/>
          </p:cNvPicPr>
          <p:nvPr/>
        </p:nvPicPr>
        <p:blipFill>
          <a:blip r:embed="rId13"/>
          <a:stretch>
            <a:fillRect/>
          </a:stretch>
        </p:blipFill>
        <p:spPr bwMode="auto">
          <a:xfrm>
            <a:off x="10848113" y="5973115"/>
            <a:ext cx="720000" cy="720000"/>
          </a:xfrm>
          <a:prstGeom prst="rect">
            <a:avLst/>
          </a:prstGeom>
        </p:spPr>
      </p:pic>
      <p:pic>
        <p:nvPicPr>
          <p:cNvPr id="12" name="Picture 11" descr="Helmholtz-Logo-Blue-RGB"/>
          <p:cNvPicPr>
            <a:picLocks noChangeAspect="1"/>
          </p:cNvPicPr>
          <p:nvPr userDrawn="1"/>
        </p:nvPicPr>
        <p:blipFill>
          <a:blip r:embed="rId14"/>
          <a:stretch>
            <a:fillRect/>
          </a:stretch>
        </p:blipFill>
        <p:spPr>
          <a:xfrm>
            <a:off x="8688705" y="6207125"/>
            <a:ext cx="1852941" cy="252000"/>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hf sldNum="0" hdr="0" ftr="0" dt="0"/>
  <p:txStyles>
    <p:titleStyle>
      <a:lvl1pPr algn="l" defTabSz="914400">
        <a:lnSpc>
          <a:spcPct val="100000"/>
        </a:lnSpc>
        <a:spcBef>
          <a:spcPts val="0"/>
        </a:spcBef>
        <a:buNone/>
        <a:defRPr sz="2200" b="1">
          <a:solidFill>
            <a:schemeClr val="tx1"/>
          </a:solidFill>
          <a:latin typeface="+mj-lt"/>
          <a:ea typeface="+mj-ea"/>
          <a:cs typeface="+mj-cs"/>
        </a:defRPr>
      </a:lvl1pPr>
    </p:titleStyle>
    <p:bodyStyle>
      <a:lvl1pPr marL="357505" indent="-357505" algn="l" defTabSz="914400">
        <a:lnSpc>
          <a:spcPct val="114000"/>
        </a:lnSpc>
        <a:spcBef>
          <a:spcPts val="1800"/>
        </a:spcBef>
        <a:buClr>
          <a:schemeClr val="bg2"/>
        </a:buClr>
        <a:buSzPct val="80000"/>
        <a:buFontTx/>
        <a:buBlip>
          <a:blip r:embed="rId15"/>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 typeface="Wingdings" panose="05000000000000000000" charset="0"/>
        <a:buChar char=""/>
        <a:defRPr sz="1800">
          <a:solidFill>
            <a:schemeClr val="tx1"/>
          </a:solidFill>
          <a:latin typeface="+mn-lt"/>
          <a:ea typeface="+mn-ea"/>
          <a:cs typeface="+mn-cs"/>
        </a:defRPr>
      </a:lvl2pPr>
      <a:lvl3pPr marL="982980" indent="-268605" algn="l" defTabSz="914400">
        <a:lnSpc>
          <a:spcPct val="114000"/>
        </a:lnSpc>
        <a:spcBef>
          <a:spcPts val="0"/>
        </a:spcBef>
        <a:buSzPct val="60000"/>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12000" y="1120776"/>
            <a:ext cx="8796368" cy="1050925"/>
          </a:xfrm>
        </p:spPr>
        <p:txBody>
          <a:bodyPr/>
          <a:lstStyle/>
          <a:p>
            <a:pPr>
              <a:defRPr/>
            </a:pPr>
            <a:r>
              <a:rPr lang="en-US" dirty="0">
                <a:latin typeface="Calibri" panose="020F0502020204030204" pitchFamily="34" charset="0"/>
                <a:cs typeface="Calibri" panose="020F0502020204030204" pitchFamily="34" charset="0"/>
              </a:rPr>
              <a:t>XFEL Accelerator R&amp;D </a:t>
            </a:r>
            <a:r>
              <a:rPr lang="de-DE" altLang="en-US" dirty="0">
                <a:latin typeface="Calibri" panose="020F0502020204030204" pitchFamily="34" charset="0"/>
                <a:cs typeface="Calibri" panose="020F0502020204030204" pitchFamily="34" charset="0"/>
              </a:rPr>
              <a:t>Status Report</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RP-214: Basic CW gun research with the PITZ photo injector</a:t>
            </a:r>
          </a:p>
        </p:txBody>
      </p:sp>
      <p:sp>
        <p:nvSpPr>
          <p:cNvPr id="3" name="Subtitle 2"/>
          <p:cNvSpPr>
            <a:spLocks noGrp="1"/>
          </p:cNvSpPr>
          <p:nvPr>
            <p:ph type="subTitle" idx="1"/>
          </p:nvPr>
        </p:nvSpPr>
        <p:spPr bwMode="auto"/>
        <p:txBody>
          <a:bodyPr/>
          <a:lstStyle/>
          <a:p>
            <a:pPr>
              <a:defRPr/>
            </a:pPr>
            <a:r>
              <a:rPr lang="en-US" dirty="0">
                <a:latin typeface="Calibri" panose="020F0502020204030204"/>
              </a:rPr>
              <a:t>Frank Stephan, Mikhail Krasilnikov, Houjun Qian</a:t>
            </a:r>
            <a:endParaRPr lang="en-US" dirty="0"/>
          </a:p>
          <a:p>
            <a:pPr>
              <a:defRPr/>
            </a:pPr>
            <a:r>
              <a:rPr lang="en-US" dirty="0">
                <a:latin typeface="Calibri" panose="020F0502020204030204"/>
                <a:cs typeface="Calibri" panose="020F0502020204030204"/>
              </a:rPr>
              <a:t>03.05.2023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dirty="0">
                <a:latin typeface="Calibri" panose="020F0502020204030204"/>
              </a:rPr>
              <a:t>Scope of the R&amp;D </a:t>
            </a:r>
            <a:r>
              <a:rPr lang="de-DE" altLang="en-US" dirty="0">
                <a:latin typeface="Calibri" panose="020F0502020204030204" charset="0"/>
              </a:rPr>
              <a:t>a</a:t>
            </a:r>
            <a:r>
              <a:rPr lang="en-US" dirty="0">
                <a:latin typeface="Calibri" panose="020F0502020204030204"/>
              </a:rPr>
              <a:t>ctivity</a:t>
            </a:r>
          </a:p>
        </p:txBody>
      </p:sp>
      <p:sp>
        <p:nvSpPr>
          <p:cNvPr id="3" name="Content Placeholder 2"/>
          <p:cNvSpPr>
            <a:spLocks noGrp="1"/>
          </p:cNvSpPr>
          <p:nvPr>
            <p:ph idx="1"/>
          </p:nvPr>
        </p:nvSpPr>
        <p:spPr bwMode="auto">
          <a:xfrm>
            <a:off x="624204" y="1272287"/>
            <a:ext cx="10944225" cy="4893017"/>
          </a:xfrm>
        </p:spPr>
        <p:txBody>
          <a:bodyPr/>
          <a:lstStyle/>
          <a:p>
            <a:pPr>
              <a:defRPr/>
            </a:pPr>
            <a:r>
              <a:rPr lang="en-US" b="1" dirty="0">
                <a:solidFill>
                  <a:srgbClr val="C00000"/>
                </a:solidFill>
                <a:latin typeface="Calibri" panose="020F0502020204030204" pitchFamily="34" charset="0"/>
                <a:cs typeface="Calibri" panose="020F0502020204030204" pitchFamily="34" charset="0"/>
              </a:rPr>
              <a:t>Beam dynamics</a:t>
            </a:r>
            <a:r>
              <a:rPr lang="en-US" dirty="0">
                <a:latin typeface="Calibri" panose="020F0502020204030204" pitchFamily="34" charset="0"/>
                <a:cs typeface="Calibri" panose="020F0502020204030204" pitchFamily="34" charset="0"/>
              </a:rPr>
              <a:t> results relevant for electron sources running in CW (HDC) operation </a:t>
            </a:r>
            <a:r>
              <a:rPr lang="en-US" dirty="0">
                <a:latin typeface="Calibri" panose="020F0502020204030204" pitchFamily="34" charset="0"/>
                <a:cs typeface="Calibri" panose="020F0502020204030204" pitchFamily="34" charset="0"/>
                <a:sym typeface="Wingdings" panose="05000000000000000000" pitchFamily="2" charset="2"/>
              </a:rPr>
              <a:t> </a:t>
            </a:r>
            <a:r>
              <a:rPr lang="en-US" dirty="0">
                <a:latin typeface="Calibri" panose="020F0502020204030204" pitchFamily="34" charset="0"/>
                <a:cs typeface="Calibri" panose="020F0502020204030204" pitchFamily="34" charset="0"/>
              </a:rPr>
              <a:t>beam quality at different:</a:t>
            </a:r>
          </a:p>
          <a:p>
            <a:pPr lvl="1">
              <a:defRPr/>
            </a:pPr>
            <a:r>
              <a:rPr lang="en-US" dirty="0">
                <a:solidFill>
                  <a:srgbClr val="4472C4"/>
                </a:solidFill>
                <a:latin typeface="Calibri" panose="020F0502020204030204" pitchFamily="34" charset="0"/>
                <a:cs typeface="Calibri" panose="020F0502020204030204" pitchFamily="34" charset="0"/>
              </a:rPr>
              <a:t>gun gradients </a:t>
            </a:r>
            <a:r>
              <a:rPr lang="en-US" dirty="0">
                <a:latin typeface="Calibri" panose="020F0502020204030204" pitchFamily="34" charset="0"/>
                <a:cs typeface="Calibri" panose="020F0502020204030204" pitchFamily="34" charset="0"/>
              </a:rPr>
              <a:t>from </a:t>
            </a:r>
            <a:r>
              <a:rPr lang="en-US" dirty="0">
                <a:solidFill>
                  <a:srgbClr val="C00000"/>
                </a:solidFill>
                <a:latin typeface="Calibri" panose="020F0502020204030204" pitchFamily="34" charset="0"/>
                <a:cs typeface="Calibri" panose="020F0502020204030204" pitchFamily="34" charset="0"/>
              </a:rPr>
              <a:t>20MV/m to 60MV/m </a:t>
            </a:r>
            <a:r>
              <a:rPr lang="en-US" dirty="0">
                <a:latin typeface="Calibri" panose="020F0502020204030204" pitchFamily="34" charset="0"/>
                <a:cs typeface="Calibri" panose="020F0502020204030204" pitchFamily="34" charset="0"/>
              </a:rPr>
              <a:t>(assumed to be an upper limit for CW SC gun) </a:t>
            </a:r>
          </a:p>
          <a:p>
            <a:pPr lvl="1">
              <a:defRPr/>
            </a:pPr>
            <a:r>
              <a:rPr lang="en-US" dirty="0">
                <a:latin typeface="Calibri" panose="020F0502020204030204" pitchFamily="34" charset="0"/>
                <a:cs typeface="Calibri" panose="020F0502020204030204" pitchFamily="34" charset="0"/>
              </a:rPr>
              <a:t>types of </a:t>
            </a:r>
            <a:r>
              <a:rPr lang="en-US" dirty="0">
                <a:solidFill>
                  <a:srgbClr val="4472C4"/>
                </a:solidFill>
                <a:latin typeface="Calibri" panose="020F0502020204030204" pitchFamily="34" charset="0"/>
                <a:cs typeface="Calibri" panose="020F0502020204030204" pitchFamily="34" charset="0"/>
              </a:rPr>
              <a:t>photocathodes</a:t>
            </a:r>
            <a:r>
              <a:rPr lang="en-US" dirty="0">
                <a:latin typeface="Calibri" panose="020F0502020204030204" pitchFamily="34" charset="0"/>
                <a:cs typeface="Calibri" panose="020F0502020204030204" pitchFamily="34" charset="0"/>
              </a:rPr>
              <a:t>:  </a:t>
            </a:r>
            <a:r>
              <a:rPr lang="en-US" dirty="0">
                <a:solidFill>
                  <a:srgbClr val="C00000"/>
                </a:solidFill>
                <a:latin typeface="Calibri" panose="020F0502020204030204" pitchFamily="34" charset="0"/>
                <a:cs typeface="Calibri" panose="020F0502020204030204" pitchFamily="34" charset="0"/>
              </a:rPr>
              <a:t>green</a:t>
            </a:r>
            <a:r>
              <a:rPr lang="en-US" dirty="0">
                <a:latin typeface="Calibri" panose="020F0502020204030204" pitchFamily="34" charset="0"/>
                <a:cs typeface="Calibri" panose="020F0502020204030204" pitchFamily="34" charset="0"/>
              </a:rPr>
              <a:t> vs</a:t>
            </a:r>
            <a:r>
              <a:rPr lang="en-US" dirty="0">
                <a:solidFill>
                  <a:srgbClr val="C00000"/>
                </a:solidFill>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Cs</a:t>
            </a:r>
            <a:r>
              <a:rPr lang="en-US" baseline="-25000" dirty="0">
                <a:latin typeface="Calibri" panose="020F0502020204030204" pitchFamily="34" charset="0"/>
                <a:cs typeface="Calibri" panose="020F0502020204030204" pitchFamily="34" charset="0"/>
              </a:rPr>
              <a:t>2</a:t>
            </a:r>
            <a:r>
              <a:rPr lang="en-US" dirty="0">
                <a:latin typeface="Calibri" panose="020F0502020204030204" pitchFamily="34" charset="0"/>
                <a:cs typeface="Calibri" panose="020F0502020204030204" pitchFamily="34" charset="0"/>
              </a:rPr>
              <a:t>Te (reference case), their emission properties / usability at CW gradients</a:t>
            </a:r>
          </a:p>
          <a:p>
            <a:pPr lvl="1">
              <a:defRPr/>
            </a:pPr>
            <a:r>
              <a:rPr lang="en-US" dirty="0">
                <a:latin typeface="Calibri" panose="020F0502020204030204" pitchFamily="34" charset="0"/>
                <a:cs typeface="Calibri" panose="020F0502020204030204" pitchFamily="34" charset="0"/>
              </a:rPr>
              <a:t>various </a:t>
            </a:r>
            <a:r>
              <a:rPr lang="en-US" dirty="0">
                <a:solidFill>
                  <a:srgbClr val="4472C4"/>
                </a:solidFill>
                <a:latin typeface="Calibri" panose="020F0502020204030204" pitchFamily="34" charset="0"/>
                <a:cs typeface="Calibri" panose="020F0502020204030204" pitchFamily="34" charset="0"/>
              </a:rPr>
              <a:t>shapes</a:t>
            </a:r>
            <a:r>
              <a:rPr lang="en-US" dirty="0">
                <a:latin typeface="Calibri" panose="020F0502020204030204" pitchFamily="34" charset="0"/>
                <a:cs typeface="Calibri" panose="020F0502020204030204" pitchFamily="34" charset="0"/>
              </a:rPr>
              <a:t> of photocathode </a:t>
            </a:r>
            <a:r>
              <a:rPr lang="en-US" dirty="0">
                <a:solidFill>
                  <a:srgbClr val="4472C4"/>
                </a:solidFill>
                <a:latin typeface="Calibri" panose="020F0502020204030204" pitchFamily="34" charset="0"/>
                <a:cs typeface="Calibri" panose="020F0502020204030204" pitchFamily="34" charset="0"/>
              </a:rPr>
              <a:t>laser pulse </a:t>
            </a:r>
            <a:r>
              <a:rPr lang="en-US" dirty="0">
                <a:latin typeface="Calibri" panose="020F0502020204030204" pitchFamily="34" charset="0"/>
                <a:cs typeface="Calibri" panose="020F0502020204030204" pitchFamily="34" charset="0"/>
              </a:rPr>
              <a:t>(in close connection to </a:t>
            </a:r>
            <a:r>
              <a:rPr lang="en-US" b="1" i="1" dirty="0">
                <a:highlight>
                  <a:srgbClr val="FFFF00"/>
                </a:highlight>
                <a:latin typeface="Calibri" panose="020F0502020204030204" pitchFamily="34" charset="0"/>
                <a:cs typeface="Calibri" panose="020F0502020204030204" pitchFamily="34" charset="0"/>
              </a:rPr>
              <a:t>RP-216: Photo Cathode Laser Shaping</a:t>
            </a:r>
            <a:r>
              <a:rPr lang="en-US" dirty="0">
                <a:latin typeface="Calibri" panose="020F0502020204030204" pitchFamily="34" charset="0"/>
                <a:cs typeface="Calibri" panose="020F0502020204030204" pitchFamily="34" charset="0"/>
              </a:rPr>
              <a:t>)</a:t>
            </a:r>
          </a:p>
          <a:p>
            <a:pPr lvl="1">
              <a:defRPr/>
            </a:pP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spcBef>
                <a:spcPts val="2400"/>
              </a:spcBef>
              <a:defRPr/>
            </a:pPr>
            <a:r>
              <a:rPr lang="en-US" dirty="0">
                <a:latin typeface="Calibri" panose="020F0502020204030204" pitchFamily="34" charset="0"/>
                <a:cs typeface="Calibri" panose="020F0502020204030204" pitchFamily="34" charset="0"/>
              </a:rPr>
              <a:t>Studies on cathode material, sensitive to the VIS laser (</a:t>
            </a:r>
            <a:r>
              <a:rPr lang="en-US" b="1" dirty="0">
                <a:solidFill>
                  <a:srgbClr val="C00000"/>
                </a:solidFill>
                <a:latin typeface="Calibri" panose="020F0502020204030204" pitchFamily="34" charset="0"/>
                <a:cs typeface="Calibri" panose="020F0502020204030204" pitchFamily="34" charset="0"/>
              </a:rPr>
              <a:t>Green cathodes</a:t>
            </a:r>
            <a:r>
              <a:rPr lang="en-US" dirty="0">
                <a:latin typeface="Calibri" panose="020F0502020204030204" pitchFamily="34" charset="0"/>
                <a:cs typeface="Calibri" panose="020F0502020204030204" pitchFamily="34" charset="0"/>
              </a:rPr>
              <a:t>):</a:t>
            </a:r>
          </a:p>
          <a:p>
            <a:pPr lvl="1">
              <a:defRPr/>
            </a:pPr>
            <a:r>
              <a:rPr lang="en-US" dirty="0">
                <a:latin typeface="Calibri" panose="020F0502020204030204" pitchFamily="34" charset="0"/>
                <a:cs typeface="Calibri" panose="020F0502020204030204" pitchFamily="34" charset="0"/>
              </a:rPr>
              <a:t>Green cathode </a:t>
            </a:r>
            <a:r>
              <a:rPr lang="en-US" dirty="0">
                <a:solidFill>
                  <a:srgbClr val="4472C4"/>
                </a:solidFill>
                <a:latin typeface="Calibri" panose="020F0502020204030204" pitchFamily="34" charset="0"/>
                <a:cs typeface="Calibri" panose="020F0502020204030204" pitchFamily="34" charset="0"/>
              </a:rPr>
              <a:t>production system at LASA INFN Milano</a:t>
            </a:r>
            <a:r>
              <a:rPr lang="en-US" dirty="0">
                <a:latin typeface="Calibri" panose="020F0502020204030204" pitchFamily="34" charset="0"/>
                <a:cs typeface="Calibri" panose="020F0502020204030204" pitchFamily="34" charset="0"/>
              </a:rPr>
              <a:t> setup to deliver green cathodes to PITZ for tests with RF gun at </a:t>
            </a:r>
            <a:r>
              <a:rPr lang="en-US" dirty="0">
                <a:solidFill>
                  <a:srgbClr val="C00000"/>
                </a:solidFill>
                <a:latin typeface="Calibri" panose="020F0502020204030204" pitchFamily="34" charset="0"/>
                <a:cs typeface="Calibri" panose="020F0502020204030204" pitchFamily="34" charset="0"/>
              </a:rPr>
              <a:t>high gradients</a:t>
            </a:r>
            <a:r>
              <a:rPr lang="en-US" dirty="0">
                <a:latin typeface="Calibri" panose="020F0502020204030204" pitchFamily="34" charset="0"/>
                <a:cs typeface="Calibri" panose="020F0502020204030204" pitchFamily="34" charset="0"/>
              </a:rPr>
              <a:t>. </a:t>
            </a:r>
          </a:p>
          <a:p>
            <a:pPr lvl="1">
              <a:defRPr/>
            </a:pPr>
            <a:r>
              <a:rPr lang="en-US" dirty="0">
                <a:latin typeface="Calibri" panose="020F0502020204030204" pitchFamily="34" charset="0"/>
                <a:cs typeface="Calibri" panose="020F0502020204030204" pitchFamily="34" charset="0"/>
              </a:rPr>
              <a:t>First tests with </a:t>
            </a:r>
            <a:r>
              <a:rPr lang="en-US" dirty="0" err="1">
                <a:latin typeface="Calibri" panose="020F0502020204030204" pitchFamily="34" charset="0"/>
                <a:cs typeface="Calibri" panose="020F0502020204030204" pitchFamily="34" charset="0"/>
              </a:rPr>
              <a:t>KCsSb</a:t>
            </a:r>
            <a:r>
              <a:rPr lang="en-US" dirty="0">
                <a:latin typeface="Calibri" panose="020F0502020204030204" pitchFamily="34" charset="0"/>
                <a:cs typeface="Calibri" panose="020F0502020204030204" pitchFamily="34" charset="0"/>
              </a:rPr>
              <a:t> at PITZ : good QE, lower thermal emittance, short response time, but high dark current and short life time</a:t>
            </a:r>
          </a:p>
          <a:p>
            <a:pPr lvl="1">
              <a:defRPr/>
            </a:pPr>
            <a:r>
              <a:rPr lang="en-US" dirty="0">
                <a:latin typeface="Calibri" panose="020F0502020204030204" pitchFamily="34" charset="0"/>
                <a:cs typeface="Calibri" panose="020F0502020204030204" pitchFamily="34" charset="0"/>
              </a:rPr>
              <a:t>Improvements of the </a:t>
            </a:r>
            <a:r>
              <a:rPr lang="en-US" dirty="0">
                <a:solidFill>
                  <a:srgbClr val="4472C4"/>
                </a:solidFill>
                <a:latin typeface="Calibri" panose="020F0502020204030204" pitchFamily="34" charset="0"/>
                <a:cs typeface="Calibri" panose="020F0502020204030204" pitchFamily="34" charset="0"/>
              </a:rPr>
              <a:t>green cathode recipe </a:t>
            </a:r>
            <a:r>
              <a:rPr lang="en-US" dirty="0">
                <a:latin typeface="Calibri" panose="020F0502020204030204" pitchFamily="34" charset="0"/>
                <a:cs typeface="Calibri" panose="020F0502020204030204" pitchFamily="34" charset="0"/>
              </a:rPr>
              <a:t>toward high quality green cathodes for CW (HDC) operation</a:t>
            </a:r>
          </a:p>
        </p:txBody>
      </p:sp>
      <p:sp>
        <p:nvSpPr>
          <p:cNvPr id="8" name="Rectangle 7">
            <a:extLst>
              <a:ext uri="{FF2B5EF4-FFF2-40B4-BE49-F238E27FC236}">
                <a16:creationId xmlns:a16="http://schemas.microsoft.com/office/drawing/2014/main" id="{A1127237-578F-48CB-ACA7-4F2548F74CBE}"/>
              </a:ext>
            </a:extLst>
          </p:cNvPr>
          <p:cNvSpPr/>
          <p:nvPr/>
        </p:nvSpPr>
        <p:spPr>
          <a:xfrm>
            <a:off x="6308420" y="3167389"/>
            <a:ext cx="1561318" cy="523220"/>
          </a:xfrm>
          <a:prstGeom prst="rect">
            <a:avLst/>
          </a:prstGeom>
        </p:spPr>
        <p:txBody>
          <a:bodyPr wrap="square">
            <a:spAutoFit/>
          </a:bodyPr>
          <a:lstStyle/>
          <a:p>
            <a:r>
              <a:rPr lang="en-US" sz="1400" dirty="0"/>
              <a:t>40MV/m, 100pC, Gaussian pulses</a:t>
            </a:r>
          </a:p>
        </p:txBody>
      </p:sp>
      <p:pic>
        <p:nvPicPr>
          <p:cNvPr id="9" name="Picture 8">
            <a:extLst>
              <a:ext uri="{FF2B5EF4-FFF2-40B4-BE49-F238E27FC236}">
                <a16:creationId xmlns:a16="http://schemas.microsoft.com/office/drawing/2014/main" id="{079416E5-574D-4BD4-B5BA-283EEC5697BC}"/>
              </a:ext>
            </a:extLst>
          </p:cNvPr>
          <p:cNvPicPr>
            <a:picLocks noChangeAspect="1"/>
          </p:cNvPicPr>
          <p:nvPr/>
        </p:nvPicPr>
        <p:blipFill>
          <a:blip r:embed="rId3"/>
          <a:stretch>
            <a:fillRect/>
          </a:stretch>
        </p:blipFill>
        <p:spPr>
          <a:xfrm>
            <a:off x="7968208" y="2593575"/>
            <a:ext cx="3351946" cy="2027720"/>
          </a:xfrm>
          <a:prstGeom prst="rect">
            <a:avLst/>
          </a:prstGeom>
        </p:spPr>
      </p:pic>
      <p:pic>
        <p:nvPicPr>
          <p:cNvPr id="10" name="Picture 9">
            <a:extLst>
              <a:ext uri="{FF2B5EF4-FFF2-40B4-BE49-F238E27FC236}">
                <a16:creationId xmlns:a16="http://schemas.microsoft.com/office/drawing/2014/main" id="{5A214676-B8F4-4A0C-8A67-C23898D3A9CF}"/>
              </a:ext>
            </a:extLst>
          </p:cNvPr>
          <p:cNvPicPr>
            <a:picLocks noChangeAspect="1"/>
          </p:cNvPicPr>
          <p:nvPr/>
        </p:nvPicPr>
        <p:blipFill>
          <a:blip r:embed="rId4"/>
          <a:stretch>
            <a:fillRect/>
          </a:stretch>
        </p:blipFill>
        <p:spPr>
          <a:xfrm>
            <a:off x="1121414" y="2749984"/>
            <a:ext cx="4968552" cy="135803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25" name="Picture 24">
            <a:extLst>
              <a:ext uri="{FF2B5EF4-FFF2-40B4-BE49-F238E27FC236}">
                <a16:creationId xmlns:a16="http://schemas.microsoft.com/office/drawing/2014/main" id="{A7EC09E9-3288-4DFD-B239-2B5E28A36613}"/>
              </a:ext>
            </a:extLst>
          </p:cNvPr>
          <p:cNvPicPr>
            <a:picLocks noChangeAspect="1"/>
          </p:cNvPicPr>
          <p:nvPr/>
        </p:nvPicPr>
        <p:blipFill>
          <a:blip r:embed="rId3"/>
          <a:stretch>
            <a:fillRect/>
          </a:stretch>
        </p:blipFill>
        <p:spPr bwMode="auto">
          <a:xfrm>
            <a:off x="4585837" y="1354061"/>
            <a:ext cx="3809199" cy="2657289"/>
          </a:xfrm>
          <a:prstGeom prst="rect">
            <a:avLst/>
          </a:prstGeom>
        </p:spPr>
      </p:pic>
      <p:sp>
        <p:nvSpPr>
          <p:cNvPr id="2" name="Title 1"/>
          <p:cNvSpPr>
            <a:spLocks noGrp="1"/>
          </p:cNvSpPr>
          <p:nvPr>
            <p:ph type="title"/>
          </p:nvPr>
        </p:nvSpPr>
        <p:spPr bwMode="auto">
          <a:xfrm>
            <a:off x="397298" y="574473"/>
            <a:ext cx="10956925" cy="360045"/>
          </a:xfrm>
        </p:spPr>
        <p:txBody>
          <a:bodyPr/>
          <a:lstStyle/>
          <a:p>
            <a:pPr>
              <a:defRPr/>
            </a:pPr>
            <a:r>
              <a:rPr lang="de-DE" altLang="en-US" dirty="0">
                <a:latin typeface="Calibri" panose="020F0502020204030204" charset="0"/>
              </a:rPr>
              <a:t>Achievements in 2022: </a:t>
            </a:r>
            <a:r>
              <a:rPr lang="en-US" altLang="en-US" dirty="0">
                <a:solidFill>
                  <a:srgbClr val="C00000"/>
                </a:solidFill>
                <a:latin typeface="Calibri" panose="020F0502020204030204" charset="0"/>
              </a:rPr>
              <a:t>Post</a:t>
            </a:r>
            <a:r>
              <a:rPr lang="en-US" altLang="en-US" dirty="0">
                <a:latin typeface="Calibri" panose="020F0502020204030204" charset="0"/>
              </a:rPr>
              <a:t>-operation optical diagnostic of “tested” </a:t>
            </a:r>
            <a:r>
              <a:rPr lang="en-US" altLang="en-US" dirty="0">
                <a:solidFill>
                  <a:srgbClr val="C00000"/>
                </a:solidFill>
                <a:latin typeface="Calibri" panose="020F0502020204030204" charset="0"/>
              </a:rPr>
              <a:t>KCsSb</a:t>
            </a:r>
            <a:r>
              <a:rPr lang="en-US" altLang="en-US" dirty="0">
                <a:latin typeface="Calibri" panose="020F0502020204030204" charset="0"/>
              </a:rPr>
              <a:t> cathodes </a:t>
            </a:r>
            <a:endParaRPr lang="de-DE" altLang="en-US" dirty="0">
              <a:latin typeface="Calibri" panose="020F0502020204030204" charset="0"/>
            </a:endParaRPr>
          </a:p>
        </p:txBody>
      </p:sp>
      <p:sp>
        <p:nvSpPr>
          <p:cNvPr id="3" name="Content Placeholder 2"/>
          <p:cNvSpPr>
            <a:spLocks noGrp="1"/>
          </p:cNvSpPr>
          <p:nvPr>
            <p:ph idx="1"/>
          </p:nvPr>
        </p:nvSpPr>
        <p:spPr bwMode="auto">
          <a:xfrm>
            <a:off x="339908" y="1073795"/>
            <a:ext cx="4199340" cy="4801235"/>
          </a:xfrm>
        </p:spPr>
        <p:txBody>
          <a:bodyPr/>
          <a:lstStyle/>
          <a:p>
            <a:pPr>
              <a:defRPr/>
            </a:pPr>
            <a:r>
              <a:rPr lang="en-US" altLang="en-US" dirty="0">
                <a:latin typeface="Calibri" panose="020F0502020204030204" charset="0"/>
              </a:rPr>
              <a:t>Spectral response + reflectivity measurements have been done for all three cathodes.</a:t>
            </a:r>
          </a:p>
          <a:p>
            <a:pPr lvl="1">
              <a:defRPr/>
            </a:pPr>
            <a:r>
              <a:rPr lang="en-US" altLang="en-US" sz="1600" dirty="0">
                <a:latin typeface="Calibri" panose="020F0502020204030204" charset="0"/>
              </a:rPr>
              <a:t>Photoemission </a:t>
            </a:r>
            <a:r>
              <a:rPr lang="en-US" altLang="en-US" sz="1600" dirty="0">
                <a:solidFill>
                  <a:srgbClr val="C00000"/>
                </a:solidFill>
                <a:latin typeface="Calibri" panose="020F0502020204030204" charset="0"/>
              </a:rPr>
              <a:t>threshold</a:t>
            </a:r>
            <a:r>
              <a:rPr lang="en-US" altLang="en-US" sz="1600" dirty="0">
                <a:latin typeface="Calibri" panose="020F0502020204030204" charset="0"/>
              </a:rPr>
              <a:t> (</a:t>
            </a:r>
            <a:r>
              <a:rPr lang="en-US" altLang="en-US" sz="1600" dirty="0" err="1">
                <a:latin typeface="Calibri" panose="020F0502020204030204" charset="0"/>
              </a:rPr>
              <a:t>Eg+Ea</a:t>
            </a:r>
            <a:r>
              <a:rPr lang="en-US" altLang="en-US" sz="1600" dirty="0">
                <a:latin typeface="Calibri" panose="020F0502020204030204" charset="0"/>
              </a:rPr>
              <a:t>) increased from 1.8 eV to 2.08 eV for cathode </a:t>
            </a:r>
            <a:r>
              <a:rPr lang="en-US" altLang="en-US" sz="1600" dirty="0">
                <a:solidFill>
                  <a:srgbClr val="EC792B"/>
                </a:solidFill>
                <a:latin typeface="Calibri" panose="020F0502020204030204" charset="0"/>
              </a:rPr>
              <a:t>#147.1 </a:t>
            </a:r>
            <a:r>
              <a:rPr lang="en-US" altLang="en-US" sz="1600" dirty="0">
                <a:latin typeface="Calibri" panose="020F0502020204030204" charset="0"/>
              </a:rPr>
              <a:t>and </a:t>
            </a:r>
            <a:r>
              <a:rPr lang="en-US" altLang="en-US" sz="1600" dirty="0">
                <a:solidFill>
                  <a:schemeClr val="bg1">
                    <a:lumMod val="65000"/>
                  </a:schemeClr>
                </a:solidFill>
                <a:latin typeface="Calibri" panose="020F0502020204030204" charset="0"/>
              </a:rPr>
              <a:t>#112.1 </a:t>
            </a:r>
            <a:r>
              <a:rPr lang="en-US" altLang="en-US" sz="1600" dirty="0">
                <a:latin typeface="Calibri" panose="020F0502020204030204" charset="0"/>
              </a:rPr>
              <a:t>(similar like Cs</a:t>
            </a:r>
            <a:r>
              <a:rPr lang="en-US" altLang="en-US" sz="1600" baseline="-25000" dirty="0">
                <a:latin typeface="Calibri" panose="020F0502020204030204" charset="0"/>
              </a:rPr>
              <a:t>2</a:t>
            </a:r>
            <a:r>
              <a:rPr lang="en-US" altLang="en-US" sz="1600" dirty="0">
                <a:latin typeface="Calibri" panose="020F0502020204030204" charset="0"/>
              </a:rPr>
              <a:t>Te), however, in the </a:t>
            </a:r>
            <a:r>
              <a:rPr lang="en-US" altLang="en-US" sz="1600" dirty="0">
                <a:solidFill>
                  <a:srgbClr val="4472C4"/>
                </a:solidFill>
                <a:latin typeface="Calibri" panose="020F0502020204030204" charset="0"/>
              </a:rPr>
              <a:t>#123.1 </a:t>
            </a:r>
            <a:r>
              <a:rPr lang="en-US" altLang="en-US" sz="1600" dirty="0">
                <a:latin typeface="Calibri" panose="020F0502020204030204" charset="0"/>
              </a:rPr>
              <a:t>case, it is different.</a:t>
            </a:r>
          </a:p>
          <a:p>
            <a:pPr lvl="1">
              <a:defRPr/>
            </a:pPr>
            <a:r>
              <a:rPr lang="en-US" altLang="en-US" sz="1600" dirty="0">
                <a:latin typeface="Calibri" panose="020F0502020204030204" charset="0"/>
              </a:rPr>
              <a:t>The spectral response behavior </a:t>
            </a:r>
            <a:br>
              <a:rPr lang="en-US" altLang="en-US" sz="1600" dirty="0">
                <a:latin typeface="Calibri" panose="020F0502020204030204" charset="0"/>
              </a:rPr>
            </a:br>
            <a:r>
              <a:rPr lang="en-US" altLang="en-US" sz="1600" dirty="0">
                <a:latin typeface="Calibri" panose="020F0502020204030204" charset="0"/>
              </a:rPr>
              <a:t>of “used” photocathodes shows </a:t>
            </a:r>
            <a:br>
              <a:rPr lang="en-US" altLang="en-US" sz="1600" dirty="0">
                <a:latin typeface="Calibri" panose="020F0502020204030204" charset="0"/>
              </a:rPr>
            </a:br>
            <a:r>
              <a:rPr lang="en-US" altLang="en-US" sz="1600" dirty="0">
                <a:latin typeface="Calibri" panose="020F0502020204030204" charset="0"/>
              </a:rPr>
              <a:t>the potential </a:t>
            </a:r>
            <a:r>
              <a:rPr lang="en-US" altLang="en-US" sz="1600" dirty="0">
                <a:solidFill>
                  <a:srgbClr val="C00000"/>
                </a:solidFill>
                <a:latin typeface="Calibri" panose="020F0502020204030204" charset="0"/>
              </a:rPr>
              <a:t>oxidation</a:t>
            </a:r>
            <a:r>
              <a:rPr lang="en-US" altLang="en-US" sz="1600" dirty="0">
                <a:latin typeface="Calibri" panose="020F0502020204030204" charset="0"/>
              </a:rPr>
              <a:t> of </a:t>
            </a:r>
            <a:br>
              <a:rPr lang="en-US" altLang="en-US" sz="1600" dirty="0">
                <a:latin typeface="Calibri" panose="020F0502020204030204" charset="0"/>
              </a:rPr>
            </a:br>
            <a:r>
              <a:rPr lang="en-US" altLang="en-US" sz="1600" dirty="0">
                <a:latin typeface="Calibri" panose="020F0502020204030204" charset="0"/>
              </a:rPr>
              <a:t>cathode films. </a:t>
            </a:r>
          </a:p>
          <a:p>
            <a:pPr>
              <a:defRPr/>
            </a:pPr>
            <a:r>
              <a:rPr lang="en-US" altLang="en-US" dirty="0">
                <a:solidFill>
                  <a:srgbClr val="C00000"/>
                </a:solidFill>
                <a:latin typeface="Calibri" panose="020F0502020204030204" charset="0"/>
              </a:rPr>
              <a:t>QE maps </a:t>
            </a:r>
            <a:r>
              <a:rPr lang="en-US" altLang="en-US" dirty="0">
                <a:latin typeface="Calibri" panose="020F0502020204030204" charset="0"/>
              </a:rPr>
              <a:t>are quite uniform in </a:t>
            </a:r>
            <a:br>
              <a:rPr lang="en-US" altLang="en-US" dirty="0">
                <a:latin typeface="Calibri" panose="020F0502020204030204" charset="0"/>
              </a:rPr>
            </a:br>
            <a:r>
              <a:rPr lang="en-US" altLang="en-US" dirty="0">
                <a:latin typeface="Calibri" panose="020F0502020204030204" charset="0"/>
              </a:rPr>
              <a:t>the UV wavelengths at LASA INFN </a:t>
            </a:r>
            <a:br>
              <a:rPr lang="en-US" altLang="en-US" dirty="0">
                <a:latin typeface="Calibri" panose="020F0502020204030204" charset="0"/>
              </a:rPr>
            </a:br>
            <a:r>
              <a:rPr lang="en-US" altLang="en-US" dirty="0">
                <a:latin typeface="Calibri" panose="020F0502020204030204" charset="0"/>
              </a:rPr>
              <a:t>similar like measured in the PITZ gun</a:t>
            </a:r>
            <a:endParaRPr lang="de-DE" altLang="en-US" dirty="0">
              <a:latin typeface="Calibri" panose="020F0502020204030204" charset="0"/>
            </a:endParaRPr>
          </a:p>
        </p:txBody>
      </p:sp>
      <p:sp>
        <p:nvSpPr>
          <p:cNvPr id="7" name="Rectangle 6">
            <a:extLst>
              <a:ext uri="{FF2B5EF4-FFF2-40B4-BE49-F238E27FC236}">
                <a16:creationId xmlns:a16="http://schemas.microsoft.com/office/drawing/2014/main" id="{C6965BBE-911C-469B-9BE1-5DDFE52D3752}"/>
              </a:ext>
            </a:extLst>
          </p:cNvPr>
          <p:cNvSpPr/>
          <p:nvPr/>
        </p:nvSpPr>
        <p:spPr>
          <a:xfrm>
            <a:off x="5875760" y="1051488"/>
            <a:ext cx="1907895" cy="369332"/>
          </a:xfrm>
          <a:prstGeom prst="rect">
            <a:avLst/>
          </a:prstGeom>
        </p:spPr>
        <p:txBody>
          <a:bodyPr wrap="none">
            <a:spAutoFit/>
          </a:bodyPr>
          <a:lstStyle/>
          <a:p>
            <a:r>
              <a:rPr lang="en-US" altLang="en-US" dirty="0">
                <a:latin typeface="Calibri" panose="020F0502020204030204" charset="0"/>
              </a:rPr>
              <a:t>Spectral response </a:t>
            </a:r>
            <a:endParaRPr lang="en-US" dirty="0"/>
          </a:p>
        </p:txBody>
      </p:sp>
      <p:sp>
        <p:nvSpPr>
          <p:cNvPr id="8" name="Rectangle 7">
            <a:extLst>
              <a:ext uri="{FF2B5EF4-FFF2-40B4-BE49-F238E27FC236}">
                <a16:creationId xmlns:a16="http://schemas.microsoft.com/office/drawing/2014/main" id="{76A93560-BD72-4AD3-BA75-9BA44ACB0352}"/>
              </a:ext>
            </a:extLst>
          </p:cNvPr>
          <p:cNvSpPr/>
          <p:nvPr/>
        </p:nvSpPr>
        <p:spPr>
          <a:xfrm>
            <a:off x="9582663" y="1093831"/>
            <a:ext cx="1229824" cy="369332"/>
          </a:xfrm>
          <a:prstGeom prst="rect">
            <a:avLst/>
          </a:prstGeom>
        </p:spPr>
        <p:txBody>
          <a:bodyPr wrap="none">
            <a:spAutoFit/>
          </a:bodyPr>
          <a:lstStyle/>
          <a:p>
            <a:r>
              <a:rPr lang="en-US" altLang="en-US" dirty="0">
                <a:latin typeface="Calibri" panose="020F0502020204030204" charset="0"/>
              </a:rPr>
              <a:t>Reflectivity</a:t>
            </a:r>
            <a:endParaRPr lang="en-US" dirty="0"/>
          </a:p>
        </p:txBody>
      </p:sp>
      <p:pic>
        <p:nvPicPr>
          <p:cNvPr id="28" name="Picture 27">
            <a:extLst>
              <a:ext uri="{FF2B5EF4-FFF2-40B4-BE49-F238E27FC236}">
                <a16:creationId xmlns:a16="http://schemas.microsoft.com/office/drawing/2014/main" id="{B102EF1B-F603-21FE-5A4E-D1E30D814E49}"/>
              </a:ext>
            </a:extLst>
          </p:cNvPr>
          <p:cNvPicPr>
            <a:picLocks noChangeAspect="1"/>
          </p:cNvPicPr>
          <p:nvPr/>
        </p:nvPicPr>
        <p:blipFill>
          <a:blip r:embed="rId4"/>
          <a:stretch>
            <a:fillRect/>
          </a:stretch>
        </p:blipFill>
        <p:spPr>
          <a:xfrm>
            <a:off x="10805007" y="640637"/>
            <a:ext cx="1296578" cy="719711"/>
          </a:xfrm>
          <a:prstGeom prst="rect">
            <a:avLst/>
          </a:prstGeom>
        </p:spPr>
      </p:pic>
      <p:pic>
        <p:nvPicPr>
          <p:cNvPr id="29" name="Picture 28">
            <a:extLst>
              <a:ext uri="{FF2B5EF4-FFF2-40B4-BE49-F238E27FC236}">
                <a16:creationId xmlns:a16="http://schemas.microsoft.com/office/drawing/2014/main" id="{0F1A033B-1373-B729-A9C5-9647FCE32F3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70237" y="4348707"/>
            <a:ext cx="1900996" cy="1567519"/>
          </a:xfrm>
          <a:prstGeom prst="rect">
            <a:avLst/>
          </a:prstGeom>
          <a:noFill/>
          <a:ln>
            <a:noFill/>
          </a:ln>
        </p:spPr>
      </p:pic>
      <p:cxnSp>
        <p:nvCxnSpPr>
          <p:cNvPr id="30" name="Straight Arrow Connector 29">
            <a:extLst>
              <a:ext uri="{FF2B5EF4-FFF2-40B4-BE49-F238E27FC236}">
                <a16:creationId xmlns:a16="http://schemas.microsoft.com/office/drawing/2014/main" id="{42A4BF41-FFC8-6EB7-1749-203C6F47C17C}"/>
              </a:ext>
            </a:extLst>
          </p:cNvPr>
          <p:cNvCxnSpPr>
            <a:cxnSpLocks/>
          </p:cNvCxnSpPr>
          <p:nvPr/>
        </p:nvCxnSpPr>
        <p:spPr bwMode="auto">
          <a:xfrm>
            <a:off x="3935760" y="4941168"/>
            <a:ext cx="360040" cy="944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1" name="Picture 40">
            <a:extLst>
              <a:ext uri="{FF2B5EF4-FFF2-40B4-BE49-F238E27FC236}">
                <a16:creationId xmlns:a16="http://schemas.microsoft.com/office/drawing/2014/main" id="{F456F2FB-751D-22D1-F344-05E0032FA95D}"/>
              </a:ext>
            </a:extLst>
          </p:cNvPr>
          <p:cNvPicPr>
            <a:picLocks noChangeAspect="1"/>
          </p:cNvPicPr>
          <p:nvPr/>
        </p:nvPicPr>
        <p:blipFill>
          <a:blip r:embed="rId6"/>
          <a:stretch>
            <a:fillRect/>
          </a:stretch>
        </p:blipFill>
        <p:spPr>
          <a:xfrm>
            <a:off x="9336360" y="4005064"/>
            <a:ext cx="2837233" cy="2061186"/>
          </a:xfrm>
          <a:prstGeom prst="rect">
            <a:avLst/>
          </a:prstGeom>
        </p:spPr>
      </p:pic>
      <p:pic>
        <p:nvPicPr>
          <p:cNvPr id="48" name="Picture 47">
            <a:extLst>
              <a:ext uri="{FF2B5EF4-FFF2-40B4-BE49-F238E27FC236}">
                <a16:creationId xmlns:a16="http://schemas.microsoft.com/office/drawing/2014/main" id="{D0DFFFEF-CE86-3384-06BB-88A592D9F650}"/>
              </a:ext>
            </a:extLst>
          </p:cNvPr>
          <p:cNvPicPr>
            <a:picLocks noChangeAspect="1"/>
          </p:cNvPicPr>
          <p:nvPr/>
        </p:nvPicPr>
        <p:blipFill>
          <a:blip r:embed="rId7"/>
          <a:stretch>
            <a:fillRect/>
          </a:stretch>
        </p:blipFill>
        <p:spPr>
          <a:xfrm>
            <a:off x="6061275" y="4065537"/>
            <a:ext cx="3275085" cy="1940404"/>
          </a:xfrm>
          <a:prstGeom prst="rect">
            <a:avLst/>
          </a:prstGeom>
        </p:spPr>
      </p:pic>
      <p:pic>
        <p:nvPicPr>
          <p:cNvPr id="9" name="Picture 8">
            <a:extLst>
              <a:ext uri="{FF2B5EF4-FFF2-40B4-BE49-F238E27FC236}">
                <a16:creationId xmlns:a16="http://schemas.microsoft.com/office/drawing/2014/main" id="{2123D4F5-DC80-4813-8D0F-3BC3A2D3ECB2}"/>
              </a:ext>
            </a:extLst>
          </p:cNvPr>
          <p:cNvPicPr>
            <a:picLocks noChangeAspect="1"/>
          </p:cNvPicPr>
          <p:nvPr/>
        </p:nvPicPr>
        <p:blipFill>
          <a:blip r:embed="rId8"/>
          <a:stretch>
            <a:fillRect/>
          </a:stretch>
        </p:blipFill>
        <p:spPr>
          <a:xfrm>
            <a:off x="8401805" y="1391329"/>
            <a:ext cx="3699780" cy="2582754"/>
          </a:xfrm>
          <a:prstGeom prst="rect">
            <a:avLst/>
          </a:prstGeom>
        </p:spPr>
      </p:pic>
      <p:sp>
        <p:nvSpPr>
          <p:cNvPr id="10" name="Arrow: Curved Left 9">
            <a:extLst>
              <a:ext uri="{FF2B5EF4-FFF2-40B4-BE49-F238E27FC236}">
                <a16:creationId xmlns:a16="http://schemas.microsoft.com/office/drawing/2014/main" id="{CEFE8D06-85C0-4663-8575-5FBF8F0C9BCF}"/>
              </a:ext>
            </a:extLst>
          </p:cNvPr>
          <p:cNvSpPr/>
          <p:nvPr/>
        </p:nvSpPr>
        <p:spPr bwMode="auto">
          <a:xfrm>
            <a:off x="7932086" y="1561492"/>
            <a:ext cx="247597" cy="720080"/>
          </a:xfrm>
          <a:prstGeom prst="curvedLeftArrow">
            <a:avLst/>
          </a:prstGeom>
          <a:solidFill>
            <a:schemeClr val="tx2">
              <a:lumMod val="75000"/>
            </a:schemeClr>
          </a:solidFill>
        </p:spPr>
        <p:txBody>
          <a:bodyPr rtlCol="0" anchor="ctr"/>
          <a:lstStyle/>
          <a:p>
            <a:pPr algn="ctr"/>
            <a:endParaRPr lang="en-US"/>
          </a:p>
        </p:txBody>
      </p:sp>
      <p:sp>
        <p:nvSpPr>
          <p:cNvPr id="24" name="Arrow: Curved Left 23">
            <a:extLst>
              <a:ext uri="{FF2B5EF4-FFF2-40B4-BE49-F238E27FC236}">
                <a16:creationId xmlns:a16="http://schemas.microsoft.com/office/drawing/2014/main" id="{0BD36BFA-6C14-4EF4-BAA1-555508D095EA}"/>
              </a:ext>
            </a:extLst>
          </p:cNvPr>
          <p:cNvSpPr/>
          <p:nvPr/>
        </p:nvSpPr>
        <p:spPr bwMode="auto">
          <a:xfrm>
            <a:off x="11384269" y="2237093"/>
            <a:ext cx="247597" cy="777475"/>
          </a:xfrm>
          <a:prstGeom prst="curvedLeftArrow">
            <a:avLst/>
          </a:prstGeom>
          <a:solidFill>
            <a:schemeClr val="tx2">
              <a:lumMod val="75000"/>
            </a:schemeClr>
          </a:solidFill>
        </p:spPr>
        <p:txBody>
          <a:bodyPr rtlCol="0" anchor="ctr"/>
          <a:lstStyle/>
          <a:p>
            <a:pPr algn="ctr"/>
            <a:endParaRPr lang="en-US"/>
          </a:p>
        </p:txBody>
      </p:sp>
    </p:spTree>
    <p:extLst>
      <p:ext uri="{BB962C8B-B14F-4D97-AF65-F5344CB8AC3E}">
        <p14:creationId xmlns:p14="http://schemas.microsoft.com/office/powerpoint/2010/main" val="312788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518752"/>
            <a:ext cx="10956925" cy="360045"/>
          </a:xfrm>
        </p:spPr>
        <p:txBody>
          <a:bodyPr/>
          <a:lstStyle/>
          <a:p>
            <a:pPr>
              <a:defRPr/>
            </a:pPr>
            <a:r>
              <a:rPr lang="en-US" altLang="en-US">
                <a:latin typeface="Calibri" panose="020F0502020204030204" charset="0"/>
              </a:rPr>
              <a:t>Achievements in 2022: Green cathodes </a:t>
            </a:r>
          </a:p>
        </p:txBody>
      </p:sp>
      <p:sp>
        <p:nvSpPr>
          <p:cNvPr id="3" name="Content Placeholder 2"/>
          <p:cNvSpPr>
            <a:spLocks noGrp="1"/>
          </p:cNvSpPr>
          <p:nvPr>
            <p:ph idx="1"/>
          </p:nvPr>
        </p:nvSpPr>
        <p:spPr bwMode="auto">
          <a:xfrm>
            <a:off x="611504" y="974649"/>
            <a:ext cx="11101120" cy="5184576"/>
          </a:xfrm>
        </p:spPr>
        <p:txBody>
          <a:bodyPr/>
          <a:lstStyle/>
          <a:p>
            <a:pPr algn="just">
              <a:defRPr/>
            </a:pPr>
            <a:r>
              <a:rPr lang="en-US">
                <a:solidFill>
                  <a:srgbClr val="C00000"/>
                </a:solidFill>
                <a:latin typeface="Calibri" panose="020F0502020204030204" pitchFamily="34" charset="0"/>
                <a:cs typeface="Calibri" panose="020F0502020204030204" pitchFamily="34" charset="0"/>
              </a:rPr>
              <a:t>Density functional theory </a:t>
            </a:r>
            <a:r>
              <a:rPr lang="en-US">
                <a:latin typeface="Calibri" panose="020F0502020204030204" pitchFamily="34" charset="0"/>
                <a:cs typeface="Calibri" panose="020F0502020204030204" pitchFamily="34" charset="0"/>
              </a:rPr>
              <a:t>(DFT) studies applied to K₂CsSb and K₃Sb compounds (Cs</a:t>
            </a:r>
            <a:r>
              <a:rPr lang="en-US" baseline="-25000">
                <a:latin typeface="Calibri" panose="020F0502020204030204" pitchFamily="34" charset="0"/>
                <a:cs typeface="Calibri" panose="020F0502020204030204" pitchFamily="34" charset="0"/>
              </a:rPr>
              <a:t>2</a:t>
            </a:r>
            <a:r>
              <a:rPr lang="en-US">
                <a:latin typeface="Calibri" panose="020F0502020204030204" pitchFamily="34" charset="0"/>
                <a:cs typeface="Calibri" panose="020F0502020204030204" pitchFamily="34" charset="0"/>
              </a:rPr>
              <a:t>Te reference), to investigated the electronic and optical properties of both materials. The optical properties such as </a:t>
            </a:r>
            <a:r>
              <a:rPr lang="en-US" i="1">
                <a:latin typeface="Calibri" panose="020F0502020204030204" pitchFamily="34" charset="0"/>
                <a:cs typeface="Calibri" panose="020F0502020204030204" pitchFamily="34" charset="0"/>
              </a:rPr>
              <a:t>dielectric function, reflectivity, refracting index, and extinction coefficient </a:t>
            </a:r>
            <a:r>
              <a:rPr lang="en-US">
                <a:latin typeface="Calibri" panose="020F0502020204030204" pitchFamily="34" charset="0"/>
                <a:cs typeface="Calibri" panose="020F0502020204030204" pitchFamily="34" charset="0"/>
              </a:rPr>
              <a:t>have been evaluated.</a:t>
            </a:r>
          </a:p>
          <a:p>
            <a:pPr algn="just">
              <a:defRPr/>
            </a:pPr>
            <a:r>
              <a:rPr lang="en-US">
                <a:solidFill>
                  <a:srgbClr val="C00000"/>
                </a:solidFill>
                <a:latin typeface="Calibri" panose="020F0502020204030204" pitchFamily="34" charset="0"/>
                <a:cs typeface="Calibri" panose="020F0502020204030204" pitchFamily="34" charset="0"/>
              </a:rPr>
              <a:t>New green cathodes “production” system:</a:t>
            </a:r>
            <a:endParaRPr lang="en-US">
              <a:latin typeface="Calibri" panose="020F0502020204030204" pitchFamily="34" charset="0"/>
              <a:cs typeface="Calibri" panose="020F0502020204030204" pitchFamily="34" charset="0"/>
            </a:endParaRPr>
          </a:p>
          <a:p>
            <a:pPr lvl="1" algn="just">
              <a:defRPr/>
            </a:pPr>
            <a:r>
              <a:rPr lang="en-US">
                <a:latin typeface="Calibri" panose="020F0502020204030204" pitchFamily="34" charset="0"/>
                <a:cs typeface="Calibri" panose="020F0502020204030204" pitchFamily="34" charset="0"/>
              </a:rPr>
              <a:t>with “multi-wavelengths” diagnostic setup (real-time photocurrent and reflectivity measurements at different wavelengths, 254 nm – 690 nm) to investigate the chemical and crystal evolution during photocathode growth</a:t>
            </a:r>
          </a:p>
          <a:p>
            <a:pPr lvl="1" algn="just">
              <a:defRPr/>
            </a:pPr>
            <a:r>
              <a:rPr lang="en-US">
                <a:latin typeface="Calibri" panose="020F0502020204030204" pitchFamily="34" charset="0"/>
                <a:cs typeface="Calibri" panose="020F0502020204030204" pitchFamily="34" charset="0"/>
              </a:rPr>
              <a:t>three cathodes (two thick and one thin) have been deposited</a:t>
            </a:r>
          </a:p>
          <a:p>
            <a:pPr lvl="1" algn="just">
              <a:defRPr/>
            </a:pPr>
            <a:r>
              <a:rPr lang="en-US">
                <a:latin typeface="Calibri" panose="020F0502020204030204" pitchFamily="34" charset="0"/>
                <a:cs typeface="Calibri" panose="020F0502020204030204" pitchFamily="34" charset="0"/>
              </a:rPr>
              <a:t>the </a:t>
            </a:r>
            <a:r>
              <a:rPr lang="en-US">
                <a:solidFill>
                  <a:srgbClr val="C00000"/>
                </a:solidFill>
                <a:latin typeface="Calibri" panose="020F0502020204030204" pitchFamily="34" charset="0"/>
                <a:cs typeface="Calibri" panose="020F0502020204030204" pitchFamily="34" charset="0"/>
              </a:rPr>
              <a:t>real-time evolution of reflectivity </a:t>
            </a:r>
            <a:r>
              <a:rPr lang="en-US">
                <a:latin typeface="Calibri" panose="020F0502020204030204" pitchFamily="34" charset="0"/>
                <a:cs typeface="Calibri" panose="020F0502020204030204" pitchFamily="34" charset="0"/>
              </a:rPr>
              <a:t>of two kinds of KCsSb cathodes (thick &amp;thin) reveals that both cathodes may have contained </a:t>
            </a:r>
            <a:r>
              <a:rPr lang="en-US" i="1">
                <a:latin typeface="Calibri" panose="020F0502020204030204" pitchFamily="34" charset="0"/>
                <a:cs typeface="Calibri" panose="020F0502020204030204" pitchFamily="34" charset="0"/>
              </a:rPr>
              <a:t>different crystal orientations</a:t>
            </a:r>
            <a:r>
              <a:rPr lang="en-US">
                <a:latin typeface="Calibri" panose="020F0502020204030204" pitchFamily="34" charset="0"/>
                <a:cs typeface="Calibri" panose="020F0502020204030204" pitchFamily="34" charset="0"/>
              </a:rPr>
              <a:t> </a:t>
            </a:r>
            <a:r>
              <a:rPr lang="en-US">
                <a:latin typeface="Calibri" panose="020F0502020204030204" pitchFamily="34" charset="0"/>
                <a:cs typeface="Calibri" panose="020F0502020204030204" pitchFamily="34" charset="0"/>
                <a:sym typeface="Wingdings" panose="05000000000000000000" pitchFamily="2" charset="2"/>
              </a:rPr>
              <a:t></a:t>
            </a:r>
            <a:r>
              <a:rPr lang="en-US">
                <a:latin typeface="Calibri" panose="020F0502020204030204" pitchFamily="34" charset="0"/>
                <a:cs typeface="Calibri" panose="020F0502020204030204" pitchFamily="34" charset="0"/>
              </a:rPr>
              <a:t>further detailed surface characterization study should be done in the future</a:t>
            </a:r>
          </a:p>
          <a:p>
            <a:pPr lvl="1" algn="just">
              <a:defRPr/>
            </a:pPr>
            <a:r>
              <a:rPr lang="en-US">
                <a:latin typeface="Calibri" panose="020F0502020204030204" pitchFamily="34" charset="0"/>
                <a:cs typeface="Calibri" panose="020F0502020204030204" pitchFamily="34" charset="0"/>
              </a:rPr>
              <a:t>from the DFT simulations </a:t>
            </a:r>
            <a:r>
              <a:rPr lang="en-US">
                <a:latin typeface="Calibri" panose="020F0502020204030204" pitchFamily="34" charset="0"/>
                <a:cs typeface="Calibri" panose="020F0502020204030204" pitchFamily="34" charset="0"/>
                <a:sym typeface="Wingdings" panose="05000000000000000000" pitchFamily="2" charset="2"/>
              </a:rPr>
              <a:t> </a:t>
            </a:r>
            <a:r>
              <a:rPr lang="en-US">
                <a:latin typeface="Calibri" panose="020F0502020204030204" pitchFamily="34" charset="0"/>
                <a:cs typeface="Calibri" panose="020F0502020204030204" pitchFamily="34" charset="0"/>
              </a:rPr>
              <a:t>thick and thin cathodes have a </a:t>
            </a:r>
            <a:r>
              <a:rPr lang="en-US">
                <a:solidFill>
                  <a:srgbClr val="C00000"/>
                </a:solidFill>
                <a:latin typeface="Calibri" panose="020F0502020204030204" pitchFamily="34" charset="0"/>
                <a:cs typeface="Calibri" panose="020F0502020204030204" pitchFamily="34" charset="0"/>
              </a:rPr>
              <a:t>different band gap</a:t>
            </a:r>
            <a:r>
              <a:rPr lang="en-US">
                <a:latin typeface="Calibri" panose="020F0502020204030204" pitchFamily="34" charset="0"/>
                <a:cs typeface="Calibri" panose="020F0502020204030204" pitchFamily="34" charset="0"/>
              </a:rPr>
              <a:t>. </a:t>
            </a:r>
          </a:p>
          <a:p>
            <a:pPr algn="just">
              <a:defRPr/>
            </a:pPr>
            <a:r>
              <a:rPr lang="en-US">
                <a:latin typeface="Calibri" panose="020F0502020204030204" pitchFamily="34" charset="0"/>
                <a:cs typeface="Calibri" panose="020F0502020204030204" pitchFamily="34" charset="0"/>
              </a:rPr>
              <a:t>A cathode </a:t>
            </a:r>
            <a:r>
              <a:rPr lang="en-US">
                <a:solidFill>
                  <a:srgbClr val="C00000"/>
                </a:solidFill>
                <a:latin typeface="Calibri" panose="020F0502020204030204" pitchFamily="34" charset="0"/>
                <a:cs typeface="Calibri" panose="020F0502020204030204" pitchFamily="34" charset="0"/>
              </a:rPr>
              <a:t>lifetime</a:t>
            </a:r>
            <a:r>
              <a:rPr lang="en-US">
                <a:latin typeface="Calibri" panose="020F0502020204030204" pitchFamily="34" charset="0"/>
                <a:cs typeface="Calibri" panose="020F0502020204030204" pitchFamily="34" charset="0"/>
              </a:rPr>
              <a:t> study w.r.t temperature of KCsSb cathode has also been done. It was observed that, at least in the new “production” system, the cathode could be </a:t>
            </a:r>
            <a:r>
              <a:rPr lang="en-US" i="1">
                <a:latin typeface="Calibri" panose="020F0502020204030204" pitchFamily="34" charset="0"/>
                <a:cs typeface="Calibri" panose="020F0502020204030204" pitchFamily="34" charset="0"/>
              </a:rPr>
              <a:t>survived up to 120</a:t>
            </a:r>
            <a:r>
              <a:rPr lang="en-US" i="1">
                <a:latin typeface="Times New Roman" panose="02020603050405020304" pitchFamily="18" charset="0"/>
                <a:cs typeface="Times New Roman" panose="02020603050405020304" pitchFamily="18" charset="0"/>
              </a:rPr>
              <a:t>º</a:t>
            </a:r>
            <a:r>
              <a:rPr lang="en-US" i="1">
                <a:latin typeface="Calibri" panose="020F0502020204030204" pitchFamily="34" charset="0"/>
                <a:cs typeface="Calibri" panose="020F0502020204030204" pitchFamily="34" charset="0"/>
              </a:rPr>
              <a:t>C</a:t>
            </a:r>
            <a:r>
              <a:rPr lang="en-US">
                <a:latin typeface="Calibri" panose="020F0502020204030204" pitchFamily="34" charset="0"/>
                <a:cs typeface="Calibri" panose="020F0502020204030204" pitchFamily="34" charset="0"/>
              </a:rPr>
              <a:t>. </a:t>
            </a:r>
            <a:r>
              <a:rPr lang="en-US">
                <a:latin typeface="Calibri" panose="020F0502020204030204" pitchFamily="34" charset="0"/>
                <a:cs typeface="Calibri" panose="020F0502020204030204" pitchFamily="34" charset="0"/>
                <a:sym typeface="Wingdings" panose="05000000000000000000" pitchFamily="2" charset="2"/>
              </a:rPr>
              <a:t> </a:t>
            </a:r>
            <a:r>
              <a:rPr lang="en-US">
                <a:latin typeface="Calibri" panose="020F0502020204030204" pitchFamily="34" charset="0"/>
                <a:cs typeface="Calibri" panose="020F0502020204030204" pitchFamily="34" charset="0"/>
              </a:rPr>
              <a:t>further detailed “</a:t>
            </a:r>
            <a:r>
              <a:rPr lang="en-US">
                <a:solidFill>
                  <a:srgbClr val="4472C4"/>
                </a:solidFill>
                <a:latin typeface="Calibri" panose="020F0502020204030204" pitchFamily="34" charset="0"/>
                <a:cs typeface="Calibri" panose="020F0502020204030204" pitchFamily="34" charset="0"/>
              </a:rPr>
              <a:t>lifetime vs. temperature</a:t>
            </a:r>
            <a:r>
              <a:rPr lang="en-US">
                <a:latin typeface="Calibri" panose="020F0502020204030204" pitchFamily="34" charset="0"/>
                <a:cs typeface="Calibri" panose="020F0502020204030204" pitchFamily="34" charset="0"/>
              </a:rPr>
              <a:t>” studies regarding its robustness w.r.t to higher temperatures should be done in the future</a:t>
            </a:r>
          </a:p>
          <a:p>
            <a:pPr marL="0" indent="0">
              <a:buNone/>
              <a:defRPr/>
            </a:pPr>
            <a:endParaRPr lang="en-US" altLang="en-US">
              <a:latin typeface="Calibri" panose="020F0502020204030204" charset="0"/>
            </a:endParaRPr>
          </a:p>
        </p:txBody>
      </p:sp>
    </p:spTree>
    <p:extLst>
      <p:ext uri="{BB962C8B-B14F-4D97-AF65-F5344CB8AC3E}">
        <p14:creationId xmlns:p14="http://schemas.microsoft.com/office/powerpoint/2010/main" val="2346666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15" name="Picture 14">
            <a:extLst>
              <a:ext uri="{FF2B5EF4-FFF2-40B4-BE49-F238E27FC236}">
                <a16:creationId xmlns:a16="http://schemas.microsoft.com/office/drawing/2014/main" id="{DE1C7D96-5A31-4DB1-A401-AE3720A8F8FF}"/>
              </a:ext>
            </a:extLst>
          </p:cNvPr>
          <p:cNvPicPr>
            <a:picLocks noChangeAspect="1"/>
          </p:cNvPicPr>
          <p:nvPr/>
        </p:nvPicPr>
        <p:blipFill rotWithShape="1">
          <a:blip r:embed="rId3">
            <a:extLst>
              <a:ext uri="{28A0092B-C50C-407E-A947-70E740481C1C}">
                <a14:useLocalDpi xmlns:a14="http://schemas.microsoft.com/office/drawing/2010/main" val="0"/>
              </a:ext>
            </a:extLst>
          </a:blip>
          <a:srcRect l="4971" t="3646" b="-1"/>
          <a:stretch/>
        </p:blipFill>
        <p:spPr>
          <a:xfrm>
            <a:off x="5716075" y="3597468"/>
            <a:ext cx="5100098" cy="2453828"/>
          </a:xfrm>
          <a:prstGeom prst="rect">
            <a:avLst/>
          </a:prstGeom>
          <a:ln w="12700">
            <a:solidFill>
              <a:schemeClr val="tx1"/>
            </a:solidFill>
          </a:ln>
        </p:spPr>
      </p:pic>
      <p:pic>
        <p:nvPicPr>
          <p:cNvPr id="16" name="Picture 15">
            <a:extLst>
              <a:ext uri="{FF2B5EF4-FFF2-40B4-BE49-F238E27FC236}">
                <a16:creationId xmlns:a16="http://schemas.microsoft.com/office/drawing/2014/main" id="{EA07ECB1-FBF8-46D7-A740-55400B1DAC28}"/>
              </a:ext>
            </a:extLst>
          </p:cNvPr>
          <p:cNvPicPr>
            <a:picLocks noChangeAspect="1"/>
          </p:cNvPicPr>
          <p:nvPr/>
        </p:nvPicPr>
        <p:blipFill>
          <a:blip r:embed="rId4"/>
          <a:stretch>
            <a:fillRect/>
          </a:stretch>
        </p:blipFill>
        <p:spPr>
          <a:xfrm>
            <a:off x="6528048" y="828408"/>
            <a:ext cx="5005314" cy="2631418"/>
          </a:xfrm>
          <a:prstGeom prst="rect">
            <a:avLst/>
          </a:prstGeom>
          <a:ln>
            <a:solidFill>
              <a:schemeClr val="tx1"/>
            </a:solidFill>
          </a:ln>
        </p:spPr>
      </p:pic>
      <p:sp>
        <p:nvSpPr>
          <p:cNvPr id="2" name="Title 1"/>
          <p:cNvSpPr>
            <a:spLocks noGrp="1"/>
          </p:cNvSpPr>
          <p:nvPr>
            <p:ph type="title"/>
          </p:nvPr>
        </p:nvSpPr>
        <p:spPr bwMode="auto">
          <a:xfrm>
            <a:off x="611504" y="712470"/>
            <a:ext cx="10956925" cy="360045"/>
          </a:xfrm>
        </p:spPr>
        <p:txBody>
          <a:bodyPr/>
          <a:lstStyle/>
          <a:p>
            <a:pPr>
              <a:defRPr/>
            </a:pPr>
            <a:r>
              <a:rPr lang="en-US" altLang="en-US">
                <a:latin typeface="Calibri" panose="020F0502020204030204" charset="0"/>
              </a:rPr>
              <a:t>Achievements in the past year: Gun5</a:t>
            </a:r>
          </a:p>
        </p:txBody>
      </p:sp>
      <p:sp>
        <p:nvSpPr>
          <p:cNvPr id="3" name="Content Placeholder 2"/>
          <p:cNvSpPr>
            <a:spLocks noGrp="1"/>
          </p:cNvSpPr>
          <p:nvPr>
            <p:ph idx="1"/>
          </p:nvPr>
        </p:nvSpPr>
        <p:spPr bwMode="auto">
          <a:xfrm>
            <a:off x="624205" y="1344294"/>
            <a:ext cx="5471795" cy="4965025"/>
          </a:xfrm>
        </p:spPr>
        <p:txBody>
          <a:bodyPr/>
          <a:lstStyle/>
          <a:p>
            <a:pPr>
              <a:defRPr/>
            </a:pPr>
            <a:r>
              <a:rPr lang="en-US">
                <a:latin typeface="Calibri" panose="020F0502020204030204" pitchFamily="34" charset="0"/>
                <a:cs typeface="Calibri" panose="020F0502020204030204" pitchFamily="34" charset="0"/>
              </a:rPr>
              <a:t>Being capable of long RF pulses (with up to 1 ms at 60 MV/m at the cathode), the gun5 (</a:t>
            </a:r>
            <a:r>
              <a:rPr lang="en-US" i="1">
                <a:latin typeface="Calibri" panose="020F0502020204030204" pitchFamily="34" charset="0"/>
                <a:cs typeface="Calibri" panose="020F0502020204030204" pitchFamily="34" charset="0"/>
              </a:rPr>
              <a:t>new geometry + RF pickup</a:t>
            </a:r>
            <a:r>
              <a:rPr lang="en-US">
                <a:latin typeface="Calibri" panose="020F0502020204030204" pitchFamily="34" charset="0"/>
                <a:cs typeface="Calibri" panose="020F0502020204030204" pitchFamily="34" charset="0"/>
              </a:rPr>
              <a:t>) is considered for an "</a:t>
            </a:r>
            <a:r>
              <a:rPr lang="en-US" b="1">
                <a:solidFill>
                  <a:srgbClr val="C00000"/>
                </a:solidFill>
                <a:latin typeface="Calibri" panose="020F0502020204030204" pitchFamily="34" charset="0"/>
                <a:cs typeface="Calibri" panose="020F0502020204030204" pitchFamily="34" charset="0"/>
              </a:rPr>
              <a:t>extended burst mode</a:t>
            </a:r>
            <a:r>
              <a:rPr lang="en-US">
                <a:latin typeface="Calibri" panose="020F0502020204030204" pitchFamily="34" charset="0"/>
                <a:cs typeface="Calibri" panose="020F0502020204030204" pitchFamily="34" charset="0"/>
              </a:rPr>
              <a:t>" HDC FEL operation (2 ms RF pulse duration) with a correspondingly reduced gradient. </a:t>
            </a:r>
          </a:p>
          <a:p>
            <a:pPr>
              <a:defRPr/>
            </a:pPr>
            <a:r>
              <a:rPr lang="en-US">
                <a:latin typeface="Calibri" panose="020F0502020204030204" pitchFamily="34" charset="0"/>
                <a:cs typeface="Calibri" panose="020F0502020204030204" pitchFamily="34" charset="0"/>
              </a:rPr>
              <a:t>These studies appear to be relevant to the CW gun research and can be seen as another goal of the package.</a:t>
            </a:r>
          </a:p>
          <a:p>
            <a:pPr marL="0" indent="0">
              <a:buNone/>
              <a:defRPr/>
            </a:pPr>
            <a:endParaRPr lang="en-US" altLang="en-US">
              <a:latin typeface="Calibri" panose="020F0502020204030204" charset="0"/>
            </a:endParaRPr>
          </a:p>
        </p:txBody>
      </p:sp>
      <p:pic>
        <p:nvPicPr>
          <p:cNvPr id="5" name="Picture 2" descr="C:\Users\shuguan\Nextcloud\Dark current\presentation\Gun5_iso.png">
            <a:extLst>
              <a:ext uri="{FF2B5EF4-FFF2-40B4-BE49-F238E27FC236}">
                <a16:creationId xmlns:a16="http://schemas.microsoft.com/office/drawing/2014/main" id="{CE0667BD-8571-453E-9988-F4C9483547C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14470" y="4042801"/>
            <a:ext cx="2384375" cy="2212474"/>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24C81E2F-7DC8-4ADD-AFEE-D34ACFC62A15}"/>
              </a:ext>
            </a:extLst>
          </p:cNvPr>
          <p:cNvSpPr txBox="1"/>
          <p:nvPr/>
        </p:nvSpPr>
        <p:spPr>
          <a:xfrm>
            <a:off x="7406684" y="4824382"/>
            <a:ext cx="1564852" cy="338554"/>
          </a:xfrm>
          <a:prstGeom prst="rect">
            <a:avLst/>
          </a:prstGeom>
          <a:noFill/>
        </p:spPr>
        <p:txBody>
          <a:bodyPr wrap="none" rtlCol="0">
            <a:spAutoFit/>
          </a:bodyPr>
          <a:lstStyle/>
          <a:p>
            <a:r>
              <a:rPr lang="en-US" sz="1600"/>
              <a:t>RF Probe, 1ms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de-DE" altLang="en-US" dirty="0">
                <a:latin typeface="Calibri" panose="020F0502020204030204" charset="0"/>
                <a:sym typeface="+mn-ea"/>
              </a:rPr>
              <a:t>Deviations from plan</a:t>
            </a:r>
            <a:endParaRPr lang="de-DE" altLang="en-US" dirty="0">
              <a:latin typeface="Calibri" panose="020F0502020204030204" charset="0"/>
            </a:endParaRPr>
          </a:p>
        </p:txBody>
      </p:sp>
      <p:sp>
        <p:nvSpPr>
          <p:cNvPr id="5" name="Content Placeholder 4"/>
          <p:cNvSpPr>
            <a:spLocks noGrp="1"/>
          </p:cNvSpPr>
          <p:nvPr>
            <p:ph idx="1"/>
          </p:nvPr>
        </p:nvSpPr>
        <p:spPr bwMode="auto">
          <a:xfrm>
            <a:off x="611504" y="1196752"/>
            <a:ext cx="11376452" cy="4801235"/>
          </a:xfrm>
        </p:spPr>
        <p:txBody>
          <a:bodyPr/>
          <a:lstStyle/>
          <a:p>
            <a:pPr>
              <a:defRPr/>
            </a:pPr>
            <a:r>
              <a:rPr lang="en-US" dirty="0">
                <a:latin typeface="Calibri" panose="020F0502020204030204" charset="0"/>
              </a:rPr>
              <a:t>Since it was unclear whether the first prototype gun5 (</a:t>
            </a:r>
            <a:r>
              <a:rPr lang="en-US" dirty="0">
                <a:solidFill>
                  <a:srgbClr val="C00000"/>
                </a:solidFill>
                <a:latin typeface="Calibri" panose="020F0502020204030204" charset="0"/>
              </a:rPr>
              <a:t>gun5.1</a:t>
            </a:r>
            <a:r>
              <a:rPr lang="en-US" dirty="0">
                <a:latin typeface="Calibri" panose="020F0502020204030204" charset="0"/>
              </a:rPr>
              <a:t>, which was installed in 2022 and is still in operation at PITZ) would be installed at the user facilities in Hamburg, green cathode tests were not conducted to reduce the risk of cavity contamination. Currently it is assumed that the gun5.1 is foreseen </a:t>
            </a:r>
            <a:r>
              <a:rPr lang="en-US" dirty="0">
                <a:solidFill>
                  <a:srgbClr val="C00000"/>
                </a:solidFill>
                <a:latin typeface="Calibri" panose="020F0502020204030204" charset="0"/>
              </a:rPr>
              <a:t>to stay for operation at PITZ </a:t>
            </a:r>
            <a:r>
              <a:rPr lang="en-US" dirty="0">
                <a:latin typeface="Calibri" panose="020F0502020204030204" charset="0"/>
              </a:rPr>
              <a:t>at least until end of 2023 and the next gun5 cavity (gun5.2) is planned to be conditioned at FALCO in the second half of 2023 with consequent installation at PITZ for beam tests. </a:t>
            </a:r>
          </a:p>
          <a:p>
            <a:pPr>
              <a:defRPr/>
            </a:pPr>
            <a:r>
              <a:rPr lang="en-US" dirty="0">
                <a:latin typeface="Calibri" panose="020F0502020204030204" charset="0"/>
              </a:rPr>
              <a:t>Based on these assumptions, the possibility of </a:t>
            </a:r>
            <a:r>
              <a:rPr lang="en-US" dirty="0">
                <a:solidFill>
                  <a:srgbClr val="C00000"/>
                </a:solidFill>
                <a:latin typeface="Calibri" panose="020F0502020204030204" charset="0"/>
              </a:rPr>
              <a:t>green cathode tests with the gun5.1</a:t>
            </a:r>
            <a:r>
              <a:rPr lang="en-US" dirty="0">
                <a:latin typeface="Calibri" panose="020F0502020204030204" charset="0"/>
              </a:rPr>
              <a:t> at PITZ is now being considered, which is in line with the original goals of this package. The exact scheduling of these tests is determined by the availability of </a:t>
            </a:r>
            <a:r>
              <a:rPr lang="en-US" i="1" dirty="0">
                <a:latin typeface="Calibri" panose="020F0502020204030204" charset="0"/>
              </a:rPr>
              <a:t>new green cathodes </a:t>
            </a:r>
            <a:r>
              <a:rPr lang="en-US" dirty="0">
                <a:latin typeface="Calibri" panose="020F0502020204030204" charset="0"/>
              </a:rPr>
              <a:t>from LASA INFN Milano as well as the impact of the upcoming decommissioning of the MBI laser system and its replacement with the </a:t>
            </a:r>
            <a:r>
              <a:rPr lang="en-US" i="1" dirty="0">
                <a:latin typeface="Calibri" panose="020F0502020204030204" charset="0"/>
              </a:rPr>
              <a:t>NEPAL-P</a:t>
            </a:r>
            <a:r>
              <a:rPr lang="en-US" dirty="0">
                <a:latin typeface="Calibri" panose="020F0502020204030204" charset="0"/>
              </a:rPr>
              <a:t> system. </a:t>
            </a:r>
          </a:p>
          <a:p>
            <a:pPr>
              <a:defRPr/>
            </a:pPr>
            <a:r>
              <a:rPr lang="en-US" dirty="0">
                <a:latin typeface="Calibri" panose="020F0502020204030204" charset="0"/>
              </a:rPr>
              <a:t>Since flattop laser pulses from the MBI laser system have not been available for the past few years, neither have the corresponding electron beam characterization. The </a:t>
            </a:r>
            <a:r>
              <a:rPr lang="en-US" dirty="0">
                <a:solidFill>
                  <a:srgbClr val="C00000"/>
                </a:solidFill>
                <a:latin typeface="Calibri" panose="020F0502020204030204" charset="0"/>
              </a:rPr>
              <a:t>PITZ laser refurbishment </a:t>
            </a:r>
            <a:r>
              <a:rPr lang="en-US" dirty="0">
                <a:latin typeface="Calibri" panose="020F0502020204030204" charset="0"/>
              </a:rPr>
              <a:t>also includes relocation of the ELLA laser system (capable of 3D pulse shaping) and is scheduled for the weeks 17-28/2023, which means no photocathode laser (no electron beam operation) at the PITZ during this period. But after this reconstruction, in addition to the 3D shaped laser pulses from the ELLA system, long flattop (~20ps) laser pulses are expected from the NEPAL-P system, which should be important for beam characterization at CW gun gradients</a:t>
            </a:r>
            <a:endParaRPr lang="de-DE" dirty="0">
              <a:latin typeface="Calibri" panose="020F050202020403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a:latin typeface="Calibri" panose="020F0502020204030204"/>
              </a:rPr>
              <a:t>Timeline of this R&amp;D </a:t>
            </a:r>
            <a:r>
              <a:rPr lang="en-US" altLang="en-US">
                <a:latin typeface="Calibri" panose="020F0502020204030204" charset="0"/>
              </a:rPr>
              <a:t>a</a:t>
            </a:r>
            <a:r>
              <a:rPr lang="en-US">
                <a:latin typeface="Calibri" panose="020F0502020204030204"/>
              </a:rPr>
              <a:t>ctivity </a:t>
            </a:r>
          </a:p>
        </p:txBody>
      </p:sp>
      <p:graphicFrame>
        <p:nvGraphicFramePr>
          <p:cNvPr id="5" name="Table 4"/>
          <p:cNvGraphicFramePr/>
          <p:nvPr>
            <p:extLst>
              <p:ext uri="{D42A27DB-BD31-4B8C-83A1-F6EECF244321}">
                <p14:modId xmlns:p14="http://schemas.microsoft.com/office/powerpoint/2010/main" val="2684264139"/>
              </p:ext>
            </p:extLst>
          </p:nvPr>
        </p:nvGraphicFramePr>
        <p:xfrm>
          <a:off x="221314" y="1196752"/>
          <a:ext cx="11737304" cy="4752528"/>
        </p:xfrm>
        <a:graphic>
          <a:graphicData uri="http://schemas.openxmlformats.org/drawingml/2006/table">
            <a:tbl>
              <a:tblPr firstRow="1" firstCol="1">
                <a:tableStyleId>{5C22544A-7EE6-4342-B048-85BDC9FD1C3A}</a:tableStyleId>
              </a:tblPr>
              <a:tblGrid>
                <a:gridCol w="1050150">
                  <a:extLst>
                    <a:ext uri="{9D8B030D-6E8A-4147-A177-3AD203B41FA5}">
                      <a16:colId xmlns:a16="http://schemas.microsoft.com/office/drawing/2014/main" val="20000"/>
                    </a:ext>
                  </a:extLst>
                </a:gridCol>
                <a:gridCol w="9289032">
                  <a:extLst>
                    <a:ext uri="{9D8B030D-6E8A-4147-A177-3AD203B41FA5}">
                      <a16:colId xmlns:a16="http://schemas.microsoft.com/office/drawing/2014/main" val="20001"/>
                    </a:ext>
                  </a:extLst>
                </a:gridCol>
                <a:gridCol w="1398122">
                  <a:extLst>
                    <a:ext uri="{9D8B030D-6E8A-4147-A177-3AD203B41FA5}">
                      <a16:colId xmlns:a16="http://schemas.microsoft.com/office/drawing/2014/main" val="20002"/>
                    </a:ext>
                  </a:extLst>
                </a:gridCol>
              </a:tblGrid>
              <a:tr h="508065">
                <a:tc>
                  <a:txBody>
                    <a:bodyPr/>
                    <a:lstStyle/>
                    <a:p>
                      <a:pPr indent="0">
                        <a:buNone/>
                      </a:pPr>
                      <a:r>
                        <a:rPr lang="en-US" altLang="en-US" sz="1600" noProof="0">
                          <a:latin typeface="Calibri" panose="020F0502020204030204" pitchFamily="34" charset="0"/>
                          <a:cs typeface="Calibri" panose="020F0502020204030204" pitchFamily="34" charset="0"/>
                        </a:rPr>
                        <a:t>Proposed Date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buNone/>
                      </a:pPr>
                      <a:r>
                        <a:rPr lang="en-US" sz="1600" noProof="0">
                          <a:latin typeface="Calibri" panose="020F0502020204030204" pitchFamily="34" charset="0"/>
                          <a:cs typeface="Calibri" panose="020F0502020204030204" pitchFamily="34" charset="0"/>
                        </a:rPr>
                        <a:t>Milestone Description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0">
                        <a:buNone/>
                      </a:pPr>
                      <a:r>
                        <a:rPr lang="en-US" altLang="en-US" sz="1600" noProof="0">
                          <a:latin typeface="Calibri" panose="020F0502020204030204" pitchFamily="34" charset="0"/>
                          <a:cs typeface="Calibri" panose="020F0502020204030204" pitchFamily="34" charset="0"/>
                        </a:rPr>
                        <a:t>Updated Date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67075">
                <a:tc>
                  <a:txBody>
                    <a:bodyPr/>
                    <a:lstStyle/>
                    <a:p>
                      <a:pPr marL="0" marR="0">
                        <a:lnSpc>
                          <a:spcPct val="115000"/>
                        </a:lnSpc>
                        <a:spcBef>
                          <a:spcPts val="0"/>
                        </a:spcBef>
                        <a:spcAft>
                          <a:spcPts val="0"/>
                        </a:spcAft>
                      </a:pPr>
                      <a:r>
                        <a:rPr lang="en-US" sz="1600" strike="sngStrike"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Q3/2022</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p>
                      <a:pPr marL="0" marR="0">
                        <a:lnSpc>
                          <a:spcPct val="115000"/>
                        </a:lnSpc>
                        <a:spcBef>
                          <a:spcPts val="0"/>
                        </a:spcBef>
                        <a:spcAft>
                          <a:spcPts val="0"/>
                        </a:spcAft>
                      </a:pPr>
                      <a:r>
                        <a:rPr lang="en-US" sz="1600" noProof="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Q4/2023</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b="1"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Beam characterization and emission properties at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60 MV/m </a:t>
                      </a:r>
                      <a:r>
                        <a:rPr lang="en-US" sz="1600" b="1"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(~upper limit for CW SC gun) with ellipsoidal and other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advanced laser pulse shapes </a:t>
                      </a:r>
                      <a:r>
                        <a:rPr lang="en-US" sz="1600" b="1"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and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Cs2Te</a:t>
                      </a:r>
                      <a:r>
                        <a:rPr lang="en-US" sz="1600" b="1"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cathodes</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b="1"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partially done Q3/2021</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274938">
                <a:tc>
                  <a:txBody>
                    <a:bodyPr/>
                    <a:lstStyle/>
                    <a:p>
                      <a:pPr marL="0" marR="0">
                        <a:lnSpc>
                          <a:spcPct val="115000"/>
                        </a:lnSpc>
                        <a:spcBef>
                          <a:spcPts val="0"/>
                        </a:spcBef>
                        <a:spcAft>
                          <a:spcPts val="0"/>
                        </a:spcAft>
                      </a:pPr>
                      <a:r>
                        <a:rPr lang="en-US" sz="1600"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Q2/2021</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First green cathodes are shipped to PITZ for tests</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Done</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13582453"/>
                  </a:ext>
                </a:extLst>
              </a:tr>
              <a:tr h="567075">
                <a:tc>
                  <a:txBody>
                    <a:bodyPr/>
                    <a:lstStyle/>
                    <a:p>
                      <a:pPr marL="0" marR="0">
                        <a:lnSpc>
                          <a:spcPct val="115000"/>
                        </a:lnSpc>
                        <a:spcBef>
                          <a:spcPts val="0"/>
                        </a:spcBef>
                        <a:spcAft>
                          <a:spcPts val="0"/>
                        </a:spcAft>
                      </a:pPr>
                      <a:r>
                        <a:rPr lang="en-US" sz="1600" strike="sngStrike"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Q3/2022</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p>
                      <a:pPr marL="0" marR="0">
                        <a:lnSpc>
                          <a:spcPct val="115000"/>
                        </a:lnSpc>
                        <a:spcBef>
                          <a:spcPts val="0"/>
                        </a:spcBef>
                        <a:spcAft>
                          <a:spcPts val="0"/>
                        </a:spcAft>
                      </a:pPr>
                      <a:r>
                        <a:rPr lang="en-US" sz="1600" noProof="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Q4/2023</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Beam characterization and emission study at realistic NC CW gun gradients </a:t>
                      </a:r>
                      <a:b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b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(probably in the range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20-30 MV/m</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with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flat-top</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laser pulse shapes and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Cs2Te</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cathodes</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partially done Q3/2021</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567075">
                <a:tc>
                  <a:txBody>
                    <a:bodyPr/>
                    <a:lstStyle/>
                    <a:p>
                      <a:pPr marL="0" marR="0">
                        <a:lnSpc>
                          <a:spcPct val="115000"/>
                        </a:lnSpc>
                        <a:spcBef>
                          <a:spcPts val="0"/>
                        </a:spcBef>
                        <a:spcAft>
                          <a:spcPts val="0"/>
                        </a:spcAft>
                      </a:pPr>
                      <a:r>
                        <a:rPr lang="en-US" sz="1600" strike="sngStrike"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Q4/2022*</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p>
                      <a:pPr marL="0" marR="0">
                        <a:lnSpc>
                          <a:spcPct val="115000"/>
                        </a:lnSpc>
                        <a:spcBef>
                          <a:spcPts val="0"/>
                        </a:spcBef>
                        <a:spcAft>
                          <a:spcPts val="0"/>
                        </a:spcAft>
                      </a:pPr>
                      <a:r>
                        <a:rPr lang="en-US" sz="1600" noProof="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Q1/2024</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Green cathodes are </a:t>
                      </a: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stable</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enough to allow characterization of emission properties and beam quality</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partially done in Q3/2021*</a:t>
                      </a:r>
                      <a:endParaRPr lang="en-US" sz="1600" noProof="0" dirty="0">
                        <a:effectLst/>
                        <a:highlight>
                          <a:srgbClr val="FFFF00"/>
                        </a:highligh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567075">
                <a:tc>
                  <a:txBody>
                    <a:bodyPr/>
                    <a:lstStyle/>
                    <a:p>
                      <a:pPr marL="0" marR="0">
                        <a:lnSpc>
                          <a:spcPct val="115000"/>
                        </a:lnSpc>
                        <a:spcBef>
                          <a:spcPts val="0"/>
                        </a:spcBef>
                        <a:spcAft>
                          <a:spcPts val="0"/>
                        </a:spcAft>
                      </a:pPr>
                      <a:r>
                        <a:rPr lang="en-US" sz="1600" strike="sngStrike"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Q1/2023*</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p>
                      <a:pPr marL="0" marR="0">
                        <a:lnSpc>
                          <a:spcPct val="115000"/>
                        </a:lnSpc>
                        <a:spcBef>
                          <a:spcPts val="0"/>
                        </a:spcBef>
                        <a:spcAft>
                          <a:spcPts val="0"/>
                        </a:spcAft>
                      </a:pPr>
                      <a:r>
                        <a:rPr lang="en-US" sz="1600" noProof="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Q1/2024*</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First beam characterization and emission study at realistic NC CW gun gradients </a:t>
                      </a:r>
                      <a:b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b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(probably in the range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20-30 MV/m</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with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flat-top</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laser pulse shapes and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green</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cathodes</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 </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567075">
                <a:tc>
                  <a:txBody>
                    <a:bodyPr/>
                    <a:lstStyle/>
                    <a:p>
                      <a:pPr marL="0" marR="0">
                        <a:lnSpc>
                          <a:spcPct val="115000"/>
                        </a:lnSpc>
                        <a:spcBef>
                          <a:spcPts val="0"/>
                        </a:spcBef>
                        <a:spcAft>
                          <a:spcPts val="0"/>
                        </a:spcAft>
                      </a:pPr>
                      <a:r>
                        <a:rPr lang="en-US" sz="1600" b="1" strike="sngStrike"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Q2/2023*</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p>
                      <a:pPr marL="0" marR="0">
                        <a:lnSpc>
                          <a:spcPct val="115000"/>
                        </a:lnSpc>
                        <a:spcBef>
                          <a:spcPts val="0"/>
                        </a:spcBef>
                        <a:spcAft>
                          <a:spcPts val="0"/>
                        </a:spcAft>
                      </a:pPr>
                      <a:r>
                        <a:rPr lang="en-US" sz="1600" noProof="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Q4/2023*</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Further development of </a:t>
                      </a: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deposition</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method for the production of green cathodes allows to reach longer </a:t>
                      </a: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lifetime</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and lower vacuum sensitivity</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partially done Q4/2022</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567075">
                <a:tc>
                  <a:txBody>
                    <a:bodyPr/>
                    <a:lstStyle/>
                    <a:p>
                      <a:pPr marL="0" marR="0">
                        <a:lnSpc>
                          <a:spcPct val="115000"/>
                        </a:lnSpc>
                        <a:spcBef>
                          <a:spcPts val="0"/>
                        </a:spcBef>
                        <a:spcAft>
                          <a:spcPts val="0"/>
                        </a:spcAft>
                      </a:pPr>
                      <a:r>
                        <a:rPr lang="en-US" sz="1600" strike="sngStrike"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Q2/2023*</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p>
                      <a:pPr marL="0" marR="0">
                        <a:lnSpc>
                          <a:spcPct val="115000"/>
                        </a:lnSpc>
                        <a:spcBef>
                          <a:spcPts val="0"/>
                        </a:spcBef>
                        <a:spcAft>
                          <a:spcPts val="0"/>
                        </a:spcAft>
                      </a:pPr>
                      <a:r>
                        <a:rPr lang="en-US" sz="1600" noProof="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Q4/2023*</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Beam characterization and emission study at </a:t>
                      </a: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40 MV/m</a:t>
                      </a: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 </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with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Cs2Te</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or/and </a:t>
                      </a:r>
                      <a:r>
                        <a:rPr lang="en-US" sz="1600" b="1"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green</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cathodes</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a:solidFill>
                            <a:srgbClr val="000000"/>
                          </a:solidFill>
                          <a:effectLst/>
                          <a:latin typeface="Calibri" panose="020F0502020204030204" pitchFamily="34" charset="0"/>
                          <a:ea typeface="SimSun" panose="02010600030101010101" pitchFamily="2" charset="-122"/>
                          <a:cs typeface="Calibri" panose="020F0502020204030204" pitchFamily="34" charset="0"/>
                        </a:rPr>
                        <a:t> </a:t>
                      </a:r>
                      <a:endParaRPr lang="en-US" sz="1600" noProof="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r h="567075">
                <a:tc>
                  <a:txBody>
                    <a:bodyPr/>
                    <a:lstStyle/>
                    <a:p>
                      <a:pPr marL="0" marR="0">
                        <a:lnSpc>
                          <a:spcPct val="115000"/>
                        </a:lnSpc>
                        <a:spcBef>
                          <a:spcPts val="0"/>
                        </a:spcBef>
                        <a:spcAft>
                          <a:spcPts val="0"/>
                        </a:spcAft>
                      </a:pPr>
                      <a:r>
                        <a:rPr lang="en-US" sz="1600" strike="sngStrike"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Q2/2023</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p>
                      <a:pPr marL="0" marR="0">
                        <a:lnSpc>
                          <a:spcPct val="115000"/>
                        </a:lnSpc>
                        <a:spcBef>
                          <a:spcPts val="0"/>
                        </a:spcBef>
                        <a:spcAft>
                          <a:spcPts val="0"/>
                        </a:spcAft>
                      </a:pPr>
                      <a:r>
                        <a:rPr lang="en-US" sz="1600" noProof="0" dirty="0">
                          <a:solidFill>
                            <a:srgbClr val="000000"/>
                          </a:solidFill>
                          <a:effectLst/>
                          <a:highlight>
                            <a:srgbClr val="FFFF00"/>
                          </a:highlight>
                          <a:latin typeface="Calibri" panose="020F0502020204030204" pitchFamily="34" charset="0"/>
                          <a:ea typeface="SimSun" panose="02010600030101010101" pitchFamily="2" charset="-122"/>
                          <a:cs typeface="Calibri" panose="020F0502020204030204" pitchFamily="34" charset="0"/>
                        </a:rPr>
                        <a:t>Q4/2024*</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Robustness</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of </a:t>
                      </a: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green</a:t>
                      </a: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cathodes is increased so that they can be operated at </a:t>
                      </a:r>
                      <a:r>
                        <a:rPr lang="en-US" sz="1600" noProof="0" dirty="0">
                          <a:solidFill>
                            <a:srgbClr val="C00000"/>
                          </a:solidFill>
                          <a:effectLst/>
                          <a:latin typeface="Calibri" panose="020F0502020204030204" pitchFamily="34" charset="0"/>
                          <a:ea typeface="SimSun" panose="02010600030101010101" pitchFamily="2" charset="-122"/>
                          <a:cs typeface="Calibri" panose="020F0502020204030204" pitchFamily="34" charset="0"/>
                        </a:rPr>
                        <a:t>60 MV/m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1600" noProof="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a:t>
                      </a:r>
                      <a:endParaRPr lang="en-US" sz="1600" noProof="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9DE5B40E-04B7-4BDB-BC1C-C63420C9C4CB}"/>
              </a:ext>
            </a:extLst>
          </p:cNvPr>
          <p:cNvSpPr txBox="1"/>
          <p:nvPr/>
        </p:nvSpPr>
        <p:spPr bwMode="auto">
          <a:xfrm>
            <a:off x="4439816" y="600104"/>
            <a:ext cx="6705682" cy="584775"/>
          </a:xfrm>
          <a:prstGeom prst="rect">
            <a:avLst/>
          </a:prstGeom>
          <a:noFill/>
        </p:spPr>
        <p:txBody>
          <a:bodyPr wrap="none" rtlCol="0">
            <a:spAutoFit/>
          </a:bodyPr>
          <a:lstStyle/>
          <a:p>
            <a:r>
              <a:rPr lang="en-US" sz="1600" b="1" i="1" dirty="0">
                <a:solidFill>
                  <a:srgbClr val="C00000"/>
                </a:solidFill>
                <a:highlight>
                  <a:srgbClr val="FFFF00"/>
                </a:highlight>
              </a:rPr>
              <a:t>No flattop laser pulses from the MBI laser system since few years! </a:t>
            </a:r>
            <a:br>
              <a:rPr lang="en-US" sz="1600" b="1" i="1" dirty="0">
                <a:solidFill>
                  <a:srgbClr val="C00000"/>
                </a:solidFill>
                <a:highlight>
                  <a:srgbClr val="FFFF00"/>
                </a:highlight>
              </a:rPr>
            </a:br>
            <a:r>
              <a:rPr lang="en-US" sz="1600" b="1" i="1" dirty="0">
                <a:solidFill>
                  <a:srgbClr val="C00000"/>
                </a:solidFill>
                <a:highlight>
                  <a:srgbClr val="FFFF00"/>
                </a:highlight>
                <a:sym typeface="Wingdings" panose="05000000000000000000" pitchFamily="2" charset="2"/>
              </a:rPr>
              <a:t> hope for NEPAL-P</a:t>
            </a:r>
            <a:endParaRPr lang="en-US" sz="1600" b="1" i="1" dirty="0">
              <a:solidFill>
                <a:srgbClr val="C00000"/>
              </a:solidFill>
              <a:highlight>
                <a:srgbClr val="FFFF00"/>
              </a:highlight>
            </a:endParaRPr>
          </a:p>
        </p:txBody>
      </p:sp>
      <p:sp>
        <p:nvSpPr>
          <p:cNvPr id="7" name="TextBox 6">
            <a:extLst>
              <a:ext uri="{FF2B5EF4-FFF2-40B4-BE49-F238E27FC236}">
                <a16:creationId xmlns:a16="http://schemas.microsoft.com/office/drawing/2014/main" id="{3C795E7E-1F49-4054-9B5A-F0F35E13E979}"/>
              </a:ext>
            </a:extLst>
          </p:cNvPr>
          <p:cNvSpPr txBox="1"/>
          <p:nvPr/>
        </p:nvSpPr>
        <p:spPr bwMode="auto">
          <a:xfrm>
            <a:off x="5303912" y="6073230"/>
            <a:ext cx="2787943" cy="338554"/>
          </a:xfrm>
          <a:prstGeom prst="rect">
            <a:avLst/>
          </a:prstGeom>
          <a:noFill/>
        </p:spPr>
        <p:txBody>
          <a:bodyPr wrap="none" rtlCol="0">
            <a:spAutoFit/>
          </a:bodyPr>
          <a:lstStyle/>
          <a:p>
            <a:r>
              <a:rPr lang="en-US" sz="1600" i="1" dirty="0">
                <a:solidFill>
                  <a:schemeClr val="tx1">
                    <a:lumMod val="65000"/>
                    <a:lumOff val="35000"/>
                  </a:schemeClr>
                </a:solidFill>
              </a:rPr>
              <a:t>*missed in the written report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de-DE" altLang="en-US" dirty="0">
                <a:latin typeface="Calibri" panose="020F0502020204030204" charset="0"/>
                <a:sym typeface="+mn-ea"/>
              </a:rPr>
              <a:t>Risks to R&amp;D Project</a:t>
            </a:r>
            <a:endParaRPr lang="de-DE" altLang="en-US" dirty="0">
              <a:latin typeface="Calibri" panose="020F0502020204030204" charset="0"/>
            </a:endParaRPr>
          </a:p>
        </p:txBody>
      </p:sp>
      <p:sp>
        <p:nvSpPr>
          <p:cNvPr id="5" name="Content Placeholder 4"/>
          <p:cNvSpPr>
            <a:spLocks noGrp="1"/>
          </p:cNvSpPr>
          <p:nvPr>
            <p:ph idx="1"/>
          </p:nvPr>
        </p:nvSpPr>
        <p:spPr bwMode="auto">
          <a:xfrm>
            <a:off x="624204" y="1344295"/>
            <a:ext cx="10944225" cy="4893018"/>
          </a:xfrm>
        </p:spPr>
        <p:txBody>
          <a:bodyPr/>
          <a:lstStyle/>
          <a:p>
            <a:pPr>
              <a:lnSpc>
                <a:spcPct val="100000"/>
              </a:lnSpc>
              <a:defRPr/>
            </a:pPr>
            <a:r>
              <a:rPr lang="en-US" dirty="0">
                <a:solidFill>
                  <a:srgbClr val="C00000"/>
                </a:solidFill>
                <a:latin typeface="Calibri" panose="020F0502020204030204" charset="0"/>
              </a:rPr>
              <a:t>Green cathode </a:t>
            </a:r>
            <a:r>
              <a:rPr lang="en-US" dirty="0">
                <a:latin typeface="Calibri" panose="020F0502020204030204" charset="0"/>
              </a:rPr>
              <a:t>production:</a:t>
            </a:r>
          </a:p>
          <a:p>
            <a:pPr lvl="1">
              <a:lnSpc>
                <a:spcPct val="100000"/>
              </a:lnSpc>
              <a:defRPr/>
            </a:pPr>
            <a:r>
              <a:rPr lang="en-US" dirty="0">
                <a:latin typeface="Calibri" panose="020F0502020204030204" charset="0"/>
              </a:rPr>
              <a:t>Delays in the </a:t>
            </a:r>
            <a:r>
              <a:rPr lang="en-US" altLang="en-US" dirty="0">
                <a:latin typeface="Calibri" panose="020F0502020204030204" charset="0"/>
              </a:rPr>
              <a:t>LASA INFN Milano</a:t>
            </a:r>
            <a:r>
              <a:rPr lang="en-US" dirty="0">
                <a:latin typeface="Calibri" panose="020F0502020204030204" charset="0"/>
              </a:rPr>
              <a:t> system for green cathodes production due to severe COVID-19 issues and tight personnel situation (only 1 PhD student financed who 2023 finishes his PhD)</a:t>
            </a:r>
          </a:p>
          <a:p>
            <a:pPr lvl="1">
              <a:lnSpc>
                <a:spcPct val="100000"/>
              </a:lnSpc>
              <a:defRPr/>
            </a:pPr>
            <a:r>
              <a:rPr lang="en-US" dirty="0">
                <a:latin typeface="Calibri" panose="020F0502020204030204" charset="0"/>
              </a:rPr>
              <a:t>Several iterations (production tests) may be required to resolve high dark current and lifetime problems</a:t>
            </a:r>
          </a:p>
          <a:p>
            <a:pPr>
              <a:lnSpc>
                <a:spcPct val="100000"/>
              </a:lnSpc>
              <a:defRPr/>
            </a:pPr>
            <a:r>
              <a:rPr lang="en-US" dirty="0">
                <a:latin typeface="Calibri" panose="020F0502020204030204" charset="0"/>
              </a:rPr>
              <a:t>Advanced shaping of </a:t>
            </a:r>
            <a:r>
              <a:rPr lang="en-US" dirty="0">
                <a:solidFill>
                  <a:srgbClr val="C00000"/>
                </a:solidFill>
                <a:latin typeface="Calibri" panose="020F0502020204030204" charset="0"/>
              </a:rPr>
              <a:t>photocathode laser</a:t>
            </a:r>
            <a:r>
              <a:rPr lang="en-US" dirty="0">
                <a:latin typeface="Calibri" panose="020F0502020204030204" charset="0"/>
              </a:rPr>
              <a:t> pulses</a:t>
            </a:r>
          </a:p>
          <a:p>
            <a:pPr lvl="1">
              <a:lnSpc>
                <a:spcPct val="100000"/>
              </a:lnSpc>
              <a:defRPr/>
            </a:pPr>
            <a:r>
              <a:rPr lang="en-US" dirty="0">
                <a:latin typeface="Calibri" panose="020F0502020204030204" charset="0"/>
              </a:rPr>
              <a:t>Technological difficulties (pulse shape conservation during frequency conversion), mitigation – shaping in green</a:t>
            </a:r>
          </a:p>
          <a:p>
            <a:pPr lvl="1">
              <a:lnSpc>
                <a:spcPct val="100000"/>
              </a:lnSpc>
              <a:defRPr/>
            </a:pPr>
            <a:r>
              <a:rPr lang="en-US" dirty="0">
                <a:latin typeface="Calibri" panose="020F0502020204030204" charset="0"/>
              </a:rPr>
              <a:t>Photocathode laser system refurbishment could take longer than planned</a:t>
            </a:r>
          </a:p>
          <a:p>
            <a:pPr>
              <a:lnSpc>
                <a:spcPct val="100000"/>
              </a:lnSpc>
              <a:defRPr/>
            </a:pPr>
            <a:r>
              <a:rPr lang="en-US" dirty="0">
                <a:solidFill>
                  <a:srgbClr val="C00000"/>
                </a:solidFill>
                <a:latin typeface="Calibri" panose="020F0502020204030204" charset="0"/>
              </a:rPr>
              <a:t>Gun5.1</a:t>
            </a:r>
            <a:r>
              <a:rPr lang="en-US" dirty="0">
                <a:latin typeface="Calibri" panose="020F0502020204030204" charset="0"/>
              </a:rPr>
              <a:t> conditioning:</a:t>
            </a:r>
          </a:p>
          <a:p>
            <a:pPr lvl="1">
              <a:lnSpc>
                <a:spcPct val="100000"/>
              </a:lnSpc>
              <a:defRPr/>
            </a:pPr>
            <a:r>
              <a:rPr lang="en-US" dirty="0">
                <a:latin typeface="Calibri" panose="020F0502020204030204" charset="0"/>
              </a:rPr>
              <a:t>Took longer than typical gun4.x prototypes</a:t>
            </a:r>
          </a:p>
          <a:p>
            <a:pPr lvl="1">
              <a:lnSpc>
                <a:spcPct val="100000"/>
              </a:lnSpc>
              <a:defRPr/>
            </a:pPr>
            <a:r>
              <a:rPr lang="en-US" dirty="0">
                <a:latin typeface="Calibri" panose="020F0502020204030204" charset="0"/>
              </a:rPr>
              <a:t>Still some issues (mini-breakdowns – investigations and further tests are ongoing) to be solved</a:t>
            </a:r>
          </a:p>
          <a:p>
            <a:pPr>
              <a:lnSpc>
                <a:spcPct val="100000"/>
              </a:lnSpc>
              <a:defRPr/>
            </a:pPr>
            <a:r>
              <a:rPr lang="en-US" dirty="0">
                <a:latin typeface="Calibri" panose="020F0502020204030204" charset="0"/>
              </a:rPr>
              <a:t>Other risks:</a:t>
            </a:r>
          </a:p>
          <a:p>
            <a:pPr lvl="1">
              <a:lnSpc>
                <a:spcPct val="100000"/>
              </a:lnSpc>
              <a:defRPr/>
            </a:pPr>
            <a:r>
              <a:rPr lang="en-US" dirty="0">
                <a:latin typeface="Calibri" panose="020F0502020204030204" charset="0"/>
              </a:rPr>
              <a:t>Hardware failures (e.g., RF systems)</a:t>
            </a:r>
          </a:p>
          <a:p>
            <a:pPr lvl="1">
              <a:lnSpc>
                <a:spcPct val="100000"/>
              </a:lnSpc>
              <a:defRPr/>
            </a:pPr>
            <a:r>
              <a:rPr lang="en-US" dirty="0">
                <a:latin typeface="Calibri" panose="020F0502020204030204" charset="0"/>
              </a:rPr>
              <a:t>Conflicts with other tasks</a:t>
            </a:r>
          </a:p>
          <a:p>
            <a:pPr lvl="1">
              <a:lnSpc>
                <a:spcPct val="100000"/>
              </a:lnSpc>
              <a:defRPr/>
            </a:pPr>
            <a:endParaRPr lang="en-US" dirty="0">
              <a:latin typeface="Calibri" panose="020F05020202040302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de-DE" altLang="en-US" dirty="0">
                <a:latin typeface="Calibri" panose="020F0502020204030204" charset="0"/>
              </a:rPr>
              <a:t>Outlook / Summary</a:t>
            </a:r>
          </a:p>
        </p:txBody>
      </p:sp>
      <p:sp>
        <p:nvSpPr>
          <p:cNvPr id="3" name="Content Placeholder 2"/>
          <p:cNvSpPr>
            <a:spLocks noGrp="1"/>
          </p:cNvSpPr>
          <p:nvPr>
            <p:ph idx="1"/>
          </p:nvPr>
        </p:nvSpPr>
        <p:spPr bwMode="auto">
          <a:xfrm>
            <a:off x="624204" y="1344294"/>
            <a:ext cx="10944225" cy="5109041"/>
          </a:xfrm>
        </p:spPr>
        <p:txBody>
          <a:bodyPr/>
          <a:lstStyle/>
          <a:p>
            <a:pPr>
              <a:defRPr/>
            </a:pPr>
            <a:r>
              <a:rPr lang="en-US" altLang="en-US" dirty="0">
                <a:latin typeface="Calibri" panose="020F0502020204030204" charset="0"/>
              </a:rPr>
              <a:t>XFEL Accelerator R&amp;D activities RP-214: Basic CW gun research with the PITZ photo injector in 2023:</a:t>
            </a:r>
          </a:p>
          <a:p>
            <a:pPr lvl="1">
              <a:defRPr/>
            </a:pPr>
            <a:r>
              <a:rPr lang="en-US" altLang="en-US" dirty="0">
                <a:latin typeface="Calibri" panose="020F0502020204030204" charset="0"/>
              </a:rPr>
              <a:t>Beam characterization and emission properties</a:t>
            </a:r>
            <a:br>
              <a:rPr lang="en-US" altLang="en-US" dirty="0">
                <a:latin typeface="Calibri" panose="020F0502020204030204" charset="0"/>
              </a:rPr>
            </a:br>
            <a:r>
              <a:rPr lang="en-US" altLang="en-US" dirty="0">
                <a:latin typeface="Calibri" panose="020F0502020204030204" charset="0"/>
                <a:sym typeface="Wingdings" panose="05000000000000000000" pitchFamily="2" charset="2"/>
              </a:rPr>
              <a:t>rather extensive program for 2023</a:t>
            </a:r>
            <a:r>
              <a:rPr lang="en-US" altLang="en-US" dirty="0">
                <a:latin typeface="Calibri" panose="020F0502020204030204" charset="0"/>
              </a:rPr>
              <a:t> </a:t>
            </a:r>
          </a:p>
          <a:p>
            <a:pPr lvl="1">
              <a:defRPr/>
            </a:pPr>
            <a:r>
              <a:rPr lang="en-US" altLang="en-US" dirty="0">
                <a:latin typeface="Calibri" panose="020F0502020204030204" charset="0"/>
              </a:rPr>
              <a:t>Further development of deposition method for </a:t>
            </a:r>
            <a:br>
              <a:rPr lang="en-US" altLang="en-US" dirty="0">
                <a:latin typeface="Calibri" panose="020F0502020204030204" charset="0"/>
              </a:rPr>
            </a:br>
            <a:r>
              <a:rPr lang="en-US" altLang="en-US" dirty="0">
                <a:latin typeface="Calibri" panose="020F0502020204030204" charset="0"/>
              </a:rPr>
              <a:t>the production of green cathodes allows to reach </a:t>
            </a:r>
            <a:br>
              <a:rPr lang="en-US" altLang="en-US" dirty="0">
                <a:latin typeface="Calibri" panose="020F0502020204030204" charset="0"/>
              </a:rPr>
            </a:br>
            <a:r>
              <a:rPr lang="en-US" altLang="en-US" dirty="0">
                <a:latin typeface="Calibri" panose="020F0502020204030204" charset="0"/>
              </a:rPr>
              <a:t>longer lifetime and lower vacuum sensitivity</a:t>
            </a:r>
          </a:p>
          <a:p>
            <a:pPr>
              <a:spcBef>
                <a:spcPts val="600"/>
              </a:spcBef>
              <a:defRPr/>
            </a:pPr>
            <a:r>
              <a:rPr lang="en-US" altLang="en-US" dirty="0">
                <a:latin typeface="Calibri" panose="020F0502020204030204" charset="0"/>
                <a:sym typeface="+mn-ea"/>
              </a:rPr>
              <a:t>Major risks:</a:t>
            </a:r>
          </a:p>
          <a:p>
            <a:pPr lvl="1">
              <a:defRPr/>
            </a:pPr>
            <a:r>
              <a:rPr lang="en-US" altLang="en-US" dirty="0">
                <a:latin typeface="Calibri" panose="020F0502020204030204" charset="0"/>
                <a:sym typeface="+mn-ea"/>
              </a:rPr>
              <a:t>Delays in green cathode production / delivery and / or in the photocathode laser system refurbishment</a:t>
            </a:r>
          </a:p>
          <a:p>
            <a:pPr lvl="0">
              <a:spcBef>
                <a:spcPts val="600"/>
              </a:spcBef>
              <a:defRPr/>
            </a:pPr>
            <a:r>
              <a:rPr lang="en-US" altLang="en-US" b="1" dirty="0">
                <a:latin typeface="Calibri" panose="020F0502020204030204" charset="0"/>
                <a:sym typeface="+mn-ea"/>
              </a:rPr>
              <a:t>List of publications</a:t>
            </a:r>
            <a:r>
              <a:rPr lang="en-US" altLang="en-US" dirty="0">
                <a:latin typeface="Calibri" panose="020F0502020204030204" charset="0"/>
                <a:sym typeface="+mn-ea"/>
              </a:rPr>
              <a:t> / conference proceedings connected to this activity</a:t>
            </a:r>
          </a:p>
          <a:p>
            <a:pPr lvl="1">
              <a:defRPr/>
            </a:pPr>
            <a:r>
              <a:rPr lang="en-US" altLang="en-US" sz="1100" dirty="0">
                <a:latin typeface="Calibri" panose="020F0502020204030204" charset="0"/>
              </a:rPr>
              <a:t>H. Peng-Wei et al., ”Anomalous correlation between quantum efficiency and transverse momentum spread in semiconductor cathode photoemission” , Phys. Rev. Accel. Beams 25, 053401 (2022).</a:t>
            </a:r>
          </a:p>
          <a:p>
            <a:pPr lvl="1">
              <a:defRPr/>
            </a:pPr>
            <a:r>
              <a:rPr lang="en-US" altLang="en-US" sz="1100" dirty="0">
                <a:latin typeface="Calibri" panose="020F0502020204030204" charset="0"/>
              </a:rPr>
              <a:t>M. Krasilnikov et al., “RF Performance of a Next-Generation L-Band RF Gun at PITZ”, Proceedings of the 31st International Linear Accelerator Conference, LINAC2022, Liverpool, UK31st International Linear Accelerator Conference, LINAC22, Liverpool, United Kingdom, 28 Aug 2022 - 2 Sep 2022 </a:t>
            </a:r>
            <a:r>
              <a:rPr lang="en-US" altLang="en-US" sz="1100" dirty="0" err="1">
                <a:latin typeface="Calibri" panose="020F0502020204030204" charset="0"/>
              </a:rPr>
              <a:t>JACoW</a:t>
            </a:r>
            <a:r>
              <a:rPr lang="en-US" altLang="en-US" sz="1100" dirty="0">
                <a:latin typeface="Calibri" panose="020F0502020204030204" charset="0"/>
              </a:rPr>
              <a:t> Publishing, Geneva, Switzerland 699-702 (2022) [10.18429/JACoW-LINAC2022-THPOJO03].</a:t>
            </a:r>
          </a:p>
          <a:p>
            <a:pPr lvl="1">
              <a:defRPr/>
            </a:pPr>
            <a:r>
              <a:rPr lang="en-US" altLang="en-US" sz="1100" dirty="0">
                <a:latin typeface="Calibri" panose="020F0502020204030204" charset="0"/>
              </a:rPr>
              <a:t>S. Mohanty et al., “Development and Test Results of Multi-Alkali Antimonides Photocathodes in the High Gradient RF Gun at PITZ”, 40th International Free Electron Laser Conference, FEL2022, Trieste, Italy, 21 Aug 2022 - 26 Aug 2022.</a:t>
            </a:r>
          </a:p>
          <a:p>
            <a:pPr lvl="1">
              <a:defRPr/>
            </a:pPr>
            <a:r>
              <a:rPr lang="en-US" altLang="en-US" sz="1100" dirty="0">
                <a:latin typeface="Calibri" panose="020F0502020204030204" charset="0"/>
              </a:rPr>
              <a:t>G. Adhikari et al., “Monte Carlo simulation study of Cs2Te”, EWPAA 2022: European Workshop on Photocathodes for Particle Accelerator Applications.</a:t>
            </a:r>
          </a:p>
          <a:p>
            <a:pPr lvl="1">
              <a:defRPr/>
            </a:pPr>
            <a:r>
              <a:rPr lang="en-US" altLang="en-US" sz="1100" dirty="0">
                <a:latin typeface="Calibri" panose="020F0502020204030204" charset="0"/>
              </a:rPr>
              <a:t>S. Mohanty et al., “Development and Characterization of Multi-alkali antimonide photocathodes for high-brightness R.F. photoinjectors”,</a:t>
            </a:r>
            <a:br>
              <a:rPr lang="en-US" altLang="en-US" sz="1100" dirty="0">
                <a:latin typeface="Calibri" panose="020F0502020204030204" charset="0"/>
              </a:rPr>
            </a:br>
            <a:r>
              <a:rPr lang="en-US" altLang="en-US" sz="1100" dirty="0">
                <a:latin typeface="Calibri" panose="020F0502020204030204" charset="0"/>
              </a:rPr>
              <a:t>submitted submission to a Special Issue edition in "micromachines" of MDPI journal.</a:t>
            </a:r>
            <a:endParaRPr lang="en-US" altLang="en-US" sz="2400" dirty="0">
              <a:latin typeface="Calibri" panose="020F0502020204030204" charset="0"/>
            </a:endParaRPr>
          </a:p>
        </p:txBody>
      </p:sp>
      <p:graphicFrame>
        <p:nvGraphicFramePr>
          <p:cNvPr id="7" name="Table 6">
            <a:extLst>
              <a:ext uri="{FF2B5EF4-FFF2-40B4-BE49-F238E27FC236}">
                <a16:creationId xmlns:a16="http://schemas.microsoft.com/office/drawing/2014/main" id="{EE6EFE1C-945E-4EB4-AB6F-7164BFDF4D82}"/>
              </a:ext>
            </a:extLst>
          </p:cNvPr>
          <p:cNvGraphicFramePr>
            <a:graphicFrameLocks noGrp="1"/>
          </p:cNvGraphicFramePr>
          <p:nvPr>
            <p:extLst>
              <p:ext uri="{D42A27DB-BD31-4B8C-83A1-F6EECF244321}">
                <p14:modId xmlns:p14="http://schemas.microsoft.com/office/powerpoint/2010/main" val="3176242412"/>
              </p:ext>
            </p:extLst>
          </p:nvPr>
        </p:nvGraphicFramePr>
        <p:xfrm>
          <a:off x="6089967" y="1700808"/>
          <a:ext cx="4038481" cy="1524000"/>
        </p:xfrm>
        <a:graphic>
          <a:graphicData uri="http://schemas.openxmlformats.org/drawingml/2006/table">
            <a:tbl>
              <a:tblPr firstRow="1" bandRow="1">
                <a:tableStyleId>{5C22544A-7EE6-4342-B048-85BDC9FD1C3A}</a:tableStyleId>
              </a:tblPr>
              <a:tblGrid>
                <a:gridCol w="1158161">
                  <a:extLst>
                    <a:ext uri="{9D8B030D-6E8A-4147-A177-3AD203B41FA5}">
                      <a16:colId xmlns:a16="http://schemas.microsoft.com/office/drawing/2014/main" val="3865455470"/>
                    </a:ext>
                  </a:extLst>
                </a:gridCol>
                <a:gridCol w="1512168">
                  <a:extLst>
                    <a:ext uri="{9D8B030D-6E8A-4147-A177-3AD203B41FA5}">
                      <a16:colId xmlns:a16="http://schemas.microsoft.com/office/drawing/2014/main" val="2224203831"/>
                    </a:ext>
                  </a:extLst>
                </a:gridCol>
                <a:gridCol w="1368152">
                  <a:extLst>
                    <a:ext uri="{9D8B030D-6E8A-4147-A177-3AD203B41FA5}">
                      <a16:colId xmlns:a16="http://schemas.microsoft.com/office/drawing/2014/main" val="3727468365"/>
                    </a:ext>
                  </a:extLst>
                </a:gridCol>
              </a:tblGrid>
              <a:tr h="230426">
                <a:tc>
                  <a:txBody>
                    <a:bodyPr/>
                    <a:lstStyle/>
                    <a:p>
                      <a:r>
                        <a:rPr lang="en-US" sz="1400" dirty="0" err="1"/>
                        <a:t>Ecath</a:t>
                      </a:r>
                      <a:endParaRPr lang="en-US" sz="1400" dirty="0"/>
                    </a:p>
                  </a:txBody>
                  <a:tcPr/>
                </a:tc>
                <a:tc>
                  <a:txBody>
                    <a:bodyPr/>
                    <a:lstStyle/>
                    <a:p>
                      <a:r>
                        <a:rPr lang="en-US" sz="1400" dirty="0"/>
                        <a:t>PC laser shape</a:t>
                      </a:r>
                    </a:p>
                  </a:txBody>
                  <a:tcPr/>
                </a:tc>
                <a:tc>
                  <a:txBody>
                    <a:bodyPr/>
                    <a:lstStyle/>
                    <a:p>
                      <a:r>
                        <a:rPr lang="en-US" sz="1400" dirty="0"/>
                        <a:t>Cathode</a:t>
                      </a:r>
                    </a:p>
                  </a:txBody>
                  <a:tcPr/>
                </a:tc>
                <a:extLst>
                  <a:ext uri="{0D108BD9-81ED-4DB2-BD59-A6C34878D82A}">
                    <a16:rowId xmlns:a16="http://schemas.microsoft.com/office/drawing/2014/main" val="1221259919"/>
                  </a:ext>
                </a:extLst>
              </a:tr>
              <a:tr h="230426">
                <a:tc>
                  <a:txBody>
                    <a:bodyPr/>
                    <a:lstStyle/>
                    <a:p>
                      <a:r>
                        <a:rPr lang="en-US" sz="1400" dirty="0"/>
                        <a:t>60MV/m</a:t>
                      </a:r>
                    </a:p>
                  </a:txBody>
                  <a:tcPr/>
                </a:tc>
                <a:tc>
                  <a:txBody>
                    <a:bodyPr/>
                    <a:lstStyle/>
                    <a:p>
                      <a:r>
                        <a:rPr lang="en-US" sz="1400" dirty="0"/>
                        <a:t>Flattop+</a:t>
                      </a:r>
                    </a:p>
                  </a:txBody>
                  <a:tcPr/>
                </a:tc>
                <a:tc>
                  <a:txBody>
                    <a:bodyPr/>
                    <a:lstStyle/>
                    <a:p>
                      <a:r>
                        <a:rPr lang="en-US" sz="1400" dirty="0"/>
                        <a:t>Cs2Te</a:t>
                      </a:r>
                    </a:p>
                  </a:txBody>
                  <a:tcPr/>
                </a:tc>
                <a:extLst>
                  <a:ext uri="{0D108BD9-81ED-4DB2-BD59-A6C34878D82A}">
                    <a16:rowId xmlns:a16="http://schemas.microsoft.com/office/drawing/2014/main" val="3085882194"/>
                  </a:ext>
                </a:extLst>
              </a:tr>
              <a:tr h="230426">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400" dirty="0"/>
                        <a:t>20-30MV/m</a:t>
                      </a:r>
                    </a:p>
                  </a:txBody>
                  <a:tcPr/>
                </a:tc>
                <a:tc>
                  <a:txBody>
                    <a:bodyPr/>
                    <a:lstStyle/>
                    <a:p>
                      <a:r>
                        <a:rPr lang="en-US" sz="1400" dirty="0"/>
                        <a:t>Flattop</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400" dirty="0"/>
                        <a:t>Cs2Te</a:t>
                      </a:r>
                    </a:p>
                  </a:txBody>
                  <a:tcPr/>
                </a:tc>
                <a:extLst>
                  <a:ext uri="{0D108BD9-81ED-4DB2-BD59-A6C34878D82A}">
                    <a16:rowId xmlns:a16="http://schemas.microsoft.com/office/drawing/2014/main" val="3548647018"/>
                  </a:ext>
                </a:extLst>
              </a:tr>
              <a:tr h="230426">
                <a:tc>
                  <a:txBody>
                    <a:bodyPr/>
                    <a:lstStyle/>
                    <a:p>
                      <a:r>
                        <a:rPr lang="en-US" sz="1400" dirty="0"/>
                        <a:t>40MV/m</a:t>
                      </a:r>
                    </a:p>
                  </a:txBody>
                  <a:tcPr/>
                </a:tc>
                <a:tc>
                  <a:txBody>
                    <a:bodyPr/>
                    <a:lstStyle/>
                    <a:p>
                      <a:r>
                        <a:rPr lang="en-US" sz="1400" dirty="0"/>
                        <a:t>Gaussian+</a:t>
                      </a:r>
                    </a:p>
                  </a:txBody>
                  <a:tcPr/>
                </a:tc>
                <a:tc>
                  <a:txBody>
                    <a:bodyPr/>
                    <a:lstStyle/>
                    <a:p>
                      <a:r>
                        <a:rPr lang="en-US" sz="1400" dirty="0"/>
                        <a:t>Cs2Te | green</a:t>
                      </a:r>
                    </a:p>
                  </a:txBody>
                  <a:tcPr/>
                </a:tc>
                <a:extLst>
                  <a:ext uri="{0D108BD9-81ED-4DB2-BD59-A6C34878D82A}">
                    <a16:rowId xmlns:a16="http://schemas.microsoft.com/office/drawing/2014/main" val="27333175"/>
                  </a:ext>
                </a:extLst>
              </a:tr>
              <a:tr h="230426">
                <a:tc>
                  <a:txBody>
                    <a:bodyPr/>
                    <a:lstStyle/>
                    <a:p>
                      <a:r>
                        <a:rPr lang="en-US" sz="1400" dirty="0"/>
                        <a:t>60MV/m</a:t>
                      </a:r>
                    </a:p>
                  </a:txBody>
                  <a:tcPr/>
                </a:tc>
                <a:tc>
                  <a:txBody>
                    <a:bodyPr/>
                    <a:lstStyle/>
                    <a:p>
                      <a:r>
                        <a:rPr lang="en-US" sz="1400" dirty="0"/>
                        <a:t>Flattop</a:t>
                      </a:r>
                    </a:p>
                  </a:txBody>
                  <a:tcPr/>
                </a:tc>
                <a:tc>
                  <a:txBody>
                    <a:bodyPr/>
                    <a:lstStyle/>
                    <a:p>
                      <a:r>
                        <a:rPr lang="en-US" sz="1400" dirty="0"/>
                        <a:t>green</a:t>
                      </a:r>
                    </a:p>
                  </a:txBody>
                  <a:tcPr/>
                </a:tc>
                <a:extLst>
                  <a:ext uri="{0D108BD9-81ED-4DB2-BD59-A6C34878D82A}">
                    <a16:rowId xmlns:a16="http://schemas.microsoft.com/office/drawing/2014/main" val="1602698037"/>
                  </a:ext>
                </a:extLst>
              </a:tr>
            </a:tbl>
          </a:graphicData>
        </a:graphic>
      </p:graphicFrame>
      <p:cxnSp>
        <p:nvCxnSpPr>
          <p:cNvPr id="10" name="Straight Arrow Connector 9">
            <a:extLst>
              <a:ext uri="{FF2B5EF4-FFF2-40B4-BE49-F238E27FC236}">
                <a16:creationId xmlns:a16="http://schemas.microsoft.com/office/drawing/2014/main" id="{BBB28114-EC4A-45CB-A7C2-329F8E343D1F}"/>
              </a:ext>
            </a:extLst>
          </p:cNvPr>
          <p:cNvCxnSpPr/>
          <p:nvPr/>
        </p:nvCxnSpPr>
        <p:spPr bwMode="auto">
          <a:xfrm flipV="1">
            <a:off x="4871864" y="1988840"/>
            <a:ext cx="1152128" cy="144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2_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6"/>
        </a:solidFill>
      </a:spPr>
      <a:bodyPr/>
      <a:lstStyle/>
    </a:spDef>
    <a:lnDef>
      <a:spPr bwMode="auto">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spPr>
      <a:body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6"/>
        </a:solidFill>
      </a:spPr>
      <a:bodyPr/>
      <a:lstStyle/>
    </a:spDef>
    <a:lnDef>
      <a:spPr bwMode="auto">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spPr>
      <a:body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6"/>
        </a:solidFill>
      </a:spPr>
      <a:bodyPr/>
      <a:lstStyle/>
    </a:spDef>
    <a:lnDef>
      <a:spPr bwMode="auto">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spPr>
      <a:body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XFEL_PowerPoint_16x9_v3_RW</Template>
  <TotalTime>0</TotalTime>
  <Words>1675</Words>
  <Application>Microsoft Office PowerPoint</Application>
  <PresentationFormat>Widescreen</PresentationFormat>
  <Paragraphs>126</Paragraphs>
  <Slides>9</Slides>
  <Notes>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SimSun</vt:lpstr>
      <vt:lpstr>Arial</vt:lpstr>
      <vt:lpstr>Calibri</vt:lpstr>
      <vt:lpstr>Times New Roman</vt:lpstr>
      <vt:lpstr>Wingdings</vt:lpstr>
      <vt:lpstr>2_XFEL_PowerPoint_16x9_v3_RW</vt:lpstr>
      <vt:lpstr>3_XFEL_PowerPoint_16x9_v3_RW</vt:lpstr>
      <vt:lpstr>1_XFEL_PowerPoint_16x9_v3_RW</vt:lpstr>
      <vt:lpstr>XFEL Accelerator R&amp;D Status Report RP-214: Basic CW gun research with the PITZ photo injector</vt:lpstr>
      <vt:lpstr>Scope of the R&amp;D activity</vt:lpstr>
      <vt:lpstr>Achievements in 2022: Post-operation optical diagnostic of “tested” KCsSb cathodes </vt:lpstr>
      <vt:lpstr>Achievements in 2022: Green cathodes </vt:lpstr>
      <vt:lpstr>Achievements in the past year: Gun5</vt:lpstr>
      <vt:lpstr>Deviations from plan</vt:lpstr>
      <vt:lpstr>Timeline of this R&amp;D activity </vt:lpstr>
      <vt:lpstr>Risks to R&amp;D Project</vt:lpstr>
      <vt:lpstr>Outlook /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Riko Wichmann</dc:creator>
  <cp:lastModifiedBy>Krasilnikov, Mikhail</cp:lastModifiedBy>
  <cp:revision>104</cp:revision>
  <cp:lastPrinted>2023-05-02T14:23:25Z</cp:lastPrinted>
  <dcterms:created xsi:type="dcterms:W3CDTF">2023-04-06T12:12:36Z</dcterms:created>
  <dcterms:modified xsi:type="dcterms:W3CDTF">2023-05-03T10:27:09Z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1033-11.1.0.11691</vt:lpwstr>
  </property>
</Properties>
</file>