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0" r:id="rId3"/>
  </p:sldMasterIdLst>
  <p:notesMasterIdLst>
    <p:notesMasterId r:id="rId14"/>
  </p:notesMasterIdLst>
  <p:handoutMasterIdLst>
    <p:handoutMasterId r:id="rId15"/>
  </p:handoutMasterIdLst>
  <p:sldIdLst>
    <p:sldId id="256" r:id="rId4"/>
    <p:sldId id="276" r:id="rId5"/>
    <p:sldId id="277" r:id="rId6"/>
    <p:sldId id="278" r:id="rId7"/>
    <p:sldId id="264" r:id="rId8"/>
    <p:sldId id="279" r:id="rId9"/>
    <p:sldId id="272" r:id="rId10"/>
    <p:sldId id="259" r:id="rId11"/>
    <p:sldId id="275" r:id="rId12"/>
    <p:sldId id="265" r:id="rId13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1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696C064A-D61B-4B21-B757-51A9B82445B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0136119" y="2518681"/>
            <a:ext cx="1440000" cy="144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0136119" y="2518681"/>
            <a:ext cx="1440000" cy="144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0136119" y="2518681"/>
            <a:ext cx="1440000" cy="144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XFEL Accelerator R&amp;D Status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 dirty="0"/>
              <a:t>Matthias </a:t>
            </a:r>
            <a:r>
              <a:rPr lang="en-US" sz="900" dirty="0" err="1"/>
              <a:t>Groß</a:t>
            </a:r>
            <a:r>
              <a:rPr lang="en-US" sz="900" dirty="0"/>
              <a:t>, Scientist / PITZ , 03.05.2023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848113" y="5973115"/>
            <a:ext cx="720000" cy="72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XFEL Accelerator R&amp;D Status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 dirty="0"/>
              <a:t>Matthias </a:t>
            </a:r>
            <a:r>
              <a:rPr lang="en-US" sz="900" dirty="0" err="1"/>
              <a:t>Groß</a:t>
            </a:r>
            <a:r>
              <a:rPr lang="en-US" sz="900" dirty="0"/>
              <a:t>, Scientist / PITZ , 03.05.2023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848113" y="5973115"/>
            <a:ext cx="720000" cy="72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XFEL Accelerator R&amp;D Status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 dirty="0"/>
              <a:t>Matthias </a:t>
            </a:r>
            <a:r>
              <a:rPr lang="en-US" sz="900" dirty="0" err="1"/>
              <a:t>Groß</a:t>
            </a:r>
            <a:r>
              <a:rPr lang="en-US" sz="900" dirty="0"/>
              <a:t>, Scientist / PITZ , 03.05.2023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848113" y="5973115"/>
            <a:ext cx="720000" cy="72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XFEL Accelerator R&amp;D </a:t>
            </a:r>
            <a:r>
              <a:rPr lang="de-DE" altLang="en-US" dirty="0">
                <a:latin typeface="Calibri" panose="020F0502020204030204" charset="0"/>
              </a:rPr>
              <a:t>Status Report</a:t>
            </a:r>
            <a:br>
              <a:rPr lang="en-US" dirty="0"/>
            </a:br>
            <a:r>
              <a:rPr lang="en-US" dirty="0">
                <a:latin typeface="Calibri" panose="020F0502020204030204"/>
              </a:rPr>
              <a:t>Development and test of advanced photo cathode laser shaping at PITZ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>
                <a:latin typeface="Calibri" panose="020F0502020204030204"/>
              </a:rPr>
              <a:t>Frank Stephan, Mikhail Krasilnikov, M</a:t>
            </a:r>
            <a:r>
              <a:rPr lang="en-US" dirty="0" err="1">
                <a:latin typeface="Calibri" panose="020F0502020204030204"/>
              </a:rPr>
              <a:t>atthias</a:t>
            </a:r>
            <a:r>
              <a:rPr lang="en-US" dirty="0">
                <a:latin typeface="Calibri" panose="020F0502020204030204"/>
              </a:rPr>
              <a:t> </a:t>
            </a:r>
            <a:r>
              <a:rPr lang="en-US" dirty="0" err="1">
                <a:latin typeface="Calibri" panose="020F0502020204030204"/>
              </a:rPr>
              <a:t>Groß</a:t>
            </a:r>
            <a:endParaRPr lang="en-US" dirty="0"/>
          </a:p>
          <a:p>
            <a:pPr>
              <a:defRPr/>
            </a:pPr>
            <a:r>
              <a:rPr lang="de-DE" dirty="0">
                <a:latin typeface="Calibri" panose="020F0502020204030204"/>
                <a:cs typeface="Calibri" panose="020F0502020204030204"/>
              </a:rPr>
              <a:t>3</a:t>
            </a:r>
            <a:r>
              <a:rPr lang="en-US" baseline="30000" dirty="0" err="1">
                <a:latin typeface="Calibri" panose="020F0502020204030204"/>
                <a:cs typeface="Calibri" panose="020F0502020204030204"/>
              </a:rPr>
              <a:t>rd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 May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Outlook /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latin typeface="Calibri" panose="020F0502020204030204" charset="0"/>
              </a:rPr>
              <a:t>Planned work for 2023:</a:t>
            </a:r>
          </a:p>
          <a:p>
            <a:pPr>
              <a:defRPr/>
            </a:pPr>
            <a:r>
              <a:rPr lang="en-US" altLang="en-US" dirty="0">
                <a:latin typeface="Calibri" panose="020F0502020204030204" charset="0"/>
              </a:rPr>
              <a:t>First beam characterization and emission study for ellipsoidal laser pulses in the green wavelength range at reduced gun gradients 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This depends on the work progress at INFN Milano on green cathodes</a:t>
            </a:r>
            <a:endParaRPr lang="de-DE" altLang="en-US" dirty="0">
              <a:latin typeface="Calibri" panose="020F0502020204030204" charset="0"/>
            </a:endParaRPr>
          </a:p>
          <a:p>
            <a:pPr>
              <a:defRPr/>
            </a:pPr>
            <a:r>
              <a:rPr lang="en-US" altLang="en-US" dirty="0">
                <a:latin typeface="Calibri" panose="020F0502020204030204" charset="0"/>
              </a:rPr>
              <a:t>Further improvement of ellipsoidal shaping technique by modulating the 3D density distribution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This could be delayed due to </a:t>
            </a:r>
            <a:r>
              <a:rPr lang="en-US" altLang="en-US">
                <a:latin typeface="Calibri" panose="020F0502020204030204" charset="0"/>
              </a:rPr>
              <a:t>difficulties during laser </a:t>
            </a:r>
            <a:r>
              <a:rPr lang="en-US" altLang="en-US" dirty="0">
                <a:latin typeface="Calibri" panose="020F0502020204030204" charset="0"/>
              </a:rPr>
              <a:t>lab reorganization</a:t>
            </a:r>
            <a:endParaRPr lang="de-DE" altLang="en-US" dirty="0">
              <a:latin typeface="Calibri" panose="020F0502020204030204" charset="0"/>
            </a:endParaRPr>
          </a:p>
          <a:p>
            <a:pPr lvl="0">
              <a:defRPr/>
            </a:pPr>
            <a:r>
              <a:rPr lang="de-DE" altLang="en-US" b="1" dirty="0">
                <a:latin typeface="Calibri" panose="020F0502020204030204" charset="0"/>
              </a:rPr>
              <a:t>Publications in 2022:</a:t>
            </a:r>
          </a:p>
          <a:p>
            <a:pPr lvl="0">
              <a:defRPr/>
            </a:pPr>
            <a:r>
              <a:rPr lang="de-DE" altLang="en-US" dirty="0">
                <a:latin typeface="Calibri" panose="020F0502020204030204" charset="0"/>
              </a:rPr>
              <a:t>C. Koschitzki, </a:t>
            </a:r>
            <a:r>
              <a:rPr lang="de-DE" altLang="en-US" dirty="0" err="1">
                <a:latin typeface="Calibri" panose="020F0502020204030204" charset="0"/>
              </a:rPr>
              <a:t>Chirped</a:t>
            </a:r>
            <a:r>
              <a:rPr lang="de-DE" altLang="en-US" dirty="0">
                <a:latin typeface="Calibri" panose="020F0502020204030204" charset="0"/>
              </a:rPr>
              <a:t> Pulse Laser Shaping </a:t>
            </a:r>
            <a:r>
              <a:rPr lang="de-DE" altLang="en-US" dirty="0" err="1">
                <a:latin typeface="Calibri" panose="020F0502020204030204" charset="0"/>
              </a:rPr>
              <a:t>for</a:t>
            </a:r>
            <a:r>
              <a:rPr lang="de-DE" altLang="en-US" dirty="0">
                <a:latin typeface="Calibri" panose="020F0502020204030204" charset="0"/>
              </a:rPr>
              <a:t> High </a:t>
            </a:r>
            <a:r>
              <a:rPr lang="de-DE" altLang="en-US" dirty="0" err="1">
                <a:latin typeface="Calibri" panose="020F0502020204030204" charset="0"/>
              </a:rPr>
              <a:t>Brightness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Photoinjectors</a:t>
            </a:r>
            <a:r>
              <a:rPr lang="de-DE" altLang="en-US" dirty="0">
                <a:latin typeface="Calibri" panose="020F0502020204030204" charset="0"/>
              </a:rPr>
              <a:t>, 40</a:t>
            </a:r>
            <a:r>
              <a:rPr lang="de-DE" altLang="en-US" baseline="30000" dirty="0">
                <a:latin typeface="Calibri" panose="020F0502020204030204" charset="0"/>
              </a:rPr>
              <a:t>th</a:t>
            </a:r>
            <a:r>
              <a:rPr lang="de-DE" altLang="en-US" dirty="0">
                <a:latin typeface="Calibri" panose="020F0502020204030204" charset="0"/>
              </a:rPr>
              <a:t> International Free </a:t>
            </a:r>
            <a:r>
              <a:rPr lang="de-DE" altLang="en-US" dirty="0" err="1">
                <a:latin typeface="Calibri" panose="020F0502020204030204" charset="0"/>
              </a:rPr>
              <a:t>Electron</a:t>
            </a:r>
            <a:r>
              <a:rPr lang="de-DE" altLang="en-US" dirty="0">
                <a:latin typeface="Calibri" panose="020F0502020204030204" charset="0"/>
              </a:rPr>
              <a:t> Laser Conference, FEL2022, Trieste, </a:t>
            </a:r>
            <a:r>
              <a:rPr lang="de-DE" altLang="en-US" dirty="0" err="1">
                <a:latin typeface="Calibri" panose="020F0502020204030204" charset="0"/>
              </a:rPr>
              <a:t>Italy</a:t>
            </a:r>
            <a:r>
              <a:rPr lang="de-DE" altLang="en-US" dirty="0">
                <a:latin typeface="Calibri" panose="020F0502020204030204" charset="0"/>
              </a:rPr>
              <a:t>, 21 Aug 2022 - 26 Aug 2022 WEAO4 (2022)</a:t>
            </a: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  <a:p>
            <a:pPr>
              <a:defRPr/>
            </a:pPr>
            <a:endParaRPr lang="de-DE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Scope of the R&amp;D </a:t>
            </a:r>
            <a:r>
              <a:rPr lang="de-DE" altLang="en-US" dirty="0">
                <a:latin typeface="Calibri" panose="020F0502020204030204" charset="0"/>
              </a:rPr>
              <a:t>a</a:t>
            </a:r>
            <a:r>
              <a:rPr lang="en-US" dirty="0">
                <a:latin typeface="Calibri" panose="020F0502020204030204"/>
              </a:rPr>
              <a:t>ctivity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22A2EB-5782-4A8F-ABC0-66CB640C89E2}"/>
              </a:ext>
            </a:extLst>
          </p:cNvPr>
          <p:cNvSpPr txBox="1">
            <a:spLocks/>
          </p:cNvSpPr>
          <p:nvPr/>
        </p:nvSpPr>
        <p:spPr bwMode="auto">
          <a:xfrm>
            <a:off x="407988" y="1406427"/>
            <a:ext cx="561657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SzPct val="8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charset="0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SzPct val="60000"/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x-</a:t>
            </a:r>
            <a:r>
              <a:rPr lang="de-DE" dirty="0" err="1"/>
              <a:t>ray</a:t>
            </a:r>
            <a:r>
              <a:rPr lang="de-DE" dirty="0"/>
              <a:t> FELs:</a:t>
            </a:r>
          </a:p>
          <a:p>
            <a:endParaRPr lang="de-DE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dirty="0"/>
              <a:t>High </a:t>
            </a:r>
            <a:r>
              <a:rPr lang="de-DE" dirty="0" err="1"/>
              <a:t>intensity</a:t>
            </a:r>
            <a:endParaRPr lang="de-DE" dirty="0"/>
          </a:p>
          <a:p>
            <a:pPr>
              <a:buFont typeface="+mj-lt"/>
              <a:buAutoNum type="arabicPeriod"/>
            </a:pPr>
            <a:endParaRPr lang="de-DE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dirty="0"/>
              <a:t>Short </a:t>
            </a:r>
            <a:r>
              <a:rPr lang="de-DE" dirty="0" err="1"/>
              <a:t>pulses</a:t>
            </a:r>
            <a:endParaRPr lang="de-DE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de-DE" dirty="0"/>
              <a:t>     (high time </a:t>
            </a:r>
            <a:r>
              <a:rPr lang="de-DE" dirty="0" err="1"/>
              <a:t>resolution</a:t>
            </a:r>
            <a:r>
              <a:rPr lang="de-DE" dirty="0"/>
              <a:t>)</a:t>
            </a:r>
          </a:p>
          <a:p>
            <a:pPr>
              <a:buFont typeface="+mj-lt"/>
              <a:buAutoNum type="arabicPeriod"/>
            </a:pPr>
            <a:endParaRPr lang="de-DE" sz="2800" dirty="0"/>
          </a:p>
          <a:p>
            <a:pPr>
              <a:buSzPct val="100000"/>
              <a:buFont typeface="+mj-lt"/>
              <a:buAutoNum type="arabicPeriod" startAt="3"/>
            </a:pPr>
            <a:r>
              <a:rPr lang="de-DE" dirty="0" err="1"/>
              <a:t>Protect</a:t>
            </a:r>
            <a:r>
              <a:rPr lang="de-DE" dirty="0"/>
              <a:t> </a:t>
            </a:r>
            <a:r>
              <a:rPr lang="de-DE" dirty="0" err="1"/>
              <a:t>machine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29D7B67-F834-4867-B447-1BA13DDBDB9A}"/>
              </a:ext>
            </a:extLst>
          </p:cNvPr>
          <p:cNvSpPr txBox="1">
            <a:spLocks/>
          </p:cNvSpPr>
          <p:nvPr/>
        </p:nvSpPr>
        <p:spPr>
          <a:xfrm>
            <a:off x="8544273" y="1299071"/>
            <a:ext cx="3239740" cy="5010249"/>
          </a:xfrm>
          <a:prstGeom prst="rect">
            <a:avLst/>
          </a:prstGeom>
        </p:spPr>
        <p:txBody>
          <a:bodyPr/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SzPct val="8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charset="0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SzPct val="60000"/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de-DE" dirty="0"/>
          </a:p>
          <a:p>
            <a:pPr marL="0" indent="0">
              <a:buFontTx/>
              <a:buNone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Low </a:t>
            </a:r>
            <a:r>
              <a:rPr lang="de-DE" dirty="0" err="1"/>
              <a:t>transverse</a:t>
            </a:r>
            <a:r>
              <a:rPr lang="de-DE" dirty="0"/>
              <a:t> </a:t>
            </a:r>
            <a:r>
              <a:rPr lang="de-DE" dirty="0" err="1"/>
              <a:t>emittance</a:t>
            </a:r>
            <a:endParaRPr lang="de-DE" dirty="0"/>
          </a:p>
          <a:p>
            <a:pPr marL="0" indent="0">
              <a:buFontTx/>
              <a:buNone/>
            </a:pPr>
            <a:endParaRPr lang="de-DE" sz="2400" dirty="0"/>
          </a:p>
          <a:p>
            <a:pPr marL="0" indent="0">
              <a:buFontTx/>
              <a:buNone/>
            </a:pPr>
            <a:r>
              <a:rPr lang="de-DE" dirty="0"/>
              <a:t>Linear longitudinal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space</a:t>
            </a:r>
            <a:endParaRPr lang="de-DE" dirty="0"/>
          </a:p>
          <a:p>
            <a:pPr marL="0" indent="0">
              <a:buFontTx/>
              <a:buNone/>
            </a:pPr>
            <a:endParaRPr lang="de-DE" sz="2800" dirty="0"/>
          </a:p>
          <a:p>
            <a:pPr marL="0" indent="0">
              <a:buFontTx/>
              <a:buNone/>
            </a:pPr>
            <a:r>
              <a:rPr lang="de-DE" dirty="0" err="1"/>
              <a:t>Minimize</a:t>
            </a:r>
            <a:r>
              <a:rPr lang="de-DE" dirty="0"/>
              <a:t> beam </a:t>
            </a:r>
            <a:r>
              <a:rPr lang="de-DE" dirty="0" err="1"/>
              <a:t>halo</a:t>
            </a:r>
            <a:endParaRPr lang="de-DE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3215206-0E8A-4D53-8227-7ACE1E743D24}"/>
              </a:ext>
            </a:extLst>
          </p:cNvPr>
          <p:cNvSpPr txBox="1">
            <a:spLocks/>
          </p:cNvSpPr>
          <p:nvPr/>
        </p:nvSpPr>
        <p:spPr>
          <a:xfrm>
            <a:off x="4367808" y="1515095"/>
            <a:ext cx="3096344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saturation</a:t>
            </a:r>
            <a:r>
              <a:rPr lang="de-DE" dirty="0"/>
              <a:t> in </a:t>
            </a:r>
            <a:r>
              <a:rPr lang="de-DE" dirty="0" err="1"/>
              <a:t>undulator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Strong </a:t>
            </a:r>
            <a:r>
              <a:rPr lang="de-DE" dirty="0" err="1"/>
              <a:t>bunch</a:t>
            </a:r>
            <a:r>
              <a:rPr lang="de-DE" dirty="0"/>
              <a:t> </a:t>
            </a:r>
            <a:r>
              <a:rPr lang="de-DE" dirty="0" err="1"/>
              <a:t>compression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Minimal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damage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undulators</a:t>
            </a:r>
            <a:endParaRPr lang="de-DE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266CAF1-4797-41AC-AD4B-117535759236}"/>
              </a:ext>
            </a:extLst>
          </p:cNvPr>
          <p:cNvSpPr/>
          <p:nvPr/>
        </p:nvSpPr>
        <p:spPr>
          <a:xfrm>
            <a:off x="3431704" y="2420888"/>
            <a:ext cx="576064" cy="360040"/>
          </a:xfrm>
          <a:prstGeom prst="rightArrow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F9DABFD-44E0-469F-9C1B-4E73306AA739}"/>
              </a:ext>
            </a:extLst>
          </p:cNvPr>
          <p:cNvSpPr/>
          <p:nvPr/>
        </p:nvSpPr>
        <p:spPr>
          <a:xfrm>
            <a:off x="3431704" y="3789040"/>
            <a:ext cx="576064" cy="360040"/>
          </a:xfrm>
          <a:prstGeom prst="rightArrow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AF8D82F-3EDC-4335-9F33-F48E8123D964}"/>
              </a:ext>
            </a:extLst>
          </p:cNvPr>
          <p:cNvSpPr/>
          <p:nvPr/>
        </p:nvSpPr>
        <p:spPr>
          <a:xfrm>
            <a:off x="3431704" y="5157192"/>
            <a:ext cx="576064" cy="360040"/>
          </a:xfrm>
          <a:prstGeom prst="rightArrow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F3A8477-14BD-4E5D-A8FC-258373E9AC8F}"/>
              </a:ext>
            </a:extLst>
          </p:cNvPr>
          <p:cNvSpPr/>
          <p:nvPr/>
        </p:nvSpPr>
        <p:spPr>
          <a:xfrm>
            <a:off x="7680176" y="2420888"/>
            <a:ext cx="576064" cy="360040"/>
          </a:xfrm>
          <a:prstGeom prst="rightArrow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6D558D-8567-49F0-A78D-D1E322F109E6}"/>
              </a:ext>
            </a:extLst>
          </p:cNvPr>
          <p:cNvSpPr/>
          <p:nvPr/>
        </p:nvSpPr>
        <p:spPr>
          <a:xfrm>
            <a:off x="7680176" y="3789040"/>
            <a:ext cx="576064" cy="360040"/>
          </a:xfrm>
          <a:prstGeom prst="rightArrow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5E16521-E9EE-4654-A130-11311E9A9B4D}"/>
              </a:ext>
            </a:extLst>
          </p:cNvPr>
          <p:cNvSpPr/>
          <p:nvPr/>
        </p:nvSpPr>
        <p:spPr>
          <a:xfrm>
            <a:off x="7680176" y="5157192"/>
            <a:ext cx="576064" cy="360040"/>
          </a:xfrm>
          <a:prstGeom prst="rightArrow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FE75-6A5D-4E6C-8EF0-7E5B0C463C21}"/>
              </a:ext>
            </a:extLst>
          </p:cNvPr>
          <p:cNvSpPr/>
          <p:nvPr/>
        </p:nvSpPr>
        <p:spPr bwMode="auto">
          <a:xfrm>
            <a:off x="5015881" y="548680"/>
            <a:ext cx="6768132" cy="1512168"/>
          </a:xfrm>
          <a:prstGeom prst="wedgeRoundRectCallout">
            <a:avLst>
              <a:gd name="adj1" fmla="val 27802"/>
              <a:gd name="adj2" fmla="val 79257"/>
              <a:gd name="adj3" fmla="val 16667"/>
            </a:avLst>
          </a:prstGeom>
          <a:solidFill>
            <a:schemeClr val="accent6"/>
          </a:solidFill>
        </p:spPr>
        <p:txBody>
          <a:bodyPr rtlCol="0" anchor="ctr"/>
          <a:lstStyle/>
          <a:p>
            <a:pPr marL="342900" indent="-342900">
              <a:buAutoNum type="arabicParenR"/>
            </a:pPr>
            <a:r>
              <a:rPr lang="en-US" sz="1600" dirty="0"/>
              <a:t>Future possible </a:t>
            </a:r>
            <a:r>
              <a:rPr lang="en-US" sz="1600" dirty="0">
                <a:solidFill>
                  <a:srgbClr val="FF0000"/>
                </a:solidFill>
              </a:rPr>
              <a:t>CW operation regimes </a:t>
            </a:r>
            <a:r>
              <a:rPr lang="en-US" sz="1600" dirty="0"/>
              <a:t>at </a:t>
            </a:r>
            <a:r>
              <a:rPr lang="en-US" sz="1600" dirty="0" err="1"/>
              <a:t>EuXFEL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FF0000"/>
                </a:solidFill>
              </a:rPr>
              <a:t>lower accelerating gradient </a:t>
            </a:r>
            <a:r>
              <a:rPr lang="en-US" sz="1600" dirty="0"/>
              <a:t>at the photo cathode and in the </a:t>
            </a:r>
            <a:r>
              <a:rPr lang="en-US" sz="1600" dirty="0" err="1"/>
              <a:t>linac</a:t>
            </a:r>
            <a:endParaRPr lang="en-US" sz="1600" dirty="0"/>
          </a:p>
          <a:p>
            <a:pPr marL="342900" indent="-342900">
              <a:buAutoNum type="arabicParenR"/>
            </a:pPr>
            <a:r>
              <a:rPr lang="de-DE" sz="1600" dirty="0">
                <a:sym typeface="Wingdings" panose="05000000000000000000" pitchFamily="2" charset="2"/>
              </a:rPr>
              <a:t>Even </a:t>
            </a:r>
            <a:r>
              <a:rPr lang="de-DE" sz="1600" dirty="0" err="1">
                <a:solidFill>
                  <a:srgbClr val="FF0000"/>
                </a:solidFill>
                <a:sym typeface="Wingdings" panose="05000000000000000000" pitchFamily="2" charset="2"/>
              </a:rPr>
              <a:t>shorter</a:t>
            </a:r>
            <a:r>
              <a:rPr lang="de-DE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FF0000"/>
                </a:solidFill>
                <a:sym typeface="Wingdings" panose="05000000000000000000" pitchFamily="2" charset="2"/>
              </a:rPr>
              <a:t>radiation</a:t>
            </a:r>
            <a:r>
              <a:rPr lang="de-DE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FF0000"/>
                </a:solidFill>
                <a:sym typeface="Wingdings" panose="05000000000000000000" pitchFamily="2" charset="2"/>
              </a:rPr>
              <a:t>wavelength</a:t>
            </a:r>
            <a:r>
              <a:rPr lang="de-DE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with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the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existing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pulsed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EuXFEL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To reach the required beam quality: </a:t>
            </a:r>
            <a:r>
              <a:rPr lang="en-US" sz="1600" dirty="0">
                <a:solidFill>
                  <a:srgbClr val="FF0000"/>
                </a:solidFill>
              </a:rPr>
              <a:t>laser beam shaping towards ellipsoidal pulses</a:t>
            </a:r>
            <a:r>
              <a:rPr lang="en-US" sz="1600" dirty="0"/>
              <a:t> - and </a:t>
            </a:r>
            <a:r>
              <a:rPr lang="de-DE" sz="1600" dirty="0" err="1">
                <a:sym typeface="Wingdings" panose="05000000000000000000" pitchFamily="2" charset="2"/>
              </a:rPr>
              <a:t>lower</a:t>
            </a:r>
            <a:r>
              <a:rPr lang="de-DE" sz="1600" dirty="0">
                <a:sym typeface="Wingdings" panose="05000000000000000000" pitchFamily="2" charset="2"/>
              </a:rPr>
              <a:t> thermal </a:t>
            </a:r>
            <a:r>
              <a:rPr lang="de-DE" sz="1600" dirty="0" err="1">
                <a:sym typeface="Wingdings" panose="05000000000000000000" pitchFamily="2" charset="2"/>
              </a:rPr>
              <a:t>emittance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cathodes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for</a:t>
            </a:r>
            <a:r>
              <a:rPr lang="de-DE" sz="1600" dirty="0">
                <a:sym typeface="Wingdings" panose="05000000000000000000" pitchFamily="2" charset="2"/>
              </a:rPr>
              <a:t> 2) – </a:t>
            </a:r>
            <a:r>
              <a:rPr lang="en-US" sz="1600" dirty="0"/>
              <a:t>can provide a path</a:t>
            </a:r>
          </a:p>
        </p:txBody>
      </p:sp>
    </p:spTree>
    <p:extLst>
      <p:ext uri="{BB962C8B-B14F-4D97-AF65-F5344CB8AC3E}">
        <p14:creationId xmlns:p14="http://schemas.microsoft.com/office/powerpoint/2010/main" val="150258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Scope of the R&amp;D </a:t>
            </a:r>
            <a:r>
              <a:rPr lang="de-DE" altLang="en-US" dirty="0">
                <a:latin typeface="Calibri" panose="020F0502020204030204" charset="0"/>
              </a:rPr>
              <a:t>a</a:t>
            </a:r>
            <a:r>
              <a:rPr lang="en-US" dirty="0">
                <a:latin typeface="Calibri" panose="020F0502020204030204"/>
              </a:rPr>
              <a:t>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43DA5C-6283-470F-B0FD-CAD0F24ED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196753"/>
            <a:ext cx="10944224" cy="648072"/>
          </a:xfrm>
        </p:spPr>
        <p:txBody>
          <a:bodyPr/>
          <a:lstStyle/>
          <a:p>
            <a:r>
              <a:rPr lang="de-DE" sz="1600" dirty="0" err="1"/>
              <a:t>Uniformly</a:t>
            </a:r>
            <a:r>
              <a:rPr lang="de-DE" sz="1600" dirty="0"/>
              <a:t> </a:t>
            </a:r>
            <a:r>
              <a:rPr lang="de-DE" sz="1600" dirty="0" err="1"/>
              <a:t>filled</a:t>
            </a:r>
            <a:r>
              <a:rPr lang="de-DE" sz="1600" dirty="0"/>
              <a:t> ellipsoid: </a:t>
            </a:r>
            <a:r>
              <a:rPr lang="en-US" sz="1600" dirty="0"/>
              <a:t>I.M. </a:t>
            </a:r>
            <a:r>
              <a:rPr lang="en-US" sz="1600" dirty="0" err="1"/>
              <a:t>Kapchinskii</a:t>
            </a:r>
            <a:r>
              <a:rPr lang="en-US" sz="1600" dirty="0"/>
              <a:t> and V.V. </a:t>
            </a:r>
            <a:r>
              <a:rPr lang="en-US" sz="1600" dirty="0" err="1"/>
              <a:t>Vladimirskii</a:t>
            </a:r>
            <a:r>
              <a:rPr lang="en-US" sz="1600" dirty="0"/>
              <a:t>, in </a:t>
            </a:r>
            <a:r>
              <a:rPr lang="en-US" sz="1600" i="1" dirty="0"/>
              <a:t>Proceedings of the International Conference on High Energy Accelerators, CERN, Geneva </a:t>
            </a:r>
            <a:r>
              <a:rPr lang="en-US" sz="1600" dirty="0"/>
              <a:t>(Scientific Information Service CERN, Geneva, 1959), p. 274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F494E-E084-4A25-AA5B-C2CB1C66B2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84" y="2916460"/>
            <a:ext cx="2916284" cy="218804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F7A652-861D-4758-BC56-433A61B468B4}"/>
              </a:ext>
            </a:extLst>
          </p:cNvPr>
          <p:cNvSpPr txBox="1">
            <a:spLocks/>
          </p:cNvSpPr>
          <p:nvPr/>
        </p:nvSpPr>
        <p:spPr bwMode="auto">
          <a:xfrm>
            <a:off x="983432" y="1622451"/>
            <a:ext cx="10800580" cy="8704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SzPct val="80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charset="0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SzPct val="60000"/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Low </a:t>
            </a:r>
            <a:r>
              <a:rPr lang="de-DE" dirty="0" err="1"/>
              <a:t>transverse</a:t>
            </a:r>
            <a:r>
              <a:rPr lang="de-DE" dirty="0"/>
              <a:t> </a:t>
            </a:r>
            <a:r>
              <a:rPr lang="de-DE" dirty="0" err="1"/>
              <a:t>emittance</a:t>
            </a:r>
            <a:r>
              <a:rPr lang="de-DE" dirty="0"/>
              <a:t>	             Linear longitudinal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	        </a:t>
            </a:r>
            <a:r>
              <a:rPr lang="de-DE" dirty="0" err="1"/>
              <a:t>Minimize</a:t>
            </a:r>
            <a:r>
              <a:rPr lang="de-DE" dirty="0"/>
              <a:t> beam </a:t>
            </a:r>
            <a:r>
              <a:rPr lang="de-DE" dirty="0" err="1"/>
              <a:t>halo</a:t>
            </a:r>
            <a:endParaRPr lang="de-DE" dirty="0"/>
          </a:p>
          <a:p>
            <a:pPr marL="0" indent="0">
              <a:buFontTx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2B4C4-6298-4F5D-95FF-2ED36A2CF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67" y="2970004"/>
            <a:ext cx="3439509" cy="2259195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A003B48A-7FA4-43BD-82EF-FA88D343B05C}"/>
              </a:ext>
            </a:extLst>
          </p:cNvPr>
          <p:cNvSpPr/>
          <p:nvPr/>
        </p:nvSpPr>
        <p:spPr>
          <a:xfrm>
            <a:off x="2207568" y="2600907"/>
            <a:ext cx="288032" cy="324037"/>
          </a:xfrm>
          <a:prstGeom prst="downArrow">
            <a:avLst/>
          </a:prstGeom>
          <a:solidFill>
            <a:srgbClr val="5BC5F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EE313-CA62-41C1-9980-95C58FAED70F}"/>
              </a:ext>
            </a:extLst>
          </p:cNvPr>
          <p:cNvSpPr txBox="1"/>
          <p:nvPr/>
        </p:nvSpPr>
        <p:spPr>
          <a:xfrm>
            <a:off x="695400" y="5301208"/>
            <a:ext cx="3120776" cy="954107"/>
          </a:xfrm>
          <a:prstGeom prst="rect">
            <a:avLst/>
          </a:prstGeom>
          <a:noFill/>
          <a:ln>
            <a:solidFill>
              <a:srgbClr val="5BC5F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/>
              <a:t>O. J. Luiten, S. B. van der Geer, M. J. de Loos, F. B. </a:t>
            </a:r>
            <a:r>
              <a:rPr lang="en-US" sz="1400" dirty="0" err="1"/>
              <a:t>Kiewiet</a:t>
            </a:r>
            <a:r>
              <a:rPr lang="en-US" sz="1400" dirty="0"/>
              <a:t>, and M. J. van der </a:t>
            </a:r>
            <a:r>
              <a:rPr lang="en-US" sz="1400" dirty="0" err="1"/>
              <a:t>Wiel</a:t>
            </a:r>
            <a:r>
              <a:rPr lang="en-US" sz="1400" dirty="0"/>
              <a:t>, Phys. Rev. Lett. 93, 094802 (2004)</a:t>
            </a:r>
            <a:endParaRPr lang="en-US" sz="12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D86C7AC-9892-43E3-82B8-F31A2C4E860B}"/>
              </a:ext>
            </a:extLst>
          </p:cNvPr>
          <p:cNvSpPr/>
          <p:nvPr/>
        </p:nvSpPr>
        <p:spPr>
          <a:xfrm>
            <a:off x="6023992" y="2600907"/>
            <a:ext cx="288032" cy="324037"/>
          </a:xfrm>
          <a:prstGeom prst="downArrow">
            <a:avLst/>
          </a:prstGeom>
          <a:solidFill>
            <a:srgbClr val="5BC5F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12" name="Content Placeholder 16">
            <a:extLst>
              <a:ext uri="{FF2B5EF4-FFF2-40B4-BE49-F238E27FC236}">
                <a16:creationId xmlns:a16="http://schemas.microsoft.com/office/drawing/2014/main" id="{E81B4BB2-774E-4CC9-8EDC-C2E124039D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60" y="2924944"/>
            <a:ext cx="3269540" cy="21796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E317C1-FA9F-42A8-A4D8-176363F36374}"/>
              </a:ext>
            </a:extLst>
          </p:cNvPr>
          <p:cNvSpPr txBox="1"/>
          <p:nvPr/>
        </p:nvSpPr>
        <p:spPr>
          <a:xfrm>
            <a:off x="8892878" y="5493267"/>
            <a:ext cx="2039091" cy="307777"/>
          </a:xfrm>
          <a:prstGeom prst="rect">
            <a:avLst/>
          </a:prstGeom>
          <a:noFill/>
          <a:ln>
            <a:solidFill>
              <a:srgbClr val="5BC5F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Courtesy</a:t>
            </a:r>
            <a:r>
              <a:rPr lang="de-DE" sz="1400" dirty="0"/>
              <a:t>: Houjun Qian</a:t>
            </a:r>
            <a:endParaRPr lang="en-US" sz="1200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89E2C47-505A-40DE-AD37-3B5DE1D9F4FF}"/>
              </a:ext>
            </a:extLst>
          </p:cNvPr>
          <p:cNvSpPr/>
          <p:nvPr/>
        </p:nvSpPr>
        <p:spPr>
          <a:xfrm>
            <a:off x="9768408" y="2600907"/>
            <a:ext cx="288032" cy="324037"/>
          </a:xfrm>
          <a:prstGeom prst="downArrow">
            <a:avLst/>
          </a:prstGeom>
          <a:solidFill>
            <a:srgbClr val="5BC5F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B6B9A2-BB57-4E47-92D9-866288104BF7}"/>
              </a:ext>
            </a:extLst>
          </p:cNvPr>
          <p:cNvSpPr txBox="1"/>
          <p:nvPr/>
        </p:nvSpPr>
        <p:spPr>
          <a:xfrm>
            <a:off x="5076453" y="5493267"/>
            <a:ext cx="2039091" cy="307777"/>
          </a:xfrm>
          <a:prstGeom prst="rect">
            <a:avLst/>
          </a:prstGeom>
          <a:noFill/>
          <a:ln>
            <a:solidFill>
              <a:srgbClr val="5BC5F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/>
              <a:t>Courtesy</a:t>
            </a:r>
            <a:r>
              <a:rPr lang="de-DE" sz="1400" dirty="0"/>
              <a:t>: Houjun Qian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761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Scope of the R&amp;D </a:t>
            </a:r>
            <a:r>
              <a:rPr lang="de-DE" altLang="en-US" dirty="0">
                <a:latin typeface="Calibri" panose="020F0502020204030204" charset="0"/>
              </a:rPr>
              <a:t>a</a:t>
            </a:r>
            <a:r>
              <a:rPr lang="en-US" dirty="0">
                <a:latin typeface="Calibri" panose="020F0502020204030204"/>
              </a:rPr>
              <a:t>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874375" cy="4526280"/>
          </a:xfrm>
        </p:spPr>
        <p:txBody>
          <a:bodyPr/>
          <a:lstStyle/>
          <a:p>
            <a:pPr>
              <a:defRPr/>
            </a:pPr>
            <a:r>
              <a:rPr lang="de-DE" dirty="0">
                <a:latin typeface="Calibri" panose="020F0502020204030204"/>
              </a:rPr>
              <a:t>B</a:t>
            </a:r>
            <a:r>
              <a:rPr lang="en-US" dirty="0" err="1">
                <a:latin typeface="Calibri" panose="020F0502020204030204"/>
              </a:rPr>
              <a:t>asic</a:t>
            </a:r>
            <a:r>
              <a:rPr lang="en-US" dirty="0">
                <a:latin typeface="Calibri" panose="020F0502020204030204"/>
              </a:rPr>
              <a:t> principle:</a:t>
            </a:r>
          </a:p>
          <a:p>
            <a:pPr>
              <a:defRPr/>
            </a:pPr>
            <a:endParaRPr lang="de-DE" altLang="en-US" dirty="0">
              <a:latin typeface="Calibri" panose="020F0502020204030204" charset="0"/>
            </a:endParaRPr>
          </a:p>
          <a:p>
            <a:pPr>
              <a:defRPr/>
            </a:pPr>
            <a:endParaRPr lang="de-DE" altLang="en-US" dirty="0">
              <a:latin typeface="Calibri" panose="020F0502020204030204" charset="0"/>
            </a:endParaRPr>
          </a:p>
          <a:p>
            <a:pPr>
              <a:defRPr/>
            </a:pPr>
            <a:endParaRPr lang="de-DE" altLang="en-US" dirty="0">
              <a:latin typeface="Calibri" panose="020F0502020204030204" charset="0"/>
            </a:endParaRPr>
          </a:p>
          <a:p>
            <a:pPr>
              <a:defRPr/>
            </a:pPr>
            <a:endParaRPr lang="de-DE" altLang="en-US" dirty="0">
              <a:latin typeface="Calibri" panose="020F0502020204030204" charset="0"/>
            </a:endParaRPr>
          </a:p>
          <a:p>
            <a:pPr>
              <a:defRPr/>
            </a:pPr>
            <a:endParaRPr lang="de-DE" altLang="en-US" dirty="0">
              <a:latin typeface="Calibri" panose="020F0502020204030204" charset="0"/>
            </a:endParaRPr>
          </a:p>
          <a:p>
            <a:pPr>
              <a:defRPr/>
            </a:pPr>
            <a:endParaRPr lang="de-DE" altLang="en-US" dirty="0">
              <a:latin typeface="Calibri" panose="020F0502020204030204" charset="0"/>
            </a:endParaRPr>
          </a:p>
          <a:p>
            <a:pPr>
              <a:defRPr/>
            </a:pPr>
            <a:r>
              <a:rPr lang="de-DE" dirty="0">
                <a:latin typeface="Calibri" panose="020F0502020204030204" charset="0"/>
              </a:rPr>
              <a:t>I</a:t>
            </a:r>
            <a:r>
              <a:rPr lang="en-US" dirty="0" err="1">
                <a:latin typeface="Calibri" panose="020F0502020204030204"/>
              </a:rPr>
              <a:t>nterface</a:t>
            </a:r>
            <a:r>
              <a:rPr lang="en-US" dirty="0">
                <a:latin typeface="Calibri" panose="020F0502020204030204"/>
              </a:rPr>
              <a:t> with other XFEL R&amp;D or operation activities: XFEL-RP-214 Basic CW gun Research </a:t>
            </a:r>
            <a:r>
              <a:rPr lang="en-US" dirty="0">
                <a:latin typeface="Calibri" panose="020F0502020204030204"/>
                <a:sym typeface="Symbol" panose="05050102010706020507" pitchFamily="18" charset="2"/>
              </a:rPr>
              <a:t> photocathodes with high quantum efficiency in the green wavelength range</a:t>
            </a:r>
            <a:endParaRPr lang="en-US" dirty="0"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A94600-EAC8-48A2-BA34-50D1DBBCE8A1}"/>
              </a:ext>
            </a:extLst>
          </p:cNvPr>
          <p:cNvGrpSpPr/>
          <p:nvPr/>
        </p:nvGrpSpPr>
        <p:grpSpPr>
          <a:xfrm>
            <a:off x="2495600" y="1412776"/>
            <a:ext cx="9260536" cy="3168352"/>
            <a:chOff x="4871864" y="4149080"/>
            <a:chExt cx="7056784" cy="241437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A89A2A26-4D96-4CF8-A918-D797BCAFB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864" y="4149080"/>
              <a:ext cx="7056784" cy="2414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6D9FB07-03A7-48FF-B71D-59976E323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0590" y="5296114"/>
              <a:ext cx="772907" cy="76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C7CC3C-11BA-41E3-916A-C7C0EF798893}"/>
                </a:ext>
              </a:extLst>
            </p:cNvPr>
            <p:cNvSpPr/>
            <p:nvPr/>
          </p:nvSpPr>
          <p:spPr>
            <a:xfrm>
              <a:off x="8616280" y="4221088"/>
              <a:ext cx="576064" cy="32403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72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Achievements in the past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de-DE" altLang="en-US" dirty="0" err="1">
                <a:latin typeface="Calibri" panose="020F0502020204030204" charset="0"/>
              </a:rPr>
              <a:t>Realizing</a:t>
            </a:r>
            <a:r>
              <a:rPr lang="de-DE" altLang="en-US" dirty="0">
                <a:latin typeface="Calibri" panose="020F0502020204030204" charset="0"/>
              </a:rPr>
              <a:t> a </a:t>
            </a:r>
            <a:r>
              <a:rPr lang="de-DE" altLang="en-US" dirty="0" err="1">
                <a:latin typeface="Calibri" panose="020F0502020204030204" charset="0"/>
              </a:rPr>
              <a:t>setup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for</a:t>
            </a:r>
            <a:r>
              <a:rPr lang="de-DE" altLang="en-US" dirty="0">
                <a:latin typeface="Calibri" panose="020F0502020204030204" charset="0"/>
              </a:rPr>
              <a:t> pulse </a:t>
            </a:r>
            <a:r>
              <a:rPr lang="de-DE" altLang="en-US" dirty="0" err="1">
                <a:latin typeface="Calibri" panose="020F0502020204030204" charset="0"/>
              </a:rPr>
              <a:t>shaping</a:t>
            </a:r>
            <a:r>
              <a:rPr lang="de-DE" altLang="en-US" dirty="0">
                <a:latin typeface="Calibri" panose="020F0502020204030204" charset="0"/>
              </a:rPr>
              <a:t> in </a:t>
            </a:r>
            <a:r>
              <a:rPr lang="de-DE" altLang="en-US" dirty="0" err="1">
                <a:latin typeface="Calibri" panose="020F0502020204030204" charset="0"/>
              </a:rPr>
              <a:t>the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green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wavelength</a:t>
            </a:r>
            <a:r>
              <a:rPr lang="de-DE" altLang="en-US" dirty="0">
                <a:latin typeface="Calibri" panose="020F0502020204030204" charset="0"/>
              </a:rPr>
              <a:t>: </a:t>
            </a:r>
            <a:r>
              <a:rPr lang="de-DE" altLang="en-US" dirty="0" err="1">
                <a:solidFill>
                  <a:srgbClr val="FF0000"/>
                </a:solidFill>
                <a:latin typeface="Calibri" panose="020F0502020204030204" charset="0"/>
              </a:rPr>
              <a:t>only</a:t>
            </a:r>
            <a:r>
              <a:rPr lang="de-DE" altLang="en-US" dirty="0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r>
              <a:rPr lang="de-DE" altLang="en-US" dirty="0" err="1">
                <a:solidFill>
                  <a:srgbClr val="FF0000"/>
                </a:solidFill>
                <a:latin typeface="Calibri" panose="020F0502020204030204" charset="0"/>
              </a:rPr>
              <a:t>one</a:t>
            </a:r>
            <a:r>
              <a:rPr lang="de-DE" altLang="en-US" dirty="0">
                <a:solidFill>
                  <a:srgbClr val="FF0000"/>
                </a:solidFill>
                <a:latin typeface="Calibri" panose="020F0502020204030204" charset="0"/>
              </a:rPr>
              <a:t> SHG </a:t>
            </a:r>
            <a:r>
              <a:rPr lang="de-DE" altLang="en-US" dirty="0" err="1">
                <a:solidFill>
                  <a:srgbClr val="FF0000"/>
                </a:solidFill>
                <a:latin typeface="Calibri" panose="020F0502020204030204" charset="0"/>
              </a:rPr>
              <a:t>frequency</a:t>
            </a:r>
            <a:r>
              <a:rPr lang="de-DE" altLang="en-US" dirty="0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r>
              <a:rPr lang="de-DE" altLang="en-US" dirty="0" err="1">
                <a:solidFill>
                  <a:srgbClr val="FF0000"/>
                </a:solidFill>
                <a:latin typeface="Calibri" panose="020F0502020204030204" charset="0"/>
              </a:rPr>
              <a:t>conversion</a:t>
            </a:r>
            <a:r>
              <a:rPr lang="de-DE" altLang="en-US" dirty="0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r>
              <a:rPr lang="de-DE" altLang="en-US" dirty="0" err="1">
                <a:solidFill>
                  <a:srgbClr val="FF0000"/>
                </a:solidFill>
                <a:latin typeface="Calibri" panose="020F0502020204030204" charset="0"/>
              </a:rPr>
              <a:t>step</a:t>
            </a:r>
            <a:r>
              <a:rPr lang="de-DE" altLang="en-US" dirty="0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r>
              <a:rPr lang="de-DE" altLang="en-US" dirty="0" err="1">
                <a:solidFill>
                  <a:srgbClr val="FF0000"/>
                </a:solidFill>
                <a:latin typeface="Calibri" panose="020F0502020204030204" charset="0"/>
              </a:rPr>
              <a:t>necessary</a:t>
            </a:r>
            <a:r>
              <a:rPr lang="de-DE" altLang="en-US" dirty="0">
                <a:solidFill>
                  <a:srgbClr val="FF0000"/>
                </a:solidFill>
                <a:latin typeface="Calibri" panose="020F0502020204030204" charset="0"/>
              </a:rPr>
              <a:t>! </a:t>
            </a:r>
            <a:r>
              <a:rPr lang="de-DE" altLang="en-US" dirty="0" err="1">
                <a:latin typeface="Calibri" panose="020F0502020204030204" charset="0"/>
              </a:rPr>
              <a:t>Currently</a:t>
            </a:r>
            <a:r>
              <a:rPr lang="de-DE" altLang="en-US" dirty="0">
                <a:latin typeface="Calibri" panose="020F0502020204030204" charset="0"/>
              </a:rPr>
              <a:t>: 2 SHG </a:t>
            </a:r>
            <a:r>
              <a:rPr lang="de-DE" altLang="en-US" dirty="0" err="1">
                <a:latin typeface="Calibri" panose="020F0502020204030204" charset="0"/>
              </a:rPr>
              <a:t>conversions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needed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which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has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solidFill>
                  <a:srgbClr val="FF0000"/>
                </a:solidFill>
                <a:latin typeface="Calibri" panose="020F0502020204030204" charset="0"/>
              </a:rPr>
              <a:t>major</a:t>
            </a:r>
            <a:r>
              <a:rPr lang="de-DE" altLang="en-US" dirty="0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r>
              <a:rPr lang="de-DE" altLang="en-US" dirty="0" err="1">
                <a:solidFill>
                  <a:srgbClr val="FF0000"/>
                </a:solidFill>
                <a:latin typeface="Calibri" panose="020F0502020204030204" charset="0"/>
              </a:rPr>
              <a:t>impact</a:t>
            </a:r>
            <a:r>
              <a:rPr lang="de-DE" altLang="en-US" dirty="0">
                <a:solidFill>
                  <a:srgbClr val="FF0000"/>
                </a:solidFill>
                <a:latin typeface="Calibri" panose="020F0502020204030204" charset="0"/>
              </a:rPr>
              <a:t> on </a:t>
            </a:r>
            <a:r>
              <a:rPr lang="de-DE" altLang="en-US" dirty="0" err="1">
                <a:solidFill>
                  <a:srgbClr val="FF0000"/>
                </a:solidFill>
                <a:latin typeface="Calibri" panose="020F0502020204030204" charset="0"/>
              </a:rPr>
              <a:t>maintaining</a:t>
            </a:r>
            <a:r>
              <a:rPr lang="de-DE" altLang="en-US" dirty="0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r>
              <a:rPr lang="de-DE" altLang="en-US" dirty="0" err="1">
                <a:solidFill>
                  <a:srgbClr val="FF0000"/>
                </a:solidFill>
                <a:latin typeface="Calibri" panose="020F0502020204030204" charset="0"/>
              </a:rPr>
              <a:t>laser</a:t>
            </a:r>
            <a:r>
              <a:rPr lang="de-DE" altLang="en-US" dirty="0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r>
              <a:rPr lang="de-DE" altLang="en-US" dirty="0" err="1">
                <a:solidFill>
                  <a:srgbClr val="FF0000"/>
                </a:solidFill>
                <a:latin typeface="Calibri" panose="020F0502020204030204" charset="0"/>
              </a:rPr>
              <a:t>shape</a:t>
            </a:r>
            <a:endParaRPr lang="de-DE" altLang="en-US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CB7F5EA4-0F27-4AB5-B712-025B12D02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6" y="1916830"/>
            <a:ext cx="4990582" cy="4379899"/>
          </a:xfrm>
          <a:prstGeom prst="rect">
            <a:avLst/>
          </a:prstGeom>
        </p:spPr>
      </p:pic>
      <p:sp>
        <p:nvSpPr>
          <p:cNvPr id="94" name="Speech Bubble: Rectangle with Corners Rounded 93">
            <a:extLst>
              <a:ext uri="{FF2B5EF4-FFF2-40B4-BE49-F238E27FC236}">
                <a16:creationId xmlns:a16="http://schemas.microsoft.com/office/drawing/2014/main" id="{669942FC-5E78-439D-BA0D-168324360B98}"/>
              </a:ext>
            </a:extLst>
          </p:cNvPr>
          <p:cNvSpPr/>
          <p:nvPr/>
        </p:nvSpPr>
        <p:spPr bwMode="auto">
          <a:xfrm>
            <a:off x="5807968" y="712470"/>
            <a:ext cx="4248472" cy="464815"/>
          </a:xfrm>
          <a:prstGeom prst="wedgeRoundRectCallout">
            <a:avLst>
              <a:gd name="adj1" fmla="val -17199"/>
              <a:gd name="adj2" fmla="val 103012"/>
              <a:gd name="adj3" fmla="val 16667"/>
            </a:avLst>
          </a:prstGeom>
          <a:solidFill>
            <a:schemeClr val="accent6"/>
          </a:solidFill>
        </p:spPr>
        <p:txBody>
          <a:bodyPr rtlCol="0" anchor="ctr"/>
          <a:lstStyle/>
          <a:p>
            <a:pPr algn="ctr"/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none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green</a:t>
            </a:r>
            <a:r>
              <a:rPr lang="de-DE" dirty="0"/>
              <a:t> </a:t>
            </a:r>
            <a:r>
              <a:rPr lang="de-DE" dirty="0" err="1"/>
              <a:t>photocathodes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951D6E1B-EE8E-4218-8A85-7B7D416B3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608" y="1988840"/>
            <a:ext cx="3356888" cy="42282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Achievements in the past year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9A3BDC-BD1E-4658-AB5F-A75FAD5AB469}"/>
              </a:ext>
            </a:extLst>
          </p:cNvPr>
          <p:cNvSpPr txBox="1">
            <a:spLocks/>
          </p:cNvSpPr>
          <p:nvPr/>
        </p:nvSpPr>
        <p:spPr bwMode="auto">
          <a:xfrm>
            <a:off x="6240016" y="1344295"/>
            <a:ext cx="5688632" cy="5725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SzPct val="8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charset="0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SzPct val="60000"/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Beam </a:t>
            </a:r>
            <a:r>
              <a:rPr lang="de-DE" altLang="en-US" dirty="0" err="1">
                <a:latin typeface="Calibri" panose="020F0502020204030204" charset="0"/>
              </a:rPr>
              <a:t>transport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of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shaped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pulses</a:t>
            </a:r>
            <a:r>
              <a:rPr lang="de-DE" altLang="en-US" dirty="0">
                <a:latin typeface="Calibri" panose="020F0502020204030204" charset="0"/>
              </a:rPr>
              <a:t> in UV: </a:t>
            </a:r>
            <a:r>
              <a:rPr lang="de-DE" altLang="en-US" dirty="0" err="1">
                <a:latin typeface="Calibri" panose="020F0502020204030204" charset="0"/>
              </a:rPr>
              <a:t>emittance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measurements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of</a:t>
            </a:r>
            <a:r>
              <a:rPr lang="de-DE" altLang="en-US" dirty="0">
                <a:latin typeface="Calibri" panose="020F0502020204030204" charset="0"/>
              </a:rPr>
              <a:t> 1D </a:t>
            </a:r>
            <a:r>
              <a:rPr lang="de-DE" altLang="en-US" dirty="0" err="1">
                <a:latin typeface="Calibri" panose="020F0502020204030204" charset="0"/>
              </a:rPr>
              <a:t>shaped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pulses</a:t>
            </a:r>
            <a:r>
              <a:rPr lang="de-DE" altLang="en-US" dirty="0">
                <a:latin typeface="Calibri" panose="020F0502020204030204" charset="0"/>
              </a:rPr>
              <a:t> (longitudinal </a:t>
            </a:r>
            <a:r>
              <a:rPr lang="de-DE" altLang="en-US" dirty="0" err="1">
                <a:latin typeface="Calibri" panose="020F0502020204030204" charset="0"/>
              </a:rPr>
              <a:t>flattop</a:t>
            </a:r>
            <a:r>
              <a:rPr lang="de-DE" altLang="en-US" dirty="0">
                <a:latin typeface="Calibri" panose="020F0502020204030204" charset="0"/>
              </a:rPr>
              <a:t>)</a:t>
            </a:r>
          </a:p>
        </p:txBody>
      </p:sp>
      <p:pic>
        <p:nvPicPr>
          <p:cNvPr id="8" name="Grafik 20">
            <a:extLst>
              <a:ext uri="{FF2B5EF4-FFF2-40B4-BE49-F238E27FC236}">
                <a16:creationId xmlns:a16="http://schemas.microsoft.com/office/drawing/2014/main" id="{BE1E3422-915D-49C3-9E1E-E17CEE81BB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4" t="18196" r="25422" b="5293"/>
          <a:stretch/>
        </p:blipFill>
        <p:spPr>
          <a:xfrm>
            <a:off x="839416" y="1754523"/>
            <a:ext cx="4098004" cy="3748940"/>
          </a:xfrm>
          <a:prstGeom prst="rect">
            <a:avLst/>
          </a:prstGeom>
        </p:spPr>
      </p:pic>
      <p:sp>
        <p:nvSpPr>
          <p:cNvPr id="9" name="Textfeld 18">
            <a:extLst>
              <a:ext uri="{FF2B5EF4-FFF2-40B4-BE49-F238E27FC236}">
                <a16:creationId xmlns:a16="http://schemas.microsoft.com/office/drawing/2014/main" id="{8B3FA1AC-D9B9-4C61-86CA-0BB70B3CEF6B}"/>
              </a:ext>
            </a:extLst>
          </p:cNvPr>
          <p:cNvSpPr txBox="1"/>
          <p:nvPr/>
        </p:nvSpPr>
        <p:spPr>
          <a:xfrm>
            <a:off x="1581884" y="5486221"/>
            <a:ext cx="3728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 err="1"/>
              <a:t>Ongoing</a:t>
            </a:r>
            <a:r>
              <a:rPr lang="de-DE" sz="1600" u="sng" dirty="0"/>
              <a:t> </a:t>
            </a:r>
            <a:r>
              <a:rPr lang="de-DE" sz="1600" u="sng" dirty="0" err="1"/>
              <a:t>work</a:t>
            </a:r>
            <a:r>
              <a:rPr lang="de-DE" sz="1600" u="sn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Improve</a:t>
            </a:r>
            <a:r>
              <a:rPr lang="de-DE" sz="1600" dirty="0"/>
              <a:t> </a:t>
            </a:r>
            <a:r>
              <a:rPr lang="de-DE" sz="1600" dirty="0" err="1"/>
              <a:t>beamprofile</a:t>
            </a:r>
            <a:r>
              <a:rPr lang="de-DE" sz="1600" dirty="0"/>
              <a:t> after </a:t>
            </a:r>
            <a:r>
              <a:rPr lang="de-DE" sz="1600" dirty="0" err="1"/>
              <a:t>shaping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UV </a:t>
            </a:r>
            <a:r>
              <a:rPr lang="de-DE" sz="1600" dirty="0" err="1"/>
              <a:t>conversion</a:t>
            </a:r>
            <a:r>
              <a:rPr lang="de-DE" sz="1600" dirty="0"/>
              <a:t> and </a:t>
            </a:r>
            <a:r>
              <a:rPr lang="de-DE" sz="1600" dirty="0" err="1"/>
              <a:t>characterization</a:t>
            </a:r>
            <a:endParaRPr lang="en-US" sz="1600" dirty="0" err="1"/>
          </a:p>
        </p:txBody>
      </p:sp>
      <p:pic>
        <p:nvPicPr>
          <p:cNvPr id="10" name="Grafik 6">
            <a:extLst>
              <a:ext uri="{FF2B5EF4-FFF2-40B4-BE49-F238E27FC236}">
                <a16:creationId xmlns:a16="http://schemas.microsoft.com/office/drawing/2014/main" id="{E51B57B6-F56B-4BC9-AA0C-5D09C3888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181" y="1988840"/>
            <a:ext cx="2505187" cy="189887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26453E6-4752-4ABB-9BC4-0E41A9A12A19}"/>
              </a:ext>
            </a:extLst>
          </p:cNvPr>
          <p:cNvSpPr txBox="1"/>
          <p:nvPr/>
        </p:nvSpPr>
        <p:spPr>
          <a:xfrm>
            <a:off x="9745419" y="2683922"/>
            <a:ext cx="19672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250 </a:t>
            </a:r>
            <a:r>
              <a:rPr lang="de-DE" sz="1400" dirty="0" err="1"/>
              <a:t>pC</a:t>
            </a:r>
            <a:r>
              <a:rPr lang="de-DE" sz="1400" dirty="0"/>
              <a:t>, BSA 1.0 mm, </a:t>
            </a:r>
          </a:p>
          <a:p>
            <a:r>
              <a:rPr lang="de-DE" sz="1400" dirty="0" err="1"/>
              <a:t>XYemit</a:t>
            </a:r>
            <a:r>
              <a:rPr lang="de-DE" sz="1400" dirty="0"/>
              <a:t>= 0.713 +/- </a:t>
            </a:r>
          </a:p>
          <a:p>
            <a:r>
              <a:rPr lang="de-DE" sz="1400" dirty="0"/>
              <a:t>0.023 mm </a:t>
            </a:r>
            <a:r>
              <a:rPr lang="de-DE" sz="1400" dirty="0" err="1"/>
              <a:t>mrad</a:t>
            </a:r>
            <a:r>
              <a:rPr lang="de-DE" sz="1400" dirty="0"/>
              <a:t> </a:t>
            </a:r>
            <a:endParaRPr lang="en-US" sz="1400" dirty="0" err="1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DE8F675-CB46-4BF3-B9B2-F2915B49D4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191" y="3789040"/>
            <a:ext cx="2132616" cy="21350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9CC0638-35C3-469D-BC9B-EB3592052E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03" y="3873674"/>
            <a:ext cx="2132616" cy="21123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5" y="1124744"/>
            <a:ext cx="3383564" cy="572537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First 3D </a:t>
            </a:r>
            <a:r>
              <a:rPr lang="de-DE" altLang="en-US" dirty="0" err="1">
                <a:latin typeface="Calibri" panose="020F0502020204030204" charset="0"/>
              </a:rPr>
              <a:t>ellipsoidal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shaping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test</a:t>
            </a:r>
            <a:r>
              <a:rPr lang="de-DE" altLang="en-US" dirty="0">
                <a:latin typeface="Calibri" panose="020F0502020204030204" charset="0"/>
              </a:rPr>
              <a:t> at </a:t>
            </a:r>
            <a:r>
              <a:rPr lang="de-DE" altLang="en-US" dirty="0">
                <a:solidFill>
                  <a:srgbClr val="00B050"/>
                </a:solidFill>
                <a:latin typeface="Calibri" panose="020F0502020204030204" charset="0"/>
              </a:rPr>
              <a:t>515nm </a:t>
            </a:r>
            <a:r>
              <a:rPr lang="de-DE" altLang="en-US" dirty="0" err="1">
                <a:solidFill>
                  <a:srgbClr val="00B050"/>
                </a:solidFill>
                <a:latin typeface="Calibri" panose="020F0502020204030204" charset="0"/>
              </a:rPr>
              <a:t>wavelength</a:t>
            </a:r>
            <a:endParaRPr lang="de-DE" altLang="en-US" dirty="0">
              <a:solidFill>
                <a:srgbClr val="00B050"/>
              </a:solidFill>
              <a:latin typeface="Calibri" panose="020F050202020403020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005BEE-5FC2-4806-8BFB-C8811DF3A352}"/>
              </a:ext>
            </a:extLst>
          </p:cNvPr>
          <p:cNvSpPr/>
          <p:nvPr/>
        </p:nvSpPr>
        <p:spPr bwMode="auto">
          <a:xfrm>
            <a:off x="7346462" y="3789040"/>
            <a:ext cx="1680307" cy="576064"/>
          </a:xfrm>
          <a:prstGeom prst="rect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440595-2852-4C3F-B33B-F48476F4714D}"/>
              </a:ext>
            </a:extLst>
          </p:cNvPr>
          <p:cNvCxnSpPr/>
          <p:nvPr/>
        </p:nvCxnSpPr>
        <p:spPr bwMode="auto">
          <a:xfrm>
            <a:off x="7320136" y="4077072"/>
            <a:ext cx="172819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18C2512-7C3C-426B-A2FD-488F189A26A6}"/>
              </a:ext>
            </a:extLst>
          </p:cNvPr>
          <p:cNvSpPr/>
          <p:nvPr/>
        </p:nvSpPr>
        <p:spPr bwMode="auto">
          <a:xfrm>
            <a:off x="9867279" y="3789040"/>
            <a:ext cx="1683859" cy="576064"/>
          </a:xfrm>
          <a:prstGeom prst="rect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612312-8602-46A4-9325-DAFB1B240836}"/>
              </a:ext>
            </a:extLst>
          </p:cNvPr>
          <p:cNvCxnSpPr/>
          <p:nvPr/>
        </p:nvCxnSpPr>
        <p:spPr bwMode="auto">
          <a:xfrm>
            <a:off x="9840953" y="4020694"/>
            <a:ext cx="172819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ECDF329-4A8D-4016-8720-B4289CA0ECBD}"/>
              </a:ext>
            </a:extLst>
          </p:cNvPr>
          <p:cNvSpPr txBox="1"/>
          <p:nvPr/>
        </p:nvSpPr>
        <p:spPr bwMode="auto">
          <a:xfrm>
            <a:off x="8618951" y="357301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not </a:t>
            </a:r>
            <a:r>
              <a:rPr lang="de-DE" dirty="0" err="1"/>
              <a:t>optimized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2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92197F8-76BF-4187-898D-9EC134228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342296"/>
              </p:ext>
            </p:extLst>
          </p:nvPr>
        </p:nvGraphicFramePr>
        <p:xfrm>
          <a:off x="2639616" y="2426890"/>
          <a:ext cx="8579767" cy="3018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3" imgW="8210550" imgH="3000045" progId="AcroExch.Document.DC">
                  <p:embed/>
                </p:oleObj>
              </mc:Choice>
              <mc:Fallback>
                <p:oleObj name="Acrobat Document" r:id="rId3" imgW="8210550" imgH="3000045" progId="AcroExch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9616" y="2426890"/>
                        <a:ext cx="8579767" cy="3018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Deviations from plan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de-DE" dirty="0" err="1">
                <a:latin typeface="Calibri" panose="020F0502020204030204" charset="0"/>
              </a:rPr>
              <a:t>Could</a:t>
            </a:r>
            <a:r>
              <a:rPr lang="de-DE" dirty="0">
                <a:latin typeface="Calibri" panose="020F0502020204030204" charset="0"/>
              </a:rPr>
              <a:t> not </a:t>
            </a:r>
            <a:r>
              <a:rPr lang="de-DE" dirty="0" err="1">
                <a:latin typeface="Calibri" panose="020F0502020204030204" charset="0"/>
              </a:rPr>
              <a:t>be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reached</a:t>
            </a:r>
            <a:r>
              <a:rPr lang="de-DE" dirty="0">
                <a:latin typeface="Calibri" panose="020F050202020403020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Report on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comparison of UV ellipsoidal shaping with SLM and VBG techniques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 charset="0"/>
              </a:rPr>
              <a:t>State of the art </a:t>
            </a:r>
            <a:r>
              <a:rPr lang="en-US" dirty="0">
                <a:latin typeface="Calibri" panose="020F0502020204030204" charset="0"/>
              </a:rPr>
              <a:t>is not at a point where production of needed high quality VBGs with well-defined shape and edge sharpness is possible </a:t>
            </a:r>
            <a:r>
              <a:rPr lang="en-US" dirty="0">
                <a:latin typeface="Calibri" panose="020F0502020204030204" charset="0"/>
                <a:sym typeface="Symbol" panose="05050102010706020507" pitchFamily="18" charset="2"/>
              </a:rPr>
              <a:t> No useful comparison possible</a:t>
            </a:r>
            <a:endParaRPr lang="de-DE" dirty="0">
              <a:solidFill>
                <a:srgbClr val="FF0000"/>
              </a:solidFill>
              <a:latin typeface="Calibri" panose="020F0502020204030204" charset="0"/>
            </a:endParaRPr>
          </a:p>
          <a:p>
            <a:pPr>
              <a:defRPr/>
            </a:pPr>
            <a:r>
              <a:rPr lang="de-DE" dirty="0" err="1">
                <a:latin typeface="Calibri" panose="020F0502020204030204" charset="0"/>
              </a:rPr>
              <a:t>Example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of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characterization</a:t>
            </a:r>
            <a:r>
              <a:rPr lang="de-DE" dirty="0">
                <a:latin typeface="Calibri" panose="020F0502020204030204" charset="0"/>
              </a:rPr>
              <a:t>:</a:t>
            </a:r>
          </a:p>
          <a:p>
            <a:pPr>
              <a:defRPr/>
            </a:pPr>
            <a:endParaRPr lang="de-DE" dirty="0">
              <a:solidFill>
                <a:srgbClr val="FF0000"/>
              </a:solidFill>
              <a:latin typeface="Calibri" panose="020F0502020204030204" charset="0"/>
            </a:endParaRPr>
          </a:p>
          <a:p>
            <a:pPr>
              <a:defRPr/>
            </a:pPr>
            <a:endParaRPr lang="de-DE" dirty="0">
              <a:solidFill>
                <a:srgbClr val="FF0000"/>
              </a:solidFill>
              <a:latin typeface="Calibri" panose="020F0502020204030204" charset="0"/>
            </a:endParaRPr>
          </a:p>
          <a:p>
            <a:pPr lvl="1">
              <a:defRPr/>
            </a:pPr>
            <a:endParaRPr lang="de-DE" dirty="0">
              <a:solidFill>
                <a:srgbClr val="FF0000"/>
              </a:solidFill>
              <a:latin typeface="Calibri" panose="020F0502020204030204" charset="0"/>
            </a:endParaRPr>
          </a:p>
          <a:p>
            <a:pPr>
              <a:defRPr/>
            </a:pPr>
            <a:endParaRPr lang="de-DE" dirty="0">
              <a:solidFill>
                <a:srgbClr val="FF0000"/>
              </a:solidFill>
              <a:latin typeface="Calibri" panose="020F0502020204030204" charset="0"/>
            </a:endParaRPr>
          </a:p>
          <a:p>
            <a:pPr lvl="1">
              <a:defRPr/>
            </a:pPr>
            <a:endParaRPr lang="de-DE" dirty="0">
              <a:solidFill>
                <a:srgbClr val="FF0000"/>
              </a:solidFill>
              <a:latin typeface="Calibri" panose="020F0502020204030204" charset="0"/>
            </a:endParaRPr>
          </a:p>
          <a:p>
            <a:pPr lvl="1">
              <a:defRPr/>
            </a:pPr>
            <a:endParaRPr lang="de-DE" dirty="0">
              <a:solidFill>
                <a:srgbClr val="FF0000"/>
              </a:solidFill>
              <a:latin typeface="Calibri" panose="020F0502020204030204" charset="0"/>
            </a:endParaRPr>
          </a:p>
          <a:p>
            <a:pPr lvl="1">
              <a:defRPr/>
            </a:pPr>
            <a:r>
              <a:rPr lang="de-DE" dirty="0" err="1">
                <a:solidFill>
                  <a:srgbClr val="FF0000"/>
                </a:solidFill>
                <a:latin typeface="Calibri" panose="020F0502020204030204" charset="0"/>
              </a:rPr>
              <a:t>Consequences</a:t>
            </a:r>
            <a:r>
              <a:rPr lang="de-DE" dirty="0">
                <a:solidFill>
                  <a:srgbClr val="FF0000"/>
                </a:solidFill>
                <a:latin typeface="Calibri" panose="020F0502020204030204" charset="0"/>
              </a:rPr>
              <a:t>: not so </a:t>
            </a:r>
            <a:r>
              <a:rPr lang="de-DE" dirty="0" err="1">
                <a:solidFill>
                  <a:srgbClr val="FF0000"/>
                </a:solidFill>
                <a:latin typeface="Calibri" panose="020F0502020204030204" charset="0"/>
              </a:rPr>
              <a:t>severe</a:t>
            </a:r>
            <a:r>
              <a:rPr lang="de-DE" dirty="0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r>
              <a:rPr lang="de-DE" dirty="0">
                <a:latin typeface="Calibri" panose="020F0502020204030204" charset="0"/>
              </a:rPr>
              <a:t>– </a:t>
            </a:r>
            <a:r>
              <a:rPr lang="de-DE" dirty="0" err="1">
                <a:latin typeface="Calibri" panose="020F0502020204030204" charset="0"/>
              </a:rPr>
              <a:t>mainly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work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with</a:t>
            </a:r>
            <a:r>
              <a:rPr lang="de-DE" dirty="0">
                <a:latin typeface="Calibri" panose="020F0502020204030204" charset="0"/>
              </a:rPr>
              <a:t> SLMs and </a:t>
            </a:r>
            <a:r>
              <a:rPr lang="de-DE" dirty="0" err="1">
                <a:latin typeface="Calibri" panose="020F0502020204030204" charset="0"/>
              </a:rPr>
              <a:t>approaching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cylinder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symmetry</a:t>
            </a:r>
            <a:r>
              <a:rPr lang="de-DE" dirty="0">
                <a:latin typeface="Calibri" panose="020F0502020204030204" charset="0"/>
              </a:rPr>
              <a:t> in </a:t>
            </a:r>
            <a:r>
              <a:rPr lang="de-DE" dirty="0" err="1">
                <a:latin typeface="Calibri" panose="020F0502020204030204" charset="0"/>
              </a:rPr>
              <a:t>electron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bunches</a:t>
            </a:r>
            <a:r>
              <a:rPr lang="de-DE" dirty="0">
                <a:latin typeface="Calibri" panose="020F0502020204030204" charset="0"/>
              </a:rPr>
              <a:t>: </a:t>
            </a:r>
            <a:r>
              <a:rPr lang="de-DE" dirty="0" err="1">
                <a:latin typeface="Calibri" panose="020F0502020204030204" charset="0"/>
              </a:rPr>
              <a:t>aperture</a:t>
            </a:r>
            <a:r>
              <a:rPr lang="de-DE" dirty="0">
                <a:latin typeface="Calibri" panose="020F0502020204030204" charset="0"/>
              </a:rPr>
              <a:t> (</a:t>
            </a:r>
            <a:r>
              <a:rPr lang="de-DE" dirty="0" err="1">
                <a:latin typeface="Calibri" panose="020F0502020204030204" charset="0"/>
              </a:rPr>
              <a:t>set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diameter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of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laser</a:t>
            </a:r>
            <a:r>
              <a:rPr lang="de-DE" dirty="0">
                <a:latin typeface="Calibri" panose="020F0502020204030204" charset="0"/>
              </a:rPr>
              <a:t> pulse); 45° SLMs; </a:t>
            </a:r>
            <a:r>
              <a:rPr lang="de-DE" dirty="0" err="1">
                <a:latin typeface="Calibri" panose="020F0502020204030204" charset="0"/>
              </a:rPr>
              <a:t>space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charge</a:t>
            </a:r>
            <a:r>
              <a:rPr lang="de-DE" dirty="0">
                <a:latin typeface="Calibri" panose="020F0502020204030204" charset="0"/>
              </a:rPr>
              <a:t>, </a:t>
            </a:r>
            <a:r>
              <a:rPr lang="de-DE" dirty="0" err="1">
                <a:latin typeface="Calibri" panose="020F0502020204030204" charset="0"/>
              </a:rPr>
              <a:t>especially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with</a:t>
            </a:r>
            <a:r>
              <a:rPr lang="de-DE" dirty="0">
                <a:latin typeface="Calibri" panose="020F0502020204030204" charset="0"/>
              </a:rPr>
              <a:t> high </a:t>
            </a:r>
            <a:r>
              <a:rPr lang="de-DE" dirty="0" err="1">
                <a:latin typeface="Calibri" panose="020F0502020204030204" charset="0"/>
              </a:rPr>
              <a:t>bunch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charge</a:t>
            </a:r>
            <a:endParaRPr lang="de-DE" dirty="0">
              <a:latin typeface="Calibri" panose="020F0502020204030204" charset="0"/>
            </a:endParaRPr>
          </a:p>
          <a:p>
            <a:pPr>
              <a:defRPr/>
            </a:pPr>
            <a:endParaRPr lang="de-DE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 panose="020F0502020204030204"/>
              </a:rPr>
              <a:t>Timeline of this R&amp;D </a:t>
            </a:r>
            <a:r>
              <a:rPr lang="de-DE" altLang="en-US">
                <a:latin typeface="Calibri" panose="020F0502020204030204" charset="0"/>
              </a:rPr>
              <a:t>a</a:t>
            </a:r>
            <a:r>
              <a:rPr lang="en-US">
                <a:latin typeface="Calibri" panose="020F0502020204030204"/>
              </a:rPr>
              <a:t>ctivity </a:t>
            </a: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980813363"/>
              </p:ext>
            </p:extLst>
          </p:nvPr>
        </p:nvGraphicFramePr>
        <p:xfrm>
          <a:off x="942340" y="1196752"/>
          <a:ext cx="10294620" cy="47279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8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de-DE" altLang="en-US" sz="1400"/>
                        <a:t>Proposed Date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dirty="0"/>
                        <a:t>Milestone Description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de-DE" altLang="en-US" sz="1400"/>
                        <a:t>Updated Date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/202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Report on comparison of UV ellipsoidal shaping with SLM and VBG techniques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Experiments: Q3/2021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Analysis: Q2/2022;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Postponed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3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/202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2 (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shifted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from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 2021)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Flat-top laser pulse generated in green from PHAROS system and characterized on laser table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Extension 1: Characterize UV conversion of shaped pulses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Extension 2: 250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pC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 emittance studies with Flat-top pulses (and comparison to Gaussian pulses)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Done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: Q4/2022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Q4/2022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Ongoing: Q1/2023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Q2/2022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First ellipsoidal laser pulse shaping in the green wavelength range on the laser table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Done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: Q3/2022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Q4/2022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Laser pulse transport system is extended to also transport green ellipsoidal laser pulses to photo cathode with corresponding imaging technique preserving the pulse shape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Done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: Q3/2022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Q2/2023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First beam characterization and emission study for ellipsoidal laser pulses in the green wavelength range at reduced gun gradients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postponed to next green cathode campaign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Q4/2023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Further improvement of ellipsoidal shaping technique by modulating the 3D density distribution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Q2/2024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Improvements in laser shaping system to allow 24/7 operation at a user facility (this includes the green wavelength range)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Q4/2024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Technology for optimized ellipsoidal laser shaping at UV and green wavelength is ready to be copied at European XFEL user facility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8942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Risks to R&amp;D Project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de-DE" dirty="0">
                <a:latin typeface="Calibri" panose="020F0502020204030204" charset="0"/>
              </a:rPr>
              <a:t>PITZ </a:t>
            </a:r>
            <a:r>
              <a:rPr lang="de-DE" dirty="0" err="1">
                <a:latin typeface="Calibri" panose="020F0502020204030204" charset="0"/>
              </a:rPr>
              <a:t>does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>
                <a:solidFill>
                  <a:srgbClr val="FF0000"/>
                </a:solidFill>
                <a:latin typeface="Calibri" panose="020F0502020204030204" charset="0"/>
              </a:rPr>
              <a:t>not </a:t>
            </a:r>
            <a:r>
              <a:rPr lang="de-DE" dirty="0" err="1">
                <a:solidFill>
                  <a:srgbClr val="FF0000"/>
                </a:solidFill>
                <a:latin typeface="Calibri" panose="020F0502020204030204" charset="0"/>
              </a:rPr>
              <a:t>have</a:t>
            </a:r>
            <a:r>
              <a:rPr lang="de-DE" dirty="0">
                <a:solidFill>
                  <a:srgbClr val="FF0000"/>
                </a:solidFill>
                <a:latin typeface="Calibri" panose="020F0502020204030204" charset="0"/>
              </a:rPr>
              <a:t> a </a:t>
            </a:r>
            <a:r>
              <a:rPr lang="de-DE" dirty="0" err="1">
                <a:solidFill>
                  <a:srgbClr val="FF0000"/>
                </a:solidFill>
                <a:latin typeface="Calibri" panose="020F0502020204030204" charset="0"/>
              </a:rPr>
              <a:t>dedicated</a:t>
            </a:r>
            <a:r>
              <a:rPr lang="de-DE" dirty="0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alibri" panose="020F0502020204030204" charset="0"/>
              </a:rPr>
              <a:t>laser</a:t>
            </a:r>
            <a:r>
              <a:rPr lang="de-DE" dirty="0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alibri" panose="020F0502020204030204" charset="0"/>
              </a:rPr>
              <a:t>development</a:t>
            </a:r>
            <a:r>
              <a:rPr lang="de-DE" dirty="0">
                <a:solidFill>
                  <a:srgbClr val="FF0000"/>
                </a:solidFill>
                <a:latin typeface="Calibri" panose="020F0502020204030204" charset="0"/>
              </a:rPr>
              <a:t> lab</a:t>
            </a:r>
          </a:p>
          <a:p>
            <a:pPr lvl="1">
              <a:defRPr/>
            </a:pPr>
            <a:r>
              <a:rPr lang="de-DE" dirty="0" err="1">
                <a:latin typeface="Calibri" panose="020F0502020204030204" charset="0"/>
              </a:rPr>
              <a:t>During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accelerator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working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periods</a:t>
            </a:r>
            <a:r>
              <a:rPr lang="de-DE" dirty="0">
                <a:latin typeface="Calibri" panose="020F0502020204030204" charset="0"/>
              </a:rPr>
              <a:t> (</a:t>
            </a:r>
            <a:r>
              <a:rPr lang="en-US" dirty="0">
                <a:latin typeface="Calibri" panose="020F0502020204030204" charset="0"/>
              </a:rPr>
              <a:t>typically 2 weeks run + 2 weeks shutdown) the access to the laser system used for pulse shaping as severely limited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Also: all laser experts are also shift leaders, spending time on preparation of shift work etc.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 charset="0"/>
              </a:rPr>
              <a:t>Covid-19 restrictions </a:t>
            </a:r>
            <a:r>
              <a:rPr lang="en-US" dirty="0">
                <a:latin typeface="Calibri" panose="020F0502020204030204" charset="0"/>
              </a:rPr>
              <a:t>caused delays which might not be made up for until the end of the project</a:t>
            </a:r>
            <a:endParaRPr lang="de-DE" dirty="0">
              <a:latin typeface="Calibri" panose="020F0502020204030204" charset="0"/>
            </a:endParaRPr>
          </a:p>
          <a:p>
            <a:pPr>
              <a:defRPr/>
            </a:pPr>
            <a:r>
              <a:rPr lang="de-DE" dirty="0">
                <a:solidFill>
                  <a:srgbClr val="FF0000"/>
                </a:solidFill>
                <a:latin typeface="Calibri" panose="020F0502020204030204" charset="0"/>
              </a:rPr>
              <a:t>Major </a:t>
            </a:r>
            <a:r>
              <a:rPr lang="de-DE" dirty="0" err="1">
                <a:solidFill>
                  <a:srgbClr val="FF0000"/>
                </a:solidFill>
                <a:latin typeface="Calibri" panose="020F0502020204030204" charset="0"/>
              </a:rPr>
              <a:t>changes</a:t>
            </a:r>
            <a:r>
              <a:rPr lang="de-DE" dirty="0">
                <a:solidFill>
                  <a:srgbClr val="FF0000"/>
                </a:solidFill>
                <a:latin typeface="Calibri" panose="020F0502020204030204" charset="0"/>
              </a:rPr>
              <a:t> in </a:t>
            </a:r>
            <a:r>
              <a:rPr lang="de-DE" dirty="0" err="1">
                <a:solidFill>
                  <a:srgbClr val="FF0000"/>
                </a:solidFill>
                <a:latin typeface="Calibri" panose="020F0502020204030204" charset="0"/>
              </a:rPr>
              <a:t>the</a:t>
            </a:r>
            <a:r>
              <a:rPr lang="de-DE" dirty="0">
                <a:solidFill>
                  <a:srgbClr val="FF0000"/>
                </a:solidFill>
                <a:latin typeface="Calibri" panose="020F0502020204030204" charset="0"/>
              </a:rPr>
              <a:t> PITZ </a:t>
            </a:r>
            <a:r>
              <a:rPr lang="de-DE" dirty="0" err="1">
                <a:solidFill>
                  <a:srgbClr val="FF0000"/>
                </a:solidFill>
                <a:latin typeface="Calibri" panose="020F0502020204030204" charset="0"/>
              </a:rPr>
              <a:t>laser</a:t>
            </a:r>
            <a:r>
              <a:rPr lang="de-DE" dirty="0">
                <a:solidFill>
                  <a:srgbClr val="FF0000"/>
                </a:solidFill>
                <a:latin typeface="Calibri" panose="020F0502020204030204" charset="0"/>
              </a:rPr>
              <a:t> lab in 2023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The aging MBI laser system will be removed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The pulse shaper setup will be relocated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A new photo cathode laser system (NEPAL-P) will be installed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  <a:sym typeface="Symbol" panose="05050102010706020507" pitchFamily="18" charset="2"/>
              </a:rPr>
              <a:t> work on pulse shaping will be interrupted for several months</a:t>
            </a:r>
            <a:endParaRPr lang="de-DE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0</TotalTime>
  <Words>942</Words>
  <Application>Microsoft Office PowerPoint</Application>
  <PresentationFormat>Widescreen</PresentationFormat>
  <Paragraphs>123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SimSun</vt:lpstr>
      <vt:lpstr>Arial</vt:lpstr>
      <vt:lpstr>Calibri</vt:lpstr>
      <vt:lpstr>Symbol</vt:lpstr>
      <vt:lpstr>Wingdings</vt:lpstr>
      <vt:lpstr>2_XFEL_PowerPoint_16x9_v3_RW</vt:lpstr>
      <vt:lpstr>3_XFEL_PowerPoint_16x9_v3_RW</vt:lpstr>
      <vt:lpstr>1_XFEL_PowerPoint_16x9_v3_RW</vt:lpstr>
      <vt:lpstr>Acrobat Document</vt:lpstr>
      <vt:lpstr>XFEL Accelerator R&amp;D Status Report Development and test of advanced photo cathode laser shaping at PITZ</vt:lpstr>
      <vt:lpstr>Scope of the R&amp;D activity</vt:lpstr>
      <vt:lpstr>Scope of the R&amp;D activity</vt:lpstr>
      <vt:lpstr>Scope of the R&amp;D activity</vt:lpstr>
      <vt:lpstr>Achievements in the past year</vt:lpstr>
      <vt:lpstr>Achievements in the past year</vt:lpstr>
      <vt:lpstr>Deviations from plan</vt:lpstr>
      <vt:lpstr>Timeline of this R&amp;D activity </vt:lpstr>
      <vt:lpstr>Risks to R&amp;D Project</vt:lpstr>
      <vt:lpstr>Outlook /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Gross, Matthias</cp:lastModifiedBy>
  <cp:revision>60</cp:revision>
  <dcterms:created xsi:type="dcterms:W3CDTF">2023-04-06T12:12:36Z</dcterms:created>
  <dcterms:modified xsi:type="dcterms:W3CDTF">2023-04-27T10:15:30Z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1033-11.1.0.11691</vt:lpwstr>
  </property>
</Properties>
</file>