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4" r:id="rId4"/>
    <p:sldId id="277" r:id="rId5"/>
    <p:sldId id="278" r:id="rId6"/>
    <p:sldId id="280" r:id="rId7"/>
    <p:sldId id="272" r:id="rId8"/>
    <p:sldId id="259" r:id="rId9"/>
    <p:sldId id="275" r:id="rId10"/>
    <p:sldId id="265" r:id="rId11"/>
    <p:sldId id="279" r:id="rId12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14" y="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905979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/>
            </a:lvl1pPr>
          </a:lstStyle>
          <a:p>
            <a:fld id="{696C064A-D61B-4B21-B757-51A9B82445B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905979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979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979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36119" y="2518681"/>
            <a:ext cx="1440000" cy="14400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930130" y="4438650"/>
            <a:ext cx="1852941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Picture,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Chapter brea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</a:p>
          <a:p>
            <a:pPr lvl="1">
              <a:defRPr/>
            </a:pPr>
            <a:r>
              <a:rPr lang="en-US"/>
              <a:t>Level 2</a:t>
            </a:r>
          </a:p>
          <a:p>
            <a:pPr lvl="2">
              <a:defRPr/>
            </a:pPr>
            <a:r>
              <a:rPr lang="en-US"/>
              <a:t>Level 3</a:t>
            </a:r>
          </a:p>
          <a:p>
            <a:pPr lvl="3">
              <a:defRPr/>
            </a:pPr>
            <a:r>
              <a:rPr lang="en-US"/>
              <a:t>Level 4</a:t>
            </a:r>
          </a:p>
          <a:p>
            <a:pPr lvl="4">
              <a:defRPr/>
            </a:pPr>
            <a:r>
              <a:rPr lang="en-US"/>
              <a:t>Level 5</a:t>
            </a:r>
          </a:p>
        </p:txBody>
      </p:sp>
      <p:sp>
        <p:nvSpPr>
          <p:cNvPr id="9" name="Textfeld 8"/>
          <p:cNvSpPr txBox="1"/>
          <p:nvPr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>‹#›</a:t>
            </a:fld>
            <a:endParaRPr lang="en-US" sz="1600"/>
          </a:p>
        </p:txBody>
      </p:sp>
      <p:cxnSp>
        <p:nvCxnSpPr>
          <p:cNvPr id="11" name="Gerader Verbinder 10"/>
          <p:cNvCxnSpPr/>
          <p:nvPr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 panose="020F0502020204030204"/>
              </a:rPr>
              <a:t>XFEL Accelerator R&amp;D Status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 dirty="0"/>
              <a:t>Julien Branlard, LLRF sub-group leader, MSK, 3.5.2023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848113" y="5973115"/>
            <a:ext cx="720000" cy="7200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688705" y="6207125"/>
            <a:ext cx="1852941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4000"/>
        </a:lnSpc>
        <a:spcBef>
          <a:spcPts val="1800"/>
        </a:spcBef>
        <a:buClr>
          <a:schemeClr val="bg2"/>
        </a:buClr>
        <a:buSzPct val="80000"/>
        <a:buFontTx/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4000"/>
        </a:lnSpc>
        <a:spcBef>
          <a:spcPts val="0"/>
        </a:spcBef>
        <a:buClr>
          <a:schemeClr val="accent2"/>
        </a:buClr>
        <a:buFont typeface="Wingdings" panose="05000000000000000000" charset="0"/>
        <a:buChar char="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4000"/>
        </a:lnSpc>
        <a:spcBef>
          <a:spcPts val="0"/>
        </a:spcBef>
        <a:buSzPct val="60000"/>
        <a:buFont typeface="Arial" panose="020B0604020202020204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XFEL Accelerator R&amp;D </a:t>
            </a:r>
            <a:r>
              <a:rPr lang="de-DE" altLang="en-US" dirty="0">
                <a:latin typeface="Calibri" panose="020F0502020204030204" charset="0"/>
              </a:rPr>
              <a:t>Status</a:t>
            </a:r>
            <a:br>
              <a:rPr lang="en-US" dirty="0"/>
            </a:br>
            <a:r>
              <a:rPr lang="en-US" dirty="0"/>
              <a:t>CW LLRF Development</a:t>
            </a:r>
            <a:endParaRPr lang="en-US" dirty="0">
              <a:latin typeface="Calibri" panose="020F05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u="sng" dirty="0">
                <a:latin typeface="Calibri" panose="020F0502020204030204"/>
              </a:rPr>
              <a:t>Julien Branlard</a:t>
            </a:r>
            <a:r>
              <a:rPr lang="en-US" dirty="0">
                <a:latin typeface="Calibri" panose="020F0502020204030204"/>
              </a:rPr>
              <a:t>, Annika Eichler</a:t>
            </a:r>
            <a:endParaRPr lang="en-US" dirty="0"/>
          </a:p>
          <a:p>
            <a:pPr>
              <a:defRPr/>
            </a:pPr>
            <a:r>
              <a:rPr lang="en-US" dirty="0">
                <a:latin typeface="Calibri" panose="020F0502020204030204"/>
                <a:cs typeface="Calibri" panose="020F0502020204030204"/>
              </a:rPr>
              <a:t>3.5.2023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 altLang="en-US" dirty="0">
                <a:latin typeface="Calibri" panose="020F0502020204030204" charset="0"/>
              </a:rPr>
              <a:t>Outlook /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 charset="0"/>
              </a:rPr>
              <a:t>There are currently no show stopper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The road map is well defined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Preliminary results are promising</a:t>
            </a:r>
          </a:p>
          <a:p>
            <a:pPr lvl="1">
              <a:defRPr/>
            </a:pPr>
            <a:endParaRPr lang="en-US" dirty="0">
              <a:latin typeface="Calibri" panose="020F0502020204030204" charset="0"/>
            </a:endParaRPr>
          </a:p>
          <a:p>
            <a:pPr>
              <a:defRPr/>
            </a:pPr>
            <a:r>
              <a:rPr lang="en-US" dirty="0">
                <a:latin typeface="Calibri" panose="020F0502020204030204" charset="0"/>
              </a:rPr>
              <a:t>We expect several “key“ tests results this year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Demonstrate CW operation in high gradient, narrow bandwidth (high Q</a:t>
            </a:r>
            <a:r>
              <a:rPr lang="en-US" altLang="en-US" baseline="-25000" dirty="0">
                <a:latin typeface="Calibri" panose="020F0502020204030204" charset="0"/>
              </a:rPr>
              <a:t>L</a:t>
            </a:r>
            <a:r>
              <a:rPr lang="en-US" altLang="en-US" dirty="0">
                <a:latin typeface="Calibri" panose="020F0502020204030204" charset="0"/>
              </a:rPr>
              <a:t> ) at CMTB </a:t>
            </a:r>
            <a:r>
              <a:rPr lang="en-US" altLang="en-US" dirty="0">
                <a:latin typeface="Calibri" panose="020F0502020204030204" charset="0"/>
                <a:sym typeface="Wingdings" panose="05000000000000000000" pitchFamily="2" charset="2"/>
              </a:rPr>
              <a:t> deliverable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  <a:sym typeface="Wingdings" panose="05000000000000000000" pitchFamily="2" charset="2"/>
              </a:rPr>
              <a:t>Outcome of CW tests of 3.9 GHz cryomodule  deliverable 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Results of external QL tuning mechanism (together with MHF) </a:t>
            </a:r>
            <a:r>
              <a:rPr lang="en-US" altLang="en-US" dirty="0">
                <a:latin typeface="Calibri" panose="020F0502020204030204" charset="0"/>
                <a:sym typeface="Wingdings" panose="05000000000000000000" pitchFamily="2" charset="2"/>
              </a:rPr>
              <a:t> “game-changer” for CW XFEL</a:t>
            </a:r>
          </a:p>
          <a:p>
            <a:pPr>
              <a:defRPr/>
            </a:pPr>
            <a:r>
              <a:rPr lang="en-US" altLang="en-US" dirty="0">
                <a:latin typeface="Calibri" panose="020F0502020204030204" charset="0"/>
              </a:rPr>
              <a:t>Do you plan a </a:t>
            </a:r>
            <a:r>
              <a:rPr lang="en-US" altLang="en-US" b="1" dirty="0">
                <a:latin typeface="Calibri" panose="020F0502020204030204" charset="0"/>
              </a:rPr>
              <a:t>follow-up proposal ?  YES</a:t>
            </a:r>
            <a:endParaRPr lang="en-US" altLang="en-US" dirty="0">
              <a:latin typeface="Calibri" panose="020F0502020204030204" charset="0"/>
            </a:endParaRP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  <a:sym typeface="+mn-ea"/>
              </a:rPr>
              <a:t>New hire joining this year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  <a:sym typeface="+mn-ea"/>
              </a:rPr>
              <a:t>Key results coming in this year 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  <a:sym typeface="+mn-ea"/>
              </a:rPr>
              <a:t>Momentum for CW-XFEL has picked-up</a:t>
            </a:r>
          </a:p>
          <a:p>
            <a:pPr lvl="1">
              <a:defRPr/>
            </a:pPr>
            <a:endParaRPr lang="en-US" dirty="0">
              <a:latin typeface="Calibri" panose="020F0502020204030204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3772922-619C-4A4F-B32B-5F6BFB2510C1}"/>
              </a:ext>
            </a:extLst>
          </p:cNvPr>
          <p:cNvSpPr/>
          <p:nvPr/>
        </p:nvSpPr>
        <p:spPr bwMode="auto">
          <a:xfrm>
            <a:off x="5497943" y="4939404"/>
            <a:ext cx="576064" cy="216024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AA3528-93D5-4DAB-9585-A197FB51DAD9}"/>
              </a:ext>
            </a:extLst>
          </p:cNvPr>
          <p:cNvSpPr/>
          <p:nvPr/>
        </p:nvSpPr>
        <p:spPr>
          <a:xfrm>
            <a:off x="6240016" y="4862750"/>
            <a:ext cx="1885453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altLang="en-US" b="1" dirty="0">
                <a:latin typeface="Calibri" panose="020F0502020204030204" charset="0"/>
              </a:rPr>
              <a:t>Don’t stop now!!!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99B8F66-1D58-4D8A-90A6-4B1BFA5F1DAE}"/>
              </a:ext>
            </a:extLst>
          </p:cNvPr>
          <p:cNvSpPr/>
          <p:nvPr/>
        </p:nvSpPr>
        <p:spPr bwMode="auto">
          <a:xfrm>
            <a:off x="5087888" y="4581128"/>
            <a:ext cx="144016" cy="932577"/>
          </a:xfrm>
          <a:prstGeom prst="rightBrace">
            <a:avLst>
              <a:gd name="adj1" fmla="val 61243"/>
              <a:gd name="adj2" fmla="val 50000"/>
            </a:avLst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86B92-D4C3-44CF-A1E4-3B98B74CC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List of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DA465-D6EC-400C-9251-A65C7C796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“Identification of the Mechanical Dynamics of the Superconducting Radio-Frequency Cavities for the European XFEL CW Upgrade”, W.H. Syed, A.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Bellandi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 Branlard, and A. Eichler, in 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Proc. LINAC'22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Liverpool, UK, Aug.-Sep. 2022, pp. 76-79. </a:t>
            </a:r>
          </a:p>
          <a:p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“Narrow Bandwidth Active Noise Control for Microphonics Rejection in Superconducting Cavities at LCLS-II”, A.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Bellandi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 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Proc. LINAC'22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Liverpool, UK, Aug.-Sep. 2022, pp. 785-788. 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Feedforward resonance control for the European X-ray Free Electron Laser High Duty Cycle upgrade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A.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Bellandi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Frontiers in Physics, Special Topic Global Developments Towards Continuous-Wave Free-Electron Lasers, 2023</a:t>
            </a:r>
          </a:p>
          <a:p>
            <a:pPr rtl="0"/>
            <a:r>
              <a:rPr lang="en-US" altLang="en-US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1600" i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Anomaly Detection Based Quench Detection System for CW Operation of SRF Cavities</a:t>
            </a:r>
            <a:r>
              <a:rPr lang="en-US" altLang="en-US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G. Martino </a:t>
            </a:r>
            <a:r>
              <a:rPr lang="en-US" altLang="en-US" sz="1600" i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en-US" altLang="en-US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en-US" altLang="en-US" sz="1600" i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Proc. LINAC'22</a:t>
            </a:r>
            <a:r>
              <a:rPr lang="en-US" altLang="en-US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Liverpool, UK, Aug.-Sep. 2022, pp. 775-777. </a:t>
            </a: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/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MTCA.4 based resonance controller for superconducting cavities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Bellandi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en-US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Proc. IPAC’23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Venice, Italy, May 2023.</a:t>
            </a:r>
          </a:p>
          <a:p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555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Scope of the R&amp;D </a:t>
            </a:r>
            <a:r>
              <a:rPr lang="de-DE" altLang="en-US" dirty="0">
                <a:latin typeface="Calibri" panose="020F0502020204030204" charset="0"/>
              </a:rPr>
              <a:t>a</a:t>
            </a:r>
            <a:r>
              <a:rPr lang="en-US" dirty="0">
                <a:latin typeface="Calibri" panose="020F0502020204030204"/>
              </a:rPr>
              <a:t>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b="1" dirty="0">
                <a:latin typeface="Calibri" panose="020F0502020204030204"/>
              </a:rPr>
              <a:t>Summary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Improved microphonics detection and detuning control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Development of SRF Gun LLRF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LLRF and CW tests of the 3</a:t>
            </a:r>
            <a:r>
              <a:rPr lang="en-US" baseline="30000" dirty="0">
                <a:latin typeface="Calibri" panose="020F0502020204030204"/>
              </a:rPr>
              <a:t>rd</a:t>
            </a:r>
            <a:r>
              <a:rPr lang="en-US" dirty="0">
                <a:latin typeface="Calibri" panose="020F0502020204030204"/>
              </a:rPr>
              <a:t> harmonic cryomodule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Modernization of the LLRF system detection chain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LLRF preparation for a CW injector towards a CDR</a:t>
            </a:r>
          </a:p>
          <a:p>
            <a:pPr>
              <a:defRPr/>
            </a:pPr>
            <a:r>
              <a:rPr lang="en-US" altLang="en-US" b="1" dirty="0">
                <a:latin typeface="Calibri" panose="020F0502020204030204" charset="0"/>
              </a:rPr>
              <a:t>Interface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Test stand schedule (AMTF, CMTB, Ts4i)</a:t>
            </a:r>
          </a:p>
          <a:p>
            <a:pPr>
              <a:defRPr/>
            </a:pPr>
            <a:r>
              <a:rPr lang="en-US" altLang="en-US" b="1" dirty="0">
                <a:latin typeface="Calibri" panose="020F0502020204030204" charset="0"/>
              </a:rPr>
              <a:t>Deliverables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Demonstration of detuning control in CW 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LLRF for SRF gun test stand (Ts4i)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LLRF system for 3.9 GHz CW + recommendations for 3.9 GHz module in CW operation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Prototype of next generation ADCs 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LLRF CDR (partial) for a CW injector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70FD47-80D1-4C2E-898F-5D9E8726E165}"/>
              </a:ext>
            </a:extLst>
          </p:cNvPr>
          <p:cNvGrpSpPr/>
          <p:nvPr/>
        </p:nvGrpSpPr>
        <p:grpSpPr>
          <a:xfrm>
            <a:off x="6708068" y="1699135"/>
            <a:ext cx="5364596" cy="307777"/>
            <a:chOff x="6708068" y="1699141"/>
            <a:chExt cx="5364596" cy="307777"/>
          </a:xfrm>
        </p:grpSpPr>
        <p:sp>
          <p:nvSpPr>
            <p:cNvPr id="4" name="Arrow: Right 3">
              <a:extLst>
                <a:ext uri="{FF2B5EF4-FFF2-40B4-BE49-F238E27FC236}">
                  <a16:creationId xmlns:a16="http://schemas.microsoft.com/office/drawing/2014/main" id="{F846736A-43AC-4A44-BFF6-CF306837BD8F}"/>
                </a:ext>
              </a:extLst>
            </p:cNvPr>
            <p:cNvSpPr/>
            <p:nvPr/>
          </p:nvSpPr>
          <p:spPr bwMode="auto">
            <a:xfrm>
              <a:off x="6708068" y="1745018"/>
              <a:ext cx="216024" cy="216024"/>
            </a:xfrm>
            <a:prstGeom prst="rightArrow">
              <a:avLst/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4D7540A-8A6E-4BE4-98F6-80245499C7EF}"/>
                </a:ext>
              </a:extLst>
            </p:cNvPr>
            <p:cNvSpPr txBox="1"/>
            <p:nvPr/>
          </p:nvSpPr>
          <p:spPr bwMode="auto">
            <a:xfrm>
              <a:off x="6941852" y="1699141"/>
              <a:ext cx="51308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Very good results, keep working on topic, tests at CMTB/AMTF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6DB63B-1DD1-47A4-97F3-78A285201FF3}"/>
              </a:ext>
            </a:extLst>
          </p:cNvPr>
          <p:cNvGrpSpPr/>
          <p:nvPr/>
        </p:nvGrpSpPr>
        <p:grpSpPr>
          <a:xfrm>
            <a:off x="4295800" y="1994212"/>
            <a:ext cx="4032448" cy="307777"/>
            <a:chOff x="4295800" y="1994212"/>
            <a:chExt cx="4032448" cy="307777"/>
          </a:xfrm>
        </p:grpSpPr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BD9F94C1-8965-4356-AED5-953964C3E801}"/>
                </a:ext>
              </a:extLst>
            </p:cNvPr>
            <p:cNvSpPr/>
            <p:nvPr/>
          </p:nvSpPr>
          <p:spPr bwMode="auto">
            <a:xfrm>
              <a:off x="4295800" y="2040089"/>
              <a:ext cx="216024" cy="216024"/>
            </a:xfrm>
            <a:prstGeom prst="rightArrow">
              <a:avLst/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5DF5075-C7FF-4F0C-8EFF-DD8D1F4427D9}"/>
                </a:ext>
              </a:extLst>
            </p:cNvPr>
            <p:cNvSpPr txBox="1"/>
            <p:nvPr/>
          </p:nvSpPr>
          <p:spPr bwMode="auto">
            <a:xfrm>
              <a:off x="4529584" y="1994212"/>
              <a:ext cx="37986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Design phase 80%, first components ordered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DF09E65-CFED-4F43-9736-3CF0D7996EEC}"/>
              </a:ext>
            </a:extLst>
          </p:cNvPr>
          <p:cNvGrpSpPr/>
          <p:nvPr/>
        </p:nvGrpSpPr>
        <p:grpSpPr>
          <a:xfrm>
            <a:off x="6100476" y="2306255"/>
            <a:ext cx="5036084" cy="307777"/>
            <a:chOff x="6100476" y="2306255"/>
            <a:chExt cx="5036084" cy="307777"/>
          </a:xfrm>
        </p:grpSpPr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4206AE17-150E-4E48-9375-E1B4A3B29FD8}"/>
                </a:ext>
              </a:extLst>
            </p:cNvPr>
            <p:cNvSpPr/>
            <p:nvPr/>
          </p:nvSpPr>
          <p:spPr bwMode="auto">
            <a:xfrm>
              <a:off x="6100476" y="2352132"/>
              <a:ext cx="216024" cy="216024"/>
            </a:xfrm>
            <a:prstGeom prst="rightArrow">
              <a:avLst/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18EA78-A62C-4FCE-BDC1-C58EB61765DD}"/>
                </a:ext>
              </a:extLst>
            </p:cNvPr>
            <p:cNvSpPr txBox="1"/>
            <p:nvPr/>
          </p:nvSpPr>
          <p:spPr bwMode="auto">
            <a:xfrm>
              <a:off x="6334260" y="2306255"/>
              <a:ext cx="48023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CW LLRF installation complete, waiting for test next month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C0983EF-B36A-44D1-AE93-142CD8EBD072}"/>
              </a:ext>
            </a:extLst>
          </p:cNvPr>
          <p:cNvGrpSpPr/>
          <p:nvPr/>
        </p:nvGrpSpPr>
        <p:grpSpPr>
          <a:xfrm>
            <a:off x="6100476" y="2619609"/>
            <a:ext cx="5396124" cy="307777"/>
            <a:chOff x="6100476" y="2306255"/>
            <a:chExt cx="5396124" cy="307777"/>
          </a:xfrm>
        </p:grpSpPr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E735B48C-3ED1-453F-B5A0-1A323C583A78}"/>
                </a:ext>
              </a:extLst>
            </p:cNvPr>
            <p:cNvSpPr/>
            <p:nvPr/>
          </p:nvSpPr>
          <p:spPr bwMode="auto">
            <a:xfrm>
              <a:off x="6100476" y="2352132"/>
              <a:ext cx="216024" cy="216024"/>
            </a:xfrm>
            <a:prstGeom prst="rightArrow">
              <a:avLst/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7B36BF1-3532-4EAE-BD33-3D6C2989FE73}"/>
                </a:ext>
              </a:extLst>
            </p:cNvPr>
            <p:cNvSpPr txBox="1"/>
            <p:nvPr/>
          </p:nvSpPr>
          <p:spPr bwMode="auto">
            <a:xfrm>
              <a:off x="6334260" y="2306255"/>
              <a:ext cx="5162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Prototyping phase done, now discussion with industrial partner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E36B09E-E305-4981-A42D-75EC7E530624}"/>
              </a:ext>
            </a:extLst>
          </p:cNvPr>
          <p:cNvGrpSpPr/>
          <p:nvPr/>
        </p:nvGrpSpPr>
        <p:grpSpPr>
          <a:xfrm>
            <a:off x="6100476" y="2932963"/>
            <a:ext cx="5396124" cy="307777"/>
            <a:chOff x="6100476" y="2306255"/>
            <a:chExt cx="5396124" cy="307777"/>
          </a:xfrm>
        </p:grpSpPr>
        <p:sp>
          <p:nvSpPr>
            <p:cNvPr id="18" name="Arrow: Right 17">
              <a:extLst>
                <a:ext uri="{FF2B5EF4-FFF2-40B4-BE49-F238E27FC236}">
                  <a16:creationId xmlns:a16="http://schemas.microsoft.com/office/drawing/2014/main" id="{8F90E3AA-C3F1-4564-A2D6-50E00159240E}"/>
                </a:ext>
              </a:extLst>
            </p:cNvPr>
            <p:cNvSpPr/>
            <p:nvPr/>
          </p:nvSpPr>
          <p:spPr bwMode="auto">
            <a:xfrm>
              <a:off x="6100476" y="2352132"/>
              <a:ext cx="216024" cy="216024"/>
            </a:xfrm>
            <a:prstGeom prst="rightArrow">
              <a:avLst/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66EFA1D-F216-47C1-8044-04FF28E53E4C}"/>
                </a:ext>
              </a:extLst>
            </p:cNvPr>
            <p:cNvSpPr txBox="1"/>
            <p:nvPr/>
          </p:nvSpPr>
          <p:spPr bwMode="auto">
            <a:xfrm>
              <a:off x="6334260" y="2306255"/>
              <a:ext cx="5162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All of the above will contribute to CDR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FB03874-2F8C-4275-9FFB-B10FF7A3D344}"/>
              </a:ext>
            </a:extLst>
          </p:cNvPr>
          <p:cNvGrpSpPr/>
          <p:nvPr/>
        </p:nvGrpSpPr>
        <p:grpSpPr>
          <a:xfrm>
            <a:off x="5231904" y="3785991"/>
            <a:ext cx="5396124" cy="307777"/>
            <a:chOff x="6100476" y="2306255"/>
            <a:chExt cx="5396124" cy="307777"/>
          </a:xfrm>
        </p:grpSpPr>
        <p:sp>
          <p:nvSpPr>
            <p:cNvPr id="22" name="Arrow: Right 21">
              <a:extLst>
                <a:ext uri="{FF2B5EF4-FFF2-40B4-BE49-F238E27FC236}">
                  <a16:creationId xmlns:a16="http://schemas.microsoft.com/office/drawing/2014/main" id="{AF44B579-1C4D-485A-BDB5-9E253A590BFE}"/>
                </a:ext>
              </a:extLst>
            </p:cNvPr>
            <p:cNvSpPr/>
            <p:nvPr/>
          </p:nvSpPr>
          <p:spPr bwMode="auto">
            <a:xfrm>
              <a:off x="6100476" y="2352132"/>
              <a:ext cx="216024" cy="216024"/>
            </a:xfrm>
            <a:prstGeom prst="rightArrow">
              <a:avLst/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023B7C0-204A-4826-BCF3-4EB958D01AFC}"/>
                </a:ext>
              </a:extLst>
            </p:cNvPr>
            <p:cNvSpPr txBox="1"/>
            <p:nvPr/>
          </p:nvSpPr>
          <p:spPr bwMode="auto">
            <a:xfrm>
              <a:off x="6334260" y="2306255"/>
              <a:ext cx="5162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Some deliverables are linked to external schedule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 altLang="en-US" dirty="0">
                <a:latin typeface="Calibri" panose="020F0502020204030204" charset="0"/>
              </a:rPr>
              <a:t>Achievements in the past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altLang="en-US" b="1" dirty="0">
                <a:latin typeface="Calibri" panose="020F0502020204030204" charset="0"/>
              </a:rPr>
              <a:t>Recruitment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We hired </a:t>
            </a:r>
            <a:r>
              <a:rPr lang="en-US" altLang="en-US" b="1" dirty="0">
                <a:latin typeface="Calibri" panose="020F0502020204030204" charset="0"/>
              </a:rPr>
              <a:t>1x PhD </a:t>
            </a:r>
            <a:r>
              <a:rPr lang="en-US" altLang="en-US" dirty="0">
                <a:latin typeface="Calibri" panose="020F0502020204030204" charset="0"/>
              </a:rPr>
              <a:t>and </a:t>
            </a:r>
            <a:r>
              <a:rPr lang="en-US" altLang="en-US" b="1" dirty="0">
                <a:latin typeface="Calibri" panose="020F0502020204030204" charset="0"/>
              </a:rPr>
              <a:t>1x Master </a:t>
            </a:r>
            <a:r>
              <a:rPr lang="en-US" altLang="en-US" dirty="0">
                <a:latin typeface="Calibri" panose="020F0502020204030204" charset="0"/>
              </a:rPr>
              <a:t>student in 2021 (as planned in the proposal)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However, the PhD and the master student decided to stop last year (2022) and pursue other career opportunities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The work was finalized with a conference proceeding + a firmware block (for </a:t>
            </a:r>
            <a:r>
              <a:rPr lang="en-US" altLang="en-US" b="1" dirty="0">
                <a:latin typeface="Calibri" panose="020F0502020204030204" charset="0"/>
              </a:rPr>
              <a:t>piezo control safety in CW</a:t>
            </a:r>
            <a:r>
              <a:rPr lang="en-US" altLang="en-US" dirty="0">
                <a:latin typeface="Calibri" panose="020F0502020204030204" charset="0"/>
              </a:rPr>
              <a:t>)</a:t>
            </a:r>
          </a:p>
          <a:p>
            <a:pPr lvl="1">
              <a:defRPr/>
            </a:pPr>
            <a:endParaRPr lang="en-US" altLang="en-US" dirty="0">
              <a:latin typeface="Calibri" panose="020F0502020204030204" charset="0"/>
            </a:endParaRPr>
          </a:p>
          <a:p>
            <a:pPr lvl="1">
              <a:defRPr/>
            </a:pPr>
            <a:endParaRPr lang="en-US" altLang="en-US" dirty="0">
              <a:latin typeface="Calibri" panose="020F0502020204030204" charset="0"/>
            </a:endParaRPr>
          </a:p>
          <a:p>
            <a:pPr lvl="1">
              <a:defRPr/>
            </a:pPr>
            <a:endParaRPr lang="en-US" altLang="en-US" dirty="0">
              <a:latin typeface="Calibri" panose="020F0502020204030204" charset="0"/>
            </a:endParaRP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Since then, we have </a:t>
            </a:r>
            <a:r>
              <a:rPr lang="en-US" altLang="en-US" b="1" dirty="0">
                <a:latin typeface="Calibri" panose="020F0502020204030204" charset="0"/>
              </a:rPr>
              <a:t>hired a new Master student </a:t>
            </a:r>
            <a:r>
              <a:rPr lang="en-US" altLang="en-US" dirty="0">
                <a:latin typeface="Calibri" panose="020F0502020204030204" charset="0"/>
              </a:rPr>
              <a:t>and have found </a:t>
            </a:r>
            <a:r>
              <a:rPr lang="en-US" altLang="en-US" b="1" dirty="0">
                <a:latin typeface="Calibri" panose="020F0502020204030204" charset="0"/>
              </a:rPr>
              <a:t>a new candidate </a:t>
            </a:r>
            <a:r>
              <a:rPr lang="en-US" altLang="en-US" dirty="0">
                <a:latin typeface="Calibri" panose="020F0502020204030204" charset="0"/>
              </a:rPr>
              <a:t>to take over the PhD work (however, this would be a </a:t>
            </a:r>
            <a:r>
              <a:rPr lang="en-US" altLang="en-US" b="1" dirty="0">
                <a:latin typeface="Calibri" panose="020F0502020204030204" charset="0"/>
              </a:rPr>
              <a:t>postdoc</a:t>
            </a:r>
            <a:r>
              <a:rPr lang="en-US" altLang="en-US" dirty="0">
                <a:latin typeface="Calibri" panose="020F0502020204030204" charset="0"/>
              </a:rPr>
              <a:t>)</a:t>
            </a:r>
          </a:p>
          <a:p>
            <a:pPr lvl="1">
              <a:defRPr/>
            </a:pPr>
            <a:endParaRPr lang="en-US" altLang="en-US" dirty="0">
              <a:latin typeface="Calibri" panose="020F0502020204030204" charset="0"/>
            </a:endParaRPr>
          </a:p>
          <a:p>
            <a:pPr>
              <a:defRPr/>
            </a:pPr>
            <a:endParaRPr lang="en-US" altLang="en-US" dirty="0">
              <a:latin typeface="Calibri" panose="020F050202020403020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328B5E-7F0F-4B39-8E66-29F1D75CA944}"/>
              </a:ext>
            </a:extLst>
          </p:cNvPr>
          <p:cNvSpPr/>
          <p:nvPr/>
        </p:nvSpPr>
        <p:spPr>
          <a:xfrm>
            <a:off x="1487488" y="3030354"/>
            <a:ext cx="6096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Times-New-Roman"/>
              </a:rPr>
              <a:t>W.H. Syed, A. </a:t>
            </a:r>
            <a:r>
              <a:rPr lang="en-US" sz="1050" dirty="0" err="1">
                <a:solidFill>
                  <a:srgbClr val="000000"/>
                </a:solidFill>
                <a:latin typeface="Times-New-Roman"/>
              </a:rPr>
              <a:t>Bellandi</a:t>
            </a:r>
            <a:r>
              <a:rPr lang="en-US" sz="1050" dirty="0">
                <a:solidFill>
                  <a:srgbClr val="000000"/>
                </a:solidFill>
                <a:latin typeface="Times-New-Roman"/>
              </a:rPr>
              <a:t>, J. Branlard, and A. Eichler, “Identification of the Mechanical Dynamics of the Superconducting Radio-Frequency Cavities for the European XFEL CW Upgrade”, in </a:t>
            </a:r>
            <a:r>
              <a:rPr lang="en-US" sz="1050" i="1" dirty="0">
                <a:solidFill>
                  <a:srgbClr val="000000"/>
                </a:solidFill>
                <a:latin typeface="Times-New-Roman"/>
              </a:rPr>
              <a:t>Proc. LINAC'22</a:t>
            </a:r>
            <a:r>
              <a:rPr lang="en-US" sz="1050" dirty="0">
                <a:solidFill>
                  <a:srgbClr val="000000"/>
                </a:solidFill>
                <a:latin typeface="Times-New-Roman"/>
              </a:rPr>
              <a:t>, Liverpool, UK, Aug.-Sep. 2022, pp. 76-79.</a:t>
            </a:r>
            <a:r>
              <a:rPr lang="en-US" sz="1050" dirty="0">
                <a:solidFill>
                  <a:srgbClr val="000000"/>
                </a:solidFill>
                <a:latin typeface="Dejavu Sans" panose="020B0603030804020204" pitchFamily="34" charset="0"/>
              </a:rPr>
              <a:t> </a:t>
            </a:r>
            <a:r>
              <a:rPr lang="en-US" sz="1000" dirty="0">
                <a:solidFill>
                  <a:srgbClr val="000000"/>
                </a:solidFill>
                <a:latin typeface="Liberation Mono" panose="02070409020205020404" pitchFamily="49" charset="0"/>
              </a:rPr>
              <a:t>doi:10.18429/JACoW-LINAC2022-MOPOPA02</a:t>
            </a:r>
            <a:endParaRPr lang="en-US" sz="10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 altLang="en-US" dirty="0">
                <a:latin typeface="Calibri" panose="020F0502020204030204" charset="0"/>
              </a:rPr>
              <a:t>Achievements in the past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5" y="1344295"/>
            <a:ext cx="5831836" cy="4526280"/>
          </a:xfrm>
        </p:spPr>
        <p:txBody>
          <a:bodyPr/>
          <a:lstStyle/>
          <a:p>
            <a:pPr>
              <a:defRPr/>
            </a:pPr>
            <a:r>
              <a:rPr lang="en-US" altLang="en-US" b="1" dirty="0">
                <a:latin typeface="Calibri" panose="020F0502020204030204" charset="0"/>
              </a:rPr>
              <a:t>Microphonics suppression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One of the main challenges in CW is </a:t>
            </a:r>
            <a:r>
              <a:rPr lang="en-US" altLang="en-US" b="1" dirty="0">
                <a:latin typeface="Calibri" panose="020F0502020204030204" charset="0"/>
              </a:rPr>
              <a:t>resonance control 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One MSK member spent 3 months at </a:t>
            </a:r>
            <a:r>
              <a:rPr lang="en-US" altLang="en-US" b="1" dirty="0">
                <a:latin typeface="Calibri" panose="020F0502020204030204" charset="0"/>
              </a:rPr>
              <a:t>SLAC</a:t>
            </a:r>
            <a:r>
              <a:rPr lang="en-US" altLang="en-US" dirty="0">
                <a:latin typeface="Calibri" panose="020F0502020204030204" charset="0"/>
              </a:rPr>
              <a:t> (LCLS-II commissioning support)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Developed a </a:t>
            </a:r>
            <a:r>
              <a:rPr lang="en-US" altLang="en-US" u="sng" dirty="0">
                <a:latin typeface="Calibri" panose="020F0502020204030204" charset="0"/>
              </a:rPr>
              <a:t>n</a:t>
            </a:r>
            <a:r>
              <a:rPr lang="en-US" altLang="en-US" dirty="0">
                <a:latin typeface="Calibri" panose="020F0502020204030204" charset="0"/>
              </a:rPr>
              <a:t>arrow-bandwidth </a:t>
            </a:r>
            <a:r>
              <a:rPr lang="en-US" altLang="en-US" u="sng" dirty="0">
                <a:latin typeface="Calibri" panose="020F0502020204030204" charset="0"/>
              </a:rPr>
              <a:t>a</a:t>
            </a:r>
            <a:r>
              <a:rPr lang="en-US" altLang="en-US" dirty="0">
                <a:latin typeface="Calibri" panose="020F0502020204030204" charset="0"/>
              </a:rPr>
              <a:t>ctive </a:t>
            </a:r>
            <a:r>
              <a:rPr lang="en-US" altLang="en-US" u="sng" dirty="0">
                <a:latin typeface="Calibri" panose="020F0502020204030204" charset="0"/>
              </a:rPr>
              <a:t>n</a:t>
            </a:r>
            <a:r>
              <a:rPr lang="en-US" altLang="en-US" dirty="0">
                <a:latin typeface="Calibri" panose="020F0502020204030204" charset="0"/>
              </a:rPr>
              <a:t>oise </a:t>
            </a:r>
            <a:r>
              <a:rPr lang="en-US" altLang="en-US" u="sng" dirty="0">
                <a:latin typeface="Calibri" panose="020F0502020204030204" charset="0"/>
              </a:rPr>
              <a:t>c</a:t>
            </a:r>
            <a:r>
              <a:rPr lang="en-US" altLang="en-US" dirty="0">
                <a:latin typeface="Calibri" panose="020F0502020204030204" charset="0"/>
              </a:rPr>
              <a:t>ancellation (</a:t>
            </a:r>
            <a:r>
              <a:rPr lang="en-US" altLang="en-US" b="1" dirty="0">
                <a:latin typeface="Calibri" panose="020F0502020204030204" charset="0"/>
              </a:rPr>
              <a:t>NANC</a:t>
            </a:r>
            <a:r>
              <a:rPr lang="en-US" altLang="en-US" dirty="0">
                <a:latin typeface="Calibri" panose="020F0502020204030204" charset="0"/>
              </a:rPr>
              <a:t>)</a:t>
            </a:r>
          </a:p>
          <a:p>
            <a:pPr lvl="1">
              <a:defRPr/>
            </a:pPr>
            <a:endParaRPr lang="en-US" altLang="en-US" dirty="0">
              <a:latin typeface="Calibri" panose="020F0502020204030204" charset="0"/>
            </a:endParaRPr>
          </a:p>
          <a:p>
            <a:pPr lvl="2">
              <a:defRPr/>
            </a:pPr>
            <a:r>
              <a:rPr lang="en-US" altLang="en-US" sz="1600" dirty="0">
                <a:latin typeface="Calibri" panose="020F0502020204030204" charset="0"/>
              </a:rPr>
              <a:t>This new functionality was tested and </a:t>
            </a:r>
            <a:r>
              <a:rPr lang="en-US" altLang="en-US" sz="1600" b="1" dirty="0">
                <a:latin typeface="Calibri" panose="020F0502020204030204" charset="0"/>
              </a:rPr>
              <a:t>integrated in the LCLS-II firmware</a:t>
            </a:r>
            <a:r>
              <a:rPr lang="en-US" altLang="en-US" sz="1600" dirty="0">
                <a:latin typeface="Calibri" panose="020F0502020204030204" charset="0"/>
              </a:rPr>
              <a:t> </a:t>
            </a:r>
          </a:p>
          <a:p>
            <a:pPr lvl="2">
              <a:defRPr/>
            </a:pPr>
            <a:r>
              <a:rPr lang="en-US" altLang="en-US" sz="1600" dirty="0">
                <a:latin typeface="Calibri" panose="020F0502020204030204" charset="0"/>
              </a:rPr>
              <a:t>Provides a </a:t>
            </a:r>
            <a:r>
              <a:rPr lang="en-US" altLang="en-US" sz="1600" b="1" dirty="0">
                <a:latin typeface="Calibri" panose="020F0502020204030204" charset="0"/>
              </a:rPr>
              <a:t>factor 3</a:t>
            </a:r>
            <a:r>
              <a:rPr lang="en-US" altLang="en-US" sz="1600" dirty="0">
                <a:latin typeface="Calibri" panose="020F0502020204030204" charset="0"/>
              </a:rPr>
              <a:t> reduction in microphonics</a:t>
            </a:r>
          </a:p>
          <a:p>
            <a:pPr lvl="2">
              <a:defRPr/>
            </a:pPr>
            <a:r>
              <a:rPr lang="en-US" altLang="en-US" sz="1600" dirty="0">
                <a:latin typeface="Calibri" panose="020F0502020204030204" charset="0"/>
              </a:rPr>
              <a:t>Without this feature, some cavities would not meet the +/- 10 Hz stability specs</a:t>
            </a:r>
          </a:p>
          <a:p>
            <a:pPr lvl="2">
              <a:defRPr/>
            </a:pPr>
            <a:r>
              <a:rPr lang="en-US" altLang="en-US" sz="1600" dirty="0">
                <a:latin typeface="Calibri" panose="020F0502020204030204" charset="0"/>
              </a:rPr>
              <a:t>Block is now </a:t>
            </a:r>
            <a:r>
              <a:rPr lang="en-US" altLang="en-US" sz="1600" b="1" dirty="0">
                <a:latin typeface="Calibri" panose="020F0502020204030204" charset="0"/>
              </a:rPr>
              <a:t>part of LLRF system </a:t>
            </a:r>
            <a:r>
              <a:rPr lang="en-US" altLang="en-US" sz="1600" dirty="0">
                <a:latin typeface="Calibri" panose="020F0502020204030204" charset="0"/>
              </a:rPr>
              <a:t>at DESY (tests at CMTB)</a:t>
            </a:r>
          </a:p>
          <a:p>
            <a:pPr lvl="2">
              <a:defRPr/>
            </a:pPr>
            <a:r>
              <a:rPr lang="en-US" altLang="en-US" sz="1600" dirty="0">
                <a:latin typeface="Calibri" panose="020F0502020204030204" charset="0"/>
              </a:rPr>
              <a:t>Results presented at </a:t>
            </a:r>
            <a:r>
              <a:rPr lang="en-US" altLang="en-US" sz="1600" b="1" dirty="0">
                <a:latin typeface="Calibri" panose="020F0502020204030204" charset="0"/>
              </a:rPr>
              <a:t>Linac 2022 </a:t>
            </a:r>
          </a:p>
          <a:p>
            <a:pPr lvl="2">
              <a:defRPr/>
            </a:pPr>
            <a:r>
              <a:rPr lang="en-US" altLang="en-US" sz="1600" dirty="0">
                <a:latin typeface="Calibri" panose="020F0502020204030204" charset="0"/>
              </a:rPr>
              <a:t>We keep </a:t>
            </a:r>
            <a:r>
              <a:rPr lang="en-US" altLang="en-US" sz="1600" b="1" dirty="0">
                <a:latin typeface="Calibri" panose="020F0502020204030204" charset="0"/>
              </a:rPr>
              <a:t>further developing</a:t>
            </a:r>
            <a:r>
              <a:rPr lang="en-US" altLang="en-US" sz="1600" dirty="0">
                <a:latin typeface="Calibri" panose="020F0502020204030204" charset="0"/>
              </a:rPr>
              <a:t> this topic</a:t>
            </a:r>
            <a:endParaRPr lang="en-US" altLang="en-US" dirty="0">
              <a:latin typeface="Calibri" panose="020F050202020403020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3B93E7-156C-408F-A3B5-71CD36DFE26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088" y="1556792"/>
            <a:ext cx="4321279" cy="280831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1E41899-1E94-4AF7-A549-5B679DE295D5}"/>
              </a:ext>
            </a:extLst>
          </p:cNvPr>
          <p:cNvSpPr/>
          <p:nvPr/>
        </p:nvSpPr>
        <p:spPr>
          <a:xfrm>
            <a:off x="7032104" y="4724127"/>
            <a:ext cx="504056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Times-New-Roman"/>
              </a:rPr>
              <a:t>A. </a:t>
            </a:r>
            <a:r>
              <a:rPr lang="en-US" sz="1050" dirty="0" err="1">
                <a:solidFill>
                  <a:srgbClr val="000000"/>
                </a:solidFill>
                <a:latin typeface="Times-New-Roman"/>
              </a:rPr>
              <a:t>Bellandi</a:t>
            </a:r>
            <a:r>
              <a:rPr lang="en-US" sz="1050" dirty="0">
                <a:solidFill>
                  <a:srgbClr val="000000"/>
                </a:solidFill>
                <a:latin typeface="Times-New-Roman"/>
              </a:rPr>
              <a:t> </a:t>
            </a:r>
            <a:r>
              <a:rPr lang="en-US" sz="1050" i="1" dirty="0">
                <a:solidFill>
                  <a:srgbClr val="000000"/>
                </a:solidFill>
                <a:latin typeface="Times-New-Roman"/>
              </a:rPr>
              <a:t>et al.</a:t>
            </a:r>
            <a:r>
              <a:rPr lang="en-US" sz="1050" dirty="0">
                <a:solidFill>
                  <a:srgbClr val="000000"/>
                </a:solidFill>
                <a:latin typeface="Times-New-Roman"/>
              </a:rPr>
              <a:t>, “Narrow Bandwidth Active Noise Control for Microphonics Rejection in Superconducting Cavities at LCLS-II”, in </a:t>
            </a:r>
            <a:r>
              <a:rPr lang="en-US" sz="1050" i="1" dirty="0">
                <a:solidFill>
                  <a:srgbClr val="000000"/>
                </a:solidFill>
                <a:latin typeface="Times-New-Roman"/>
              </a:rPr>
              <a:t>Proc. LINAC'22</a:t>
            </a:r>
            <a:r>
              <a:rPr lang="en-US" sz="1050" dirty="0">
                <a:solidFill>
                  <a:srgbClr val="000000"/>
                </a:solidFill>
                <a:latin typeface="Times-New-Roman"/>
              </a:rPr>
              <a:t>, Liverpool, UK, Aug.-Sep. 2022, pp. 785-788.</a:t>
            </a:r>
            <a:r>
              <a:rPr lang="en-US" sz="1050" dirty="0">
                <a:solidFill>
                  <a:srgbClr val="000000"/>
                </a:solidFill>
                <a:latin typeface="Dejavu Sans" panose="020B0603030804020204" pitchFamily="34" charset="0"/>
              </a:rPr>
              <a:t> </a:t>
            </a:r>
            <a:r>
              <a:rPr lang="en-US" sz="1000" dirty="0">
                <a:solidFill>
                  <a:srgbClr val="000000"/>
                </a:solidFill>
                <a:latin typeface="Liberation Mono" panose="02070409020205020404" pitchFamily="49" charset="0"/>
              </a:rPr>
              <a:t>doi:10.18429/JACoW-LINAC2022-THPOPA21</a:t>
            </a:r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91CCC3-40D8-429C-90A9-52B71677FB38}"/>
              </a:ext>
            </a:extLst>
          </p:cNvPr>
          <p:cNvSpPr txBox="1"/>
          <p:nvPr/>
        </p:nvSpPr>
        <p:spPr bwMode="auto">
          <a:xfrm>
            <a:off x="7032104" y="5445224"/>
            <a:ext cx="475252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Feedforward resonance control for the European X-ray Free Electron Laser High Duty Cycle upgrade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A. </a:t>
            </a:r>
            <a:r>
              <a:rPr lang="en-US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Bellandi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Frontiers in Physics, Special Topic Global Developments Towards Continuous-Wave Free-Electron Lasers, 2023</a:t>
            </a:r>
          </a:p>
        </p:txBody>
      </p:sp>
    </p:spTree>
    <p:extLst>
      <p:ext uri="{BB962C8B-B14F-4D97-AF65-F5344CB8AC3E}">
        <p14:creationId xmlns:p14="http://schemas.microsoft.com/office/powerpoint/2010/main" val="73945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 altLang="en-US" dirty="0">
                <a:latin typeface="Calibri" panose="020F0502020204030204" charset="0"/>
              </a:rPr>
              <a:t>Achievements in the past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altLang="en-US" b="1" dirty="0">
                <a:latin typeface="Calibri" panose="020F0502020204030204" charset="0"/>
              </a:rPr>
              <a:t>Other outcomes of the collaboration with SLAC 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Further development of diagnostics for CW machines</a:t>
            </a:r>
          </a:p>
          <a:p>
            <a:pPr>
              <a:defRPr/>
            </a:pPr>
            <a:endParaRPr lang="en-US" altLang="en-US" b="1" dirty="0">
              <a:latin typeface="Calibri" panose="020F0502020204030204" charset="0"/>
            </a:endParaRPr>
          </a:p>
          <a:p>
            <a:pPr>
              <a:defRPr/>
            </a:pPr>
            <a:endParaRPr lang="en-US" altLang="en-US" b="1" dirty="0">
              <a:latin typeface="Calibri" panose="020F0502020204030204" charset="0"/>
            </a:endParaRPr>
          </a:p>
          <a:p>
            <a:pPr>
              <a:defRPr/>
            </a:pPr>
            <a:r>
              <a:rPr lang="en-US" altLang="en-US" b="1" dirty="0">
                <a:latin typeface="Calibri" panose="020F0502020204030204" charset="0"/>
              </a:rPr>
              <a:t>Development of new LLRF systems for CW operation 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Single cavity field control (with SSA at AMTF)</a:t>
            </a:r>
          </a:p>
          <a:p>
            <a:pPr lvl="1">
              <a:defRPr/>
            </a:pPr>
            <a:endParaRPr lang="en-US" altLang="en-US" dirty="0">
              <a:latin typeface="Calibri" panose="020F0502020204030204" charset="0"/>
            </a:endParaRPr>
          </a:p>
          <a:p>
            <a:pPr lvl="1">
              <a:defRPr/>
            </a:pPr>
            <a:endParaRPr lang="en-US" altLang="en-US" dirty="0">
              <a:latin typeface="Calibri" panose="020F0502020204030204" charset="0"/>
            </a:endParaRP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Multiple cavity field control (with IOT at CMTB)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9409AB0-90E0-44C3-B228-220F420BF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464" y="1988840"/>
            <a:ext cx="6096000" cy="4847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G. Martino </a:t>
            </a: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“Anomaly Detection Based Quench Detection System for CW Operation of SRF Cavities”, in </a:t>
            </a: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Proc. LINAC'22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Liverpool, UK, Aug.-Sep. 2022, pp. 775-777.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Liberation Mono" panose="02070409020205020404" pitchFamily="49" charset="0"/>
                <a:cs typeface="Liberation Mono" panose="02070409020205020404" pitchFamily="49" charset="0"/>
              </a:rPr>
              <a:t>doi:10.18429/JACoW-LINAC2022-THPOPA15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AEB694-759F-4CBB-BB1C-C56EB15FFF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8" r="22831" b="1772"/>
          <a:stretch/>
        </p:blipFill>
        <p:spPr>
          <a:xfrm>
            <a:off x="8255428" y="712470"/>
            <a:ext cx="3312368" cy="22325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F77BFD0-4B5D-43AE-AC96-BAF0B974D7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13" r="18697" b="3978"/>
          <a:stretch/>
        </p:blipFill>
        <p:spPr>
          <a:xfrm>
            <a:off x="8259942" y="3150426"/>
            <a:ext cx="3247586" cy="25147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E0FA2D94-D56F-45DB-A474-9678E8E4F039}"/>
              </a:ext>
            </a:extLst>
          </p:cNvPr>
          <p:cNvSpPr/>
          <p:nvPr/>
        </p:nvSpPr>
        <p:spPr bwMode="auto">
          <a:xfrm rot="20036866">
            <a:off x="6002955" y="3101450"/>
            <a:ext cx="2175444" cy="259427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3FEC4641-33EC-4875-BA9F-E4028B7863CA}"/>
              </a:ext>
            </a:extLst>
          </p:cNvPr>
          <p:cNvSpPr/>
          <p:nvPr/>
        </p:nvSpPr>
        <p:spPr bwMode="auto">
          <a:xfrm rot="286455">
            <a:off x="6142147" y="4589475"/>
            <a:ext cx="1941739" cy="259427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35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 altLang="en-US" dirty="0">
                <a:latin typeface="Calibri" panose="020F0502020204030204" charset="0"/>
              </a:rPr>
              <a:t>Achievements in the past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altLang="en-US" b="1" dirty="0">
                <a:latin typeface="Calibri" panose="020F0502020204030204" charset="0"/>
              </a:rPr>
              <a:t>R&amp;D towards next generation digitizers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More accurate ADCs </a:t>
            </a:r>
          </a:p>
          <a:p>
            <a:pPr lvl="2">
              <a:defRPr/>
            </a:pPr>
            <a:r>
              <a:rPr lang="en-US" altLang="en-US" dirty="0">
                <a:latin typeface="Calibri" panose="020F0502020204030204" charset="0"/>
                <a:sym typeface="Wingdings" panose="05000000000000000000" pitchFamily="2" charset="2"/>
              </a:rPr>
              <a:t>more accurate field control</a:t>
            </a:r>
          </a:p>
          <a:p>
            <a:pPr lvl="2">
              <a:defRPr/>
            </a:pPr>
            <a:r>
              <a:rPr lang="en-US" altLang="en-US" dirty="0">
                <a:latin typeface="Calibri" panose="020F0502020204030204" charset="0"/>
                <a:sym typeface="Wingdings" panose="05000000000000000000" pitchFamily="2" charset="2"/>
              </a:rPr>
              <a:t>more accurate beam control</a:t>
            </a:r>
          </a:p>
          <a:p>
            <a:pPr lvl="2">
              <a:defRPr/>
            </a:pPr>
            <a:r>
              <a:rPr lang="en-US" altLang="en-US" dirty="0">
                <a:latin typeface="Calibri" panose="020F0502020204030204" charset="0"/>
              </a:rPr>
              <a:t>goal is factor 10</a:t>
            </a:r>
            <a:endParaRPr lang="en-US" altLang="en-US" dirty="0">
              <a:latin typeface="Calibri" panose="020F0502020204030204" charset="0"/>
              <a:sym typeface="Wingdings" panose="05000000000000000000" pitchFamily="2" charset="2"/>
            </a:endParaRPr>
          </a:p>
          <a:p>
            <a:pPr lvl="2">
              <a:defRPr/>
            </a:pPr>
            <a:endParaRPr lang="en-US" altLang="en-US" dirty="0">
              <a:latin typeface="Calibri" panose="020F0502020204030204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en-US" dirty="0">
                <a:latin typeface="Calibri" panose="020F0502020204030204" charset="0"/>
              </a:rPr>
              <a:t>Work </a:t>
            </a:r>
            <a:r>
              <a:rPr lang="en-US" altLang="en-US" b="1" dirty="0">
                <a:latin typeface="Calibri" panose="020F0502020204030204" charset="0"/>
              </a:rPr>
              <a:t>on-going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Conceptual design phase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Measurement and prototyping</a:t>
            </a:r>
          </a:p>
          <a:p>
            <a:pPr>
              <a:defRPr/>
            </a:pPr>
            <a:endParaRPr lang="en-US" altLang="en-US" b="1" dirty="0">
              <a:latin typeface="Calibri" panose="020F0502020204030204" charset="0"/>
            </a:endParaRPr>
          </a:p>
          <a:p>
            <a:pPr>
              <a:defRPr/>
            </a:pPr>
            <a:r>
              <a:rPr lang="en-US" altLang="en-US" b="1" dirty="0">
                <a:latin typeface="Calibri" panose="020F0502020204030204" charset="0"/>
              </a:rPr>
              <a:t>Discussion with vendor 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 charset="0"/>
              </a:rPr>
              <a:t>Find a suitable vendor for future licensed production</a:t>
            </a:r>
          </a:p>
          <a:p>
            <a:pPr lvl="1">
              <a:defRPr/>
            </a:pPr>
            <a:endParaRPr lang="en-US" altLang="en-US" b="1" dirty="0">
              <a:latin typeface="Calibri" panose="020F050202020403020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B4ACE7-7CB2-4A7E-8C2D-9D0DFA259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774" y="1344616"/>
            <a:ext cx="5868157" cy="366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17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 anchor="t"/>
          <a:lstStyle/>
          <a:p>
            <a:pPr>
              <a:defRPr/>
            </a:pPr>
            <a:r>
              <a:rPr lang="de-DE" altLang="en-US" dirty="0">
                <a:latin typeface="Calibri" panose="020F0502020204030204" charset="0"/>
                <a:sym typeface="+mn-ea"/>
              </a:rPr>
              <a:t>Deviations from plan</a:t>
            </a:r>
            <a:endParaRPr lang="de-DE" altLang="en-US" dirty="0">
              <a:latin typeface="Calibri" panose="020F050202020403020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 bwMode="auto">
          <a:xfrm>
            <a:off x="610838" y="1340768"/>
            <a:ext cx="10944224" cy="3889375"/>
          </a:xfrm>
        </p:spPr>
        <p:txBody>
          <a:bodyPr/>
          <a:lstStyle/>
          <a:p>
            <a:pPr>
              <a:defRPr/>
            </a:pPr>
            <a:r>
              <a:rPr lang="en-US" b="1" dirty="0">
                <a:latin typeface="Calibri" panose="020F0502020204030204" charset="0"/>
              </a:rPr>
              <a:t>Hiring difficulty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Had to restart hiring process </a:t>
            </a:r>
            <a:r>
              <a:rPr lang="en-US" dirty="0">
                <a:latin typeface="Calibri" panose="020F0502020204030204" charset="0"/>
                <a:sym typeface="Wingdings" panose="05000000000000000000" pitchFamily="2" charset="2"/>
              </a:rPr>
              <a:t> delayed work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  <a:sym typeface="Wingdings" panose="05000000000000000000" pitchFamily="2" charset="2"/>
              </a:rPr>
              <a:t>~ 0.5 - 1 year deviation</a:t>
            </a:r>
          </a:p>
          <a:p>
            <a:pPr>
              <a:defRPr/>
            </a:pPr>
            <a:r>
              <a:rPr lang="en-US" b="1" dirty="0">
                <a:latin typeface="Calibri" panose="020F0502020204030204" charset="0"/>
              </a:rPr>
              <a:t>Delayed test stand schedule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CMTB delayed (damaged IOT until Spring 2023)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AMTF39 delayed (SSA delivery + TUEV approval delayed until Spring 2023)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Ts4i specifications not clarified until Spring 2023 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~ 1 year deviation</a:t>
            </a:r>
          </a:p>
          <a:p>
            <a:pPr lvl="1">
              <a:defRPr/>
            </a:pPr>
            <a:endParaRPr lang="en-US" dirty="0">
              <a:latin typeface="Calibri" panose="020F0502020204030204" charset="0"/>
            </a:endParaRPr>
          </a:p>
          <a:p>
            <a:pPr>
              <a:defRPr/>
            </a:pPr>
            <a:r>
              <a:rPr lang="en-US" b="1" dirty="0">
                <a:latin typeface="Calibri" panose="020F0502020204030204" charset="0"/>
              </a:rPr>
              <a:t>Geopolitical situation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COVID19, war in Ukraine </a:t>
            </a:r>
            <a:r>
              <a:rPr lang="en-US" dirty="0">
                <a:latin typeface="Calibri" panose="020F0502020204030204" charset="0"/>
                <a:sym typeface="Wingdings" panose="05000000000000000000" pitchFamily="2" charset="2"/>
              </a:rPr>
              <a:t> </a:t>
            </a:r>
            <a:r>
              <a:rPr lang="en-US" dirty="0">
                <a:latin typeface="Calibri" panose="020F0502020204030204" charset="0"/>
              </a:rPr>
              <a:t>increased delivery times and costs or obsolescence from components</a:t>
            </a:r>
          </a:p>
          <a:p>
            <a:pPr lvl="1">
              <a:defRPr/>
            </a:pPr>
            <a:endParaRPr lang="en-US" dirty="0">
              <a:latin typeface="Calibri" panose="020F0502020204030204" charset="0"/>
            </a:endParaRPr>
          </a:p>
          <a:p>
            <a:pPr lvl="1">
              <a:defRPr/>
            </a:pPr>
            <a:endParaRPr lang="en-US" dirty="0">
              <a:latin typeface="Calibri" panose="020F0502020204030204" charset="0"/>
            </a:endParaRPr>
          </a:p>
          <a:p>
            <a:pPr lvl="1">
              <a:defRPr/>
            </a:pPr>
            <a:endParaRPr lang="en-US" dirty="0">
              <a:latin typeface="Calibri" panose="020F05020202040302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Timeline of this R&amp;D </a:t>
            </a:r>
            <a:r>
              <a:rPr lang="de-DE" altLang="en-US">
                <a:latin typeface="Calibri" panose="020F0502020204030204" charset="0"/>
              </a:rPr>
              <a:t>a</a:t>
            </a:r>
            <a:r>
              <a:rPr lang="en-US">
                <a:latin typeface="Calibri" panose="020F0502020204030204"/>
              </a:rPr>
              <a:t>ctivity </a:t>
            </a:r>
          </a:p>
        </p:txBody>
      </p:sp>
      <p:graphicFrame>
        <p:nvGraphicFramePr>
          <p:cNvPr id="5" name="Table 4"/>
          <p:cNvGraphicFramePr/>
          <p:nvPr>
            <p:extLst>
              <p:ext uri="{D42A27DB-BD31-4B8C-83A1-F6EECF244321}">
                <p14:modId xmlns:p14="http://schemas.microsoft.com/office/powerpoint/2010/main" val="3263960960"/>
              </p:ext>
            </p:extLst>
          </p:nvPr>
        </p:nvGraphicFramePr>
        <p:xfrm>
          <a:off x="611504" y="1340768"/>
          <a:ext cx="11098596" cy="437921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6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1400" noProof="0"/>
                        <a:t>Proposed 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noProof="0" dirty="0"/>
                        <a:t>Milestone Description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1400" noProof="0"/>
                        <a:t>Updated Date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Q1/2021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M2021.1 </a:t>
                      </a: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Master student hired to develop a variable gain resonance controller to recover from monotonic instabilities</a:t>
                      </a:r>
                      <a:endParaRPr lang="en-US" sz="11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Done</a:t>
                      </a:r>
                      <a:endParaRPr lang="en-US" sz="11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42979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Q2/2021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M2021.2</a:t>
                      </a:r>
                      <a:r>
                        <a:rPr lang="en-US" sz="1100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 Piezo controller developed to provide active wideband microphonics cancelation in CW. Demonstration at CMTB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Done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Q4/2022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M2021.3</a:t>
                      </a:r>
                      <a:r>
                        <a:rPr lang="en-US" sz="1100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 PhD student hired to support algorithm development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Q4/2022 (need new hire)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Q3/2021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M2021.4</a:t>
                      </a:r>
                      <a:r>
                        <a:rPr lang="en-US" sz="1100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</a:t>
                      </a:r>
                      <a:r>
                        <a:rPr lang="en-US" sz="1100" b="1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 </a:t>
                      </a:r>
                      <a:r>
                        <a:rPr lang="en-US" sz="1100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LLRF system adapted for CW 3</a:t>
                      </a:r>
                      <a:r>
                        <a:rPr lang="en-US" sz="1100" baseline="30000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rd</a:t>
                      </a:r>
                      <a:r>
                        <a:rPr lang="en-US" sz="1100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 harmonic (3.9 GHz) tests at AMTF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Done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Q4/2021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M2021.5</a:t>
                      </a:r>
                      <a:r>
                        <a:rPr lang="en-US" sz="1100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 Model based detuning estimator and quench detection algorithm for CW implemented in FPGA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Done</a:t>
                      </a:r>
                      <a:endParaRPr lang="en-US" sz="11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34227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Q4/2021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M2021.6: </a:t>
                      </a: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Master student hired to support with CMTB and AMTF CW operations and FPGA development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Done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Q4/2022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M2022.1</a:t>
                      </a: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 Master student hired to investigate and propose modifications towards data gathering and big-data analysis in CW operation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Work started (need new hire)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77379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Q4/2022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M2022.2</a:t>
                      </a: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 Evaluation of the current 3rd harmonic cryomodule and recommendation for CW operations regarding the need of piezo 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Q4/2023 (CW 3.9 GHz tests postponed)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79883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Q2/2022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M2022.3</a:t>
                      </a: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 Specifications for the LLRF system of CW gun, including software adaption for on-resonance ramp up, fast protection, resonance control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Work started 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76969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Q2/2023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M2022.4:</a:t>
                      </a: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 Preparation and commissioning of the LLRF system for CW gun (</a:t>
                      </a:r>
                      <a:r>
                        <a:rPr lang="en-US" sz="1100" b="1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depends on gun availability</a:t>
                      </a: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)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Q4/2023 (SRF gun schedule postponed)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98792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Q1/2023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M2023.1</a:t>
                      </a: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 Evaluation of new generation of ADCs and FPGA boards for CW controller algorithms. Recommendation for HW upgrade at EuXFEL.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Work started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18864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Q2/2023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M2023.2</a:t>
                      </a: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 Preparation of LLRF system demonstrator for a EuXFEL CW injector </a:t>
                      </a:r>
                      <a:r>
                        <a:rPr lang="en-US" sz="1100" b="1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(no CW injector available)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Q4/2023 will be an architecture proposa</a:t>
                      </a: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l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80891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Q3/2023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M2023.3</a:t>
                      </a: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 Preparation of a LLRF system demonstrator for CW operations of L3 cryomodules </a:t>
                      </a:r>
                      <a:r>
                        <a:rPr lang="en-US" sz="1100" b="1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(depends on CMTB availability)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Q4/2023 update postponed (CMTB delay)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21536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Q4/2023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M2022.4</a:t>
                      </a:r>
                      <a:r>
                        <a:rPr lang="en-US" sz="110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: CW injector operations, results and conclusions regarding the upgrade</a:t>
                      </a:r>
                      <a:endParaRPr lang="en-US" sz="11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 </a:t>
                      </a:r>
                      <a:endParaRPr lang="en-US" sz="11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 anchor="t"/>
          <a:lstStyle/>
          <a:p>
            <a:pPr>
              <a:defRPr/>
            </a:pPr>
            <a:r>
              <a:rPr lang="de-DE" altLang="en-US" dirty="0">
                <a:latin typeface="Calibri" panose="020F0502020204030204" charset="0"/>
                <a:sym typeface="+mn-ea"/>
              </a:rPr>
              <a:t>Risks to R&amp;D Project</a:t>
            </a:r>
            <a:endParaRPr lang="de-DE" altLang="en-US" dirty="0">
              <a:latin typeface="Calibri" panose="020F050202020403020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 bwMode="auto">
          <a:xfrm>
            <a:off x="623889" y="1340768"/>
            <a:ext cx="10944224" cy="388937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 charset="0"/>
              </a:rPr>
              <a:t>The biggest bottleneck is </a:t>
            </a:r>
            <a:r>
              <a:rPr lang="en-US" b="1" dirty="0">
                <a:latin typeface="Calibri" panose="020F0502020204030204" charset="0"/>
              </a:rPr>
              <a:t>human resource </a:t>
            </a:r>
            <a:r>
              <a:rPr lang="en-US" dirty="0">
                <a:latin typeface="Calibri" panose="020F0502020204030204" charset="0"/>
              </a:rPr>
              <a:t>to perform the R&amp;D work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Finding the right candidate(s)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Training / advising them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But the </a:t>
            </a:r>
            <a:r>
              <a:rPr lang="en-US" b="1" dirty="0">
                <a:latin typeface="Calibri" panose="020F0502020204030204" charset="0"/>
              </a:rPr>
              <a:t>R&amp;D roadmap is clear</a:t>
            </a:r>
          </a:p>
          <a:p>
            <a:pPr lvl="1">
              <a:defRPr/>
            </a:pPr>
            <a:endParaRPr lang="en-US" dirty="0">
              <a:latin typeface="Calibri" panose="020F0502020204030204" charset="0"/>
            </a:endParaRPr>
          </a:p>
          <a:p>
            <a:pPr>
              <a:defRPr/>
            </a:pPr>
            <a:endParaRPr lang="en-US" dirty="0">
              <a:latin typeface="Calibri" panose="020F0502020204030204" charset="0"/>
            </a:endParaRPr>
          </a:p>
          <a:p>
            <a:pPr>
              <a:defRPr/>
            </a:pPr>
            <a:r>
              <a:rPr lang="en-US" dirty="0">
                <a:latin typeface="Calibri" panose="020F0502020204030204" charset="0"/>
              </a:rPr>
              <a:t>All deliverables </a:t>
            </a:r>
            <a:r>
              <a:rPr lang="en-US" b="1" dirty="0">
                <a:latin typeface="Calibri" panose="020F0502020204030204" charset="0"/>
              </a:rPr>
              <a:t>will not be finished in time</a:t>
            </a:r>
            <a:r>
              <a:rPr lang="en-US" dirty="0">
                <a:latin typeface="Calibri" panose="020F0502020204030204" charset="0"/>
              </a:rPr>
              <a:t> at the end of the 3 year R&amp;D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Due to the delay reasons mentioned earlier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The risk was known at the time of writing the proposal</a:t>
            </a:r>
          </a:p>
          <a:p>
            <a:pPr lvl="1">
              <a:defRPr/>
            </a:pPr>
            <a:r>
              <a:rPr lang="en-US" dirty="0">
                <a:latin typeface="Calibri" panose="020F0502020204030204" charset="0"/>
              </a:rPr>
              <a:t>The deliverables might only be </a:t>
            </a:r>
            <a:r>
              <a:rPr lang="en-US" b="1" dirty="0">
                <a:latin typeface="Calibri" panose="020F0502020204030204" charset="0"/>
              </a:rPr>
              <a:t>partially fulfilled </a:t>
            </a:r>
            <a:r>
              <a:rPr lang="en-US" dirty="0">
                <a:latin typeface="Calibri" panose="020F0502020204030204" charset="0"/>
              </a:rPr>
              <a:t>BUT </a:t>
            </a:r>
            <a:r>
              <a:rPr lang="en-US" b="1" dirty="0">
                <a:latin typeface="Calibri" panose="020F0502020204030204" charset="0"/>
              </a:rPr>
              <a:t>can be fulfilled </a:t>
            </a:r>
            <a:r>
              <a:rPr lang="en-US" dirty="0">
                <a:latin typeface="Calibri" panose="020F0502020204030204" charset="0"/>
              </a:rPr>
              <a:t>within additional time</a:t>
            </a:r>
          </a:p>
          <a:p>
            <a:pPr lvl="2">
              <a:defRPr/>
            </a:pPr>
            <a:r>
              <a:rPr lang="en-US" dirty="0">
                <a:latin typeface="Calibri" panose="020F0502020204030204" charset="0"/>
              </a:rPr>
              <a:t>We plan to apply for a </a:t>
            </a:r>
            <a:r>
              <a:rPr lang="en-US" b="1" dirty="0">
                <a:latin typeface="Calibri" panose="020F0502020204030204" charset="0"/>
              </a:rPr>
              <a:t>follow-up proposal</a:t>
            </a:r>
          </a:p>
          <a:p>
            <a:pPr>
              <a:defRPr/>
            </a:pPr>
            <a:endParaRPr lang="en-US" dirty="0">
              <a:latin typeface="Calibri" panose="020F05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6"/>
        </a:solidFill>
      </a:spPr>
      <a:bodyPr/>
      <a:lstStyle/>
    </a:spDef>
    <a:lnDef>
      <a:spPr bwMode="auto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</a:spPr>
      <a:bodyPr/>
      <a:lstStyle/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XFEL_PowerPoint_16x9_v3_RW</Template>
  <TotalTime>0</TotalTime>
  <Words>1451</Words>
  <Application>Microsoft Office PowerPoint</Application>
  <PresentationFormat>Widescreen</PresentationFormat>
  <Paragraphs>164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SimSun</vt:lpstr>
      <vt:lpstr>Arial</vt:lpstr>
      <vt:lpstr>Calibri</vt:lpstr>
      <vt:lpstr>DejaVu Sans</vt:lpstr>
      <vt:lpstr>Liberation Mono</vt:lpstr>
      <vt:lpstr>Times New Roman</vt:lpstr>
      <vt:lpstr>Times-New-Roman</vt:lpstr>
      <vt:lpstr>Wingdings</vt:lpstr>
      <vt:lpstr>2_XFEL_PowerPoint_16x9_v3_RW</vt:lpstr>
      <vt:lpstr>XFEL Accelerator R&amp;D Status CW LLRF Development</vt:lpstr>
      <vt:lpstr>Scope of the R&amp;D activity</vt:lpstr>
      <vt:lpstr>Achievements in the past year</vt:lpstr>
      <vt:lpstr>Achievements in the past year</vt:lpstr>
      <vt:lpstr>Achievements in the past year</vt:lpstr>
      <vt:lpstr>Achievements in the past year</vt:lpstr>
      <vt:lpstr>Deviations from plan</vt:lpstr>
      <vt:lpstr>Timeline of this R&amp;D activity </vt:lpstr>
      <vt:lpstr>Risks to R&amp;D Project</vt:lpstr>
      <vt:lpstr>Outlook / Summary</vt:lpstr>
      <vt:lpstr>List of publications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Julien Branlard</dc:creator>
  <cp:lastModifiedBy>Branlard, Julien</cp:lastModifiedBy>
  <cp:revision>53</cp:revision>
  <dcterms:created xsi:type="dcterms:W3CDTF">2023-04-06T12:12:36Z</dcterms:created>
  <dcterms:modified xsi:type="dcterms:W3CDTF">2023-05-02T13:42:59Z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1033-11.1.0.11691</vt:lpwstr>
  </property>
</Properties>
</file>