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4" r:id="rId4"/>
    <p:sldId id="276" r:id="rId5"/>
    <p:sldId id="277" r:id="rId6"/>
    <p:sldId id="272" r:id="rId7"/>
    <p:sldId id="259" r:id="rId8"/>
    <p:sldId id="275" r:id="rId9"/>
    <p:sldId id="265" r:id="rId10"/>
    <p:sldId id="279" r:id="rId11"/>
    <p:sldId id="278" r:id="rId12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696C064A-D61B-4B21-B757-51A9B82445B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6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30130" y="4438650"/>
            <a:ext cx="1852941" cy="252000"/>
          </a:xfrm>
          <a:prstGeom prst="rect">
            <a:avLst/>
          </a:prstGeom>
        </p:spPr>
      </p:pic>
      <p:pic>
        <p:nvPicPr>
          <p:cNvPr id="4" name="Picture 3" descr="DESY_logo_3C_we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4125" y="2564130"/>
            <a:ext cx="1423670" cy="1423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/>
          <p:nvPr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>
                <a:latin typeface="Calibri" panose="020F0502020204030204"/>
              </a:rPr>
              <a:t>XFEL Accelerator R&amp;D Status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 dirty="0" err="1"/>
              <a:t>MKCzwalinna</a:t>
            </a:r>
            <a:r>
              <a:rPr lang="en-US" sz="900" dirty="0"/>
              <a:t>, MSK , 05.03.2023</a:t>
            </a:r>
          </a:p>
        </p:txBody>
      </p:sp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688705" y="6207125"/>
            <a:ext cx="1852941" cy="252000"/>
          </a:xfrm>
          <a:prstGeom prst="rect">
            <a:avLst/>
          </a:prstGeom>
        </p:spPr>
      </p:pic>
      <p:pic>
        <p:nvPicPr>
          <p:cNvPr id="4" name="Picture 3" descr="DESY_logo_3C_web_neu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08385" y="6012180"/>
            <a:ext cx="641350" cy="641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SzPct val="80000"/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 typeface="Wingdings" panose="05000000000000000000" charset="0"/>
        <a:buChar char="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SzPct val="60000"/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64/OPTICA.454920" TargetMode="External"/><Relationship Id="rId2" Type="http://schemas.openxmlformats.org/officeDocument/2006/relationships/hyperlink" Target="https://accelconf.web.cern.ch/ipac2021/doi/JACoW-IPAC2021-THXB02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nfluence.desy.de/display/SDiagPublic/L-IBFB+Operation+at+EuXFEL" TargetMode="Externa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XFEL Accelerator R&amp;D </a:t>
            </a:r>
            <a:r>
              <a:rPr lang="de-DE" altLang="en-US" dirty="0">
                <a:latin typeface="Calibri" panose="020F0502020204030204" charset="0"/>
              </a:rPr>
              <a:t>Final Report</a:t>
            </a:r>
            <a:br>
              <a:rPr lang="en-US" dirty="0"/>
            </a:br>
            <a:r>
              <a:rPr lang="en-US" dirty="0">
                <a:latin typeface="Calibri" panose="020F0502020204030204"/>
              </a:rPr>
              <a:t>Intra-Bunch Train Longitudinal Feedback </a:t>
            </a:r>
            <a:br>
              <a:rPr lang="en-US" dirty="0">
                <a:latin typeface="Calibri" panose="020F0502020204030204"/>
              </a:rPr>
            </a:br>
            <a:r>
              <a:rPr lang="en-US" sz="2000" dirty="0">
                <a:latin typeface="Calibri" panose="020F0502020204030204"/>
              </a:rPr>
              <a:t>(</a:t>
            </a:r>
            <a:r>
              <a:rPr lang="en-GB" altLang="en-US" sz="2000" dirty="0">
                <a:latin typeface="Calibri" panose="020F0502020204030204" charset="0"/>
              </a:rPr>
              <a:t>IBTLF </a:t>
            </a:r>
            <a:r>
              <a:rPr lang="en-GB" altLang="en-US" sz="2000" dirty="0">
                <a:latin typeface="Calibri" panose="020F0502020204030204" charset="0"/>
                <a:sym typeface="Wingdings" panose="05000000000000000000" pitchFamily="2" charset="2"/>
              </a:rPr>
              <a:t></a:t>
            </a:r>
            <a:r>
              <a:rPr lang="en-GB" altLang="en-US" sz="2000" dirty="0">
                <a:latin typeface="Calibri" panose="020F0502020204030204" charset="0"/>
              </a:rPr>
              <a:t> L-IBFB)</a:t>
            </a:r>
            <a:endParaRPr lang="en-US" sz="2000" dirty="0"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Marie Kristin Czwalinna</a:t>
            </a:r>
            <a:endParaRPr lang="en-US" dirty="0"/>
          </a:p>
          <a:p>
            <a:pPr>
              <a:defRPr/>
            </a:pPr>
            <a:r>
              <a:rPr lang="en-US" dirty="0">
                <a:latin typeface="Calibri" panose="020F0502020204030204"/>
                <a:cs typeface="Calibri" panose="020F0502020204030204"/>
              </a:rPr>
              <a:t>03.05.2023</a:t>
            </a:r>
          </a:p>
          <a:p>
            <a:pPr>
              <a:defRPr/>
            </a:pPr>
            <a:endParaRPr lang="en-US" dirty="0">
              <a:latin typeface="Calibri" panose="020F0502020204030204"/>
              <a:cs typeface="Calibri" panose="020F0502020204030204"/>
            </a:endParaRPr>
          </a:p>
          <a:p>
            <a:pPr>
              <a:defRPr/>
            </a:pPr>
            <a:r>
              <a:rPr lang="en-US" sz="1800" dirty="0">
                <a:latin typeface="Calibri" panose="020F0502020204030204"/>
                <a:cs typeface="Calibri" panose="020F0502020204030204"/>
              </a:rPr>
              <a:t>PIs : </a:t>
            </a:r>
            <a:r>
              <a:rPr lang="en-US" sz="1800" dirty="0" err="1">
                <a:latin typeface="Calibri" panose="020F0502020204030204"/>
                <a:cs typeface="Calibri" panose="020F0502020204030204"/>
              </a:rPr>
              <a:t>H.Schlarb</a:t>
            </a:r>
            <a:r>
              <a:rPr lang="en-US" sz="1800" dirty="0">
                <a:latin typeface="Calibri" panose="020F0502020204030204"/>
                <a:cs typeface="Calibri" panose="020F0502020204030204"/>
              </a:rPr>
              <a:t>, </a:t>
            </a:r>
            <a:r>
              <a:rPr lang="en-US" sz="1800" dirty="0" err="1">
                <a:latin typeface="Calibri" panose="020F0502020204030204"/>
                <a:cs typeface="Calibri" panose="020F0502020204030204"/>
              </a:rPr>
              <a:t>B.Lautenschlager</a:t>
            </a:r>
            <a:r>
              <a:rPr lang="en-US" dirty="0">
                <a:latin typeface="Calibri" panose="020F0502020204030204"/>
                <a:cs typeface="Calibri" panose="020F0502020204030204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Outlook / Summary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6335892" cy="1715373"/>
          </a:xfrm>
        </p:spPr>
        <p:txBody>
          <a:bodyPr/>
          <a:lstStyle/>
          <a:p>
            <a:pPr>
              <a:defRPr/>
            </a:pPr>
            <a:r>
              <a:rPr lang="de-DE" altLang="en-US" b="1" dirty="0">
                <a:latin typeface="Calibri" panose="020F0502020204030204" charset="0"/>
              </a:rPr>
              <a:t>follow-</a:t>
            </a:r>
            <a:r>
              <a:rPr lang="de-DE" altLang="en-US" b="1" dirty="0" err="1">
                <a:latin typeface="Calibri" panose="020F0502020204030204" charset="0"/>
              </a:rPr>
              <a:t>up</a:t>
            </a:r>
            <a:r>
              <a:rPr lang="de-DE" altLang="en-US" b="1" dirty="0">
                <a:latin typeface="Calibri" panose="020F0502020204030204" charset="0"/>
              </a:rPr>
              <a:t> </a:t>
            </a:r>
            <a:r>
              <a:rPr lang="de-DE" altLang="en-US" b="1" dirty="0" err="1">
                <a:latin typeface="Calibri" panose="020F0502020204030204" charset="0"/>
              </a:rPr>
              <a:t>activities</a:t>
            </a:r>
            <a:r>
              <a:rPr lang="de-DE" altLang="en-US" b="1" dirty="0">
                <a:latin typeface="Calibri" panose="020F0502020204030204" charset="0"/>
              </a:rPr>
              <a:t> </a:t>
            </a:r>
            <a:endParaRPr lang="de-DE" altLang="en-US" dirty="0">
              <a:latin typeface="Calibri" panose="020F0502020204030204" charset="0"/>
            </a:endParaRPr>
          </a:p>
          <a:p>
            <a:pPr lvl="1">
              <a:defRPr/>
            </a:pPr>
            <a:r>
              <a:rPr lang="de-DE" altLang="en-US" dirty="0" err="1">
                <a:latin typeface="Calibri" panose="020F0502020204030204" charset="0"/>
                <a:sym typeface="+mn-ea"/>
              </a:rPr>
              <a:t>continuation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of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activities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within</a:t>
            </a:r>
            <a:r>
              <a:rPr lang="de-DE" altLang="en-US" dirty="0">
                <a:latin typeface="Calibri" panose="020F0502020204030204" charset="0"/>
                <a:sym typeface="+mn-ea"/>
              </a:rPr>
              <a:t> OP-365</a:t>
            </a:r>
          </a:p>
          <a:p>
            <a:pPr lvl="1">
              <a:defRPr/>
            </a:pPr>
            <a:r>
              <a:rPr lang="de-DE" altLang="en-US" dirty="0" err="1">
                <a:latin typeface="Calibri" panose="020F0502020204030204" charset="0"/>
                <a:sym typeface="+mn-ea"/>
              </a:rPr>
              <a:t>RnD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projects</a:t>
            </a:r>
            <a:r>
              <a:rPr lang="de-DE" altLang="en-US" dirty="0">
                <a:latin typeface="Calibri" panose="020F0502020204030204" charset="0"/>
                <a:sym typeface="+mn-ea"/>
              </a:rPr>
              <a:t> on-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going</a:t>
            </a:r>
            <a:endParaRPr lang="de-DE" altLang="en-US" dirty="0">
              <a:latin typeface="Calibri" panose="020F0502020204030204" charset="0"/>
              <a:sym typeface="+mn-ea"/>
            </a:endParaRPr>
          </a:p>
          <a:p>
            <a:pPr lvl="2">
              <a:defRPr/>
            </a:pPr>
            <a:r>
              <a:rPr lang="de-DE" altLang="en-US" dirty="0" err="1">
                <a:latin typeface="Calibri" panose="020F0502020204030204" charset="0"/>
                <a:sym typeface="+mn-ea"/>
              </a:rPr>
              <a:t>to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predict</a:t>
            </a:r>
            <a:r>
              <a:rPr lang="de-DE" altLang="en-US" dirty="0">
                <a:latin typeface="Calibri" panose="020F0502020204030204" charset="0"/>
                <a:sym typeface="+mn-ea"/>
              </a:rPr>
              <a:t> &amp;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correct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effect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from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ground</a:t>
            </a:r>
            <a:r>
              <a:rPr lang="de-DE" altLang="en-US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motions</a:t>
            </a:r>
            <a:endParaRPr lang="de-DE" altLang="en-US" dirty="0">
              <a:latin typeface="Calibri" panose="020F0502020204030204" charset="0"/>
              <a:sym typeface="+mn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7EEAC-DCBD-4AE9-8E6E-43287DE49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218" y="2717713"/>
            <a:ext cx="3954918" cy="3751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AE3126-323D-4D8A-BDCF-F7A73B02D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06" y="712470"/>
            <a:ext cx="4614032" cy="35576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8ECC4A-6845-40B0-8FD9-4706961F1856}"/>
              </a:ext>
            </a:extLst>
          </p:cNvPr>
          <p:cNvSpPr/>
          <p:nvPr/>
        </p:nvSpPr>
        <p:spPr>
          <a:xfrm>
            <a:off x="-386231" y="4301152"/>
            <a:ext cx="3751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de-DE" altLang="en-US" sz="1600" dirty="0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Drift </a:t>
            </a:r>
            <a:r>
              <a:rPr lang="de-DE" altLang="en-US" sz="1600" dirty="0" err="1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contribution</a:t>
            </a:r>
            <a:r>
              <a:rPr lang="de-DE" altLang="en-US" sz="1600" dirty="0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 : </a:t>
            </a:r>
            <a:r>
              <a:rPr lang="de-DE" altLang="en-US" sz="1600" dirty="0" err="1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Tidal</a:t>
            </a:r>
            <a:r>
              <a:rPr lang="de-DE" altLang="en-US" sz="1600" dirty="0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 </a:t>
            </a:r>
            <a:r>
              <a:rPr lang="de-DE" altLang="en-US" sz="1600" dirty="0" err="1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waves</a:t>
            </a:r>
            <a:r>
              <a:rPr lang="de-DE" altLang="en-US" sz="1600" dirty="0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    </a:t>
            </a:r>
            <a:br>
              <a:rPr lang="de-DE" altLang="en-US" sz="1600" dirty="0">
                <a:solidFill>
                  <a:srgbClr val="7030A0"/>
                </a:solidFill>
                <a:latin typeface="Calibri" panose="020F0502020204030204" charset="0"/>
                <a:sym typeface="+mn-ea"/>
              </a:rPr>
            </a:br>
            <a:r>
              <a:rPr lang="de-DE" altLang="en-US" sz="1600" dirty="0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(+/- 300fs </a:t>
            </a:r>
            <a:r>
              <a:rPr lang="de-DE" altLang="en-US" sz="1600" dirty="0" err="1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over</a:t>
            </a:r>
            <a:r>
              <a:rPr lang="de-DE" altLang="en-US" sz="1600" dirty="0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 12 </a:t>
            </a:r>
            <a:r>
              <a:rPr lang="de-DE" altLang="en-US" sz="1600" dirty="0" err="1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hour</a:t>
            </a:r>
            <a:r>
              <a:rPr lang="de-DE" altLang="en-US" sz="1600" dirty="0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 </a:t>
            </a:r>
            <a:r>
              <a:rPr lang="de-DE" altLang="en-US" sz="1600" dirty="0" err="1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period</a:t>
            </a:r>
            <a:r>
              <a:rPr lang="de-DE" altLang="en-US" sz="1600" dirty="0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A92C5-E085-4848-B386-9F42C15D6C7B}"/>
              </a:ext>
            </a:extLst>
          </p:cNvPr>
          <p:cNvSpPr/>
          <p:nvPr/>
        </p:nvSpPr>
        <p:spPr>
          <a:xfrm>
            <a:off x="6936950" y="4301152"/>
            <a:ext cx="4259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de-DE" altLang="en-US" sz="1600" dirty="0" err="1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Significant</a:t>
            </a:r>
            <a:r>
              <a:rPr lang="de-DE" altLang="en-US" sz="1600" dirty="0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 </a:t>
            </a:r>
            <a:r>
              <a:rPr lang="de-DE" altLang="en-US" sz="1600" dirty="0" err="1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contribution</a:t>
            </a:r>
            <a:r>
              <a:rPr lang="de-DE" altLang="en-US" sz="1600" dirty="0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 : Ocean </a:t>
            </a:r>
            <a:r>
              <a:rPr lang="de-DE" altLang="en-US" sz="1600" dirty="0" err="1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waves</a:t>
            </a:r>
            <a:endParaRPr lang="de-DE" altLang="en-US" sz="1600" dirty="0">
              <a:solidFill>
                <a:srgbClr val="7030A0"/>
              </a:solidFill>
              <a:latin typeface="Calibri" panose="020F0502020204030204" charset="0"/>
              <a:sym typeface="+mn-ea"/>
            </a:endParaRPr>
          </a:p>
          <a:p>
            <a:pPr lvl="2">
              <a:defRPr/>
            </a:pPr>
            <a:r>
              <a:rPr lang="en-GB" sz="1400" dirty="0">
                <a:solidFill>
                  <a:srgbClr val="7030A0"/>
                </a:solidFill>
              </a:rPr>
              <a:t>At ca. 0.2Hz </a:t>
            </a:r>
            <a:r>
              <a:rPr lang="de-DE" altLang="en-US" sz="1600" dirty="0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(~3fs </a:t>
            </a:r>
            <a:r>
              <a:rPr lang="de-DE" altLang="en-US" sz="1600" dirty="0" err="1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rms</a:t>
            </a:r>
            <a:r>
              <a:rPr lang="de-DE" altLang="en-US" sz="1600" dirty="0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 </a:t>
            </a:r>
            <a:r>
              <a:rPr lang="de-DE" altLang="en-US" sz="1600" dirty="0" err="1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over</a:t>
            </a:r>
            <a:r>
              <a:rPr lang="de-DE" altLang="en-US" sz="1600" dirty="0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 </a:t>
            </a:r>
            <a:r>
              <a:rPr lang="de-DE" altLang="en-US" sz="1600" dirty="0" err="1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seconds</a:t>
            </a:r>
            <a:r>
              <a:rPr lang="de-DE" altLang="en-US" sz="1600" dirty="0">
                <a:solidFill>
                  <a:srgbClr val="7030A0"/>
                </a:solidFill>
                <a:latin typeface="Calibri" panose="020F0502020204030204" charset="0"/>
                <a:sym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462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Outlook / Summary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latin typeface="Calibri" panose="020F0502020204030204" charset="0"/>
                <a:sym typeface="+mn-ea"/>
              </a:rPr>
              <a:t>L</a:t>
            </a:r>
            <a:r>
              <a:rPr lang="de-DE" altLang="en-US" b="1" dirty="0">
                <a:latin typeface="Calibri" panose="020F0502020204030204" charset="0"/>
                <a:sym typeface="+mn-ea"/>
              </a:rPr>
              <a:t>ist </a:t>
            </a:r>
            <a:r>
              <a:rPr lang="de-DE" altLang="en-US" b="1" dirty="0" err="1">
                <a:latin typeface="Calibri" panose="020F0502020204030204" charset="0"/>
                <a:sym typeface="+mn-ea"/>
              </a:rPr>
              <a:t>of</a:t>
            </a:r>
            <a:r>
              <a:rPr lang="de-DE" altLang="en-US" b="1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b="1" dirty="0" err="1">
                <a:latin typeface="Calibri" panose="020F0502020204030204" charset="0"/>
                <a:sym typeface="+mn-ea"/>
              </a:rPr>
              <a:t>related</a:t>
            </a:r>
            <a:r>
              <a:rPr lang="de-DE" altLang="en-US" b="1" dirty="0">
                <a:latin typeface="Calibri" panose="020F0502020204030204" charset="0"/>
                <a:sym typeface="+mn-ea"/>
              </a:rPr>
              <a:t> </a:t>
            </a:r>
            <a:r>
              <a:rPr lang="de-DE" altLang="en-US" b="1" dirty="0" err="1">
                <a:latin typeface="Calibri" panose="020F0502020204030204" charset="0"/>
                <a:sym typeface="+mn-ea"/>
              </a:rPr>
              <a:t>publications</a:t>
            </a:r>
            <a:r>
              <a:rPr lang="de-DE" altLang="en-US" b="1" dirty="0">
                <a:latin typeface="Calibri" panose="020F0502020204030204" charset="0"/>
                <a:sym typeface="+mn-ea"/>
              </a:rPr>
              <a:t> </a:t>
            </a:r>
          </a:p>
          <a:p>
            <a:pPr lvl="1">
              <a:defRPr/>
            </a:pPr>
            <a:r>
              <a:rPr lang="de-DE" altLang="en-US" b="1" dirty="0" err="1">
                <a:latin typeface="Calibri" panose="020F0502020204030204" charset="0"/>
                <a:sym typeface="+mn-ea"/>
              </a:rPr>
              <a:t>conference</a:t>
            </a:r>
            <a:endParaRPr lang="de-DE" altLang="en-US" b="1" dirty="0">
              <a:latin typeface="Calibri" panose="020F0502020204030204" charset="0"/>
              <a:sym typeface="+mn-ea"/>
            </a:endParaRPr>
          </a:p>
          <a:p>
            <a:pPr lvl="2">
              <a:defRPr/>
            </a:pPr>
            <a:r>
              <a:rPr lang="en-GB" sz="1600" dirty="0">
                <a:latin typeface="Calibri" panose="020F0502020204030204" charset="0"/>
                <a:sym typeface="+mn-ea"/>
              </a:rPr>
              <a:t>IPAC </a:t>
            </a:r>
            <a:r>
              <a:rPr lang="en-GB" sz="1600" b="1" dirty="0">
                <a:latin typeface="Calibri" panose="020F0502020204030204" charset="0"/>
                <a:sym typeface="+mn-ea"/>
              </a:rPr>
              <a:t>2021</a:t>
            </a:r>
            <a:r>
              <a:rPr lang="en-GB" sz="1600" dirty="0">
                <a:latin typeface="Calibri" panose="020F0502020204030204" charset="0"/>
                <a:sym typeface="+mn-ea"/>
              </a:rPr>
              <a:t> Invited Talk: Beam arrival stability at European XFEL, M.K. Czwalinna et al,  </a:t>
            </a:r>
            <a:r>
              <a:rPr lang="en-GB" sz="1600" dirty="0">
                <a:latin typeface="Calibri" panose="020F0502020204030204" charset="0"/>
                <a:sym typeface="+mn-ea"/>
                <a:hlinkClick r:id="rId2"/>
              </a:rPr>
              <a:t>JACoW-IPAC2021-THXB02</a:t>
            </a:r>
            <a:endParaRPr lang="en-GB" sz="1600" dirty="0">
              <a:latin typeface="Calibri" panose="020F0502020204030204" charset="0"/>
              <a:sym typeface="+mn-ea"/>
            </a:endParaRPr>
          </a:p>
          <a:p>
            <a:pPr lvl="2">
              <a:defRPr/>
            </a:pPr>
            <a:r>
              <a:rPr lang="en-GB" sz="1600" dirty="0">
                <a:latin typeface="Calibri" panose="020F0502020204030204" charset="0"/>
                <a:sym typeface="+mn-ea"/>
              </a:rPr>
              <a:t>FEL </a:t>
            </a:r>
            <a:r>
              <a:rPr lang="en-GB" sz="1600" b="1" dirty="0">
                <a:latin typeface="Calibri" panose="020F0502020204030204" charset="0"/>
                <a:sym typeface="+mn-ea"/>
              </a:rPr>
              <a:t>2022</a:t>
            </a:r>
            <a:r>
              <a:rPr lang="en-GB" sz="1600" dirty="0">
                <a:latin typeface="Calibri" panose="020F0502020204030204" charset="0"/>
                <a:sym typeface="+mn-ea"/>
              </a:rPr>
              <a:t> Poster: Achievements And Challenges For Sub-10 fs Long-Term Arrival Time Stability At Large-Scale SASE FEL Facilities,  B. Lautenschlager et al</a:t>
            </a:r>
            <a:br>
              <a:rPr lang="en-GB" sz="1600" dirty="0">
                <a:latin typeface="Calibri" panose="020F0502020204030204" charset="0"/>
                <a:sym typeface="+mn-ea"/>
              </a:rPr>
            </a:br>
            <a:endParaRPr lang="en-GB" sz="1600" dirty="0">
              <a:latin typeface="Calibri" panose="020F0502020204030204" charset="0"/>
              <a:sym typeface="+mn-ea"/>
            </a:endParaRPr>
          </a:p>
          <a:p>
            <a:pPr lvl="1">
              <a:defRPr/>
            </a:pPr>
            <a:r>
              <a:rPr lang="de-DE" altLang="en-US" b="1" dirty="0">
                <a:latin typeface="Calibri" panose="020F0502020204030204" charset="0"/>
                <a:sym typeface="+mn-ea"/>
              </a:rPr>
              <a:t>peer-</a:t>
            </a:r>
            <a:r>
              <a:rPr lang="de-DE" altLang="en-US" b="1" dirty="0" err="1">
                <a:latin typeface="Calibri" panose="020F0502020204030204" charset="0"/>
                <a:sym typeface="+mn-ea"/>
              </a:rPr>
              <a:t>reviewed</a:t>
            </a:r>
            <a:endParaRPr lang="de-DE" altLang="en-US" b="1" dirty="0">
              <a:latin typeface="Calibri" panose="020F0502020204030204" charset="0"/>
              <a:sym typeface="+mn-ea"/>
            </a:endParaRPr>
          </a:p>
          <a:p>
            <a:pPr lvl="2">
              <a:defRPr/>
            </a:pPr>
            <a:r>
              <a:rPr lang="en-GB" altLang="en-US" sz="1600" dirty="0">
                <a:latin typeface="Calibri" panose="020F0502020204030204" charset="0"/>
                <a:sym typeface="+mn-ea"/>
              </a:rPr>
              <a:t>Optica Vol. 9 Issue 4 pp. 429-430 (</a:t>
            </a:r>
            <a:r>
              <a:rPr lang="en-GB" altLang="en-US" sz="1600" b="1" dirty="0">
                <a:latin typeface="Calibri" panose="020F0502020204030204" charset="0"/>
                <a:sym typeface="+mn-ea"/>
              </a:rPr>
              <a:t>2022</a:t>
            </a:r>
            <a:r>
              <a:rPr lang="en-GB" altLang="en-US" sz="1600" dirty="0">
                <a:latin typeface="Calibri" panose="020F0502020204030204" charset="0"/>
                <a:sym typeface="+mn-ea"/>
              </a:rPr>
              <a:t>), D. Rivas, </a:t>
            </a:r>
            <a:r>
              <a:rPr lang="en-GB" altLang="en-US" sz="1600" dirty="0" err="1">
                <a:latin typeface="Calibri" panose="020F0502020204030204" charset="0"/>
                <a:sym typeface="+mn-ea"/>
              </a:rPr>
              <a:t>M.Meyer</a:t>
            </a:r>
            <a:r>
              <a:rPr lang="en-GB" altLang="en-US" sz="1600" dirty="0">
                <a:latin typeface="Calibri" panose="020F0502020204030204" charset="0"/>
                <a:sym typeface="+mn-ea"/>
              </a:rPr>
              <a:t>, et al., </a:t>
            </a:r>
            <a:br>
              <a:rPr lang="en-GB" altLang="en-US" sz="1600" dirty="0">
                <a:latin typeface="Calibri" panose="020F0502020204030204" charset="0"/>
                <a:sym typeface="+mn-ea"/>
              </a:rPr>
            </a:br>
            <a:r>
              <a:rPr lang="en-GB" altLang="en-US" sz="1600" dirty="0">
                <a:latin typeface="Calibri" panose="020F0502020204030204" charset="0"/>
                <a:sym typeface="+mn-ea"/>
              </a:rPr>
              <a:t>High-temporal-resolution X-ray spectroscopy with free-electron and optical lasers, </a:t>
            </a:r>
            <a:r>
              <a:rPr lang="pt-BR" altLang="en-US" sz="1600" dirty="0">
                <a:latin typeface="Calibri" panose="020F0502020204030204" charset="0"/>
                <a:sym typeface="+mn-ea"/>
                <a:hlinkClick r:id="rId3"/>
              </a:rPr>
              <a:t>doi.org/10.1364/OPTICA.454920</a:t>
            </a:r>
            <a:r>
              <a:rPr lang="en-GB" altLang="en-US" sz="1600" dirty="0">
                <a:latin typeface="Calibri" panose="020F0502020204030204" charset="0"/>
                <a:sym typeface="+mn-ea"/>
              </a:rPr>
              <a:t> </a:t>
            </a:r>
            <a:endParaRPr lang="de-DE" altLang="en-US" sz="1600" dirty="0">
              <a:latin typeface="Calibri" panose="020F0502020204030204" charset="0"/>
              <a:sym typeface="+mn-ea"/>
            </a:endParaRPr>
          </a:p>
          <a:p>
            <a:pPr lvl="2">
              <a:defRPr/>
            </a:pPr>
            <a:r>
              <a:rPr lang="de-DE" sz="1600" dirty="0">
                <a:latin typeface="Calibri" panose="020F0502020204030204" charset="0"/>
                <a:sym typeface="+mn-ea"/>
              </a:rPr>
              <a:t>Joint </a:t>
            </a:r>
            <a:r>
              <a:rPr lang="de-DE" sz="1600" dirty="0" err="1">
                <a:latin typeface="Calibri" panose="020F0502020204030204" charset="0"/>
                <a:sym typeface="+mn-ea"/>
              </a:rPr>
              <a:t>paper</a:t>
            </a:r>
            <a:r>
              <a:rPr lang="de-DE" sz="1600" dirty="0">
                <a:latin typeface="Calibri" panose="020F0502020204030204" charset="0"/>
                <a:sym typeface="+mn-ea"/>
              </a:rPr>
              <a:t> DESY/</a:t>
            </a:r>
            <a:r>
              <a:rPr lang="de-DE" sz="1600" dirty="0" err="1">
                <a:latin typeface="Calibri" panose="020F0502020204030204" charset="0"/>
                <a:sym typeface="+mn-ea"/>
              </a:rPr>
              <a:t>EuXFEL</a:t>
            </a:r>
            <a:r>
              <a:rPr lang="de-DE" sz="1600" dirty="0">
                <a:latin typeface="Calibri" panose="020F0502020204030204" charset="0"/>
                <a:sym typeface="+mn-ea"/>
              </a:rPr>
              <a:t> in </a:t>
            </a:r>
            <a:r>
              <a:rPr lang="de-DE" sz="1600" dirty="0" err="1">
                <a:latin typeface="Calibri" panose="020F0502020204030204" charset="0"/>
                <a:sym typeface="+mn-ea"/>
              </a:rPr>
              <a:t>preparation</a:t>
            </a:r>
            <a:r>
              <a:rPr lang="de-DE" sz="1600" dirty="0">
                <a:latin typeface="Calibri" panose="020F0502020204030204" charset="0"/>
                <a:sym typeface="+mn-ea"/>
              </a:rPr>
              <a:t> (</a:t>
            </a:r>
            <a:r>
              <a:rPr lang="de-DE" sz="1600" b="1" dirty="0">
                <a:latin typeface="Calibri" panose="020F0502020204030204" charset="0"/>
                <a:sym typeface="+mn-ea"/>
              </a:rPr>
              <a:t>2023</a:t>
            </a:r>
            <a:r>
              <a:rPr lang="de-DE" sz="1600" dirty="0">
                <a:latin typeface="Calibri" panose="020F0502020204030204" charset="0"/>
                <a:sym typeface="+mn-ea"/>
              </a:rPr>
              <a:t>)</a:t>
            </a:r>
            <a:endParaRPr lang="en-US" sz="1600" dirty="0">
              <a:latin typeface="Calibri" panose="020F0502020204030204"/>
            </a:endParaRPr>
          </a:p>
          <a:p>
            <a:pPr>
              <a:defRPr/>
            </a:pPr>
            <a:endParaRPr lang="de-DE" altLang="en-US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0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A7955E-4924-41A4-B632-965102E07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92" y="3612812"/>
            <a:ext cx="5977681" cy="2371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Scope of the R&amp;D </a:t>
            </a:r>
            <a:r>
              <a:rPr lang="de-DE" altLang="en-US" dirty="0">
                <a:latin typeface="Calibri" panose="020F0502020204030204" charset="0"/>
              </a:rPr>
              <a:t>a</a:t>
            </a:r>
            <a:r>
              <a:rPr lang="en-US" dirty="0">
                <a:latin typeface="Calibri" panose="020F0502020204030204"/>
              </a:rPr>
              <a:t>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5" y="1344295"/>
            <a:ext cx="7776052" cy="452628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alibri" panose="020F0502020204030204"/>
              </a:rPr>
              <a:t>Goal of scientific work</a:t>
            </a:r>
            <a:br>
              <a:rPr lang="en-GB" dirty="0">
                <a:latin typeface="Calibri" panose="020F0502020204030204"/>
              </a:rPr>
            </a:br>
            <a:r>
              <a:rPr lang="en-GB" i="1" dirty="0">
                <a:latin typeface="Calibri" panose="020F0502020204030204"/>
              </a:rPr>
              <a:t>Achieve ≤10 fs rms arrival time and ≤ 2% rms peak current stability at BC2  </a:t>
            </a:r>
          </a:p>
          <a:p>
            <a:pPr marL="0" indent="0">
              <a:buNone/>
              <a:defRPr/>
            </a:pPr>
            <a:endParaRPr lang="en-US" i="1" dirty="0">
              <a:latin typeface="Calibri" panose="020F0502020204030204"/>
            </a:endParaRP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interfaces with other </a:t>
            </a:r>
            <a:r>
              <a:rPr lang="en-US" i="1" dirty="0">
                <a:latin typeface="Calibri" panose="020F0502020204030204"/>
              </a:rPr>
              <a:t>operation activities</a:t>
            </a:r>
            <a:r>
              <a:rPr lang="en-US" dirty="0">
                <a:latin typeface="Calibri" panose="020F0502020204030204"/>
              </a:rPr>
              <a:t> 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OP-215 LLRF systems, 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OP-325 optical synchronization,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OP-365 special diagnostics,</a:t>
            </a: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OP-430 feedbacks </a:t>
            </a:r>
            <a:br>
              <a:rPr lang="en-US" dirty="0">
                <a:latin typeface="Calibri" panose="020F0502020204030204"/>
              </a:rPr>
            </a:br>
            <a:endParaRPr lang="en-US" dirty="0">
              <a:latin typeface="Calibri" panose="020F0502020204030204"/>
            </a:endParaRPr>
          </a:p>
          <a:p>
            <a:pPr lvl="1">
              <a:defRPr/>
            </a:pPr>
            <a:r>
              <a:rPr lang="en-US" dirty="0">
                <a:latin typeface="Calibri" panose="020F0502020204030204"/>
              </a:rPr>
              <a:t>valuable exchange and large progress</a:t>
            </a:r>
            <a:br>
              <a:rPr lang="en-US" dirty="0">
                <a:latin typeface="Calibri" panose="020F0502020204030204"/>
              </a:rPr>
            </a:br>
            <a:r>
              <a:rPr lang="en-US" i="1" dirty="0">
                <a:latin typeface="Calibri" panose="020F0502020204030204"/>
              </a:rPr>
              <a:t>stability task force</a:t>
            </a:r>
            <a:r>
              <a:rPr lang="en-US" dirty="0">
                <a:latin typeface="Calibri" panose="020F0502020204030204"/>
              </a:rPr>
              <a:t> activities (2021-2022),</a:t>
            </a:r>
          </a:p>
          <a:p>
            <a:pPr lvl="2">
              <a:defRPr/>
            </a:pPr>
            <a:r>
              <a:rPr lang="en-US" dirty="0">
                <a:latin typeface="Calibri" panose="020F0502020204030204"/>
              </a:rPr>
              <a:t>XPD, LAS, FXE, SPB, SQS/SCS, ..</a:t>
            </a: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3B417A8-4C8C-4042-9106-7A0DB175D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8208" y="1628800"/>
            <a:ext cx="288032" cy="2880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2E7159-BE51-43A9-847E-51ACEB58C113}"/>
              </a:ext>
            </a:extLst>
          </p:cNvPr>
          <p:cNvSpPr/>
          <p:nvPr/>
        </p:nvSpPr>
        <p:spPr>
          <a:xfrm>
            <a:off x="10773988" y="3319489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/>
              </a:rPr>
              <a:t>(2021)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124DDD-37D0-4B9D-B67D-2DA1DD351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4" y="3831972"/>
            <a:ext cx="10597064" cy="2313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Achievements </a:t>
            </a:r>
            <a:r>
              <a:rPr lang="en-GB" altLang="en-US" dirty="0">
                <a:latin typeface="Calibri" panose="020F0502020204030204" charset="0"/>
              </a:rPr>
              <a:t>of the entire R&amp;D project (1)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GB" altLang="en-US" dirty="0">
                <a:latin typeface="Calibri" panose="020F0502020204030204" charset="0"/>
              </a:rPr>
              <a:t>recruitment of Post-Docs</a:t>
            </a:r>
          </a:p>
          <a:p>
            <a:pPr lvl="1">
              <a:defRPr/>
            </a:pPr>
            <a:r>
              <a:rPr lang="en-GB" altLang="en-US" dirty="0">
                <a:latin typeface="Calibri" panose="020F0502020204030204" charset="0"/>
              </a:rPr>
              <a:t>(2018) control theory,</a:t>
            </a:r>
          </a:p>
          <a:p>
            <a:pPr lvl="1">
              <a:defRPr/>
            </a:pPr>
            <a:r>
              <a:rPr lang="en-GB" altLang="en-US" dirty="0">
                <a:latin typeface="Calibri" panose="020F0502020204030204" charset="0"/>
              </a:rPr>
              <a:t>(2019) firmware development </a:t>
            </a:r>
          </a:p>
          <a:p>
            <a:pPr>
              <a:defRPr/>
            </a:pPr>
            <a:r>
              <a:rPr lang="en-GB" altLang="en-US" dirty="0">
                <a:latin typeface="Calibri" panose="020F0502020204030204" charset="0"/>
              </a:rPr>
              <a:t>(2020…2021) Implementation &amp; tests of L-IBFB </a:t>
            </a:r>
          </a:p>
          <a:p>
            <a:pPr>
              <a:defRPr/>
            </a:pPr>
            <a:r>
              <a:rPr lang="en-GB" altLang="en-US" dirty="0">
                <a:latin typeface="Calibri" panose="020F0502020204030204" charset="0"/>
              </a:rPr>
              <a:t>adapted to cope with changed requirements</a:t>
            </a:r>
          </a:p>
          <a:p>
            <a:pPr lvl="1">
              <a:defRPr/>
            </a:pPr>
            <a:r>
              <a:rPr lang="en-GB" altLang="en-US" dirty="0">
                <a:latin typeface="Calibri" panose="020F0502020204030204" charset="0"/>
              </a:rPr>
              <a:t>beam regions concept, Q3/2022</a:t>
            </a:r>
          </a:p>
          <a:p>
            <a:pPr marL="356870" lvl="1" indent="0">
              <a:buNone/>
              <a:defRPr/>
            </a:pPr>
            <a:endParaRPr lang="de-DE" altLang="en-US" dirty="0">
              <a:latin typeface="Calibri" panose="020F050202020403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CC5FB-4EC5-4F95-8A63-A69D6FB31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80" y="1069495"/>
            <a:ext cx="4821057" cy="2313401"/>
          </a:xfrm>
          <a:prstGeom prst="rect">
            <a:avLst/>
          </a:prstGeom>
        </p:spPr>
      </p:pic>
      <p:sp>
        <p:nvSpPr>
          <p:cNvPr id="7" name="Oval 7">
            <a:extLst>
              <a:ext uri="{FF2B5EF4-FFF2-40B4-BE49-F238E27FC236}">
                <a16:creationId xmlns:a16="http://schemas.microsoft.com/office/drawing/2014/main" id="{8E86B2CC-E895-4C00-AA32-DBA0CC23275B}"/>
              </a:ext>
            </a:extLst>
          </p:cNvPr>
          <p:cNvSpPr/>
          <p:nvPr/>
        </p:nvSpPr>
        <p:spPr>
          <a:xfrm>
            <a:off x="5265474" y="4839630"/>
            <a:ext cx="413674" cy="33569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6A25E1-5ABB-4C11-BAF4-B3B45136A5C8}"/>
              </a:ext>
            </a:extLst>
          </p:cNvPr>
          <p:cNvSpPr/>
          <p:nvPr/>
        </p:nvSpPr>
        <p:spPr>
          <a:xfrm>
            <a:off x="6330398" y="4941168"/>
            <a:ext cx="413674" cy="33569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F62EFE-F724-4D38-908F-6BB9B57DAEFA}"/>
              </a:ext>
            </a:extLst>
          </p:cNvPr>
          <p:cNvCxnSpPr>
            <a:cxnSpLocks/>
            <a:stCxn id="11" idx="0"/>
            <a:endCxn id="8" idx="5"/>
          </p:cNvCxnSpPr>
          <p:nvPr/>
        </p:nvCxnSpPr>
        <p:spPr>
          <a:xfrm flipH="1" flipV="1">
            <a:off x="6683491" y="5227698"/>
            <a:ext cx="954372" cy="68382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2E09FFE-3F86-455B-A486-CB8BD56E1F65}"/>
              </a:ext>
            </a:extLst>
          </p:cNvPr>
          <p:cNvSpPr/>
          <p:nvPr/>
        </p:nvSpPr>
        <p:spPr>
          <a:xfrm>
            <a:off x="6769676" y="5911520"/>
            <a:ext cx="1736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</a:rPr>
              <a:t>Independent</a:t>
            </a:r>
          </a:p>
          <a:p>
            <a:r>
              <a:rPr lang="en-GB" sz="1200" dirty="0">
                <a:solidFill>
                  <a:srgbClr val="7030A0"/>
                </a:solidFill>
              </a:rPr>
              <a:t>arrival time monitoring,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8AC7FE-0F70-4D4A-A32C-9883373BC4FD}"/>
              </a:ext>
            </a:extLst>
          </p:cNvPr>
          <p:cNvSpPr/>
          <p:nvPr/>
        </p:nvSpPr>
        <p:spPr>
          <a:xfrm>
            <a:off x="9906744" y="5007475"/>
            <a:ext cx="413674" cy="33569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2AEF79D-DD2D-4DAF-BF52-3536D645F50F}"/>
              </a:ext>
            </a:extLst>
          </p:cNvPr>
          <p:cNvSpPr/>
          <p:nvPr/>
        </p:nvSpPr>
        <p:spPr>
          <a:xfrm>
            <a:off x="10056440" y="5373216"/>
            <a:ext cx="413674" cy="33569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7D4C7D-747A-4C96-B43F-E6FEB64D5A3A}"/>
              </a:ext>
            </a:extLst>
          </p:cNvPr>
          <p:cNvCxnSpPr>
            <a:cxnSpLocks/>
            <a:stCxn id="11" idx="0"/>
            <a:endCxn id="13" idx="3"/>
          </p:cNvCxnSpPr>
          <p:nvPr/>
        </p:nvCxnSpPr>
        <p:spPr>
          <a:xfrm flipV="1">
            <a:off x="7637863" y="5294005"/>
            <a:ext cx="2329462" cy="61751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CCA532-AE0A-4BE6-9CE7-5EAC5EDD2358}"/>
              </a:ext>
            </a:extLst>
          </p:cNvPr>
          <p:cNvCxnSpPr>
            <a:cxnSpLocks/>
            <a:stCxn id="11" idx="0"/>
            <a:endCxn id="14" idx="3"/>
          </p:cNvCxnSpPr>
          <p:nvPr/>
        </p:nvCxnSpPr>
        <p:spPr>
          <a:xfrm flipV="1">
            <a:off x="7637863" y="5659746"/>
            <a:ext cx="2479158" cy="25177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CFBF4A-E19F-4338-B340-9E4EED5CC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12" y="2348880"/>
            <a:ext cx="4407924" cy="3046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F365DF-54E1-45FA-897D-01F076292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989" y="1344295"/>
            <a:ext cx="4757587" cy="4801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Achievements </a:t>
            </a:r>
            <a:r>
              <a:rPr lang="en-GB" altLang="en-US" dirty="0">
                <a:latin typeface="Calibri" panose="020F0502020204030204" charset="0"/>
              </a:rPr>
              <a:t>of the entire R&amp;D project (2)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CBD8B4-442D-4C5B-B32C-7CAD4430F10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1004585"/>
          </a:xfrm>
        </p:spPr>
        <p:txBody>
          <a:bodyPr/>
          <a:lstStyle/>
          <a:p>
            <a:pPr>
              <a:defRPr/>
            </a:pPr>
            <a:r>
              <a:rPr lang="en-GB" altLang="en-US" dirty="0">
                <a:latin typeface="Calibri" panose="020F0502020204030204" charset="0"/>
              </a:rPr>
              <a:t>New feedback structure L-IBFB in operation at </a:t>
            </a:r>
            <a:r>
              <a:rPr lang="en-GB" altLang="en-US" dirty="0" err="1">
                <a:latin typeface="Calibri" panose="020F0502020204030204" charset="0"/>
              </a:rPr>
              <a:t>EuXFEL</a:t>
            </a:r>
            <a:r>
              <a:rPr lang="en-GB" altLang="en-US" dirty="0">
                <a:latin typeface="Calibri" panose="020F0502020204030204" charset="0"/>
              </a:rPr>
              <a:t> (2022)</a:t>
            </a:r>
          </a:p>
          <a:p>
            <a:pPr lvl="1">
              <a:defRPr/>
            </a:pPr>
            <a:r>
              <a:rPr lang="en-GB" altLang="en-US" dirty="0">
                <a:latin typeface="Calibri" panose="020F0502020204030204" charset="0"/>
              </a:rPr>
              <a:t>main goal reached</a:t>
            </a:r>
            <a:endParaRPr lang="en-US" altLang="en-US" dirty="0">
              <a:latin typeface="Calibri" panose="020F0502020204030204" charset="0"/>
            </a:endParaRPr>
          </a:p>
          <a:p>
            <a:pPr lvl="2">
              <a:defRPr/>
            </a:pPr>
            <a:endParaRPr lang="en-US" altLang="en-US" dirty="0">
              <a:latin typeface="Calibri" panose="020F0502020204030204" charset="0"/>
            </a:endParaRPr>
          </a:p>
          <a:p>
            <a:pPr marL="714375" lvl="2" indent="0">
              <a:buNone/>
              <a:defRPr/>
            </a:pPr>
            <a:endParaRPr lang="en-GB" altLang="en-US" dirty="0">
              <a:latin typeface="Calibri" panose="020F0502020204030204" charset="0"/>
            </a:endParaRPr>
          </a:p>
          <a:p>
            <a:pPr lvl="1">
              <a:defRPr/>
            </a:pP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CCA6A3-2B0D-4818-B735-CAF2F2993524}"/>
              </a:ext>
            </a:extLst>
          </p:cNvPr>
          <p:cNvSpPr/>
          <p:nvPr/>
        </p:nvSpPr>
        <p:spPr>
          <a:xfrm>
            <a:off x="1530579" y="5534685"/>
            <a:ext cx="3749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</a:rPr>
              <a:t>After adaptation of intra-train feedback, → bunch timing jitter &lt; 6fs rms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82C4F9-07A5-4F7D-B1D1-7B66C348A832}"/>
              </a:ext>
            </a:extLst>
          </p:cNvPr>
          <p:cNvSpPr/>
          <p:nvPr/>
        </p:nvSpPr>
        <p:spPr>
          <a:xfrm>
            <a:off x="1505401" y="2179603"/>
            <a:ext cx="20681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600" dirty="0">
                <a:latin typeface="Calibri" panose="020F0502020204030204" charset="0"/>
              </a:rPr>
              <a:t>@250pC bunch charge</a:t>
            </a:r>
            <a:endParaRPr lang="en-GB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12808C-F151-4F78-BC4F-A94D7A19D8B4}"/>
              </a:ext>
            </a:extLst>
          </p:cNvPr>
          <p:cNvSpPr/>
          <p:nvPr/>
        </p:nvSpPr>
        <p:spPr>
          <a:xfrm>
            <a:off x="7678370" y="1810271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L</a:t>
            </a:r>
            <a:r>
              <a:rPr lang="en-GB" dirty="0">
                <a:solidFill>
                  <a:schemeClr val="bg2"/>
                </a:solidFill>
              </a:rPr>
              <a:t>-IBFB off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FD73B4-C92A-439C-B995-7729FBABF701}"/>
              </a:ext>
            </a:extLst>
          </p:cNvPr>
          <p:cNvSpPr/>
          <p:nvPr/>
        </p:nvSpPr>
        <p:spPr bwMode="auto">
          <a:xfrm>
            <a:off x="7678370" y="408388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GB" dirty="0">
                <a:solidFill>
                  <a:srgbClr val="7030A0"/>
                </a:solidFill>
              </a:rPr>
              <a:t>-IBFB 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56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B7636D-C7C6-42B4-8768-08C4642E3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316" y="620688"/>
            <a:ext cx="5255056" cy="5373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Achievements </a:t>
            </a:r>
            <a:r>
              <a:rPr lang="en-GB" altLang="en-US" dirty="0">
                <a:latin typeface="Calibri" panose="020F0502020204030204" charset="0"/>
              </a:rPr>
              <a:t>of the entire R&amp;D project (3)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CBD8B4-442D-4C5B-B32C-7CAD4430F10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801235"/>
          </a:xfrm>
        </p:spPr>
        <p:txBody>
          <a:bodyPr/>
          <a:lstStyle/>
          <a:p>
            <a:pPr>
              <a:defRPr/>
            </a:pPr>
            <a:r>
              <a:rPr lang="en-GB" altLang="en-US" dirty="0">
                <a:latin typeface="Calibri" panose="020F0502020204030204" charset="0"/>
              </a:rPr>
              <a:t>Concept for global feedback architecture, </a:t>
            </a:r>
          </a:p>
          <a:p>
            <a:pPr lvl="1">
              <a:defRPr/>
            </a:pPr>
            <a:r>
              <a:rPr lang="en-GB" altLang="en-US" dirty="0">
                <a:latin typeface="Calibri" panose="020F0502020204030204" charset="0"/>
              </a:rPr>
              <a:t>Inter-operability,</a:t>
            </a:r>
          </a:p>
          <a:p>
            <a:pPr lvl="1">
              <a:defRPr/>
            </a:pPr>
            <a:r>
              <a:rPr lang="en-GB" altLang="en-US" dirty="0">
                <a:latin typeface="Calibri" panose="020F0502020204030204" charset="0"/>
              </a:rPr>
              <a:t>Robustness, </a:t>
            </a:r>
          </a:p>
          <a:p>
            <a:pPr lvl="1">
              <a:defRPr/>
            </a:pPr>
            <a:r>
              <a:rPr lang="en-GB" altLang="en-US" dirty="0">
                <a:latin typeface="Calibri" panose="020F0502020204030204" charset="0"/>
              </a:rPr>
              <a:t>Connect several architectural layers</a:t>
            </a:r>
            <a:br>
              <a:rPr lang="en-GB" altLang="en-US" dirty="0">
                <a:latin typeface="Calibri" panose="020F0502020204030204" charset="0"/>
              </a:rPr>
            </a:br>
            <a:endParaRPr lang="en-GB" altLang="en-US" dirty="0">
              <a:latin typeface="Calibri" panose="020F0502020204030204" charset="0"/>
            </a:endParaRPr>
          </a:p>
          <a:p>
            <a:pPr lvl="2">
              <a:defRPr/>
            </a:pPr>
            <a:r>
              <a:rPr lang="en-GB" altLang="en-US" dirty="0">
                <a:latin typeface="Calibri" panose="020F0502020204030204" charset="0"/>
              </a:rPr>
              <a:t>Operator interface </a:t>
            </a:r>
          </a:p>
          <a:p>
            <a:pPr lvl="2">
              <a:defRPr/>
            </a:pPr>
            <a:r>
              <a:rPr lang="en-GB" altLang="en-US" dirty="0">
                <a:latin typeface="Calibri" panose="020F0502020204030204" charset="0"/>
              </a:rPr>
              <a:t>High-level layer</a:t>
            </a:r>
          </a:p>
          <a:p>
            <a:pPr lvl="2">
              <a:defRPr/>
            </a:pPr>
            <a:r>
              <a:rPr lang="en-GB" altLang="en-US" dirty="0">
                <a:latin typeface="Calibri" panose="020F0502020204030204" charset="0"/>
              </a:rPr>
              <a:t>Middle layer</a:t>
            </a:r>
          </a:p>
          <a:p>
            <a:pPr lvl="2">
              <a:defRPr/>
            </a:pPr>
            <a:r>
              <a:rPr lang="en-GB" altLang="en-US" dirty="0">
                <a:latin typeface="Calibri" panose="020F0502020204030204" charset="0"/>
              </a:rPr>
              <a:t>Frontend servers</a:t>
            </a:r>
          </a:p>
          <a:p>
            <a:pPr lvl="2">
              <a:defRPr/>
            </a:pPr>
            <a:r>
              <a:rPr lang="en-GB" altLang="en-US" dirty="0">
                <a:latin typeface="Calibri" panose="020F0502020204030204" charset="0"/>
              </a:rPr>
              <a:t>Firmware/hardware </a:t>
            </a:r>
          </a:p>
          <a:p>
            <a:pPr lvl="2">
              <a:defRPr/>
            </a:pPr>
            <a:endParaRPr lang="en-GB" altLang="en-US" dirty="0">
              <a:latin typeface="Calibri" panose="020F0502020204030204" charset="0"/>
            </a:endParaRP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W</a:t>
            </a:r>
            <a:r>
              <a:rPr lang="en-GB" altLang="en-US" dirty="0" err="1">
                <a:latin typeface="Calibri" panose="020F0502020204030204" charset="0"/>
              </a:rPr>
              <a:t>ork</a:t>
            </a:r>
            <a:r>
              <a:rPr lang="en-GB" altLang="en-US" dirty="0">
                <a:latin typeface="Calibri" panose="020F0502020204030204" charset="0"/>
              </a:rPr>
              <a:t> in progress, </a:t>
            </a:r>
          </a:p>
          <a:p>
            <a:pPr lvl="1">
              <a:defRPr/>
            </a:pPr>
            <a:r>
              <a:rPr lang="en-US" altLang="en-US" dirty="0">
                <a:latin typeface="Calibri" panose="020F0502020204030204" charset="0"/>
              </a:rPr>
              <a:t>(2022) started </a:t>
            </a:r>
            <a:r>
              <a:rPr lang="en-GB" altLang="en-US" dirty="0">
                <a:latin typeface="Calibri" panose="020F0502020204030204" charset="0"/>
              </a:rPr>
              <a:t>implementation &amp; tests </a:t>
            </a:r>
          </a:p>
          <a:p>
            <a:pPr marL="714375" lvl="2" indent="0">
              <a:buNone/>
              <a:defRPr/>
            </a:pPr>
            <a:r>
              <a:rPr lang="en-GB" altLang="en-US" dirty="0">
                <a:latin typeface="Calibri" panose="020F0502020204030204" charset="0"/>
              </a:rPr>
              <a:t> </a:t>
            </a:r>
          </a:p>
          <a:p>
            <a:pPr lvl="1">
              <a:defRPr/>
            </a:pPr>
            <a:endParaRPr lang="de-DE" altLang="en-US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1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Deviations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from</a:t>
            </a:r>
            <a:r>
              <a:rPr lang="de-DE" altLang="en-US" dirty="0">
                <a:latin typeface="Calibri" panose="020F0502020204030204" charset="0"/>
                <a:sym typeface="+mn-ea"/>
              </a:rPr>
              <a:t> plan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Calibri" panose="020F0502020204030204" charset="0"/>
              </a:rPr>
              <a:t>Implementation of fast arrival time feedback on photo-injector laser</a:t>
            </a:r>
          </a:p>
          <a:p>
            <a:pPr lvl="1">
              <a:defRPr/>
            </a:pPr>
            <a:r>
              <a:rPr lang="en-GB" dirty="0">
                <a:latin typeface="Calibri" panose="020F0502020204030204" charset="0"/>
              </a:rPr>
              <a:t>in this form not necessary </a:t>
            </a:r>
            <a:r>
              <a:rPr lang="en-GB" dirty="0">
                <a:latin typeface="Calibri" panose="020F0502020204030204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Calibri" panose="020F0502020204030204" charset="0"/>
              </a:rPr>
              <a:t> slow feedback</a:t>
            </a:r>
          </a:p>
          <a:p>
            <a:pPr lvl="2">
              <a:defRPr/>
            </a:pPr>
            <a:endParaRPr lang="en-US" dirty="0">
              <a:latin typeface="Calibri" panose="020F0502020204030204" charset="0"/>
            </a:endParaRPr>
          </a:p>
          <a:p>
            <a:pPr lvl="2">
              <a:defRPr/>
            </a:pPr>
            <a:endParaRPr lang="en-GB" dirty="0">
              <a:latin typeface="Calibri" panose="020F0502020204030204" charset="0"/>
            </a:endParaRPr>
          </a:p>
          <a:p>
            <a:pPr>
              <a:defRPr/>
            </a:pPr>
            <a:r>
              <a:rPr lang="en-GB" dirty="0">
                <a:latin typeface="Calibri" panose="020F0502020204030204" charset="0"/>
              </a:rPr>
              <a:t>Establish new feedback architecture </a:t>
            </a:r>
            <a:r>
              <a:rPr lang="en-GB" dirty="0">
                <a:latin typeface="Calibri" panose="020F0502020204030204" charset="0"/>
                <a:sym typeface="Wingdings" panose="05000000000000000000" pitchFamily="2" charset="2"/>
              </a:rPr>
              <a:t></a:t>
            </a:r>
            <a:r>
              <a:rPr lang="en-GB" dirty="0">
                <a:latin typeface="Calibri" panose="020F0502020204030204" charset="0"/>
              </a:rPr>
              <a:t> global feedback manager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High </a:t>
            </a:r>
            <a:r>
              <a:rPr lang="en-GB" dirty="0">
                <a:latin typeface="Calibri" panose="020F0502020204030204" charset="0"/>
              </a:rPr>
              <a:t>complexity</a:t>
            </a:r>
          </a:p>
          <a:p>
            <a:pPr lvl="1">
              <a:defRPr/>
            </a:pPr>
            <a:r>
              <a:rPr lang="en-US" dirty="0">
                <a:latin typeface="Calibri" panose="020F0502020204030204" charset="0"/>
              </a:rPr>
              <a:t>Effort in time and software development</a:t>
            </a:r>
            <a:endParaRPr lang="en-GB" dirty="0">
              <a:latin typeface="Calibri" panose="020F0502020204030204" charset="0"/>
            </a:endParaRPr>
          </a:p>
          <a:p>
            <a:pPr lvl="2">
              <a:defRPr/>
            </a:pPr>
            <a:r>
              <a:rPr lang="en-GB" dirty="0">
                <a:latin typeface="Calibri" panose="020F0502020204030204" charset="0"/>
              </a:rPr>
              <a:t>Requires continuation </a:t>
            </a:r>
          </a:p>
          <a:p>
            <a:pPr lvl="1">
              <a:defRPr/>
            </a:pPr>
            <a:endParaRPr lang="en-US" dirty="0">
              <a:latin typeface="Calibri" panose="020F0502020204030204" charset="0"/>
            </a:endParaRPr>
          </a:p>
          <a:p>
            <a:pPr lvl="1">
              <a:defRPr/>
            </a:pPr>
            <a:endParaRPr lang="en-GB" dirty="0">
              <a:latin typeface="Calibri" panose="020F0502020204030204" charset="0"/>
            </a:endParaRPr>
          </a:p>
          <a:p>
            <a:pPr>
              <a:defRPr/>
            </a:pPr>
            <a:r>
              <a:rPr lang="en-GB" dirty="0">
                <a:latin typeface="Calibri" panose="020F0502020204030204" charset="0"/>
              </a:rPr>
              <a:t>Direct (low-latency) intercommunication in between RF stations for L-IBFB</a:t>
            </a:r>
          </a:p>
          <a:p>
            <a:pPr lvl="1">
              <a:defRPr/>
            </a:pPr>
            <a:r>
              <a:rPr lang="en-GB" dirty="0">
                <a:latin typeface="Calibri" panose="020F0502020204030204" charset="0"/>
              </a:rPr>
              <a:t>Re-evaluate if / how feasible.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libri" panose="020F0502020204030204"/>
              </a:rPr>
              <a:t>Timeline of this R&amp;D </a:t>
            </a:r>
            <a:r>
              <a:rPr lang="de-DE" altLang="en-US">
                <a:latin typeface="Calibri" panose="020F0502020204030204" charset="0"/>
              </a:rPr>
              <a:t>a</a:t>
            </a:r>
            <a:r>
              <a:rPr lang="en-US">
                <a:latin typeface="Calibri" panose="020F0502020204030204"/>
              </a:rPr>
              <a:t>ctivity </a:t>
            </a:r>
          </a:p>
        </p:txBody>
      </p:sp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4169252234"/>
              </p:ext>
            </p:extLst>
          </p:nvPr>
        </p:nvGraphicFramePr>
        <p:xfrm>
          <a:off x="942340" y="1924737"/>
          <a:ext cx="10294620" cy="323245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98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8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787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de-DE" altLang="en-US" sz="1400"/>
                        <a:t>Proposed Date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dirty="0"/>
                        <a:t>Milestone Description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de-DE" altLang="en-US" sz="1400" dirty="0"/>
                        <a:t>Updated Date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394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400" b="0" dirty="0">
                          <a:solidFill>
                            <a:schemeClr val="dk1"/>
                          </a:solidFill>
                        </a:rPr>
                        <a:t> Q3/2018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GB" sz="1400" dirty="0"/>
                        <a:t>Hire control system expert (Postdoc)</a:t>
                      </a:r>
                      <a:endParaRPr lang="en-US" sz="1400" dirty="0"/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dirty="0">
                          <a:solidFill>
                            <a:srgbClr val="009900"/>
                          </a:solidFill>
                        </a:rPr>
                        <a:t>Q4/2018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394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400" b="0" dirty="0">
                          <a:solidFill>
                            <a:schemeClr val="dk1"/>
                          </a:solidFill>
                        </a:rPr>
                        <a:t> Q3/2019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dirty="0"/>
                        <a:t>Hire firmware expert (Postdoc)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9900"/>
                          </a:solidFill>
                        </a:rPr>
                        <a:t>Q3/2019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39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dk1"/>
                          </a:solidFill>
                        </a:rPr>
                        <a:t> …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…</a:t>
                      </a:r>
                      <a:br>
                        <a:rPr lang="en-US" sz="1400" dirty="0"/>
                      </a:br>
                      <a:endParaRPr lang="en-US" sz="1400" dirty="0"/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394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400" b="0" dirty="0">
                          <a:solidFill>
                            <a:schemeClr val="dk1"/>
                          </a:solidFill>
                        </a:rPr>
                        <a:t> Q3/2021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GB" sz="1400" dirty="0"/>
                        <a:t>Implementation of fast arrival time feedback on photo-injector laser (if the laser permits)</a:t>
                      </a:r>
                      <a:br>
                        <a:rPr lang="en-GB" sz="1400" dirty="0"/>
                      </a:br>
                      <a:endParaRPr lang="en-US" sz="1400" dirty="0"/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skipped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394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400" b="0" dirty="0">
                          <a:solidFill>
                            <a:schemeClr val="dk1"/>
                          </a:solidFill>
                        </a:rPr>
                        <a:t> Q3/2021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dirty="0"/>
                        <a:t>Establish new feedback architecture interlinking L-IBFB with slow L-FB</a:t>
                      </a:r>
                      <a:br>
                        <a:rPr lang="en-US" sz="1400" dirty="0"/>
                      </a:br>
                      <a:endParaRPr lang="en-US" sz="1400" dirty="0"/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work in progress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132750"/>
                  </a:ext>
                </a:extLst>
              </a:tr>
              <a:tr h="381394"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400" b="0" dirty="0">
                          <a:solidFill>
                            <a:schemeClr val="dk1"/>
                          </a:solidFill>
                        </a:rPr>
                        <a:t> Q2/2022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400" dirty="0"/>
                        <a:t>New feedback (L-IBFB) structure implemented and in operation at </a:t>
                      </a:r>
                      <a:r>
                        <a:rPr lang="en-US" sz="1400" dirty="0" err="1"/>
                        <a:t>EuXFEL</a:t>
                      </a:r>
                      <a:br>
                        <a:rPr lang="en-US" sz="1400" dirty="0"/>
                      </a:br>
                      <a:endParaRPr lang="en-US" sz="1400" dirty="0"/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9900"/>
                          </a:solidFill>
                        </a:rPr>
                        <a:t>Q4/2022</a:t>
                      </a:r>
                      <a:r>
                        <a:rPr lang="en-US" sz="1400" dirty="0"/>
                        <a:t> </a:t>
                      </a:r>
                      <a:br>
                        <a:rPr lang="en-US" sz="1400" dirty="0"/>
                      </a:br>
                      <a:endParaRPr lang="en-US" sz="1400" dirty="0"/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79414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Risks to R&amp;D Project</a:t>
            </a:r>
            <a:endParaRPr lang="de-DE" altLang="en-US" dirty="0">
              <a:latin typeface="Calibri" panose="020F050202020403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de-DE" dirty="0" err="1">
                <a:latin typeface="Calibri" panose="020F0502020204030204" charset="0"/>
              </a:rPr>
              <a:t>risks</a:t>
            </a:r>
            <a:r>
              <a:rPr lang="de-DE" dirty="0">
                <a:latin typeface="Calibri" panose="020F0502020204030204" charset="0"/>
              </a:rPr>
              <a:t> associated </a:t>
            </a:r>
            <a:r>
              <a:rPr lang="de-DE" dirty="0" err="1">
                <a:latin typeface="Calibri" panose="020F0502020204030204" charset="0"/>
              </a:rPr>
              <a:t>with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our</a:t>
            </a:r>
            <a:r>
              <a:rPr lang="de-DE" dirty="0">
                <a:latin typeface="Calibri" panose="020F0502020204030204" charset="0"/>
              </a:rPr>
              <a:t> R&amp;D </a:t>
            </a:r>
            <a:r>
              <a:rPr lang="de-DE" dirty="0" err="1">
                <a:latin typeface="Calibri" panose="020F0502020204030204" charset="0"/>
              </a:rPr>
              <a:t>project</a:t>
            </a:r>
            <a:br>
              <a:rPr lang="de-DE" dirty="0">
                <a:latin typeface="Calibri" panose="020F0502020204030204" charset="0"/>
              </a:rPr>
            </a:br>
            <a:endParaRPr lang="de-DE" dirty="0">
              <a:latin typeface="Calibri" panose="020F0502020204030204" charset="0"/>
            </a:endParaRPr>
          </a:p>
          <a:p>
            <a:pPr lvl="1">
              <a:defRPr/>
            </a:pPr>
            <a:r>
              <a:rPr lang="de-DE" dirty="0">
                <a:latin typeface="Calibri" panose="020F0502020204030204" charset="0"/>
              </a:rPr>
              <a:t>Observation </a:t>
            </a:r>
            <a:r>
              <a:rPr lang="de-DE" dirty="0" err="1">
                <a:latin typeface="Calibri" panose="020F0502020204030204" charset="0"/>
              </a:rPr>
              <a:t>of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unexpected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effects</a:t>
            </a:r>
            <a:r>
              <a:rPr lang="de-DE" dirty="0">
                <a:latin typeface="Calibri" panose="020F0502020204030204" charset="0"/>
              </a:rPr>
              <a:t>,</a:t>
            </a:r>
          </a:p>
          <a:p>
            <a:pPr lvl="1">
              <a:defRPr/>
            </a:pPr>
            <a:r>
              <a:rPr lang="de-DE" dirty="0" err="1">
                <a:latin typeface="Calibri" panose="020F0502020204030204" charset="0"/>
              </a:rPr>
              <a:t>Underestimation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of</a:t>
            </a:r>
            <a:r>
              <a:rPr lang="de-DE" dirty="0">
                <a:latin typeface="Calibri" panose="020F0502020204030204" charset="0"/>
              </a:rPr>
              <a:t> </a:t>
            </a:r>
            <a:r>
              <a:rPr lang="de-DE" dirty="0" err="1">
                <a:latin typeface="Calibri" panose="020F0502020204030204" charset="0"/>
              </a:rPr>
              <a:t>complexity</a:t>
            </a:r>
            <a:r>
              <a:rPr lang="de-DE" dirty="0">
                <a:latin typeface="Calibri" panose="020F0502020204030204" charset="0"/>
              </a:rPr>
              <a:t> </a:t>
            </a:r>
          </a:p>
          <a:p>
            <a:pPr marL="356870" lvl="1" indent="0">
              <a:buNone/>
              <a:defRPr/>
            </a:pPr>
            <a:endParaRPr lang="de-DE" dirty="0">
              <a:latin typeface="Calibri" panose="020F0502020204030204" charset="0"/>
            </a:endParaRPr>
          </a:p>
          <a:p>
            <a:pPr marL="356870" lvl="1" indent="0">
              <a:buNone/>
              <a:defRPr/>
            </a:pPr>
            <a:endParaRPr lang="de-DE" dirty="0">
              <a:latin typeface="Calibri" panose="020F0502020204030204" charset="0"/>
            </a:endParaRPr>
          </a:p>
          <a:p>
            <a:pPr marL="0" indent="0">
              <a:buNone/>
              <a:defRPr/>
            </a:pPr>
            <a:endParaRPr lang="de-DE" dirty="0">
              <a:latin typeface="Calibri" panose="020F050202020403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de-DE" altLang="en-US" dirty="0">
                <a:latin typeface="Calibri" panose="020F0502020204030204" charset="0"/>
              </a:rPr>
              <a:t>Outlook / Summary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4204" y="1344295"/>
            <a:ext cx="10944225" cy="4526280"/>
          </a:xfrm>
        </p:spPr>
        <p:txBody>
          <a:bodyPr/>
          <a:lstStyle/>
          <a:p>
            <a:pPr>
              <a:defRPr/>
            </a:pPr>
            <a:r>
              <a:rPr lang="de-DE" altLang="en-US" dirty="0" err="1">
                <a:latin typeface="Calibri" panose="020F0502020204030204" charset="0"/>
                <a:sym typeface="+mn-ea"/>
              </a:rPr>
              <a:t>achievements</a:t>
            </a:r>
            <a:r>
              <a:rPr lang="de-DE" altLang="en-US" dirty="0">
                <a:latin typeface="Calibri" panose="020F0502020204030204" charset="0"/>
                <a:sym typeface="+mn-ea"/>
              </a:rPr>
              <a:t> of the entire R&amp;D </a:t>
            </a:r>
            <a:r>
              <a:rPr lang="de-DE" altLang="en-US" dirty="0" err="1">
                <a:latin typeface="Calibri" panose="020F0502020204030204" charset="0"/>
                <a:sym typeface="+mn-ea"/>
              </a:rPr>
              <a:t>project</a:t>
            </a:r>
            <a:br>
              <a:rPr lang="de-DE" altLang="en-US" dirty="0">
                <a:latin typeface="Calibri" panose="020F0502020204030204" charset="0"/>
                <a:sym typeface="+mn-ea"/>
              </a:rPr>
            </a:br>
            <a:endParaRPr lang="de-DE" altLang="en-US" dirty="0">
              <a:latin typeface="Calibri" panose="020F0502020204030204" charset="0"/>
              <a:sym typeface="+mn-ea"/>
            </a:endParaRPr>
          </a:p>
          <a:p>
            <a:pPr lvl="1">
              <a:defRPr/>
            </a:pPr>
            <a:r>
              <a:rPr lang="en-GB" b="1" dirty="0">
                <a:latin typeface="Calibri" panose="020F0502020204030204"/>
              </a:rPr>
              <a:t>≤10 fs rms electron bunch arrival time stability </a:t>
            </a:r>
          </a:p>
          <a:p>
            <a:pPr lvl="2">
              <a:defRPr/>
            </a:pPr>
            <a:r>
              <a:rPr lang="en-US" dirty="0">
                <a:latin typeface="Calibri" panose="020F0502020204030204"/>
              </a:rPr>
              <a:t>@250pC and @100pC</a:t>
            </a:r>
          </a:p>
          <a:p>
            <a:pPr lvl="2">
              <a:defRPr/>
            </a:pPr>
            <a:r>
              <a:rPr lang="en-US" dirty="0">
                <a:latin typeface="Calibri" panose="020F0502020204030204"/>
              </a:rPr>
              <a:t>Residual jitter and drift contributions under investigation</a:t>
            </a:r>
            <a:br>
              <a:rPr lang="en-US" dirty="0">
                <a:latin typeface="Calibri" panose="020F0502020204030204"/>
              </a:rPr>
            </a:br>
            <a:endParaRPr lang="de-DE" altLang="en-US" dirty="0">
              <a:latin typeface="Calibri" panose="020F0502020204030204" charset="0"/>
              <a:sym typeface="+mn-ea"/>
            </a:endParaRPr>
          </a:p>
          <a:p>
            <a:pPr lvl="1">
              <a:defRPr/>
            </a:pPr>
            <a:r>
              <a:rPr lang="en-GB" altLang="en-US" dirty="0">
                <a:latin typeface="Calibri" panose="020F0502020204030204" charset="0"/>
                <a:sym typeface="+mn-ea"/>
              </a:rPr>
              <a:t>provided </a:t>
            </a:r>
            <a:r>
              <a:rPr lang="en-GB" altLang="en-US" dirty="0">
                <a:latin typeface="Calibri" panose="020F0502020204030204" charset="0"/>
                <a:sym typeface="+mn-ea"/>
                <a:hlinkClick r:id="rId2"/>
              </a:rPr>
              <a:t>procedure</a:t>
            </a:r>
            <a:r>
              <a:rPr lang="en-GB" altLang="en-US" dirty="0">
                <a:latin typeface="Calibri" panose="020F0502020204030204" charset="0"/>
                <a:sym typeface="+mn-ea"/>
              </a:rPr>
              <a:t> for operators to setup the L-IBFB</a:t>
            </a:r>
            <a:br>
              <a:rPr lang="en-GB" altLang="en-US" dirty="0">
                <a:latin typeface="Calibri" panose="020F0502020204030204" charset="0"/>
                <a:sym typeface="+mn-ea"/>
              </a:rPr>
            </a:br>
            <a:endParaRPr lang="en-GB" altLang="en-US" dirty="0">
              <a:latin typeface="Calibri" panose="020F0502020204030204" charset="0"/>
              <a:sym typeface="+mn-ea"/>
            </a:endParaRPr>
          </a:p>
          <a:p>
            <a:pPr lvl="1">
              <a:defRPr/>
            </a:pPr>
            <a:r>
              <a:rPr lang="de-DE" altLang="en-US" dirty="0">
                <a:latin typeface="Calibri" panose="020F0502020204030204" charset="0"/>
                <a:sym typeface="+mn-ea"/>
              </a:rPr>
              <a:t>a</a:t>
            </a:r>
            <a:r>
              <a:rPr lang="en-GB" altLang="en-US" dirty="0">
                <a:latin typeface="Calibri" panose="020F0502020204030204" charset="0"/>
                <a:sym typeface="+mn-ea"/>
              </a:rPr>
              <a:t>greed with MXL </a:t>
            </a:r>
            <a:r>
              <a:rPr lang="en-GB" altLang="en-US" dirty="0">
                <a:latin typeface="Calibri" panose="020F0502020204030204" charset="0"/>
                <a:sym typeface="Wingdings" panose="05000000000000000000" pitchFamily="2" charset="2"/>
              </a:rPr>
              <a:t> </a:t>
            </a:r>
            <a:r>
              <a:rPr lang="en-GB" altLang="en-US" dirty="0">
                <a:latin typeface="Calibri" panose="020F0502020204030204" charset="0"/>
                <a:sym typeface="+mn-ea"/>
              </a:rPr>
              <a:t>L-IBFB in standard operation</a:t>
            </a:r>
            <a:endParaRPr lang="de-DE" altLang="en-US" dirty="0">
              <a:latin typeface="Calibri" panose="020F0502020204030204" charset="0"/>
              <a:sym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1652DC-9DA5-4A42-B35A-7E9BDA0EE3CF}"/>
              </a:ext>
            </a:extLst>
          </p:cNvPr>
          <p:cNvGrpSpPr/>
          <p:nvPr/>
        </p:nvGrpSpPr>
        <p:grpSpPr>
          <a:xfrm>
            <a:off x="7046565" y="980728"/>
            <a:ext cx="5026099" cy="4640061"/>
            <a:chOff x="8030285" y="2559471"/>
            <a:chExt cx="4089995" cy="4132791"/>
          </a:xfrm>
        </p:grpSpPr>
        <p:cxnSp>
          <p:nvCxnSpPr>
            <p:cNvPr id="6" name="Gewinkelte Verbindung 105">
              <a:extLst>
                <a:ext uri="{FF2B5EF4-FFF2-40B4-BE49-F238E27FC236}">
                  <a16:creationId xmlns:a16="http://schemas.microsoft.com/office/drawing/2014/main" id="{57DA6BF2-2103-47A9-8D5D-3A7540C1B3B2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11240233" y="2593824"/>
              <a:ext cx="914400" cy="845694"/>
            </a:xfrm>
            <a:prstGeom prst="bentConnector3">
              <a:avLst/>
            </a:prstGeom>
            <a:noFill/>
            <a:ln>
              <a:noFill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3570B9-B507-418A-AC4E-3998E9B7FE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634"/>
            <a:stretch/>
          </p:blipFill>
          <p:spPr>
            <a:xfrm>
              <a:off x="8030285" y="2636317"/>
              <a:ext cx="3944435" cy="405594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3CA990-3A00-45BC-B26D-5CB3467E214D}"/>
                </a:ext>
              </a:extLst>
            </p:cNvPr>
            <p:cNvSpPr/>
            <p:nvPr/>
          </p:nvSpPr>
          <p:spPr>
            <a:xfrm>
              <a:off x="11127173" y="2891344"/>
              <a:ext cx="6135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000" dirty="0"/>
                <a:t>PAM</a:t>
              </a:r>
            </a:p>
            <a:p>
              <a:r>
                <a:rPr lang="en-US" sz="1000" dirty="0"/>
                <a:t>BAM </a:t>
              </a:r>
              <a:endParaRPr lang="de-DE" sz="1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9C6330F-98D2-4A7E-A54F-25409FC8DB57}"/>
                    </a:ext>
                  </a:extLst>
                </p:cNvPr>
                <p:cNvSpPr txBox="1"/>
                <p:nvPr/>
              </p:nvSpPr>
              <p:spPr>
                <a:xfrm>
                  <a:off x="9576838" y="5977614"/>
                  <a:ext cx="1320669" cy="302624"/>
                </a:xfrm>
                <a:prstGeom prst="rect">
                  <a:avLst/>
                </a:prstGeom>
                <a:solidFill>
                  <a:schemeClr val="accent3"/>
                </a:solidFill>
              </p:spPr>
              <p:txBody>
                <a:bodyPr wrap="square" rtlCol="0" anchor="ctr" anchorCtr="0">
                  <a:no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2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1" i="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𝛔</m:t>
                          </m:r>
                        </m:e>
                        <m:sub>
                          <m:r>
                            <a:rPr lang="en-US" sz="1200" b="1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𝐫𝐞𝐬𝐢𝐝𝐮𝐚𝐥</m:t>
                          </m:r>
                        </m:sub>
                      </m:sSub>
                    </m:oMath>
                  </a14:m>
                  <a:r>
                    <a:rPr lang="de-DE" sz="1200" b="1" dirty="0">
                      <a:solidFill>
                        <a:schemeClr val="bg1"/>
                      </a:solidFill>
                    </a:rPr>
                    <a:t>= 12.4fs</a:t>
                  </a: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419295E-A27E-47DD-8470-B5D87EB212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6838" y="5977614"/>
                  <a:ext cx="1320669" cy="302624"/>
                </a:xfrm>
                <a:prstGeom prst="rect">
                  <a:avLst/>
                </a:prstGeom>
                <a:blipFill>
                  <a:blip r:embed="rId10"/>
                  <a:stretch>
                    <a:fillRect b="-1020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40C783-A0BF-4FA3-B3EE-5813FE9E1F24}"/>
                </a:ext>
              </a:extLst>
            </p:cNvPr>
            <p:cNvSpPr/>
            <p:nvPr/>
          </p:nvSpPr>
          <p:spPr>
            <a:xfrm rot="16200000">
              <a:off x="7454544" y="5744141"/>
              <a:ext cx="142699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GB" sz="1000" dirty="0">
                  <a:solidFill>
                    <a:srgbClr val="0D1546"/>
                  </a:solidFill>
                </a:rPr>
                <a:t>Difference signal  (fs)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3CADE5-A1CA-420D-AD13-8BA4B753E04B}"/>
                </a:ext>
              </a:extLst>
            </p:cNvPr>
            <p:cNvSpPr/>
            <p:nvPr/>
          </p:nvSpPr>
          <p:spPr>
            <a:xfrm>
              <a:off x="10558132" y="5459515"/>
              <a:ext cx="116143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/>
                <a:t>BAM – PAM </a:t>
              </a:r>
              <a:endParaRPr lang="de-DE" sz="10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9E54944-04C6-47AC-A79C-F3B6BD7805DE}"/>
              </a:ext>
            </a:extLst>
          </p:cNvPr>
          <p:cNvSpPr/>
          <p:nvPr/>
        </p:nvSpPr>
        <p:spPr>
          <a:xfrm>
            <a:off x="7679363" y="1306231"/>
            <a:ext cx="2951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Calibri" panose="020F0502020204030204"/>
              </a:rPr>
              <a:t>Intra-pulse train correlation, </a:t>
            </a:r>
          </a:p>
          <a:p>
            <a:r>
              <a:rPr lang="en-US" sz="1600" dirty="0">
                <a:solidFill>
                  <a:srgbClr val="7030A0"/>
                </a:solidFill>
                <a:latin typeface="Calibri" panose="020F0502020204030204"/>
              </a:rPr>
              <a:t>with timing slope</a:t>
            </a:r>
          </a:p>
          <a:p>
            <a:r>
              <a:rPr lang="en-US" sz="1600" dirty="0">
                <a:solidFill>
                  <a:srgbClr val="7030A0"/>
                </a:solidFill>
                <a:latin typeface="Calibri" panose="020F0502020204030204"/>
              </a:rPr>
              <a:t>photon pulse vs. electron bunch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D2F2F5-BE8E-4E60-95F2-C8CFB2162303}"/>
              </a:ext>
            </a:extLst>
          </p:cNvPr>
          <p:cNvSpPr/>
          <p:nvPr/>
        </p:nvSpPr>
        <p:spPr>
          <a:xfrm>
            <a:off x="7608899" y="5495588"/>
            <a:ext cx="34596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Calibri" panose="020F0502020204030204"/>
              </a:rPr>
              <a:t>(during low charge operation, @100pC)</a:t>
            </a:r>
            <a:endParaRPr lang="en-GB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0</TotalTime>
  <Words>679</Words>
  <Application>Microsoft Office PowerPoint</Application>
  <PresentationFormat>Widescreen</PresentationFormat>
  <Paragraphs>120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Wingdings</vt:lpstr>
      <vt:lpstr>2_XFEL_PowerPoint_16x9_v3_RW</vt:lpstr>
      <vt:lpstr>XFEL Accelerator R&amp;D Final Report Intra-Bunch Train Longitudinal Feedback  (IBTLF  L-IBFB)</vt:lpstr>
      <vt:lpstr>Scope of the R&amp;D activity</vt:lpstr>
      <vt:lpstr>Achievements of the entire R&amp;D project (1)</vt:lpstr>
      <vt:lpstr>Achievements of the entire R&amp;D project (2)</vt:lpstr>
      <vt:lpstr>Achievements of the entire R&amp;D project (3)</vt:lpstr>
      <vt:lpstr>Deviations from plan</vt:lpstr>
      <vt:lpstr>Timeline of this R&amp;D activity </vt:lpstr>
      <vt:lpstr>Risks to R&amp;D Project</vt:lpstr>
      <vt:lpstr>Outlook / Summary (1)</vt:lpstr>
      <vt:lpstr>Outlook / Summary (2)</vt:lpstr>
      <vt:lpstr>Outlook / Summary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Czwalinna, Marie Kristin</cp:lastModifiedBy>
  <cp:revision>63</cp:revision>
  <dcterms:created xsi:type="dcterms:W3CDTF">2023-05-02T12:20:23Z</dcterms:created>
  <dcterms:modified xsi:type="dcterms:W3CDTF">2023-05-03T10:41:43Z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1033-11.1.0.11698</vt:lpwstr>
  </property>
</Properties>
</file>