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</p:sldMasterIdLst>
  <p:notesMasterIdLst>
    <p:notesMasterId r:id="rId13"/>
  </p:notesMasterIdLst>
  <p:handoutMasterIdLst>
    <p:handoutMasterId r:id="rId14"/>
  </p:handoutMasterIdLst>
  <p:sldIdLst>
    <p:sldId id="256" r:id="rId4"/>
    <p:sldId id="4624" r:id="rId5"/>
    <p:sldId id="264" r:id="rId6"/>
    <p:sldId id="1033" r:id="rId7"/>
    <p:sldId id="1032" r:id="rId8"/>
    <p:sldId id="272" r:id="rId9"/>
    <p:sldId id="259" r:id="rId10"/>
    <p:sldId id="275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674"/>
  </p:normalViewPr>
  <p:slideViewPr>
    <p:cSldViewPr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Marc Guetg et al, 3.5.2023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</a:t>
            </a:r>
            <a:br>
              <a:rPr lang="en-US" dirty="0"/>
            </a:br>
            <a:r>
              <a:rPr lang="en-US" dirty="0"/>
              <a:t>RP 318: </a:t>
            </a:r>
            <a:r>
              <a:rPr lang="en-US" dirty="0">
                <a:latin typeface="Calibri" panose="020F0502020204030204"/>
              </a:rPr>
              <a:t>Fresh Slice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Marc Guetg, </a:t>
            </a:r>
            <a:r>
              <a:rPr lang="en-US" dirty="0" err="1">
                <a:latin typeface="Calibri" panose="020F0502020204030204"/>
              </a:rPr>
              <a:t>Weilun</a:t>
            </a:r>
            <a:r>
              <a:rPr lang="en-US" dirty="0">
                <a:latin typeface="Calibri" panose="020F0502020204030204"/>
              </a:rPr>
              <a:t> Qin</a:t>
            </a: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16632"/>
            <a:ext cx="10956924" cy="780540"/>
          </a:xfrm>
        </p:spPr>
        <p:txBody>
          <a:bodyPr/>
          <a:lstStyle/>
          <a:p>
            <a:r>
              <a:rPr lang="en-US" dirty="0"/>
              <a:t>Beam Shaping Wakefield Structure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B9DB6DE-4154-C046-D98A-C54D676413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D58731D-A5C5-B1A5-FC19-F36D28294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1920D96F-0E81-7424-9A85-E14D2A5C7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08289955-305E-7C99-F59C-4883C644F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29567E5-268B-00B2-614F-1058AAE58446}"/>
              </a:ext>
            </a:extLst>
          </p:cNvPr>
          <p:cNvSpPr txBox="1">
            <a:spLocks/>
          </p:cNvSpPr>
          <p:nvPr/>
        </p:nvSpPr>
        <p:spPr>
          <a:xfrm>
            <a:off x="623889" y="1062870"/>
            <a:ext cx="5470681" cy="4886410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Selective lasing suppression by creation of beam tilts (</a:t>
            </a:r>
            <a:r>
              <a:rPr lang="en-US" sz="1600" dirty="0" err="1"/>
              <a:t>wakefield</a:t>
            </a:r>
            <a:r>
              <a:rPr lang="en-US" sz="1600" dirty="0"/>
              <a:t> structure)</a:t>
            </a:r>
          </a:p>
          <a:p>
            <a:pPr lvl="1"/>
            <a:r>
              <a:rPr lang="en-US" sz="1600" dirty="0"/>
              <a:t>Lasing window is selected by the orbit within the undulator</a:t>
            </a:r>
          </a:p>
          <a:p>
            <a:pPr lvl="1"/>
            <a:r>
              <a:rPr lang="en-US" sz="1600" dirty="0"/>
              <a:t>Kicker strength is defined by </a:t>
            </a:r>
            <a:br>
              <a:rPr lang="en-US" sz="1600" dirty="0"/>
            </a:br>
            <a:r>
              <a:rPr lang="en-US" sz="1600" dirty="0"/>
              <a:t>distance of the electrons to the yaw</a:t>
            </a:r>
          </a:p>
          <a:p>
            <a:r>
              <a:rPr lang="en-US" sz="1600" dirty="0"/>
              <a:t>L-shape to</a:t>
            </a:r>
          </a:p>
          <a:p>
            <a:pPr lvl="1"/>
            <a:r>
              <a:rPr lang="en-US" sz="1600" dirty="0"/>
              <a:t>Kicks in both direction</a:t>
            </a:r>
          </a:p>
          <a:p>
            <a:pPr lvl="1"/>
            <a:r>
              <a:rPr lang="en-US" sz="1600" dirty="0"/>
              <a:t>Reduce higher order modes</a:t>
            </a:r>
          </a:p>
          <a:p>
            <a:r>
              <a:rPr lang="en-US" sz="1600" b="1" dirty="0"/>
              <a:t>Deliverable: </a:t>
            </a:r>
            <a:r>
              <a:rPr lang="en-US" sz="1600" dirty="0"/>
              <a:t>Short pulses for SA1/3</a:t>
            </a:r>
          </a:p>
          <a:p>
            <a:pPr lvl="1"/>
            <a:r>
              <a:rPr lang="en-US" sz="1600" dirty="0"/>
              <a:t>Transparent for other beamlines</a:t>
            </a:r>
          </a:p>
          <a:p>
            <a:pPr lvl="1"/>
            <a:r>
              <a:rPr lang="en-US" sz="1600" dirty="0"/>
              <a:t>Allow two colors</a:t>
            </a:r>
          </a:p>
          <a:p>
            <a:r>
              <a:rPr lang="en-US" sz="1600" dirty="0"/>
              <a:t>Interfaces</a:t>
            </a:r>
          </a:p>
          <a:p>
            <a:pPr lvl="1"/>
            <a:r>
              <a:rPr lang="en-US" sz="1600" dirty="0"/>
              <a:t>MCS, MVS, MEA, MCP</a:t>
            </a:r>
          </a:p>
        </p:txBody>
      </p:sp>
      <p:pic>
        <p:nvPicPr>
          <p:cNvPr id="18" name="Content Placeholder 6" descr="20221005_101107">
            <a:extLst>
              <a:ext uri="{FF2B5EF4-FFF2-40B4-BE49-F238E27FC236}">
                <a16:creationId xmlns:a16="http://schemas.microsoft.com/office/drawing/2014/main" id="{874D8F87-FF43-CBF7-AF88-C176C86C1B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77" t="9308" r="1257" b="24620"/>
          <a:stretch>
            <a:fillRect/>
          </a:stretch>
        </p:blipFill>
        <p:spPr>
          <a:xfrm rot="10800000">
            <a:off x="9628018" y="108258"/>
            <a:ext cx="2263649" cy="1952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F17BF4-0449-672E-D19D-272B7681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373" r="14803" b="23914"/>
          <a:stretch>
            <a:fillRect/>
          </a:stretch>
        </p:blipFill>
        <p:spPr>
          <a:xfrm>
            <a:off x="7176120" y="48546"/>
            <a:ext cx="2257659" cy="187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CCA903-A7EC-29C7-BF35-26145159FF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6"/>
          <a:stretch/>
        </p:blipFill>
        <p:spPr>
          <a:xfrm>
            <a:off x="6083634" y="2173875"/>
            <a:ext cx="5991218" cy="2263237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08D891A-7622-36E3-7489-9D9029D079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8" r="49281"/>
          <a:stretch/>
        </p:blipFill>
        <p:spPr>
          <a:xfrm>
            <a:off x="8544272" y="4509120"/>
            <a:ext cx="2792803" cy="2172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ADC79-B302-D067-020F-A74C7F30B3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6" r="49574"/>
          <a:stretch/>
        </p:blipFill>
        <p:spPr>
          <a:xfrm>
            <a:off x="6094570" y="4513922"/>
            <a:ext cx="2541171" cy="22274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B5CA36-A2F8-06D8-E110-501C9C0E4ED7}"/>
              </a:ext>
            </a:extLst>
          </p:cNvPr>
          <p:cNvSpPr txBox="1"/>
          <p:nvPr/>
        </p:nvSpPr>
        <p:spPr>
          <a:xfrm>
            <a:off x="4178105" y="6611815"/>
            <a:ext cx="7941190" cy="703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M. Guetg et al, </a:t>
            </a:r>
            <a:r>
              <a:rPr lang="en-GB" sz="1200" dirty="0"/>
              <a:t>Dispersion-Based Fresh-Slice Scheme for Free-Electron Lasers, 10.1103/PhysRevLett.120.264802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7CD52-89A6-A8CB-80FB-BD0AD75D6567}"/>
              </a:ext>
            </a:extLst>
          </p:cNvPr>
          <p:cNvSpPr txBox="1"/>
          <p:nvPr/>
        </p:nvSpPr>
        <p:spPr bwMode="auto">
          <a:xfrm>
            <a:off x="10694333" y="4476998"/>
            <a:ext cx="1033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SA1@9keV</a:t>
            </a:r>
          </a:p>
        </p:txBody>
      </p:sp>
    </p:spTree>
    <p:extLst>
      <p:ext uri="{BB962C8B-B14F-4D97-AF65-F5344CB8AC3E}">
        <p14:creationId xmlns:p14="http://schemas.microsoft.com/office/powerpoint/2010/main" val="150805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Hardware Installation in T2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0768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Corrugated structure (6 m)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Passive structure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Two additional Quadrupoles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Orbit control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Part of the optics server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Three additional KL Kickers for orbit control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Controllable over the bunch pattern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91527-6716-6358-6CA5-3FDB44BE7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196752"/>
            <a:ext cx="6044065" cy="2600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1873B-65B6-BE5B-172C-AABA1D13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74176" y="4293096"/>
            <a:ext cx="576072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332656"/>
            <a:ext cx="10956924" cy="780540"/>
          </a:xfrm>
        </p:spPr>
        <p:txBody>
          <a:bodyPr/>
          <a:lstStyle/>
          <a:p>
            <a:r>
              <a:rPr lang="en-US" dirty="0"/>
              <a:t>Alignment of the Wakefield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7E78-6AF3-0323-64E8-D5FCB2B8D66D}"/>
              </a:ext>
            </a:extLst>
          </p:cNvPr>
          <p:cNvSpPr txBox="1">
            <a:spLocks/>
          </p:cNvSpPr>
          <p:nvPr/>
        </p:nvSpPr>
        <p:spPr bwMode="auto">
          <a:xfrm>
            <a:off x="624204" y="1344295"/>
            <a:ext cx="10944225" cy="452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Precise control of the orbit with respect to the corrugation is key (non-linear effect)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Beam based calibration of correctors in the area 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charset="0"/>
              </a:rPr>
              <a:t>(work ongoing)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Angular alignment with respect to the corrugation 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Seamless switch between the nominal and special optics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With precalculated mismatch correction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9C40AAF-FDC7-5B2A-D09B-EBE04CD36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22" t="50413" r="2229" b="1451"/>
          <a:stretch/>
        </p:blipFill>
        <p:spPr>
          <a:xfrm>
            <a:off x="6384032" y="4229466"/>
            <a:ext cx="5544616" cy="1872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41DFC2-E52C-88F1-096E-955CDF89A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7164" r="4045" b="2004"/>
          <a:stretch/>
        </p:blipFill>
        <p:spPr>
          <a:xfrm>
            <a:off x="479376" y="4229466"/>
            <a:ext cx="61206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332656"/>
            <a:ext cx="10956924" cy="780540"/>
          </a:xfrm>
        </p:spPr>
        <p:txBody>
          <a:bodyPr/>
          <a:lstStyle/>
          <a:p>
            <a:r>
              <a:rPr lang="en-US" dirty="0"/>
              <a:t>Beam streaking and FEL suppression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" t="16966" r="28465" b="1869"/>
          <a:stretch/>
        </p:blipFill>
        <p:spPr>
          <a:xfrm>
            <a:off x="5954486" y="2601686"/>
            <a:ext cx="4408714" cy="315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10" y="3166926"/>
            <a:ext cx="1584325" cy="1397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61" t="17812" r="27679" b="1675"/>
          <a:stretch/>
        </p:blipFill>
        <p:spPr>
          <a:xfrm>
            <a:off x="381000" y="2601686"/>
            <a:ext cx="4319905" cy="298268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12975" y="2916555"/>
            <a:ext cx="2712720" cy="83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err="1"/>
              <a:t>720uJ, no bump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err="1"/>
              <a:t>13eV FWHM B.W.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37070" y="2916555"/>
            <a:ext cx="2712720" cy="83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err="1"/>
              <a:t>192uJ, with bump 3mm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err="1"/>
              <a:t>8eV FWHM B.W.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3FE3-6266-9727-21AA-43EE8860F6AC}"/>
              </a:ext>
            </a:extLst>
          </p:cNvPr>
          <p:cNvSpPr txBox="1">
            <a:spLocks/>
          </p:cNvSpPr>
          <p:nvPr/>
        </p:nvSpPr>
        <p:spPr bwMode="auto">
          <a:xfrm>
            <a:off x="624204" y="1340768"/>
            <a:ext cx="10944225" cy="452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No direct temporal diagnostic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We assume pulse shortening from spectral analysis</a:t>
            </a:r>
            <a:endParaRPr lang="en-US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Installation of the hardware was delayed by 6 months due to corona (supplier)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All Hardware was installed last winter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9BDD97-3FF1-7607-0D9E-8C21923F5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05053"/>
              </p:ext>
            </p:extLst>
          </p:nvPr>
        </p:nvGraphicFramePr>
        <p:xfrm>
          <a:off x="632810" y="1520644"/>
          <a:ext cx="10215718" cy="4356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443">
                  <a:extLst>
                    <a:ext uri="{9D8B030D-6E8A-4147-A177-3AD203B41FA5}">
                      <a16:colId xmlns:a16="http://schemas.microsoft.com/office/drawing/2014/main" val="1577538940"/>
                    </a:ext>
                  </a:extLst>
                </a:gridCol>
                <a:gridCol w="7084350">
                  <a:extLst>
                    <a:ext uri="{9D8B030D-6E8A-4147-A177-3AD203B41FA5}">
                      <a16:colId xmlns:a16="http://schemas.microsoft.com/office/drawing/2014/main" val="1042441079"/>
                    </a:ext>
                  </a:extLst>
                </a:gridCol>
                <a:gridCol w="1650925">
                  <a:extLst>
                    <a:ext uri="{9D8B030D-6E8A-4147-A177-3AD203B41FA5}">
                      <a16:colId xmlns:a16="http://schemas.microsoft.com/office/drawing/2014/main" val="83202350"/>
                    </a:ext>
                  </a:extLst>
                </a:gridCol>
              </a:tblGrid>
              <a:tr h="85007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Date / Period</a:t>
                      </a:r>
                      <a:endParaRPr lang="en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Milestone Description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New Date/ Period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37755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Q3/19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PostDoc hired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Done</a:t>
                      </a:r>
                      <a:endParaRPr lang="en-DE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73590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Q3/20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PostDoc started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Done</a:t>
                      </a:r>
                      <a:endParaRPr lang="en-DE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054194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Q1/21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Simulation framework to study machine parameters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Done</a:t>
                      </a:r>
                      <a:endParaRPr lang="en-DE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062838"/>
                  </a:ext>
                </a:extLst>
              </a:tr>
              <a:tr h="77923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Q2/22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Generation of two-color lasing with individual delay and color control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Done</a:t>
                      </a:r>
                      <a:endParaRPr lang="en-DE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825494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Q4/23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Demonstration of dechirper based fresh-slice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Adjusted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527033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Q2/24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Multi-stage generation of photons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Adjusted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220427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Q2/24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User delivery of advanced lasing modes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Adjusted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413931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Q4/24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Expansion towards novel schemes</a:t>
                      </a:r>
                      <a:endParaRPr lang="en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Adjusted</a:t>
                      </a:r>
                      <a:endParaRPr lang="en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0364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All the required hardware is installed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We do experience higher losses in the </a:t>
            </a:r>
            <a:r>
              <a:rPr lang="en-US" dirty="0" err="1">
                <a:latin typeface="Calibri" panose="020F0502020204030204" charset="0"/>
              </a:rPr>
              <a:t>dechirper</a:t>
            </a:r>
            <a:r>
              <a:rPr lang="en-US" dirty="0">
                <a:latin typeface="Calibri" panose="020F0502020204030204" charset="0"/>
              </a:rPr>
              <a:t> area than expected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Continue the effort to commission the </a:t>
            </a:r>
            <a:r>
              <a:rPr lang="en-US" altLang="en-US" dirty="0" err="1">
                <a:latin typeface="Calibri" panose="020F0502020204030204" charset="0"/>
              </a:rPr>
              <a:t>wakefield</a:t>
            </a:r>
            <a:r>
              <a:rPr lang="en-US" altLang="en-US" dirty="0">
                <a:latin typeface="Calibri" panose="020F0502020204030204" charset="0"/>
              </a:rPr>
              <a:t> structure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Further reduce the beam losses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Prepare for eventual user delivery</a:t>
            </a:r>
            <a:endParaRPr lang="en-US" dirty="0">
              <a:latin typeface="Calibri" panose="020F0502020204030204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There will be follow-up efforts on fresh-slice for the south branch (SA2)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Those will likely be covered by the operations</a:t>
            </a:r>
          </a:p>
          <a:p>
            <a:pPr lvl="0"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Publications:</a:t>
            </a:r>
          </a:p>
          <a:p>
            <a:pPr lvl="1">
              <a:defRPr/>
            </a:pPr>
            <a:r>
              <a:rPr lang="en-US" sz="1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Short-range </a:t>
            </a:r>
            <a:r>
              <a:rPr lang="en-US" sz="1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wakefields</a:t>
            </a:r>
            <a:r>
              <a:rPr lang="en-US" sz="1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an L-shaped corrugated structure</a:t>
            </a:r>
            <a:r>
              <a:rPr lang="en-US" sz="1600" i="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 </a:t>
            </a:r>
            <a:r>
              <a:rPr lang="en-US" sz="1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Weilun</a:t>
            </a:r>
            <a:r>
              <a:rPr lang="en-US" sz="1600" i="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Qin, Martin </a:t>
            </a:r>
            <a:r>
              <a:rPr lang="en-US" sz="1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Dohlus</a:t>
            </a:r>
            <a:r>
              <a:rPr lang="en-US" sz="1600" i="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and Igor </a:t>
            </a:r>
            <a:r>
              <a:rPr lang="en-US" sz="1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Zagorodnov</a:t>
            </a:r>
            <a:r>
              <a:rPr lang="en-US" sz="1600" i="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 submitted</a:t>
            </a:r>
          </a:p>
          <a:p>
            <a:pPr lvl="1"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CORRUGATED STRUCTURE SYSTEM FOR FRESH-SLICE APPLICATIONS AT THE EUROPEAN XFEL,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Weilun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Qin, Marc Guetg, Winfried Decking,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Erion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Gjonaj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Nina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Golubeva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Junjie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Guo , Shan Liu,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Torsten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Wohlenberg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Igor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Zagorodnov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FEL 2022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153</TotalTime>
  <Words>453</Words>
  <Application>Microsoft Macintosh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2_XFEL_PowerPoint_16x9_v3_RW</vt:lpstr>
      <vt:lpstr>3_XFEL_PowerPoint_16x9_v3_RW</vt:lpstr>
      <vt:lpstr>1_XFEL_PowerPoint_16x9_v3_RW</vt:lpstr>
      <vt:lpstr>XFEL Accelerator R&amp;D Status RP 318: Fresh Slice</vt:lpstr>
      <vt:lpstr>Beam Shaping Wakefield Structure</vt:lpstr>
      <vt:lpstr>Hardware Installation in T2 Section</vt:lpstr>
      <vt:lpstr>Alignment of the Wakefield Structure</vt:lpstr>
      <vt:lpstr>Beam streaking and FEL suppression </vt:lpstr>
      <vt:lpstr>Deviations from plan</vt:lpstr>
      <vt:lpstr>Timeline of this R&amp;D activity </vt:lpstr>
      <vt:lpstr>Risks to R&amp;D Project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Marc Guetg</cp:lastModifiedBy>
  <cp:revision>39</cp:revision>
  <dcterms:created xsi:type="dcterms:W3CDTF">2023-04-06T12:12:36Z</dcterms:created>
  <dcterms:modified xsi:type="dcterms:W3CDTF">2023-05-03T11:18:11Z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