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  <p:sldMasterId id="2147483670" r:id="rId3"/>
  </p:sldMasterIdLst>
  <p:notesMasterIdLst>
    <p:notesMasterId r:id="rId13"/>
  </p:notesMasterIdLst>
  <p:handoutMasterIdLst>
    <p:handoutMasterId r:id="rId14"/>
  </p:handoutMasterIdLst>
  <p:sldIdLst>
    <p:sldId id="256" r:id="rId4"/>
    <p:sldId id="257" r:id="rId5"/>
    <p:sldId id="264" r:id="rId6"/>
    <p:sldId id="276" r:id="rId7"/>
    <p:sldId id="272" r:id="rId8"/>
    <p:sldId id="259" r:id="rId9"/>
    <p:sldId id="275" r:id="rId10"/>
    <p:sldId id="277" r:id="rId11"/>
    <p:sldId id="265" r:id="rId12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69"/>
    <p:restoredTop sz="94635"/>
  </p:normalViewPr>
  <p:slideViewPr>
    <p:cSldViewPr>
      <p:cViewPr varScale="1">
        <p:scale>
          <a:sx n="138" d="100"/>
          <a:sy n="138" d="100"/>
        </p:scale>
        <p:origin x="216" y="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9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905979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900"/>
            </a:lvl1pPr>
          </a:lstStyle>
          <a:p>
            <a:fld id="{696C064A-D61B-4B21-B757-51A9B82445B8}" type="datetimeFigureOut">
              <a:rPr lang="en-US" smtClean="0"/>
              <a:t>5/3/23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905979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/>
            </a:lvl1pPr>
          </a:lstStyle>
          <a:p>
            <a:fld id="{50305E07-67EA-4042-A3F6-853A8AD8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979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5/3/23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979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34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80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10136119" y="2518681"/>
            <a:ext cx="1440000" cy="14400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930130" y="4438650"/>
            <a:ext cx="1852941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, Picture,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8101013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 bwMode="auto"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10136119" y="2518681"/>
            <a:ext cx="1440000" cy="14400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930130" y="4438650"/>
            <a:ext cx="1852941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Chapter brea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10944224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828675"/>
            <a:ext cx="10944224" cy="50847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9" y="1196976"/>
            <a:ext cx="5292723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8" y="1196976"/>
            <a:ext cx="5292725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7" y="2024063"/>
            <a:ext cx="5292725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9" y="2024063"/>
            <a:ext cx="5292724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, Picture,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8101013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 bwMode="auto"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10136119" y="2518681"/>
            <a:ext cx="1440000" cy="14400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930130" y="4438650"/>
            <a:ext cx="1852941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Chapter brea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10944224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828675"/>
            <a:ext cx="10944224" cy="50847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9" y="1196976"/>
            <a:ext cx="5292723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8" y="1196976"/>
            <a:ext cx="5292725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7" y="2024063"/>
            <a:ext cx="5292725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9" y="2024063"/>
            <a:ext cx="5292724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Chapter brea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, Picture,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8101013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 bwMode="auto"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10944224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828675"/>
            <a:ext cx="10944224" cy="50847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9" y="1196976"/>
            <a:ext cx="5292723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8" y="1196976"/>
            <a:ext cx="5292725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7" y="2024063"/>
            <a:ext cx="5292725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9" y="2024063"/>
            <a:ext cx="5292724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9" y="2024063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/>
              <a:t>Level 1</a:t>
            </a:r>
          </a:p>
          <a:p>
            <a:pPr lvl="1">
              <a:defRPr/>
            </a:pPr>
            <a:r>
              <a:rPr lang="en-US"/>
              <a:t>Level 2</a:t>
            </a:r>
          </a:p>
          <a:p>
            <a:pPr lvl="2">
              <a:defRPr/>
            </a:pPr>
            <a:r>
              <a:rPr lang="en-US"/>
              <a:t>Level 3</a:t>
            </a:r>
          </a:p>
          <a:p>
            <a:pPr lvl="3">
              <a:defRPr/>
            </a:pPr>
            <a:r>
              <a:rPr lang="en-US"/>
              <a:t>Level 4</a:t>
            </a:r>
          </a:p>
          <a:p>
            <a:pPr lvl="4">
              <a:defRPr/>
            </a:pPr>
            <a:r>
              <a:rPr lang="en-US"/>
              <a:t>Level 5</a:t>
            </a:r>
          </a:p>
        </p:txBody>
      </p:sp>
      <p:sp>
        <p:nvSpPr>
          <p:cNvPr id="9" name="Textfeld 8"/>
          <p:cNvSpPr txBox="1"/>
          <p:nvPr/>
        </p:nvSpPr>
        <p:spPr bwMode="auto"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A5DEC3FA-4FB7-4309-A077-6BB31CA8E81A}" type="slidenum">
              <a:rPr lang="en-US" sz="1600"/>
              <a:t>‹#›</a:t>
            </a:fld>
            <a:endParaRPr lang="en-US" sz="1600"/>
          </a:p>
        </p:txBody>
      </p:sp>
      <p:cxnSp>
        <p:nvCxnSpPr>
          <p:cNvPr id="11" name="Gerader Verbinder 10"/>
          <p:cNvCxnSpPr/>
          <p:nvPr/>
        </p:nvCxnSpPr>
        <p:spPr bwMode="auto"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 bwMode="auto"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 bwMode="auto"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Calibri" panose="020F0502020204030204"/>
              </a:rPr>
              <a:t>XFEL Accelerator R&amp;D Status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 sz="900" dirty="0"/>
              <a:t>Marc Guetg et al, 3.5.2023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 bwMode="auto">
          <a:xfrm>
            <a:off x="10848113" y="5973115"/>
            <a:ext cx="720000" cy="7200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688705" y="6207125"/>
            <a:ext cx="1852941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>
        <a:lnSpc>
          <a:spcPct val="100000"/>
        </a:lnSpc>
        <a:spcBef>
          <a:spcPts val="0"/>
        </a:spcBef>
        <a:buNone/>
        <a:defRPr sz="2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>
        <a:lnSpc>
          <a:spcPct val="114000"/>
        </a:lnSpc>
        <a:spcBef>
          <a:spcPts val="1800"/>
        </a:spcBef>
        <a:buClr>
          <a:schemeClr val="bg2"/>
        </a:buClr>
        <a:buSzPct val="80000"/>
        <a:buFontTx/>
        <a:buBlip>
          <a:blip r:embed="rId15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505" algn="l" defTabSz="914400">
        <a:lnSpc>
          <a:spcPct val="114000"/>
        </a:lnSpc>
        <a:spcBef>
          <a:spcPts val="0"/>
        </a:spcBef>
        <a:buClr>
          <a:schemeClr val="accent2"/>
        </a:buClr>
        <a:buFont typeface="Wingdings" panose="05000000000000000000" charset="0"/>
        <a:buChar char="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82980" indent="-268605" algn="l" defTabSz="914400">
        <a:lnSpc>
          <a:spcPct val="114000"/>
        </a:lnSpc>
        <a:spcBef>
          <a:spcPts val="0"/>
        </a:spcBef>
        <a:buSzPct val="60000"/>
        <a:buFont typeface="Arial" panose="020B0604020202020204"/>
        <a:buChar char="►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35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348105" indent="-18097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9" y="2024063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/>
              <a:t>Level 1</a:t>
            </a:r>
          </a:p>
          <a:p>
            <a:pPr lvl="1">
              <a:defRPr/>
            </a:pPr>
            <a:r>
              <a:rPr lang="en-US"/>
              <a:t>Level 2</a:t>
            </a:r>
          </a:p>
          <a:p>
            <a:pPr lvl="2">
              <a:defRPr/>
            </a:pPr>
            <a:r>
              <a:rPr lang="en-US"/>
              <a:t>Level 3</a:t>
            </a:r>
          </a:p>
          <a:p>
            <a:pPr lvl="3">
              <a:defRPr/>
            </a:pPr>
            <a:r>
              <a:rPr lang="en-US"/>
              <a:t>Level 4</a:t>
            </a:r>
          </a:p>
          <a:p>
            <a:pPr lvl="4">
              <a:defRPr/>
            </a:pPr>
            <a:r>
              <a:rPr lang="en-US"/>
              <a:t>Level 5</a:t>
            </a:r>
          </a:p>
        </p:txBody>
      </p:sp>
      <p:sp>
        <p:nvSpPr>
          <p:cNvPr id="9" name="Textfeld 8"/>
          <p:cNvSpPr txBox="1"/>
          <p:nvPr/>
        </p:nvSpPr>
        <p:spPr bwMode="auto"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A5DEC3FA-4FB7-4309-A077-6BB31CA8E81A}" type="slidenum">
              <a:rPr lang="en-US" sz="1600"/>
              <a:t>‹#›</a:t>
            </a:fld>
            <a:endParaRPr lang="en-US" sz="1600"/>
          </a:p>
        </p:txBody>
      </p:sp>
      <p:cxnSp>
        <p:nvCxnSpPr>
          <p:cNvPr id="11" name="Gerader Verbinder 10"/>
          <p:cNvCxnSpPr/>
          <p:nvPr/>
        </p:nvCxnSpPr>
        <p:spPr bwMode="auto"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 bwMode="auto"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 bwMode="auto"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Calibri" panose="020F0502020204030204"/>
              </a:rPr>
              <a:t>XFEL Accelerator R&amp;D Status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 sz="900"/>
              <a:t>Your name, position / group , date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 bwMode="auto">
          <a:xfrm>
            <a:off x="10848113" y="5973115"/>
            <a:ext cx="720000" cy="7200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688705" y="6207125"/>
            <a:ext cx="1852941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sldNum="0" hdr="0" ftr="0" dt="0"/>
  <p:txStyles>
    <p:titleStyle>
      <a:lvl1pPr algn="l" defTabSz="914400">
        <a:lnSpc>
          <a:spcPct val="100000"/>
        </a:lnSpc>
        <a:spcBef>
          <a:spcPts val="0"/>
        </a:spcBef>
        <a:buNone/>
        <a:defRPr sz="2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>
        <a:lnSpc>
          <a:spcPct val="114000"/>
        </a:lnSpc>
        <a:spcBef>
          <a:spcPts val="1800"/>
        </a:spcBef>
        <a:buClr>
          <a:schemeClr val="bg2"/>
        </a:buClr>
        <a:buSzPct val="80000"/>
        <a:buFontTx/>
        <a:buBlip>
          <a:blip r:embed="rId15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505" algn="l" defTabSz="914400">
        <a:lnSpc>
          <a:spcPct val="114000"/>
        </a:lnSpc>
        <a:spcBef>
          <a:spcPts val="0"/>
        </a:spcBef>
        <a:buClr>
          <a:schemeClr val="accent2"/>
        </a:buClr>
        <a:buFont typeface="Wingdings" panose="05000000000000000000" charset="0"/>
        <a:buChar char="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82980" indent="-268605" algn="l" defTabSz="914400">
        <a:lnSpc>
          <a:spcPct val="114000"/>
        </a:lnSpc>
        <a:spcBef>
          <a:spcPts val="0"/>
        </a:spcBef>
        <a:buSzPct val="60000"/>
        <a:buFont typeface="Arial" panose="020B0604020202020204"/>
        <a:buChar char="►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35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348105" indent="-18097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9" y="2024063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/>
              <a:t>Level 1</a:t>
            </a:r>
          </a:p>
          <a:p>
            <a:pPr lvl="1">
              <a:defRPr/>
            </a:pPr>
            <a:r>
              <a:rPr lang="en-US"/>
              <a:t>Level 2</a:t>
            </a:r>
          </a:p>
          <a:p>
            <a:pPr lvl="2">
              <a:defRPr/>
            </a:pPr>
            <a:r>
              <a:rPr lang="en-US"/>
              <a:t>Level 3</a:t>
            </a:r>
          </a:p>
          <a:p>
            <a:pPr lvl="3">
              <a:defRPr/>
            </a:pPr>
            <a:r>
              <a:rPr lang="en-US"/>
              <a:t>Level 4</a:t>
            </a:r>
          </a:p>
          <a:p>
            <a:pPr lvl="4">
              <a:defRPr/>
            </a:pPr>
            <a:r>
              <a:rPr lang="en-US"/>
              <a:t>Level 5</a:t>
            </a:r>
          </a:p>
        </p:txBody>
      </p:sp>
      <p:sp>
        <p:nvSpPr>
          <p:cNvPr id="9" name="Textfeld 8"/>
          <p:cNvSpPr txBox="1"/>
          <p:nvPr/>
        </p:nvSpPr>
        <p:spPr bwMode="auto"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A5DEC3FA-4FB7-4309-A077-6BB31CA8E81A}" type="slidenum">
              <a:rPr lang="en-US" sz="1600"/>
              <a:t>‹#›</a:t>
            </a:fld>
            <a:endParaRPr lang="en-US" sz="1600"/>
          </a:p>
        </p:txBody>
      </p:sp>
      <p:cxnSp>
        <p:nvCxnSpPr>
          <p:cNvPr id="11" name="Gerader Verbinder 10"/>
          <p:cNvCxnSpPr/>
          <p:nvPr/>
        </p:nvCxnSpPr>
        <p:spPr bwMode="auto"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 bwMode="auto"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 bwMode="auto"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Calibri" panose="020F0502020204030204"/>
              </a:rPr>
              <a:t>XFEL Accelerator R&amp;D Status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 sz="900"/>
              <a:t>Your name, position / group , date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 bwMode="auto">
          <a:xfrm>
            <a:off x="10848113" y="5973115"/>
            <a:ext cx="720000" cy="7200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688705" y="6207125"/>
            <a:ext cx="1852941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</p:sldLayoutIdLst>
  <p:hf sldNum="0" hdr="0" ftr="0" dt="0"/>
  <p:txStyles>
    <p:titleStyle>
      <a:lvl1pPr algn="l" defTabSz="914400">
        <a:lnSpc>
          <a:spcPct val="100000"/>
        </a:lnSpc>
        <a:spcBef>
          <a:spcPts val="0"/>
        </a:spcBef>
        <a:buNone/>
        <a:defRPr sz="2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>
        <a:lnSpc>
          <a:spcPct val="114000"/>
        </a:lnSpc>
        <a:spcBef>
          <a:spcPts val="1800"/>
        </a:spcBef>
        <a:buClr>
          <a:schemeClr val="bg2"/>
        </a:buClr>
        <a:buSzPct val="80000"/>
        <a:buFontTx/>
        <a:buBlip>
          <a:blip r:embed="rId15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505" algn="l" defTabSz="914400">
        <a:lnSpc>
          <a:spcPct val="114000"/>
        </a:lnSpc>
        <a:spcBef>
          <a:spcPts val="0"/>
        </a:spcBef>
        <a:buClr>
          <a:schemeClr val="accent2"/>
        </a:buClr>
        <a:buFont typeface="Wingdings" panose="05000000000000000000" charset="0"/>
        <a:buChar char="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82980" indent="-268605" algn="l" defTabSz="914400">
        <a:lnSpc>
          <a:spcPct val="114000"/>
        </a:lnSpc>
        <a:spcBef>
          <a:spcPts val="0"/>
        </a:spcBef>
        <a:buSzPct val="60000"/>
        <a:buFont typeface="Arial" panose="020B0604020202020204"/>
        <a:buChar char="►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35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348105" indent="-18097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XFEL Accelerator R&amp;D</a:t>
            </a:r>
            <a:br>
              <a:rPr lang="en-US" dirty="0"/>
            </a:br>
            <a:r>
              <a:rPr lang="en-US" dirty="0"/>
              <a:t>RP 321: </a:t>
            </a:r>
            <a:r>
              <a:rPr lang="en-US" dirty="0">
                <a:latin typeface="Calibri" panose="020F0502020204030204"/>
              </a:rPr>
              <a:t>S2E Simulations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Marc Guetg, Gianluca </a:t>
            </a:r>
            <a:r>
              <a:rPr lang="en-US" dirty="0" err="1">
                <a:latin typeface="Calibri" panose="020F0502020204030204"/>
              </a:rPr>
              <a:t>Geloni</a:t>
            </a:r>
            <a:r>
              <a:rPr lang="en-US" dirty="0">
                <a:latin typeface="Calibri" panose="020F0502020204030204"/>
              </a:rPr>
              <a:t>, Christian </a:t>
            </a:r>
            <a:r>
              <a:rPr lang="en-US" dirty="0" err="1">
                <a:latin typeface="Calibri" panose="020F0502020204030204"/>
              </a:rPr>
              <a:t>Grech</a:t>
            </a:r>
            <a:r>
              <a:rPr lang="en-US" dirty="0">
                <a:latin typeface="Calibri" panose="020F0502020204030204"/>
              </a:rPr>
              <a:t>, Farzad </a:t>
            </a:r>
            <a:r>
              <a:rPr lang="en-US" dirty="0" err="1">
                <a:latin typeface="Calibri" panose="020F0502020204030204"/>
              </a:rPr>
              <a:t>Jafarinia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Scope of S2E Simulations in a nutshell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Parasitic characterization of the photon beam is important for both the machine and the users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Intensity     			XGM, </a:t>
            </a:r>
            <a:r>
              <a:rPr lang="en-US" dirty="0">
                <a:solidFill>
                  <a:srgbClr val="00B050"/>
                </a:solidFill>
                <a:latin typeface="Calibri" panose="020F0502020204030204"/>
              </a:rPr>
              <a:t>parasitic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Spectrum    			HIREX, </a:t>
            </a:r>
            <a:r>
              <a:rPr lang="en-US" dirty="0">
                <a:solidFill>
                  <a:srgbClr val="00B050"/>
                </a:solidFill>
                <a:latin typeface="Calibri" panose="020F0502020204030204"/>
              </a:rPr>
              <a:t>semi-parasitic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Pointing   			Screen, </a:t>
            </a:r>
            <a:r>
              <a:rPr lang="en-US" dirty="0">
                <a:solidFill>
                  <a:srgbClr val="FF0000"/>
                </a:solidFill>
                <a:latin typeface="Calibri" panose="020F0502020204030204"/>
              </a:rPr>
              <a:t>destructive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Beam size (source location) 	Screens, </a:t>
            </a:r>
            <a:r>
              <a:rPr lang="en-US" dirty="0">
                <a:solidFill>
                  <a:srgbClr val="FF0000"/>
                </a:solidFill>
                <a:latin typeface="Calibri" panose="020F0502020204030204"/>
              </a:rPr>
              <a:t>destructive</a:t>
            </a:r>
          </a:p>
          <a:p>
            <a:pPr>
              <a:defRPr/>
            </a:pPr>
            <a:r>
              <a:rPr lang="en-US" b="1" dirty="0">
                <a:latin typeface="Calibri" panose="020F0502020204030204"/>
              </a:rPr>
              <a:t>Deliverable:</a:t>
            </a:r>
            <a:r>
              <a:rPr lang="en-US" dirty="0">
                <a:latin typeface="Calibri" panose="020F0502020204030204"/>
              </a:rPr>
              <a:t> Virtual Diagnostic to predict pointing and beam size by relying on parasitically measurable properties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BPMs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XGM</a:t>
            </a:r>
          </a:p>
          <a:p>
            <a:pPr>
              <a:defRPr/>
            </a:pPr>
            <a:r>
              <a:rPr lang="en-US" altLang="en-US" dirty="0">
                <a:latin typeface="Calibri" panose="020F0502020204030204" charset="0"/>
              </a:rPr>
              <a:t>Interfaces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MXL (Host)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MCS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FPH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SPB/SFX</a:t>
            </a:r>
            <a:endParaRPr lang="en-US" dirty="0"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latin typeface="Calibri" panose="020F0502020204030204" charset="0"/>
              </a:rPr>
              <a:t>Achievements in the past year: Automatization of Data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268760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 panose="020F0502020204030204" charset="0"/>
              </a:rPr>
              <a:t>Taskomat</a:t>
            </a:r>
            <a:r>
              <a:rPr lang="en-US" dirty="0">
                <a:latin typeface="Calibri" panose="020F0502020204030204" charset="0"/>
              </a:rPr>
              <a:t> sequence (about 15’)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Start </a:t>
            </a:r>
            <a:r>
              <a:rPr lang="en-US" dirty="0" err="1">
                <a:latin typeface="Calibri" panose="020F0502020204030204" charset="0"/>
              </a:rPr>
              <a:t>Karaboo</a:t>
            </a:r>
            <a:r>
              <a:rPr lang="en-US" dirty="0">
                <a:latin typeface="Calibri" panose="020F0502020204030204" charset="0"/>
              </a:rPr>
              <a:t> DAQ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(work in progress)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Start DOOCS DAQ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Insert photon screens and adjust filter settings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Measure different settings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Cleanup </a:t>
            </a:r>
          </a:p>
          <a:p>
            <a:pPr>
              <a:defRPr/>
            </a:pPr>
            <a:r>
              <a:rPr lang="en-US" dirty="0">
                <a:latin typeface="Calibri" panose="020F0502020204030204" charset="0"/>
              </a:rPr>
              <a:t>Automated data pipeline for file and feature extraction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Pipeline is utilized for other projects</a:t>
            </a:r>
          </a:p>
          <a:p>
            <a:pPr>
              <a:defRPr/>
            </a:pPr>
            <a:r>
              <a:rPr lang="en-US" dirty="0" err="1">
                <a:latin typeface="Calibri" panose="020F0502020204030204" charset="0"/>
              </a:rPr>
              <a:t>Gridsearch</a:t>
            </a:r>
            <a:r>
              <a:rPr lang="en-US" dirty="0">
                <a:latin typeface="Calibri" panose="020F0502020204030204" charset="0"/>
              </a:rPr>
              <a:t> is partly automatized</a:t>
            </a:r>
          </a:p>
          <a:p>
            <a:pPr marL="356870" lvl="1" indent="0">
              <a:buNone/>
              <a:defRPr/>
            </a:pPr>
            <a:endParaRPr lang="en-US" dirty="0">
              <a:latin typeface="Calibri" panose="020F050202020403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CF697A-7AC1-73FC-AEF0-FFDA150EE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631504" y="4643421"/>
            <a:ext cx="7488832" cy="195393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latin typeface="Calibri" panose="020F0502020204030204" charset="0"/>
              </a:rPr>
              <a:t>Achievements in the past year: Prediction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268760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 charset="0"/>
              </a:rPr>
              <a:t>First predictions show good  results within the same run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both training and test distinct but from the same day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Finetuning training data collection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(work in progress)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US" dirty="0">
                <a:latin typeface="Calibri" panose="020F0502020204030204"/>
              </a:rPr>
              <a:t>Started exploration of prediction across runs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/>
              </a:rPr>
              <a:t>(work in progress)</a:t>
            </a:r>
            <a:r>
              <a:rPr lang="en-US" dirty="0">
                <a:latin typeface="Calibri" panose="020F0502020204030204"/>
              </a:rPr>
              <a:t> </a:t>
            </a:r>
            <a:endParaRPr lang="en-US" dirty="0">
              <a:latin typeface="Calibri" panose="020F050202020403020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47A0D8-CFA6-687C-7C43-7F2756F49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31904" y="3743034"/>
            <a:ext cx="6742323" cy="29676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C168631-A7E5-5016-2B95-7B563FE689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170" y="291379"/>
            <a:ext cx="5037494" cy="3281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81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de-DE" altLang="en-US" dirty="0">
                <a:latin typeface="Calibri" panose="020F0502020204030204" charset="0"/>
                <a:sym typeface="+mn-ea"/>
              </a:rPr>
              <a:t>Deviations from plan</a:t>
            </a:r>
            <a:endParaRPr lang="de-DE" altLang="en-US" dirty="0">
              <a:latin typeface="Calibri" panose="020F050202020403020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 combined effort to gather both electron and photon data was undertaken in collaboration with SPB/SFX</a:t>
            </a:r>
          </a:p>
          <a:p>
            <a:pPr lvl="1">
              <a:defRPr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Transfer of experimental data had significant lag</a:t>
            </a:r>
          </a:p>
          <a:p>
            <a:pPr lvl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Personal change in SPB/SFX lead to shift of priorities in the group</a:t>
            </a:r>
          </a:p>
          <a:p>
            <a:pPr lvl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fforts to be more self-sustaining were undertaken resulting in data collection, storage and post-processing now being performed by resources supplied under the umbrella of the virtual FEL R&amp;D framework.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Modeling of the photon beam transport will not be within the scope anymore (was expected to be handled by SPB/SFX personal)</a:t>
            </a:r>
          </a:p>
          <a:p>
            <a:pPr lvl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Reflects well on our remodeled data acquisition strategy (lots of small acquisitions vs one large exploration)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Timeline of this R&amp;D </a:t>
            </a:r>
            <a:r>
              <a:rPr lang="de-DE" altLang="en-US" dirty="0">
                <a:latin typeface="Calibri" panose="020F0502020204030204" charset="0"/>
              </a:rPr>
              <a:t>a</a:t>
            </a:r>
            <a:r>
              <a:rPr lang="en-US" dirty="0" err="1">
                <a:latin typeface="Calibri" panose="020F0502020204030204"/>
              </a:rPr>
              <a:t>ctivity</a:t>
            </a:r>
            <a:r>
              <a:rPr lang="en-US" dirty="0">
                <a:latin typeface="Calibri" panose="020F0502020204030204"/>
              </a:rPr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E0A03B-7B77-46F0-B1AF-AE7823551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656038"/>
              </p:ext>
            </p:extLst>
          </p:nvPr>
        </p:nvGraphicFramePr>
        <p:xfrm>
          <a:off x="983432" y="1340768"/>
          <a:ext cx="10225135" cy="4901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1807">
                  <a:extLst>
                    <a:ext uri="{9D8B030D-6E8A-4147-A177-3AD203B41FA5}">
                      <a16:colId xmlns:a16="http://schemas.microsoft.com/office/drawing/2014/main" val="2463575697"/>
                    </a:ext>
                  </a:extLst>
                </a:gridCol>
                <a:gridCol w="7376014">
                  <a:extLst>
                    <a:ext uri="{9D8B030D-6E8A-4147-A177-3AD203B41FA5}">
                      <a16:colId xmlns:a16="http://schemas.microsoft.com/office/drawing/2014/main" val="2207370192"/>
                    </a:ext>
                  </a:extLst>
                </a:gridCol>
                <a:gridCol w="1367314">
                  <a:extLst>
                    <a:ext uri="{9D8B030D-6E8A-4147-A177-3AD203B41FA5}">
                      <a16:colId xmlns:a16="http://schemas.microsoft.com/office/drawing/2014/main" val="3425940294"/>
                    </a:ext>
                  </a:extLst>
                </a:gridCol>
              </a:tblGrid>
              <a:tr h="374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Date / Period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Milestone Description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New Date/ Period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extLst>
                  <a:ext uri="{0D108BD9-81ED-4DB2-BD59-A6C34878D82A}">
                    <a16:rowId xmlns:a16="http://schemas.microsoft.com/office/drawing/2014/main" val="629407613"/>
                  </a:ext>
                </a:extLst>
              </a:tr>
              <a:tr h="1034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</a:rPr>
                        <a:t>Q2/2021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Both postdocs: hired and onboarded. Experience shows that the ML might require more time to be hired.</a:t>
                      </a:r>
                      <a:endParaRPr lang="en-DE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Phys: learning simulation tools in MXL/s2e/FPH/SPB/SFX</a:t>
                      </a:r>
                      <a:endParaRPr lang="en-DE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ML: learning their way around </a:t>
                      </a:r>
                      <a:r>
                        <a:rPr lang="en-US" sz="1200" dirty="0" err="1">
                          <a:effectLst/>
                        </a:rPr>
                        <a:t>Doocs</a:t>
                      </a:r>
                      <a:r>
                        <a:rPr lang="en-US" sz="1200" dirty="0">
                          <a:effectLst/>
                        </a:rPr>
                        <a:t>/</a:t>
                      </a:r>
                      <a:r>
                        <a:rPr lang="en-US" sz="1200" dirty="0" err="1">
                          <a:effectLst/>
                        </a:rPr>
                        <a:t>Karaboo</a:t>
                      </a:r>
                      <a:r>
                        <a:rPr lang="en-US" sz="1200" dirty="0">
                          <a:effectLst/>
                        </a:rPr>
                        <a:t>/IPC</a:t>
                      </a:r>
                      <a:endParaRPr lang="en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B050"/>
                          </a:solidFill>
                          <a:effectLst/>
                        </a:rPr>
                        <a:t>Done</a:t>
                      </a:r>
                      <a:endParaRPr lang="en-DE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extLst>
                  <a:ext uri="{0D108BD9-81ED-4DB2-BD59-A6C34878D82A}">
                    <a16:rowId xmlns:a16="http://schemas.microsoft.com/office/drawing/2014/main" val="1621937568"/>
                  </a:ext>
                </a:extLst>
              </a:tr>
              <a:tr h="88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</a:rPr>
                        <a:t>Q4/2021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Phys: First ensembles of pulses generated. Initial statistical characteristics concluded. First large-scale simulations underway.</a:t>
                      </a:r>
                      <a:endParaRPr lang="en-DE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ML: Automate a way to retrieve machine information from both Karabo and Doocs for storage and further processing.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B050"/>
                          </a:solidFill>
                          <a:effectLst/>
                        </a:rPr>
                        <a:t>Done</a:t>
                      </a:r>
                      <a:endParaRPr lang="en-DE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extLst>
                  <a:ext uri="{0D108BD9-81ED-4DB2-BD59-A6C34878D82A}">
                    <a16:rowId xmlns:a16="http://schemas.microsoft.com/office/drawing/2014/main" val="3823033316"/>
                  </a:ext>
                </a:extLst>
              </a:tr>
              <a:tr h="1221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</a:rPr>
                        <a:t>Q3/2022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Successful passing of data between all phases of the Start-to-End</a:t>
                      </a:r>
                      <a:endParaRPr lang="en-DE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simulation, First paper draft(s).</a:t>
                      </a:r>
                      <a:endParaRPr lang="en-DE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First prototypes of virtual diagnostics tools. Start categorizing and training surrogate models, take further input from Phys to improve upon this.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Adjusted and </a:t>
                      </a:r>
                      <a:r>
                        <a:rPr lang="en-US" sz="1200" dirty="0">
                          <a:solidFill>
                            <a:srgbClr val="00B050"/>
                          </a:solidFill>
                          <a:effectLst/>
                        </a:rPr>
                        <a:t>done</a:t>
                      </a:r>
                      <a:endParaRPr lang="en-DE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extLst>
                  <a:ext uri="{0D108BD9-81ED-4DB2-BD59-A6C34878D82A}">
                    <a16:rowId xmlns:a16="http://schemas.microsoft.com/office/drawing/2014/main" val="3892329955"/>
                  </a:ext>
                </a:extLst>
              </a:tr>
              <a:tr h="181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</a:rPr>
                        <a:t>Q1/2023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Fully automatize the data collection required for ML 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Adjusted</a:t>
                      </a:r>
                      <a:endParaRPr lang="en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extLst>
                  <a:ext uri="{0D108BD9-81ED-4DB2-BD59-A6C34878D82A}">
                    <a16:rowId xmlns:a16="http://schemas.microsoft.com/office/drawing/2014/main" val="1252969424"/>
                  </a:ext>
                </a:extLst>
              </a:tr>
              <a:tr h="547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</a:rPr>
                        <a:t>Q3/2023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Create a prediction model which of the photon beam pointing which does not require a retraining each week for a standard operation setting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Adjusted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extLst>
                  <a:ext uri="{0D108BD9-81ED-4DB2-BD59-A6C34878D82A}">
                    <a16:rowId xmlns:a16="http://schemas.microsoft.com/office/drawing/2014/main" val="891373188"/>
                  </a:ext>
                </a:extLst>
              </a:tr>
              <a:tr h="374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</a:rPr>
                        <a:t>Q1/2024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Have a fully working virtual diagnostic tool which can be utilized in daily operation.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Adjusted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extLst>
                  <a:ext uri="{0D108BD9-81ED-4DB2-BD59-A6C34878D82A}">
                    <a16:rowId xmlns:a16="http://schemas.microsoft.com/office/drawing/2014/main" val="452333865"/>
                  </a:ext>
                </a:extLst>
              </a:tr>
              <a:tr h="181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Q2/2024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Further explore alternative virtual diagnostic possibilities </a:t>
                      </a:r>
                      <a:endParaRPr lang="en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Adjusted</a:t>
                      </a:r>
                      <a:endParaRPr lang="en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58078" marR="58078" marT="0" marB="0"/>
                </a:tc>
                <a:extLst>
                  <a:ext uri="{0D108BD9-81ED-4DB2-BD59-A6C34878D82A}">
                    <a16:rowId xmlns:a16="http://schemas.microsoft.com/office/drawing/2014/main" val="17587572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de-DE" altLang="en-US" dirty="0">
                <a:latin typeface="Calibri" panose="020F0502020204030204" charset="0"/>
                <a:sym typeface="+mn-ea"/>
              </a:rPr>
              <a:t>Risks to R&amp;D Project</a:t>
            </a:r>
            <a:endParaRPr lang="de-DE" altLang="en-US" dirty="0">
              <a:latin typeface="Calibri" panose="020F050202020403020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 charset="0"/>
              </a:rPr>
              <a:t>Major risks were averted by being more self sustainable </a:t>
            </a:r>
          </a:p>
          <a:p>
            <a:pPr>
              <a:defRPr/>
            </a:pPr>
            <a:r>
              <a:rPr lang="en-US" dirty="0">
                <a:latin typeface="Calibri" panose="020F0502020204030204" charset="0"/>
              </a:rPr>
              <a:t>We still on systems maintained by other groups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Diagnostics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DAQ (</a:t>
            </a:r>
            <a:r>
              <a:rPr lang="en-US" dirty="0" err="1">
                <a:latin typeface="Calibri" panose="020F0502020204030204" charset="0"/>
              </a:rPr>
              <a:t>Karaboo</a:t>
            </a:r>
            <a:r>
              <a:rPr lang="en-US" dirty="0">
                <a:latin typeface="Calibri" panose="020F0502020204030204" charset="0"/>
              </a:rPr>
              <a:t> &amp; </a:t>
            </a:r>
            <a:r>
              <a:rPr lang="en-US" dirty="0" err="1">
                <a:latin typeface="Calibri" panose="020F0502020204030204" charset="0"/>
              </a:rPr>
              <a:t>Doocs</a:t>
            </a:r>
            <a:r>
              <a:rPr lang="en-US" dirty="0">
                <a:latin typeface="Calibri" panose="020F0502020204030204" charset="0"/>
              </a:rPr>
              <a:t>)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Network storage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FFEF0-DF70-2888-80EE-261CF708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344204"/>
            <a:ext cx="10956924" cy="780540"/>
          </a:xfrm>
        </p:spPr>
        <p:txBody>
          <a:bodyPr/>
          <a:lstStyle/>
          <a:p>
            <a:r>
              <a:rPr lang="en-US" dirty="0"/>
              <a:t>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2338B-C907-1B8A-4DF3-6A28970E7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9" y="1340768"/>
            <a:ext cx="10944224" cy="3889375"/>
          </a:xfrm>
        </p:spPr>
        <p:txBody>
          <a:bodyPr/>
          <a:lstStyle/>
          <a:p>
            <a:r>
              <a:rPr lang="en-GB" sz="1200" b="0" dirty="0" err="1">
                <a:effectLst/>
                <a:latin typeface="Menlo" panose="020B0609030804020204" pitchFamily="49" charset="0"/>
              </a:rPr>
              <a:t>Grech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C. ; Guetg, M. ; </a:t>
            </a:r>
            <a:r>
              <a:rPr lang="en-GB" sz="1200" b="0" dirty="0" err="1">
                <a:effectLst/>
                <a:latin typeface="Menlo" panose="020B0609030804020204" pitchFamily="49" charset="0"/>
              </a:rPr>
              <a:t>Geloni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G. Machine Learning Applied for the Calibration of the Hard X-Ray Single-Shot Spectrometer at the European XFEL Proceedings of the 13th International Particle Accelerator Conference, IPAC2022, Bangkok, Thailand, 13th International Particle Accelerator Conference, IPAC'22, Bangkok, Thailand, 12 Jun 2022 - 17 Jun 2022 </a:t>
            </a:r>
          </a:p>
          <a:p>
            <a:r>
              <a:rPr lang="en-GB" sz="1200" b="0" dirty="0" err="1">
                <a:effectLst/>
                <a:latin typeface="Menlo" panose="020B0609030804020204" pitchFamily="49" charset="0"/>
              </a:rPr>
              <a:t>Grech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C. ; </a:t>
            </a:r>
            <a:r>
              <a:rPr lang="en-GB" sz="1200" b="0" dirty="0" err="1">
                <a:effectLst/>
                <a:latin typeface="Menlo" panose="020B0609030804020204" pitchFamily="49" charset="0"/>
              </a:rPr>
              <a:t>Geloni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G. ; Guetg, M. ; </a:t>
            </a:r>
            <a:r>
              <a:rPr lang="en-GB" sz="1200" b="0" dirty="0" err="1">
                <a:effectLst/>
                <a:latin typeface="Menlo" panose="020B0609030804020204" pitchFamily="49" charset="0"/>
              </a:rPr>
              <a:t>Boesenberg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U. ; </a:t>
            </a:r>
            <a:r>
              <a:rPr lang="en-GB" sz="1200" b="0" dirty="0" err="1">
                <a:effectLst/>
                <a:latin typeface="Menlo" panose="020B0609030804020204" pitchFamily="49" charset="0"/>
              </a:rPr>
              <a:t>Kujala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N. ; Makita, M. ; </a:t>
            </a:r>
            <a:r>
              <a:rPr lang="en-GB" sz="1200" b="0" dirty="0" err="1">
                <a:effectLst/>
                <a:latin typeface="Menlo" panose="020B0609030804020204" pitchFamily="49" charset="0"/>
              </a:rPr>
              <a:t>Serkez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S. , Crystal-Based Absolute Photon Energy Calibration Methods for Hard X-Ray Free-electron Lasers, submitted to Journal of Synchrotron Radiation (Mar 2023)</a:t>
            </a:r>
          </a:p>
          <a:p>
            <a:r>
              <a:rPr lang="en-GB" sz="1200" b="0" dirty="0" err="1">
                <a:effectLst/>
                <a:latin typeface="Menlo" panose="020B0609030804020204" pitchFamily="49" charset="0"/>
              </a:rPr>
              <a:t>Grech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C. ; </a:t>
            </a:r>
            <a:r>
              <a:rPr lang="en-GB" sz="1200" b="0" dirty="0" err="1">
                <a:effectLst/>
                <a:latin typeface="Menlo" panose="020B0609030804020204" pitchFamily="49" charset="0"/>
              </a:rPr>
              <a:t>Geloni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G. ; Guetg, M., Computer vision approaches for the absolute energy calibration of Bragg crystal setups, SPIE Optics + Optoelectronics, Prague, Czech Republic, 23 Apr 2023 - 28 Apr 2023</a:t>
            </a:r>
          </a:p>
          <a:p>
            <a:r>
              <a:rPr lang="en-GB" sz="1200" b="0" dirty="0" err="1">
                <a:effectLst/>
                <a:latin typeface="Menlo" panose="020B0609030804020204" pitchFamily="49" charset="0"/>
              </a:rPr>
              <a:t>Grech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C. ; </a:t>
            </a:r>
            <a:r>
              <a:rPr lang="en-GB" sz="1200" b="0" dirty="0" err="1">
                <a:effectLst/>
                <a:latin typeface="Menlo" panose="020B0609030804020204" pitchFamily="49" charset="0"/>
              </a:rPr>
              <a:t>Jafarinia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F. ; Guetg, M.; </a:t>
            </a:r>
            <a:r>
              <a:rPr lang="en-GB" sz="1200" b="0" dirty="0" err="1">
                <a:effectLst/>
                <a:latin typeface="Menlo" panose="020B0609030804020204" pitchFamily="49" charset="0"/>
              </a:rPr>
              <a:t>Geloni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G; Guest, T, Virtual Photon Pulse Characterisation using Machine Learning methods International Particle Accelerator Conference, Venice, Italy, 7 May 2023 - 12 May 2023</a:t>
            </a:r>
          </a:p>
          <a:p>
            <a:r>
              <a:rPr lang="en-GB" sz="1200" b="0" dirty="0">
                <a:effectLst/>
                <a:latin typeface="Menlo" panose="020B0609030804020204" pitchFamily="49" charset="0"/>
              </a:rPr>
              <a:t>F. </a:t>
            </a:r>
            <a:r>
              <a:rPr lang="en-GB" sz="1200" b="0" dirty="0" err="1">
                <a:effectLst/>
                <a:latin typeface="Menlo" panose="020B0609030804020204" pitchFamily="49" charset="0"/>
              </a:rPr>
              <a:t>Jafarinia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C. </a:t>
            </a:r>
            <a:r>
              <a:rPr lang="en-GB" sz="1200" b="0" dirty="0" err="1">
                <a:effectLst/>
                <a:latin typeface="Menlo" panose="020B0609030804020204" pitchFamily="49" charset="0"/>
              </a:rPr>
              <a:t>Grech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 M. Guetg, G. A. </a:t>
            </a:r>
            <a:r>
              <a:rPr lang="en-GB" sz="1200" b="0" dirty="0" err="1">
                <a:effectLst/>
                <a:latin typeface="Menlo" panose="020B0609030804020204" pitchFamily="49" charset="0"/>
              </a:rPr>
              <a:t>Geloni</a:t>
            </a:r>
            <a:r>
              <a:rPr lang="en-GB" sz="1200" b="0" dirty="0">
                <a:effectLst/>
                <a:latin typeface="Menlo" panose="020B0609030804020204" pitchFamily="49" charset="0"/>
              </a:rPr>
              <a:t>, "SIMULATION STUDY ON A VIRTUAL DIAGNOSTICS CONCEPT FOR X-RAY PULSE CHARACTERISATION", in Proc. IPAC’23, Venice, Italy, May 2023.</a:t>
            </a:r>
          </a:p>
        </p:txBody>
      </p:sp>
    </p:spTree>
    <p:extLst>
      <p:ext uri="{BB962C8B-B14F-4D97-AF65-F5344CB8AC3E}">
        <p14:creationId xmlns:p14="http://schemas.microsoft.com/office/powerpoint/2010/main" val="579372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de-DE" altLang="en-US" dirty="0">
                <a:latin typeface="Calibri" panose="020F0502020204030204" charset="0"/>
              </a:rPr>
              <a:t>Outlook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latin typeface="Calibri" panose="020F0502020204030204" charset="0"/>
              </a:rPr>
              <a:t>Fine tune and expand on data pipeline</a:t>
            </a:r>
          </a:p>
          <a:p>
            <a:pPr>
              <a:defRPr/>
            </a:pPr>
            <a:r>
              <a:rPr lang="en-US" altLang="en-US" dirty="0">
                <a:latin typeface="Calibri" panose="020F0502020204030204" charset="0"/>
              </a:rPr>
              <a:t>Finetune the pointing prediction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As well as beam size and shape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Predict data from a different run</a:t>
            </a:r>
            <a:endParaRPr lang="en-US" dirty="0">
              <a:latin typeface="Calibri" panose="020F0502020204030204"/>
            </a:endParaRPr>
          </a:p>
          <a:p>
            <a:pPr>
              <a:defRPr/>
            </a:pPr>
            <a:r>
              <a:rPr lang="en-US" altLang="en-US" dirty="0">
                <a:latin typeface="Calibri" panose="020F0502020204030204" charset="0"/>
              </a:rPr>
              <a:t>Extension of this project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  <a:sym typeface="+mn-ea"/>
              </a:rPr>
              <a:t>Submitted proposal: </a:t>
            </a:r>
            <a:r>
              <a:rPr lang="en-US" sz="1800" b="1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Mixed Longitudinal Diagnostic for </a:t>
            </a:r>
            <a:r>
              <a:rPr lang="en-US" sz="1800" b="1" dirty="0" err="1">
                <a:solidFill>
                  <a:srgbClr val="0000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EuXFEL</a:t>
            </a:r>
            <a:r>
              <a:rPr lang="en-DE" b="1" dirty="0">
                <a:effectLst/>
              </a:rPr>
              <a:t> </a:t>
            </a:r>
            <a:br>
              <a:rPr lang="en-US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</a:br>
            <a:endParaRPr lang="en-US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pPr lvl="1">
              <a:defRPr/>
            </a:pPr>
            <a:endParaRPr lang="en-US" altLang="en-US" dirty="0">
              <a:latin typeface="Calibri" panose="020F0502020204030204" charset="0"/>
            </a:endParaRPr>
          </a:p>
          <a:p>
            <a:pPr lvl="1">
              <a:defRPr/>
            </a:pPr>
            <a:endParaRPr lang="en-US" dirty="0">
              <a:latin typeface="Calibri" panose="020F0502020204030204"/>
            </a:endParaRPr>
          </a:p>
          <a:p>
            <a:pPr>
              <a:defRPr/>
            </a:pPr>
            <a:endParaRPr lang="en-US" altLang="en-US" dirty="0">
              <a:latin typeface="Calibri" panose="020F050202020403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accent6"/>
        </a:solidFill>
      </a:spPr>
      <a:bodyPr/>
      <a:lstStyle/>
    </a:spDef>
    <a:lnDef>
      <a:spPr bwMode="auto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</a:spPr>
      <a:bodyPr/>
      <a:lstStyle/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accent6"/>
        </a:solidFill>
      </a:spPr>
      <a:bodyPr/>
      <a:lstStyle/>
    </a:spDef>
    <a:lnDef>
      <a:spPr bwMode="auto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</a:spPr>
      <a:bodyPr/>
      <a:lstStyle/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accent6"/>
        </a:solidFill>
      </a:spPr>
      <a:bodyPr/>
      <a:lstStyle/>
    </a:spDef>
    <a:lnDef>
      <a:spPr bwMode="auto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</a:spPr>
      <a:bodyPr/>
      <a:lstStyle/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XFEL_PowerPoint_16x9_v3_RW</Template>
  <TotalTime>965</TotalTime>
  <Words>861</Words>
  <Application>Microsoft Macintosh PowerPoint</Application>
  <PresentationFormat>Widescreen</PresentationFormat>
  <Paragraphs>89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Menlo</vt:lpstr>
      <vt:lpstr>Wingdings</vt:lpstr>
      <vt:lpstr>2_XFEL_PowerPoint_16x9_v3_RW</vt:lpstr>
      <vt:lpstr>3_XFEL_PowerPoint_16x9_v3_RW</vt:lpstr>
      <vt:lpstr>1_XFEL_PowerPoint_16x9_v3_RW</vt:lpstr>
      <vt:lpstr>XFEL Accelerator R&amp;D RP 321: S2E Simulations</vt:lpstr>
      <vt:lpstr>Scope of S2E Simulations in a nutshell</vt:lpstr>
      <vt:lpstr>Achievements in the past year: Automatization of Data Pipeline</vt:lpstr>
      <vt:lpstr>Achievements in the past year: Prediction</vt:lpstr>
      <vt:lpstr>Deviations from plan</vt:lpstr>
      <vt:lpstr>Timeline of this R&amp;D activity </vt:lpstr>
      <vt:lpstr>Risks to R&amp;D Project</vt:lpstr>
      <vt:lpstr>Publications</vt:lpstr>
      <vt:lpstr>Outlook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Riko Wichmann</dc:creator>
  <cp:lastModifiedBy>Marc Guetg</cp:lastModifiedBy>
  <cp:revision>36</cp:revision>
  <dcterms:created xsi:type="dcterms:W3CDTF">2023-04-06T12:12:36Z</dcterms:created>
  <dcterms:modified xsi:type="dcterms:W3CDTF">2023-05-03T12:22:30Z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1033-11.1.0.11691</vt:lpwstr>
  </property>
</Properties>
</file>