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  <p:sldMasterId id="2147483659" r:id="rId2"/>
    <p:sldMasterId id="2147483670" r:id="rId3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2A20BB0-C8FC-C20E-D2B8-135881C6DBF5}">
  <a:tblStyle styleId="{52A20BB0-C8FC-C20E-D2B8-135881C6DBF5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theme" Target="theme/theme1.xml"/><Relationship Id="rId5" Type="http://schemas.openxmlformats.org/officeDocument/2006/relationships/theme" Target="theme/theme2.xml"/><Relationship Id="rId6" Type="http://schemas.openxmlformats.org/officeDocument/2006/relationships/theme" Target="theme/theme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Relationship Id="rId3" Type="http://schemas.openxmlformats.org/officeDocument/2006/relationships/image" Target="../media/image1.emf"/><Relationship Id="rId4" Type="http://schemas.openxmlformats.org/officeDocument/2006/relationships/image" Target="../media/image5.jpg"/><Relationship Id="rId5" Type="http://schemas.openxmlformats.org/officeDocument/2006/relationships/image" Target="../media/image3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emf"/><Relationship Id="rId3" Type="http://schemas.openxmlformats.org/officeDocument/2006/relationships/image" Target="../media/image1.emf"/><Relationship Id="rId4" Type="http://schemas.openxmlformats.org/officeDocument/2006/relationships/image" Target="../media/image5.jpg"/><Relationship Id="rId5" Type="http://schemas.openxmlformats.org/officeDocument/2006/relationships/image" Target="../media/image3.png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emf"/><Relationship Id="rId3" Type="http://schemas.openxmlformats.org/officeDocument/2006/relationships/image" Target="../media/image1.emf"/><Relationship Id="rId4" Type="http://schemas.openxmlformats.org/officeDocument/2006/relationships/image" Target="../media/image5.jpg"/><Relationship Id="rId5" Type="http://schemas.openxmlformats.org/officeDocument/2006/relationships/image" Target="../media/image3.png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Grafik 2" hidden="0"/>
          <p:cNvPicPr>
            <a:picLocks noChangeAspect="1"/>
          </p:cNvPicPr>
          <p:nvPr isPhoto="0" userDrawn="1"/>
        </p:nvPicPr>
        <p:blipFill>
          <a:blip r:embed="rId2"/>
          <a:stretch/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 hidden="0"/>
          <p:cNvPicPr>
            <a:picLocks noChangeAspect="1"/>
          </p:cNvPicPr>
          <p:nvPr isPhoto="0" userDrawn="1"/>
        </p:nvPicPr>
        <p:blipFill>
          <a:blip r:embed="rId3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8" hidden="0"/>
          <p:cNvPicPr>
            <a:picLocks noChangeAspect="1"/>
          </p:cNvPicPr>
          <p:nvPr isPhoto="0" userDrawn="1"/>
        </p:nvPicPr>
        <p:blipFill>
          <a:blip r:embed="rId4"/>
          <a:stretch/>
        </p:blipFill>
        <p:spPr bwMode="auto">
          <a:xfrm>
            <a:off x="10136119" y="2518681"/>
            <a:ext cx="1440000" cy="1440000"/>
          </a:xfrm>
          <a:prstGeom prst="rect">
            <a:avLst/>
          </a:prstGeom>
        </p:spPr>
      </p:pic>
      <p:pic>
        <p:nvPicPr>
          <p:cNvPr id="12" name="Picture 11" descr="Helmholtz-Logo-Blue-RGB" hidden="0"/>
          <p:cNvPicPr>
            <a:picLocks noChangeAspect="1"/>
          </p:cNvPicPr>
          <p:nvPr isPhoto="0" userDrawn="1"/>
        </p:nvPicPr>
        <p:blipFill>
          <a:blip r:embed="rId5"/>
          <a:stretch/>
        </p:blipFill>
        <p:spPr bwMode="auto">
          <a:xfrm>
            <a:off x="9930130" y="4438650"/>
            <a:ext cx="1852941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, Picture,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4" name="Textplatzhalter 3" hidden="0"/>
          <p:cNvSpPr>
            <a:spLocks noGrp="1"/>
          </p:cNvSpPr>
          <p:nvPr isPhoto="0" userDrawn="0">
            <p:ph type="body" sz="quarter" idx="15" hasCustomPrompt="0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Grafik 2" hidden="0"/>
          <p:cNvPicPr>
            <a:picLocks noChangeAspect="1"/>
          </p:cNvPicPr>
          <p:nvPr isPhoto="0" userDrawn="1"/>
        </p:nvPicPr>
        <p:blipFill>
          <a:blip r:embed="rId2"/>
          <a:stretch/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 hidden="0"/>
          <p:cNvPicPr>
            <a:picLocks noChangeAspect="1"/>
          </p:cNvPicPr>
          <p:nvPr isPhoto="0" userDrawn="1"/>
        </p:nvPicPr>
        <p:blipFill>
          <a:blip r:embed="rId3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8" hidden="0"/>
          <p:cNvPicPr>
            <a:picLocks noChangeAspect="1"/>
          </p:cNvPicPr>
          <p:nvPr isPhoto="0" userDrawn="1"/>
        </p:nvPicPr>
        <p:blipFill>
          <a:blip r:embed="rId4"/>
          <a:stretch/>
        </p:blipFill>
        <p:spPr bwMode="auto">
          <a:xfrm>
            <a:off x="10136119" y="2518681"/>
            <a:ext cx="1440000" cy="1440000"/>
          </a:xfrm>
          <a:prstGeom prst="rect">
            <a:avLst/>
          </a:prstGeom>
        </p:spPr>
      </p:pic>
      <p:pic>
        <p:nvPicPr>
          <p:cNvPr id="12" name="Picture 11" descr="Helmholtz-Logo-Blue-RGB" hidden="0"/>
          <p:cNvPicPr>
            <a:picLocks noChangeAspect="1"/>
          </p:cNvPicPr>
          <p:nvPr isPhoto="0" userDrawn="1"/>
        </p:nvPicPr>
        <p:blipFill>
          <a:blip r:embed="rId5"/>
          <a:stretch/>
        </p:blipFill>
        <p:spPr bwMode="auto">
          <a:xfrm>
            <a:off x="9930130" y="4438650"/>
            <a:ext cx="1852941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Chapter brea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Big Pictu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ig Pictu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 hidden="0"/>
          <p:cNvSpPr>
            <a:spLocks noGrp="1"/>
          </p:cNvSpPr>
          <p:nvPr isPhoto="0" userDrawn="0"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 Picture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 hidden="0"/>
          <p:cNvSpPr>
            <a:spLocks noGrp="1"/>
          </p:cNvSpPr>
          <p:nvPr isPhoto="0" userDrawn="0">
            <p:ph type="pic" sz="quarter" idx="13" hasCustomPrompt="0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9" name="Textplatzhalter 4" hidden="0"/>
          <p:cNvSpPr>
            <a:spLocks noGrp="1"/>
          </p:cNvSpPr>
          <p:nvPr isPhoto="0" userDrawn="0"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2 Picture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 hidden="0"/>
          <p:cNvSpPr>
            <a:spLocks noGrp="1"/>
          </p:cNvSpPr>
          <p:nvPr isPhoto="0" userDrawn="0">
            <p:ph type="pic" sz="quarter" idx="13" hasCustomPrompt="0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9" name="Textplatzhalter 4" hidden="0"/>
          <p:cNvSpPr>
            <a:spLocks noGrp="1"/>
          </p:cNvSpPr>
          <p:nvPr isPhoto="0" userDrawn="0"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, Picture,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4" name="Textplatzhalter 3" hidden="0"/>
          <p:cNvSpPr>
            <a:spLocks noGrp="1"/>
          </p:cNvSpPr>
          <p:nvPr isPhoto="0" userDrawn="0">
            <p:ph type="body" sz="quarter" idx="15" hasCustomPrompt="0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Grafik 2" hidden="0"/>
          <p:cNvPicPr>
            <a:picLocks noChangeAspect="1"/>
          </p:cNvPicPr>
          <p:nvPr isPhoto="0" userDrawn="1"/>
        </p:nvPicPr>
        <p:blipFill>
          <a:blip r:embed="rId2"/>
          <a:stretch/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 hidden="0"/>
          <p:cNvPicPr>
            <a:picLocks noChangeAspect="1"/>
          </p:cNvPicPr>
          <p:nvPr isPhoto="0" userDrawn="1"/>
        </p:nvPicPr>
        <p:blipFill>
          <a:blip r:embed="rId3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8" hidden="0"/>
          <p:cNvPicPr>
            <a:picLocks noChangeAspect="1"/>
          </p:cNvPicPr>
          <p:nvPr isPhoto="0" userDrawn="1"/>
        </p:nvPicPr>
        <p:blipFill>
          <a:blip r:embed="rId4"/>
          <a:stretch/>
        </p:blipFill>
        <p:spPr bwMode="auto">
          <a:xfrm>
            <a:off x="10136119" y="2518681"/>
            <a:ext cx="1440000" cy="1440000"/>
          </a:xfrm>
          <a:prstGeom prst="rect">
            <a:avLst/>
          </a:prstGeom>
        </p:spPr>
      </p:pic>
      <p:pic>
        <p:nvPicPr>
          <p:cNvPr id="12" name="Picture 11" descr="Helmholtz-Logo-Blue-RGB" hidden="0"/>
          <p:cNvPicPr>
            <a:picLocks noChangeAspect="1"/>
          </p:cNvPicPr>
          <p:nvPr isPhoto="0" userDrawn="1"/>
        </p:nvPicPr>
        <p:blipFill>
          <a:blip r:embed="rId5"/>
          <a:stretch/>
        </p:blipFill>
        <p:spPr bwMode="auto">
          <a:xfrm>
            <a:off x="9930130" y="4438650"/>
            <a:ext cx="1852941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Chapter brea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Big Pictu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ig Pictu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 hidden="0"/>
          <p:cNvSpPr>
            <a:spLocks noGrp="1"/>
          </p:cNvSpPr>
          <p:nvPr isPhoto="0" userDrawn="0"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 Picture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 hidden="0"/>
          <p:cNvSpPr>
            <a:spLocks noGrp="1"/>
          </p:cNvSpPr>
          <p:nvPr isPhoto="0" userDrawn="0">
            <p:ph type="pic" sz="quarter" idx="13" hasCustomPrompt="0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9" name="Textplatzhalter 4" hidden="0"/>
          <p:cNvSpPr>
            <a:spLocks noGrp="1"/>
          </p:cNvSpPr>
          <p:nvPr isPhoto="0" userDrawn="0"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2 Picture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 hidden="0"/>
          <p:cNvSpPr>
            <a:spLocks noGrp="1"/>
          </p:cNvSpPr>
          <p:nvPr isPhoto="0" userDrawn="0">
            <p:ph type="pic" sz="quarter" idx="13" hasCustomPrompt="0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9" name="Textplatzhalter 4" hidden="0"/>
          <p:cNvSpPr>
            <a:spLocks noGrp="1"/>
          </p:cNvSpPr>
          <p:nvPr isPhoto="0" userDrawn="0"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Chapter brea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, Picture,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4" name="Textplatzhalter 3" hidden="0"/>
          <p:cNvSpPr>
            <a:spLocks noGrp="1"/>
          </p:cNvSpPr>
          <p:nvPr isPhoto="0" userDrawn="0">
            <p:ph type="body" sz="quarter" idx="15" hasCustomPrompt="0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Big Pictu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ig Pictu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 hidden="0"/>
          <p:cNvSpPr>
            <a:spLocks noGrp="1"/>
          </p:cNvSpPr>
          <p:nvPr isPhoto="0" userDrawn="0"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2 Picture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 hidden="0"/>
          <p:cNvSpPr>
            <a:spLocks noGrp="1"/>
          </p:cNvSpPr>
          <p:nvPr isPhoto="0" userDrawn="0">
            <p:ph type="pic" sz="quarter" idx="13" hasCustomPrompt="0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9" name="Textplatzhalter 4" hidden="0"/>
          <p:cNvSpPr>
            <a:spLocks noGrp="1"/>
          </p:cNvSpPr>
          <p:nvPr isPhoto="0" userDrawn="0"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Title and 2 Picture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6" name="Picture Placeholder 5" hidden="0"/>
          <p:cNvSpPr>
            <a:spLocks noGrp="1"/>
          </p:cNvSpPr>
          <p:nvPr isPhoto="0" userDrawn="0">
            <p:ph type="pic" sz="quarter" idx="12" hasCustomPrompt="0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 hidden="0"/>
          <p:cNvSpPr>
            <a:spLocks noGrp="1"/>
          </p:cNvSpPr>
          <p:nvPr isPhoto="0" userDrawn="0">
            <p:ph type="pic" sz="quarter" idx="13" hasCustomPrompt="0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 hidden="0"/>
          <p:cNvSpPr>
            <a:spLocks noGrp="1"/>
          </p:cNvSpPr>
          <p:nvPr isPhoto="0" userDrawn="0"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  <p:sp>
        <p:nvSpPr>
          <p:cNvPr id="9" name="Textplatzhalter 4" hidden="0"/>
          <p:cNvSpPr>
            <a:spLocks noGrp="1"/>
          </p:cNvSpPr>
          <p:nvPr isPhoto="0" userDrawn="0"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3" Type="http://schemas.openxmlformats.org/officeDocument/2006/relationships/image" Target="../media/image2.jpg"/><Relationship Id="rId14" Type="http://schemas.openxmlformats.org/officeDocument/2006/relationships/image" Target="../media/image3.png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theme" Target="../theme/theme2.xml"/><Relationship Id="rId12" Type="http://schemas.openxmlformats.org/officeDocument/2006/relationships/image" Target="../media/image1.emf"/><Relationship Id="rId13" Type="http://schemas.openxmlformats.org/officeDocument/2006/relationships/image" Target="../media/image2.jpg"/><Relationship Id="rId14" Type="http://schemas.openxmlformats.org/officeDocument/2006/relationships/image" Target="../media/image3.png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theme" Target="../theme/theme3.xml"/><Relationship Id="rId12" Type="http://schemas.openxmlformats.org/officeDocument/2006/relationships/image" Target="../media/image1.emf"/><Relationship Id="rId13" Type="http://schemas.openxmlformats.org/officeDocument/2006/relationships/image" Target="../media/image2.jpg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  <a:endParaRPr/>
          </a:p>
          <a:p>
            <a:pPr lvl="1">
              <a:defRPr/>
            </a:pPr>
            <a:r>
              <a:rPr lang="en-US"/>
              <a:t>Level 2</a:t>
            </a:r>
            <a:endParaRPr/>
          </a:p>
          <a:p>
            <a:pPr lvl="2">
              <a:defRPr/>
            </a:pPr>
            <a:r>
              <a:rPr lang="en-US"/>
              <a:t>Level 3</a:t>
            </a:r>
            <a:endParaRPr/>
          </a:p>
          <a:p>
            <a:pPr lvl="3">
              <a:defRPr/>
            </a:pPr>
            <a:r>
              <a:rPr lang="en-US"/>
              <a:t>Level 4</a:t>
            </a:r>
            <a:endParaRPr/>
          </a:p>
          <a:p>
            <a:pPr lvl="4">
              <a:defRPr/>
            </a:pPr>
            <a:r>
              <a:rPr lang="en-US"/>
              <a:t>Level 5</a:t>
            </a:r>
            <a:endParaRPr/>
          </a:p>
        </p:txBody>
      </p:sp>
      <p:sp>
        <p:nvSpPr>
          <p:cNvPr id="9" name="Textfeld 8" hidden="0"/>
          <p:cNvSpPr txBox="1"/>
          <p:nvPr isPhoto="0" userDrawn="0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/>
            </a:fld>
            <a:endParaRPr lang="en-US" sz="1600"/>
          </a:p>
        </p:txBody>
      </p:sp>
      <p:cxnSp>
        <p:nvCxnSpPr>
          <p:cNvPr id="11" name="Gerader Verbinder 10" hidden="0"/>
          <p:cNvCxnSpPr>
            <a:cxnSpLocks/>
          </p:cNvCxnSpPr>
          <p:nvPr isPhoto="0" userDrawn="0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 hidden="0"/>
          <p:cNvCxnSpPr>
            <a:cxnSpLocks/>
          </p:cNvCxnSpPr>
          <p:nvPr isPhoto="0" userDrawn="0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hidden="0"/>
          <p:cNvPicPr>
            <a:picLocks noChangeAspect="1"/>
          </p:cNvPicPr>
          <p:nvPr isPhoto="0" userDrawn="0"/>
        </p:nvPicPr>
        <p:blipFill>
          <a:blip r:embed="rId12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 hidden="0"/>
          <p:cNvSpPr/>
          <p:nvPr isPhoto="0" userDrawn="0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/>
              </a:rPr>
              <a:t>XFEL Accelerator R&amp;D Status</a:t>
            </a:r>
            <a:endParaRPr/>
          </a:p>
        </p:txBody>
      </p:sp>
      <p:sp>
        <p:nvSpPr>
          <p:cNvPr id="8" name="Rechteck 7" hidden="0"/>
          <p:cNvSpPr/>
          <p:nvPr isPhoto="0" userDrawn="0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Anne-Laure Calendron, MSK, 03.05.2023</a:t>
            </a:r>
            <a:endParaRPr/>
          </a:p>
        </p:txBody>
      </p:sp>
      <p:pic>
        <p:nvPicPr>
          <p:cNvPr id="6" name="Picture 5" hidden="0"/>
          <p:cNvPicPr>
            <a:picLocks noChangeAspect="1"/>
          </p:cNvPicPr>
          <p:nvPr isPhoto="0" userDrawn="0"/>
        </p:nvPicPr>
        <p:blipFill>
          <a:blip r:embed="rId13"/>
          <a:stretch/>
        </p:blipFill>
        <p:spPr bwMode="auto">
          <a:xfrm>
            <a:off x="10848113" y="5973115"/>
            <a:ext cx="720000" cy="720000"/>
          </a:xfrm>
          <a:prstGeom prst="rect">
            <a:avLst/>
          </a:prstGeom>
        </p:spPr>
      </p:pic>
      <p:pic>
        <p:nvPicPr>
          <p:cNvPr id="12" name="Picture 11" descr="Helmholtz-Logo-Blue-RGB" hidden="0"/>
          <p:cNvPicPr>
            <a:picLocks noChangeAspect="1"/>
          </p:cNvPicPr>
          <p:nvPr isPhoto="0" userDrawn="1"/>
        </p:nvPicPr>
        <p:blipFill>
          <a:blip r:embed="rId14"/>
          <a:stretch/>
        </p:blipFill>
        <p:spPr bwMode="auto">
          <a:xfrm>
            <a:off x="8688705" y="6207125"/>
            <a:ext cx="1852941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3999"/>
        </a:lnSpc>
        <a:spcBef>
          <a:spcPts val="1800"/>
        </a:spcBef>
        <a:buClr>
          <a:schemeClr val="bg2"/>
        </a:buClr>
        <a:buSzPct val="80000"/>
        <a:buFontTx/>
        <a:buChar char="*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3999"/>
        </a:lnSpc>
        <a:spcBef>
          <a:spcPts val="0"/>
        </a:spcBef>
        <a:buClr>
          <a:schemeClr val="accent2"/>
        </a:buClr>
        <a:buFont typeface="Wingdings"/>
        <a:buChar char="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3999"/>
        </a:lnSpc>
        <a:spcBef>
          <a:spcPts val="0"/>
        </a:spcBef>
        <a:buSzPct val="60000"/>
        <a:buFont typeface="Arial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  <a:endParaRPr/>
          </a:p>
          <a:p>
            <a:pPr lvl="1">
              <a:defRPr/>
            </a:pPr>
            <a:r>
              <a:rPr lang="en-US"/>
              <a:t>Level 2</a:t>
            </a:r>
            <a:endParaRPr/>
          </a:p>
          <a:p>
            <a:pPr lvl="2">
              <a:defRPr/>
            </a:pPr>
            <a:r>
              <a:rPr lang="en-US"/>
              <a:t>Level 3</a:t>
            </a:r>
            <a:endParaRPr/>
          </a:p>
          <a:p>
            <a:pPr lvl="3">
              <a:defRPr/>
            </a:pPr>
            <a:r>
              <a:rPr lang="en-US"/>
              <a:t>Level 4</a:t>
            </a:r>
            <a:endParaRPr/>
          </a:p>
          <a:p>
            <a:pPr lvl="4">
              <a:defRPr/>
            </a:pPr>
            <a:r>
              <a:rPr lang="en-US"/>
              <a:t>Level 5</a:t>
            </a:r>
            <a:endParaRPr/>
          </a:p>
        </p:txBody>
      </p:sp>
      <p:sp>
        <p:nvSpPr>
          <p:cNvPr id="9" name="Textfeld 8" hidden="0"/>
          <p:cNvSpPr txBox="1"/>
          <p:nvPr isPhoto="0" userDrawn="0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/>
            </a:fld>
            <a:endParaRPr lang="en-US" sz="1600"/>
          </a:p>
        </p:txBody>
      </p:sp>
      <p:cxnSp>
        <p:nvCxnSpPr>
          <p:cNvPr id="11" name="Gerader Verbinder 10" hidden="0"/>
          <p:cNvCxnSpPr>
            <a:cxnSpLocks/>
          </p:cNvCxnSpPr>
          <p:nvPr isPhoto="0" userDrawn="0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 hidden="0"/>
          <p:cNvCxnSpPr>
            <a:cxnSpLocks/>
          </p:cNvCxnSpPr>
          <p:nvPr isPhoto="0" userDrawn="0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hidden="0"/>
          <p:cNvPicPr>
            <a:picLocks noChangeAspect="1"/>
          </p:cNvPicPr>
          <p:nvPr isPhoto="0" userDrawn="0"/>
        </p:nvPicPr>
        <p:blipFill>
          <a:blip r:embed="rId12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 hidden="0"/>
          <p:cNvSpPr/>
          <p:nvPr isPhoto="0" userDrawn="0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/>
              </a:rPr>
              <a:t>XFEL Accelerator R&amp;D Status</a:t>
            </a:r>
            <a:endParaRPr/>
          </a:p>
        </p:txBody>
      </p:sp>
      <p:sp>
        <p:nvSpPr>
          <p:cNvPr id="8" name="Rechteck 7" hidden="0"/>
          <p:cNvSpPr/>
          <p:nvPr isPhoto="0" userDrawn="0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Anne-Laure </a:t>
            </a:r>
            <a:r>
              <a:rPr lang="en-US" sz="900"/>
              <a:t>Calendron</a:t>
            </a:r>
            <a:r>
              <a:rPr lang="en-US" sz="900"/>
              <a:t>, MSK, 03.05.2023</a:t>
            </a:r>
            <a:endParaRPr/>
          </a:p>
        </p:txBody>
      </p:sp>
      <p:pic>
        <p:nvPicPr>
          <p:cNvPr id="6" name="Picture 5" hidden="0"/>
          <p:cNvPicPr>
            <a:picLocks noChangeAspect="1"/>
          </p:cNvPicPr>
          <p:nvPr isPhoto="0" userDrawn="0"/>
        </p:nvPicPr>
        <p:blipFill>
          <a:blip r:embed="rId13"/>
          <a:stretch/>
        </p:blipFill>
        <p:spPr bwMode="auto">
          <a:xfrm>
            <a:off x="10848113" y="5973115"/>
            <a:ext cx="720000" cy="720000"/>
          </a:xfrm>
          <a:prstGeom prst="rect">
            <a:avLst/>
          </a:prstGeom>
        </p:spPr>
      </p:pic>
      <p:pic>
        <p:nvPicPr>
          <p:cNvPr id="12" name="Picture 11" descr="Helmholtz-Logo-Blue-RGB" hidden="0"/>
          <p:cNvPicPr>
            <a:picLocks noChangeAspect="1"/>
          </p:cNvPicPr>
          <p:nvPr isPhoto="0" userDrawn="1"/>
        </p:nvPicPr>
        <p:blipFill>
          <a:blip r:embed="rId14"/>
          <a:stretch/>
        </p:blipFill>
        <p:spPr bwMode="auto">
          <a:xfrm>
            <a:off x="8688705" y="6207125"/>
            <a:ext cx="1852941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dt="0" ftr="0" hdr="0" sldNum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3999"/>
        </a:lnSpc>
        <a:spcBef>
          <a:spcPts val="1800"/>
        </a:spcBef>
        <a:buClr>
          <a:schemeClr val="bg2"/>
        </a:buClr>
        <a:buSzPct val="80000"/>
        <a:buFontTx/>
        <a:buChar char="*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3999"/>
        </a:lnSpc>
        <a:spcBef>
          <a:spcPts val="0"/>
        </a:spcBef>
        <a:buClr>
          <a:schemeClr val="accent2"/>
        </a:buClr>
        <a:buFont typeface="Wingdings"/>
        <a:buChar char="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3999"/>
        </a:lnSpc>
        <a:spcBef>
          <a:spcPts val="0"/>
        </a:spcBef>
        <a:buSzPct val="60000"/>
        <a:buFont typeface="Arial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  <a:endParaRPr/>
          </a:p>
          <a:p>
            <a:pPr lvl="1">
              <a:defRPr/>
            </a:pPr>
            <a:r>
              <a:rPr lang="en-US"/>
              <a:t>Level 2</a:t>
            </a:r>
            <a:endParaRPr/>
          </a:p>
          <a:p>
            <a:pPr lvl="2">
              <a:defRPr/>
            </a:pPr>
            <a:r>
              <a:rPr lang="en-US"/>
              <a:t>Level 3</a:t>
            </a:r>
            <a:endParaRPr/>
          </a:p>
          <a:p>
            <a:pPr lvl="3">
              <a:defRPr/>
            </a:pPr>
            <a:r>
              <a:rPr lang="en-US"/>
              <a:t>Level 4</a:t>
            </a:r>
            <a:endParaRPr/>
          </a:p>
          <a:p>
            <a:pPr lvl="4">
              <a:defRPr/>
            </a:pPr>
            <a:r>
              <a:rPr lang="en-US"/>
              <a:t>Level 5</a:t>
            </a:r>
            <a:endParaRPr/>
          </a:p>
        </p:txBody>
      </p:sp>
      <p:sp>
        <p:nvSpPr>
          <p:cNvPr id="9" name="Textfeld 8" hidden="0"/>
          <p:cNvSpPr txBox="1"/>
          <p:nvPr isPhoto="0" userDrawn="0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/>
            </a:fld>
            <a:endParaRPr lang="en-US" sz="1600"/>
          </a:p>
        </p:txBody>
      </p:sp>
      <p:cxnSp>
        <p:nvCxnSpPr>
          <p:cNvPr id="11" name="Gerader Verbinder 10" hidden="0"/>
          <p:cNvCxnSpPr>
            <a:cxnSpLocks/>
          </p:cNvCxnSpPr>
          <p:nvPr isPhoto="0" userDrawn="0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 hidden="0"/>
          <p:cNvCxnSpPr>
            <a:cxnSpLocks/>
          </p:cNvCxnSpPr>
          <p:nvPr isPhoto="0" userDrawn="0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hidden="0"/>
          <p:cNvPicPr>
            <a:picLocks noChangeAspect="1"/>
          </p:cNvPicPr>
          <p:nvPr isPhoto="0" userDrawn="0"/>
        </p:nvPicPr>
        <p:blipFill>
          <a:blip r:embed="rId12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 hidden="0"/>
          <p:cNvSpPr/>
          <p:nvPr isPhoto="0" userDrawn="0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/>
              </a:rPr>
              <a:t>XFEL Accelerator R&amp;D Status</a:t>
            </a:r>
            <a:endParaRPr/>
          </a:p>
        </p:txBody>
      </p:sp>
      <p:sp>
        <p:nvSpPr>
          <p:cNvPr id="8" name="Rechteck 7" hidden="0"/>
          <p:cNvSpPr/>
          <p:nvPr isPhoto="0" userDrawn="0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Anne-Laure </a:t>
            </a:r>
            <a:r>
              <a:rPr lang="en-US" sz="900"/>
              <a:t>Calendron</a:t>
            </a:r>
            <a:r>
              <a:rPr lang="en-US" sz="900"/>
              <a:t>, MSK, 03.05.2023</a:t>
            </a:r>
            <a:endParaRPr/>
          </a:p>
        </p:txBody>
      </p:sp>
      <p:pic>
        <p:nvPicPr>
          <p:cNvPr id="6" name="Picture 5" hidden="0"/>
          <p:cNvPicPr>
            <a:picLocks noChangeAspect="1"/>
          </p:cNvPicPr>
          <p:nvPr isPhoto="0" userDrawn="0"/>
        </p:nvPicPr>
        <p:blipFill>
          <a:blip r:embed="rId13"/>
          <a:stretch/>
        </p:blipFill>
        <p:spPr bwMode="auto">
          <a:xfrm>
            <a:off x="10848113" y="5973115"/>
            <a:ext cx="720000" cy="720000"/>
          </a:xfrm>
          <a:prstGeom prst="rect">
            <a:avLst/>
          </a:prstGeom>
        </p:spPr>
      </p:pic>
      <p:pic>
        <p:nvPicPr>
          <p:cNvPr id="12" name="Picture 11" descr="Helmholtz-Logo-Blue-RGB" hidden="0"/>
          <p:cNvPicPr>
            <a:picLocks noChangeAspect="1"/>
          </p:cNvPicPr>
          <p:nvPr isPhoto="0" userDrawn="1"/>
        </p:nvPicPr>
        <p:blipFill>
          <a:blip r:embed="rId14"/>
          <a:stretch/>
        </p:blipFill>
        <p:spPr bwMode="auto">
          <a:xfrm>
            <a:off x="8688705" y="6207125"/>
            <a:ext cx="1852941" cy="25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hf dt="0" ftr="0" hdr="0" sldNum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3999"/>
        </a:lnSpc>
        <a:spcBef>
          <a:spcPts val="1800"/>
        </a:spcBef>
        <a:buClr>
          <a:schemeClr val="bg2"/>
        </a:buClr>
        <a:buSzPct val="80000"/>
        <a:buFontTx/>
        <a:buChar char="*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3999"/>
        </a:lnSpc>
        <a:spcBef>
          <a:spcPts val="0"/>
        </a:spcBef>
        <a:buClr>
          <a:schemeClr val="accent2"/>
        </a:buClr>
        <a:buFont typeface="Wingdings"/>
        <a:buChar char="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3999"/>
        </a:lnSpc>
        <a:spcBef>
          <a:spcPts val="0"/>
        </a:spcBef>
        <a:buSzPct val="60000"/>
        <a:buFont typeface="Arial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XFEL Accelerator R&amp;D </a:t>
            </a:r>
            <a:r>
              <a:rPr lang="de-DE">
                <a:latin typeface="Calibri"/>
              </a:rPr>
              <a:t>Status</a:t>
            </a:r>
            <a:br>
              <a:rPr lang="en-US"/>
            </a:br>
            <a:r>
              <a:rPr lang="de-DE"/>
              <a:t>RP-322: LAM</a:t>
            </a:r>
            <a:endParaRPr lang="en-US">
              <a:latin typeface="Calibri"/>
            </a:endParaRPr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Anne-Laure </a:t>
            </a:r>
            <a:r>
              <a:rPr lang="en-US">
                <a:latin typeface="Calibri"/>
              </a:rPr>
              <a:t>Calendron</a:t>
            </a:r>
            <a:endParaRPr lang="en-US"/>
          </a:p>
          <a:p>
            <a:pPr>
              <a:defRPr/>
            </a:pPr>
            <a:r>
              <a:rPr lang="en-US">
                <a:latin typeface="Calibri"/>
                <a:cs typeface="Calibri"/>
              </a:rPr>
              <a:t>03.05.2023</a:t>
            </a:r>
            <a:endParaRPr lang="en-US">
              <a:latin typeface="Calibri"/>
              <a:cs typeface="Calibri"/>
            </a:endParaRPr>
          </a:p>
          <a:p>
            <a:pPr>
              <a:defRPr/>
            </a:pPr>
            <a:endParaRPr/>
          </a:p>
          <a:p>
            <a:pPr>
              <a:defRPr/>
            </a:pPr>
            <a:r>
              <a:rPr lang="en-US">
                <a:latin typeface="Calibri"/>
                <a:cs typeface="Calibri"/>
              </a:rPr>
              <a:t>Project between LAS (EuXFEL) and MSK-LbSync (DESY) groups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Scope of the R&amp;D </a:t>
            </a:r>
            <a:r>
              <a:rPr lang="de-DE">
                <a:latin typeface="Calibri"/>
              </a:rPr>
              <a:t>a</a:t>
            </a:r>
            <a:r>
              <a:rPr lang="en-US">
                <a:latin typeface="Calibri"/>
              </a:rPr>
              <a:t>ctivity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Develop a Laser Arrival Time Monitor (LAM) located in the experimental hutches, in order to synchronize the pump-probe laser pulses as close as possible at the interaction point of the PPL with the X-rays</a:t>
            </a:r>
            <a:endParaRPr/>
          </a:p>
          <a:p>
            <a:pPr>
              <a:defRPr/>
            </a:pPr>
            <a:r>
              <a:rPr lang="de-DE">
                <a:latin typeface="Calibri"/>
              </a:rPr>
              <a:t>G</a:t>
            </a:r>
            <a:r>
              <a:rPr lang="en-US">
                <a:latin typeface="Calibri"/>
              </a:rPr>
              <a:t>oals</a:t>
            </a:r>
            <a:endParaRPr lang="en-US">
              <a:latin typeface="Calibri"/>
            </a:endParaRPr>
          </a:p>
          <a:p>
            <a:pPr lvl="1">
              <a:defRPr/>
            </a:pPr>
            <a:r>
              <a:rPr lang="en-US">
                <a:latin typeface="Calibri"/>
              </a:rPr>
              <a:t>Intra-burst pulse-resolved arrival time measurement for diagnostics and data sorting</a:t>
            </a:r>
            <a:endParaRPr/>
          </a:p>
          <a:p>
            <a:pPr lvl="1">
              <a:defRPr/>
            </a:pPr>
            <a:r>
              <a:rPr lang="en-US">
                <a:latin typeface="Calibri"/>
              </a:rPr>
              <a:t>Expected measurement accuracy: sub-5-fs</a:t>
            </a:r>
            <a:endParaRPr/>
          </a:p>
          <a:p>
            <a:pPr lvl="1">
              <a:defRPr/>
            </a:pPr>
            <a:r>
              <a:rPr lang="en-US">
                <a:latin typeface="Calibri"/>
              </a:rPr>
              <a:t>Arrival time feedback for drift compensation (10 Hz control bandwidth)</a:t>
            </a:r>
            <a:endParaRPr/>
          </a:p>
          <a:p>
            <a:pPr>
              <a:defRPr/>
            </a:pPr>
            <a:r>
              <a:rPr lang="de-DE">
                <a:latin typeface="Calibri"/>
              </a:rPr>
              <a:t>Interface </a:t>
            </a:r>
            <a:r>
              <a:rPr lang="de-DE">
                <a:latin typeface="Calibri"/>
              </a:rPr>
              <a:t>with</a:t>
            </a:r>
            <a:r>
              <a:rPr lang="de-DE">
                <a:latin typeface="Calibri"/>
              </a:rPr>
              <a:t> LAS group and FEL end-</a:t>
            </a:r>
            <a:r>
              <a:rPr lang="de-DE">
                <a:latin typeface="Calibri"/>
              </a:rPr>
              <a:t>stations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to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take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measurements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with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LAM</a:t>
            </a:r>
            <a:endParaRPr lang="en-US">
              <a:latin typeface="Calibri"/>
            </a:endParaRPr>
          </a:p>
          <a:p>
            <a:pPr>
              <a:defRPr/>
            </a:pPr>
            <a:r>
              <a:rPr lang="de-DE">
                <a:latin typeface="Calibri"/>
              </a:rPr>
              <a:t>Deliverable</a:t>
            </a:r>
            <a:r>
              <a:rPr lang="de-DE">
                <a:latin typeface="Calibri"/>
              </a:rPr>
              <a:t>: LAM prototype in </a:t>
            </a:r>
            <a:r>
              <a:rPr lang="de-DE">
                <a:latin typeface="Calibri"/>
              </a:rPr>
              <a:t>operation</a:t>
            </a:r>
            <a:r>
              <a:rPr lang="de-DE">
                <a:latin typeface="Calibri"/>
              </a:rPr>
              <a:t>, </a:t>
            </a:r>
            <a:r>
              <a:rPr lang="de-DE">
                <a:latin typeface="Calibri"/>
              </a:rPr>
              <a:t>integrated</a:t>
            </a:r>
            <a:r>
              <a:rPr lang="de-DE">
                <a:latin typeface="Calibri"/>
              </a:rPr>
              <a:t> in </a:t>
            </a:r>
            <a:r>
              <a:rPr lang="de-DE">
                <a:latin typeface="Calibri"/>
              </a:rPr>
              <a:t>control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system</a:t>
            </a:r>
            <a:r>
              <a:rPr lang="de-DE">
                <a:latin typeface="Calibri"/>
              </a:rPr>
              <a:t> at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end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project</a:t>
            </a:r>
            <a:endParaRPr lang="de-DE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Achievements in the past year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Post-</a:t>
            </a:r>
            <a:r>
              <a:rPr lang="de-DE">
                <a:latin typeface="Calibri"/>
              </a:rPr>
              <a:t>doc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hired (Sajjad Hoseinkhani)</a:t>
            </a:r>
            <a:endParaRPr lang="de-DE">
              <a:latin typeface="Calibri"/>
            </a:endParaRPr>
          </a:p>
          <a:p>
            <a:pPr>
              <a:defRPr/>
            </a:pPr>
            <a:r>
              <a:rPr lang="de-DE">
                <a:latin typeface="Calibri"/>
              </a:rPr>
              <a:t>Discussions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with</a:t>
            </a:r>
            <a:r>
              <a:rPr lang="de-DE">
                <a:latin typeface="Calibri"/>
              </a:rPr>
              <a:t> FEL beam </a:t>
            </a:r>
            <a:r>
              <a:rPr lang="de-DE">
                <a:latin typeface="Calibri"/>
              </a:rPr>
              <a:t>line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scientists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about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specifities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each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experiment</a:t>
            </a:r>
            <a:r>
              <a:rPr lang="de-DE">
                <a:latin typeface="Calibri"/>
              </a:rPr>
              <a:t> and </a:t>
            </a:r>
            <a:r>
              <a:rPr lang="de-DE">
                <a:latin typeface="Calibri"/>
              </a:rPr>
              <a:t>specific</a:t>
            </a:r>
            <a:r>
              <a:rPr lang="de-DE">
                <a:latin typeface="Calibri"/>
              </a:rPr>
              <a:t> LAM </a:t>
            </a:r>
            <a:r>
              <a:rPr lang="de-DE">
                <a:latin typeface="Calibri"/>
              </a:rPr>
              <a:t>requirements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Wavelength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range</a:t>
            </a:r>
            <a:r>
              <a:rPr lang="de-DE">
                <a:latin typeface="Calibri"/>
              </a:rPr>
              <a:t>, </a:t>
            </a:r>
            <a:r>
              <a:rPr lang="de-DE">
                <a:latin typeface="Calibri"/>
              </a:rPr>
              <a:t>energy</a:t>
            </a:r>
            <a:r>
              <a:rPr lang="de-DE">
                <a:latin typeface="Calibri"/>
              </a:rPr>
              <a:t>, …</a:t>
            </a:r>
            <a:endParaRPr/>
          </a:p>
          <a:p>
            <a:pPr>
              <a:defRPr/>
            </a:pPr>
            <a:r>
              <a:rPr lang="de-DE">
                <a:latin typeface="Calibri"/>
              </a:rPr>
              <a:t>Infrastructure </a:t>
            </a:r>
            <a:r>
              <a:rPr lang="de-DE">
                <a:latin typeface="Calibri"/>
              </a:rPr>
              <a:t>installation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Link </a:t>
            </a:r>
            <a:r>
              <a:rPr lang="de-DE">
                <a:latin typeface="Calibri"/>
              </a:rPr>
              <a:t>fibers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to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each</a:t>
            </a:r>
            <a:r>
              <a:rPr lang="de-DE">
                <a:latin typeface="Calibri"/>
              </a:rPr>
              <a:t> LAM (</a:t>
            </a:r>
            <a:r>
              <a:rPr lang="de-DE">
                <a:latin typeface="Calibri"/>
              </a:rPr>
              <a:t>reference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for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LAM), incl. 2 </a:t>
            </a:r>
            <a:r>
              <a:rPr lang="de-DE">
                <a:latin typeface="Calibri"/>
              </a:rPr>
              <a:t>fiber</a:t>
            </a:r>
            <a:r>
              <a:rPr lang="de-DE">
                <a:latin typeface="Calibri"/>
              </a:rPr>
              <a:t> links </a:t>
            </a:r>
            <a:r>
              <a:rPr lang="de-DE">
                <a:latin typeface="Calibri"/>
              </a:rPr>
              <a:t>commissioned</a:t>
            </a:r>
            <a:r>
              <a:rPr lang="de-DE">
                <a:latin typeface="Calibri"/>
              </a:rPr>
              <a:t> (MID, SPB)</a:t>
            </a:r>
            <a:endParaRPr/>
          </a:p>
          <a:p>
            <a:pPr lvl="1">
              <a:defRPr/>
            </a:pPr>
            <a:r>
              <a:rPr lang="de-DE">
                <a:latin typeface="Calibri"/>
              </a:rPr>
              <a:t>Low </a:t>
            </a:r>
            <a:r>
              <a:rPr lang="de-DE">
                <a:latin typeface="Calibri"/>
              </a:rPr>
              <a:t>latency</a:t>
            </a:r>
            <a:r>
              <a:rPr lang="de-DE">
                <a:latin typeface="Calibri"/>
              </a:rPr>
              <a:t> links </a:t>
            </a:r>
            <a:r>
              <a:rPr lang="de-DE">
                <a:latin typeface="Calibri"/>
              </a:rPr>
              <a:t>for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communication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between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MTCA </a:t>
            </a:r>
            <a:r>
              <a:rPr lang="de-DE">
                <a:latin typeface="Calibri"/>
              </a:rPr>
              <a:t>crates</a:t>
            </a:r>
            <a:r>
              <a:rPr lang="de-DE">
                <a:latin typeface="Calibri"/>
              </a:rPr>
              <a:t> in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experiment</a:t>
            </a:r>
            <a:r>
              <a:rPr lang="de-DE">
                <a:latin typeface="Calibri"/>
              </a:rPr>
              <a:t> and </a:t>
            </a:r>
            <a:r>
              <a:rPr lang="de-DE">
                <a:latin typeface="Calibri"/>
              </a:rPr>
              <a:t>laser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laboratories</a:t>
            </a:r>
            <a:endParaRPr lang="de-DE">
              <a:latin typeface="Calibri"/>
            </a:endParaRPr>
          </a:p>
          <a:p>
            <a:pPr>
              <a:defRPr/>
            </a:pPr>
            <a:r>
              <a:rPr lang="de-DE">
                <a:latin typeface="Calibri"/>
              </a:rPr>
              <a:t>Measurements</a:t>
            </a:r>
            <a:r>
              <a:rPr lang="de-DE">
                <a:latin typeface="Calibri"/>
              </a:rPr>
              <a:t> at end-</a:t>
            </a:r>
            <a:r>
              <a:rPr lang="de-DE">
                <a:latin typeface="Calibri"/>
              </a:rPr>
              <a:t>stations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with</a:t>
            </a:r>
            <a:r>
              <a:rPr lang="de-DE">
                <a:latin typeface="Calibri"/>
              </a:rPr>
              <a:t> prototype </a:t>
            </a:r>
            <a:r>
              <a:rPr lang="de-DE">
                <a:latin typeface="Calibri"/>
              </a:rPr>
              <a:t>from</a:t>
            </a:r>
            <a:r>
              <a:rPr lang="de-DE">
                <a:latin typeface="Calibri"/>
              </a:rPr>
              <a:t> FLASH</a:t>
            </a:r>
            <a:endParaRPr/>
          </a:p>
          <a:p>
            <a:pPr lvl="1">
              <a:defRPr/>
            </a:pPr>
            <a:r>
              <a:rPr lang="de-DE">
                <a:latin typeface="Calibri"/>
              </a:rPr>
              <a:t>SQS: </a:t>
            </a:r>
            <a:r>
              <a:rPr lang="de-DE">
                <a:latin typeface="Calibri"/>
              </a:rPr>
              <a:t>unsatisfying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quality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results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MID: </a:t>
            </a:r>
            <a:r>
              <a:rPr lang="de-DE">
                <a:latin typeface="Calibri"/>
              </a:rPr>
              <a:t>learning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about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jitter</a:t>
            </a:r>
            <a:r>
              <a:rPr lang="de-DE">
                <a:latin typeface="Calibri"/>
              </a:rPr>
              <a:t> and </a:t>
            </a:r>
            <a:r>
              <a:rPr lang="de-DE">
                <a:latin typeface="Calibri"/>
              </a:rPr>
              <a:t>drift</a:t>
            </a:r>
            <a:r>
              <a:rPr lang="de-DE">
                <a:latin typeface="Calibri"/>
              </a:rPr>
              <a:t> at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experiment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en-US">
                <a:latin typeface="Calibri"/>
              </a:rPr>
              <a:t>Encountered challenges: </a:t>
            </a:r>
            <a:endParaRPr/>
          </a:p>
          <a:p>
            <a:pPr lvl="2">
              <a:defRPr/>
            </a:pPr>
            <a:r>
              <a:rPr lang="en-US">
                <a:latin typeface="Calibri"/>
              </a:rPr>
              <a:t>handling the 10 Hz burst mode</a:t>
            </a:r>
            <a:endParaRPr/>
          </a:p>
          <a:p>
            <a:pPr lvl="2">
              <a:defRPr/>
            </a:pPr>
            <a:r>
              <a:rPr lang="en-US">
                <a:latin typeface="Calibri"/>
              </a:rPr>
              <a:t>LAM input laser beam parameters changing and consequently realignments required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Achievements in the past year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Started optical design</a:t>
            </a:r>
            <a:endParaRPr/>
          </a:p>
          <a:p>
            <a:pPr lvl="1">
              <a:defRPr/>
            </a:pPr>
            <a:r>
              <a:rPr lang="en-US">
                <a:latin typeface="Calibri"/>
              </a:rPr>
              <a:t>Non-collinear cross-correlator approach</a:t>
            </a:r>
            <a:endParaRPr/>
          </a:p>
          <a:p>
            <a:pPr>
              <a:defRPr/>
            </a:pPr>
            <a:r>
              <a:rPr lang="en-US">
                <a:latin typeface="Calibri"/>
              </a:rPr>
              <a:t>Detector investigation (4.5 MHz, high sensitivity): already started in 2022, on-going</a:t>
            </a:r>
            <a:endParaRPr/>
          </a:p>
          <a:p>
            <a:pPr>
              <a:defRPr/>
            </a:pPr>
            <a:r>
              <a:rPr lang="en-US">
                <a:latin typeface="Calibri"/>
              </a:rPr>
              <a:t>Overview of control system integration done </a:t>
            </a:r>
            <a:endParaRPr/>
          </a:p>
          <a:p>
            <a:pPr lvl="1">
              <a:defRPr/>
            </a:pPr>
            <a:r>
              <a:rPr lang="en-US">
                <a:latin typeface="Calibri"/>
              </a:rPr>
              <a:t>First system linking the different rooms (PPL, ILH, EH)</a:t>
            </a:r>
            <a:endParaRPr/>
          </a:p>
          <a:p>
            <a:pPr>
              <a:defRPr/>
            </a:pPr>
            <a:endParaRPr lang="en-US">
              <a:latin typeface="Calibri"/>
            </a:endParaRPr>
          </a:p>
          <a:p>
            <a:pPr lvl="1">
              <a:defRPr/>
            </a:pPr>
            <a:endParaRPr lang="en-US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Deviations from plan</a:t>
            </a:r>
            <a:endParaRPr lang="de-DE">
              <a:latin typeface="Calibri"/>
            </a:endParaRPr>
          </a:p>
        </p:txBody>
      </p:sp>
      <p:sp>
        <p:nvSpPr>
          <p:cNvPr id="5" name="Content Placeholder 4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624204" y="1344295"/>
            <a:ext cx="11088420" cy="4526280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Investigations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LbSync</a:t>
            </a:r>
            <a:r>
              <a:rPr lang="de-DE">
                <a:latin typeface="Calibri"/>
              </a:rPr>
              <a:t> ODL (</a:t>
            </a:r>
            <a:r>
              <a:rPr lang="de-DE">
                <a:latin typeface="Calibri"/>
              </a:rPr>
              <a:t>optical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delay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line</a:t>
            </a:r>
            <a:r>
              <a:rPr lang="de-DE">
                <a:latin typeface="Calibri"/>
              </a:rPr>
              <a:t>) </a:t>
            </a:r>
            <a:r>
              <a:rPr lang="de-DE">
                <a:latin typeface="Calibri"/>
              </a:rPr>
              <a:t>regarding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reliability</a:t>
            </a:r>
            <a:r>
              <a:rPr lang="de-DE">
                <a:latin typeface="Calibri"/>
              </a:rPr>
              <a:t> and </a:t>
            </a:r>
            <a:r>
              <a:rPr lang="de-DE">
                <a:latin typeface="Calibri"/>
              </a:rPr>
              <a:t>stability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Postponed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to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match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investigations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with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other</a:t>
            </a:r>
            <a:r>
              <a:rPr lang="de-DE">
                <a:latin typeface="Calibri"/>
              </a:rPr>
              <a:t> potential </a:t>
            </a:r>
            <a:r>
              <a:rPr lang="de-DE">
                <a:latin typeface="Calibri"/>
              </a:rPr>
              <a:t>translation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stages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for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different </a:t>
            </a:r>
            <a:r>
              <a:rPr lang="de-DE">
                <a:latin typeface="Calibri"/>
              </a:rPr>
              <a:t>applications</a:t>
            </a:r>
            <a:r>
              <a:rPr lang="de-DE">
                <a:latin typeface="Calibri"/>
              </a:rPr>
              <a:t> (</a:t>
            </a:r>
            <a:r>
              <a:rPr lang="de-DE">
                <a:latin typeface="Calibri"/>
              </a:rPr>
              <a:t>timing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overlap</a:t>
            </a:r>
            <a:r>
              <a:rPr lang="de-DE">
                <a:latin typeface="Calibri"/>
              </a:rPr>
              <a:t> in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optical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cross-correlator</a:t>
            </a:r>
            <a:r>
              <a:rPr lang="de-DE">
                <a:latin typeface="Calibri"/>
              </a:rPr>
              <a:t>, pump-probe </a:t>
            </a:r>
            <a:r>
              <a:rPr lang="de-DE">
                <a:latin typeface="Calibri"/>
              </a:rPr>
              <a:t>delay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line</a:t>
            </a:r>
            <a:r>
              <a:rPr lang="de-DE">
                <a:latin typeface="Calibri"/>
              </a:rPr>
              <a:t>, </a:t>
            </a:r>
            <a:r>
              <a:rPr lang="de-DE">
                <a:latin typeface="Calibri"/>
              </a:rPr>
              <a:t>active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arrival</a:t>
            </a:r>
            <a:r>
              <a:rPr lang="de-DE">
                <a:latin typeface="Calibri"/>
              </a:rPr>
              <a:t> time </a:t>
            </a:r>
            <a:r>
              <a:rPr lang="de-DE">
                <a:latin typeface="Calibri"/>
              </a:rPr>
              <a:t>stabilization</a:t>
            </a:r>
            <a:r>
              <a:rPr lang="de-DE">
                <a:latin typeface="Calibri"/>
              </a:rPr>
              <a:t>) </a:t>
            </a:r>
            <a:r>
              <a:rPr lang="de-DE">
                <a:latin typeface="Calibri"/>
              </a:rPr>
              <a:t></a:t>
            </a:r>
            <a:r>
              <a:rPr lang="de-DE">
                <a:latin typeface="Calibri"/>
              </a:rPr>
              <a:t> 2023</a:t>
            </a:r>
            <a:endParaRPr/>
          </a:p>
          <a:p>
            <a:pPr lvl="2">
              <a:defRPr/>
            </a:pPr>
            <a:r>
              <a:rPr lang="de-DE">
                <a:latin typeface="Calibri"/>
              </a:rPr>
              <a:t>Major </a:t>
            </a:r>
            <a:r>
              <a:rPr lang="de-DE">
                <a:latin typeface="Calibri"/>
              </a:rPr>
              <a:t>re</a:t>
            </a:r>
            <a:r>
              <a:rPr lang="de-DE">
                <a:latin typeface="Calibri"/>
              </a:rPr>
              <a:t>-design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the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free-space</a:t>
            </a:r>
            <a:r>
              <a:rPr lang="de-DE">
                <a:latin typeface="Calibri"/>
              </a:rPr>
              <a:t> beam </a:t>
            </a:r>
            <a:r>
              <a:rPr lang="de-DE">
                <a:latin typeface="Calibri"/>
              </a:rPr>
              <a:t>distribution</a:t>
            </a:r>
            <a:r>
              <a:rPr lang="de-DE">
                <a:latin typeface="Calibri"/>
              </a:rPr>
              <a:t> in XHEXP1 </a:t>
            </a:r>
            <a:r>
              <a:rPr lang="de-DE">
                <a:latin typeface="Calibri"/>
              </a:rPr>
              <a:t>synchronization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laboratory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 </a:t>
            </a:r>
            <a:r>
              <a:rPr lang="de-DE">
                <a:latin typeface="Calibri"/>
              </a:rPr>
              <a:t>new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milestone</a:t>
            </a:r>
            <a:endParaRPr lang="de-DE">
              <a:latin typeface="Calibri"/>
            </a:endParaRPr>
          </a:p>
          <a:p>
            <a:pPr>
              <a:defRPr/>
            </a:pPr>
            <a:r>
              <a:rPr lang="de-DE">
                <a:latin typeface="Calibri"/>
              </a:rPr>
              <a:t>TDR  </a:t>
            </a:r>
            <a:r>
              <a:rPr lang="de-DE">
                <a:latin typeface="Calibri"/>
              </a:rPr>
              <a:t>Shifted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to</a:t>
            </a:r>
            <a:r>
              <a:rPr lang="de-DE">
                <a:latin typeface="Calibri"/>
              </a:rPr>
              <a:t> Q3 2023</a:t>
            </a:r>
            <a:endParaRPr/>
          </a:p>
          <a:p>
            <a:pPr lvl="1">
              <a:defRPr/>
            </a:pPr>
            <a:r>
              <a:rPr lang="de-DE">
                <a:latin typeface="Calibri"/>
              </a:rPr>
              <a:t>More </a:t>
            </a:r>
            <a:r>
              <a:rPr lang="de-DE">
                <a:latin typeface="Calibri"/>
              </a:rPr>
              <a:t>investigations</a:t>
            </a:r>
            <a:r>
              <a:rPr lang="de-DE">
                <a:latin typeface="Calibri"/>
              </a:rPr>
              <a:t> and </a:t>
            </a:r>
            <a:r>
              <a:rPr lang="de-DE">
                <a:latin typeface="Calibri"/>
              </a:rPr>
              <a:t>decisions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required</a:t>
            </a:r>
            <a:r>
              <a:rPr lang="de-DE">
                <a:latin typeface="Calibri"/>
              </a:rPr>
              <a:t> on </a:t>
            </a:r>
            <a:r>
              <a:rPr lang="de-DE">
                <a:latin typeface="Calibri"/>
              </a:rPr>
              <a:t>actuators</a:t>
            </a:r>
            <a:r>
              <a:rPr lang="de-DE">
                <a:latin typeface="Calibri"/>
              </a:rPr>
              <a:t>, </a:t>
            </a:r>
            <a:r>
              <a:rPr lang="de-DE">
                <a:latin typeface="Calibri"/>
              </a:rPr>
              <a:t>optical</a:t>
            </a:r>
            <a:r>
              <a:rPr lang="de-DE">
                <a:latin typeface="Calibri"/>
              </a:rPr>
              <a:t> design, </a:t>
            </a:r>
            <a:r>
              <a:rPr lang="de-DE">
                <a:latin typeface="Calibri"/>
              </a:rPr>
              <a:t>control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integration</a:t>
            </a:r>
            <a:r>
              <a:rPr lang="de-DE">
                <a:latin typeface="Calibri"/>
              </a:rPr>
              <a:t>, </a:t>
            </a:r>
            <a:r>
              <a:rPr lang="de-DE">
                <a:latin typeface="Calibri"/>
              </a:rPr>
              <a:t>detector</a:t>
            </a:r>
            <a:r>
              <a:rPr lang="de-DE">
                <a:latin typeface="Calibri"/>
              </a:rPr>
              <a:t>, …</a:t>
            </a:r>
            <a:endParaRPr/>
          </a:p>
          <a:p>
            <a:pPr>
              <a:defRPr/>
            </a:pPr>
            <a:r>
              <a:rPr lang="de-DE">
                <a:latin typeface="Calibri"/>
              </a:rPr>
              <a:t>FW / SW Implementation</a:t>
            </a:r>
            <a:endParaRPr/>
          </a:p>
          <a:p>
            <a:pPr lvl="1">
              <a:defRPr/>
            </a:pPr>
            <a:r>
              <a:rPr lang="de-DE">
                <a:latin typeface="Calibri"/>
              </a:rPr>
              <a:t>Specifications</a:t>
            </a:r>
            <a:r>
              <a:rPr lang="de-DE">
                <a:latin typeface="Calibri"/>
              </a:rPr>
              <a:t> on-</a:t>
            </a:r>
            <a:r>
              <a:rPr lang="de-DE">
                <a:latin typeface="Calibri"/>
              </a:rPr>
              <a:t>going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Re-</a:t>
            </a:r>
            <a:r>
              <a:rPr lang="de-DE">
                <a:latin typeface="Calibri"/>
              </a:rPr>
              <a:t>scheduled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to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match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other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development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activities</a:t>
            </a:r>
            <a:r>
              <a:rPr lang="de-DE">
                <a:latin typeface="Calibri"/>
              </a:rPr>
              <a:t>   </a:t>
            </a:r>
            <a:r>
              <a:rPr lang="de-DE">
                <a:latin typeface="Calibri"/>
              </a:rPr>
              <a:t>till</a:t>
            </a:r>
            <a:r>
              <a:rPr lang="de-DE">
                <a:latin typeface="Calibri"/>
              </a:rPr>
              <a:t> 2024, </a:t>
            </a:r>
            <a:r>
              <a:rPr lang="de-DE">
                <a:latin typeface="Calibri"/>
              </a:rPr>
              <a:t>with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more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automation</a:t>
            </a:r>
            <a:r>
              <a:rPr lang="de-DE">
                <a:latin typeface="Calibri"/>
              </a:rPr>
              <a:t> 2024-2025</a:t>
            </a:r>
            <a:endParaRPr lang="de-DE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Timeline of this R&amp;D </a:t>
            </a:r>
            <a:r>
              <a:rPr lang="de-DE">
                <a:latin typeface="Calibri"/>
              </a:rPr>
              <a:t>a</a:t>
            </a:r>
            <a:r>
              <a:rPr lang="en-US">
                <a:latin typeface="Calibri"/>
              </a:rPr>
              <a:t>ctivity </a:t>
            </a:r>
            <a:endParaRPr/>
          </a:p>
        </p:txBody>
      </p:sp>
      <p:graphicFrame>
        <p:nvGraphicFramePr>
          <p:cNvPr id="5" name="Table 4" hidden="0"/>
          <p:cNvGraphicFramePr>
            <a:graphicFrameLocks xmlns:a="http://schemas.openxmlformats.org/drawingml/2006/main"/>
          </p:cNvGraphicFramePr>
          <p:nvPr isPhoto="0" userDrawn="0"/>
        </p:nvGraphicFramePr>
        <p:xfrm>
          <a:off x="798640" y="1362710"/>
          <a:ext cx="10582652" cy="4617720"/>
        </p:xfrm>
        <a:graphic>
          <a:graphicData uri="http://schemas.openxmlformats.org/drawingml/2006/table">
            <a:tbl>
              <a:tblPr firstRow="1" firstCol="1" lastRow="0" lastCol="0" bandRow="0" bandCol="0">
                <a:tableStyleId>{52A20BB0-C8FC-C20E-D2B8-135881C6DBF5}</a:tableStyleId>
              </a:tblPr>
              <a:tblGrid>
                <a:gridCol w="1656184"/>
                <a:gridCol w="7241576"/>
                <a:gridCol w="1684892"/>
              </a:tblGrid>
              <a:tr h="426720">
                <a:tc>
                  <a:txBody>
                    <a:bodyPr/>
                    <a:p>
                      <a:pPr indent="0">
                        <a:buNone/>
                        <a:defRPr/>
                      </a:pPr>
                      <a:r>
                        <a:rPr lang="de-DE" sz="1400"/>
                        <a:t>Proposed Date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indent="0">
                        <a:buNone/>
                        <a:defRPr/>
                      </a:pPr>
                      <a:r>
                        <a:rPr lang="en-US" sz="1400"/>
                        <a:t>Milestone Description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indent="0">
                        <a:buNone/>
                        <a:defRPr/>
                      </a:pPr>
                      <a:r>
                        <a:rPr lang="de-DE" sz="1400"/>
                        <a:t>Updated Date</a:t>
                      </a:r>
                      <a:endParaRPr/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Q1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alibri"/>
                          <a:ea typeface="Calibri"/>
                          <a:cs typeface="Calibri"/>
                        </a:rPr>
                        <a:t>Hire PostDoc (software, electronics, MSK)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alibri"/>
                          <a:ea typeface="Calibri"/>
                          <a:cs typeface="SimSun"/>
                        </a:rPr>
                        <a:t>Start April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Q1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</a:rPr>
                        <a:t>Tests with FLASH prototype LAM at SQS ILH with existing fiber link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SimSun"/>
                        </a:rPr>
                        <a:t>Q3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Q2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alibri"/>
                          <a:ea typeface="Calibri"/>
                          <a:cs typeface="Calibri"/>
                        </a:rPr>
                        <a:t>LAM conceptual design review (CDR)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alibri"/>
                          <a:ea typeface="Calibri"/>
                          <a:cs typeface="SimSun"/>
                        </a:rPr>
                        <a:t>Q3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Summer shutdown 2022</a:t>
                      </a:r>
                      <a:endParaRPr lang="de-DE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highlight>
                            <a:srgbClr val="00FF00"/>
                          </a:highlight>
                          <a:latin typeface="Calibri"/>
                          <a:ea typeface="Calibri"/>
                          <a:cs typeface="Calibri"/>
                        </a:rPr>
                        <a:t>Lay down fibers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imSun"/>
                        </a:rPr>
                        <a:t> 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Q4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LAM technical design review (TDR)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imSun"/>
                        </a:rPr>
                        <a:t>Q3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Q2 2022 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strike="sng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Prealignment</a:t>
                      </a:r>
                      <a:r>
                        <a:rPr lang="en-US" sz="1100" strike="sng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 of LSU and OXC</a:t>
                      </a:r>
                      <a:br>
                        <a:rPr lang="en-US" sz="1100">
                          <a:latin typeface="Calibri"/>
                          <a:ea typeface="Calibri"/>
                          <a:cs typeface="SimSun"/>
                        </a:rPr>
                      </a:br>
                      <a:r>
                        <a:rPr lang="en-US" sz="1100">
                          <a:latin typeface="Calibri"/>
                          <a:ea typeface="Calibri"/>
                          <a:cs typeface="SimSun"/>
                        </a:rPr>
                        <a:t>Reference fiber link commissioning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imSun"/>
                        </a:rPr>
                        <a:t>Q3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Q2 2022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Test of new ODL with encoder and influence on jitter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SimSun"/>
                        </a:rPr>
                        <a:t>Q2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Winter shutdown 22-23</a:t>
                      </a:r>
                      <a:endParaRPr lang="de-DE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Replace one ODL with encoders, then compare performances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Q2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</a:rPr>
                        <a:t>Investigation of pulse-resolved detectors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</a:rPr>
                        <a:t>On-going</a:t>
                      </a:r>
                      <a:br>
                        <a:rPr lang="en-US" sz="11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</a:rPr>
                      </a:br>
                      <a:r>
                        <a:rPr lang="en-US" sz="11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Calibri"/>
                        </a:rPr>
                        <a:t>Q2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Termination of fiber cable for MTCA crate communication (low-latency links)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Summer Shutdown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Q3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Feedback (slow) implementation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Q4 2024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Optical re-design of LAM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Q2-3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Definition of actuators and cables at optical part of LAM (between EH and MTCA crate)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Q4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Test of different delay lines and decision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Q4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Q4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Prototype LAM ready for installation 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Q2 2024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Redesign of the optical table in  XHEXP1 synchronization laboratory</a:t>
                      </a:r>
                      <a:endParaRPr lang="de-DE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Winter Shutdown 2023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Nov. 2023 – June 2024 extended shutdown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Installation and commissioning of pre-aligned LAM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mid-2024, new scheduled shutdown period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Q4 2024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Successful user experiment providing sub-5 fs PPL stabilization and/or post correction capabilities at one instrument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ts val="1265"/>
                        </a:lnSpc>
                        <a:spcAft>
                          <a:spcPts val="710"/>
                        </a:spcAft>
                        <a:defRPr/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2025+</a:t>
                      </a:r>
                      <a:endParaRPr lang="de-DE" sz="1100"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Risks to R&amp;D Project</a:t>
            </a:r>
            <a:endParaRPr lang="de-DE">
              <a:latin typeface="Calibri"/>
            </a:endParaRPr>
          </a:p>
        </p:txBody>
      </p:sp>
      <p:sp>
        <p:nvSpPr>
          <p:cNvPr id="5" name="Content Placeholder 4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Personal </a:t>
            </a:r>
            <a:r>
              <a:rPr lang="de-DE">
                <a:latin typeface="Calibri"/>
              </a:rPr>
              <a:t>resources</a:t>
            </a:r>
            <a:endParaRPr lang="de-DE">
              <a:latin typeface="Calibri"/>
            </a:endParaRPr>
          </a:p>
          <a:p>
            <a:pPr>
              <a:defRPr/>
            </a:pPr>
            <a:r>
              <a:rPr lang="de-DE">
                <a:latin typeface="Calibri"/>
              </a:rPr>
              <a:t>Access </a:t>
            </a:r>
            <a:r>
              <a:rPr lang="de-DE">
                <a:latin typeface="Calibri"/>
              </a:rPr>
              <a:t>to</a:t>
            </a:r>
            <a:r>
              <a:rPr lang="de-DE">
                <a:latin typeface="Calibri"/>
              </a:rPr>
              <a:t> beam </a:t>
            </a:r>
            <a:r>
              <a:rPr lang="de-DE">
                <a:latin typeface="Calibri"/>
              </a:rPr>
              <a:t>times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for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measurements</a:t>
            </a:r>
            <a:endParaRPr lang="de-DE">
              <a:latin typeface="Calibri"/>
            </a:endParaRPr>
          </a:p>
          <a:p>
            <a:pPr>
              <a:defRPr/>
            </a:pPr>
            <a:endParaRPr lang="de-DE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Outlook / Summary</a:t>
            </a:r>
            <a:endParaRPr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de-DE">
                <a:latin typeface="Calibri"/>
              </a:rPr>
              <a:t>System design</a:t>
            </a:r>
            <a:endParaRPr/>
          </a:p>
          <a:p>
            <a:pPr lvl="1">
              <a:defRPr/>
            </a:pPr>
            <a:r>
              <a:rPr lang="de-DE">
                <a:latin typeface="Calibri"/>
              </a:rPr>
              <a:t>Optical design</a:t>
            </a:r>
            <a:endParaRPr/>
          </a:p>
          <a:p>
            <a:pPr lvl="1">
              <a:defRPr/>
            </a:pPr>
            <a:r>
              <a:rPr lang="de-DE">
                <a:latin typeface="Calibri"/>
              </a:rPr>
              <a:t>Investigations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actuators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Start </a:t>
            </a:r>
            <a:r>
              <a:rPr lang="de-DE">
                <a:latin typeface="Calibri"/>
              </a:rPr>
              <a:t>with</a:t>
            </a:r>
            <a:r>
              <a:rPr lang="de-DE">
                <a:latin typeface="Calibri"/>
              </a:rPr>
              <a:t> FW </a:t>
            </a:r>
            <a:r>
              <a:rPr lang="de-DE">
                <a:latin typeface="Calibri"/>
              </a:rPr>
              <a:t>implementation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Decision</a:t>
            </a:r>
            <a:r>
              <a:rPr lang="de-DE">
                <a:latin typeface="Calibri"/>
              </a:rPr>
              <a:t> on </a:t>
            </a:r>
            <a:r>
              <a:rPr lang="de-DE">
                <a:latin typeface="Calibri"/>
              </a:rPr>
              <a:t>detector</a:t>
            </a:r>
            <a:endParaRPr lang="de-DE">
              <a:latin typeface="Calibri"/>
            </a:endParaRPr>
          </a:p>
          <a:p>
            <a:pPr>
              <a:defRPr/>
            </a:pPr>
            <a:r>
              <a:rPr lang="de-DE">
                <a:latin typeface="Calibri"/>
              </a:rPr>
              <a:t>Risks</a:t>
            </a:r>
            <a:r>
              <a:rPr lang="de-DE">
                <a:latin typeface="Calibri"/>
              </a:rPr>
              <a:t> that may challenge </a:t>
            </a:r>
            <a:r>
              <a:rPr lang="de-DE">
                <a:latin typeface="Calibri"/>
              </a:rPr>
              <a:t>this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plans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Personal </a:t>
            </a:r>
            <a:r>
              <a:rPr lang="de-DE">
                <a:latin typeface="Calibri"/>
              </a:rPr>
              <a:t>resources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Access </a:t>
            </a:r>
            <a:r>
              <a:rPr lang="de-DE">
                <a:latin typeface="Calibri"/>
              </a:rPr>
              <a:t>to</a:t>
            </a:r>
            <a:r>
              <a:rPr lang="de-DE">
                <a:latin typeface="Calibri"/>
              </a:rPr>
              <a:t> beam time</a:t>
            </a:r>
            <a:endParaRPr lang="de-DE">
              <a:latin typeface="Calibri"/>
            </a:endParaRPr>
          </a:p>
          <a:p>
            <a:pPr>
              <a:defRPr/>
            </a:pPr>
            <a:r>
              <a:rPr lang="de-DE" b="1">
                <a:latin typeface="Calibri"/>
              </a:rPr>
              <a:t>Follow-</a:t>
            </a:r>
            <a:r>
              <a:rPr lang="de-DE" b="1">
                <a:latin typeface="Calibri"/>
              </a:rPr>
              <a:t>up</a:t>
            </a:r>
            <a:r>
              <a:rPr lang="de-DE" b="1">
                <a:latin typeface="Calibri"/>
              </a:rPr>
              <a:t> proposal</a:t>
            </a:r>
            <a:endParaRPr lang="de-DE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Deployment</a:t>
            </a:r>
            <a:r>
              <a:rPr lang="de-DE">
                <a:latin typeface="Calibri"/>
              </a:rPr>
              <a:t>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LAM at </a:t>
            </a:r>
            <a:r>
              <a:rPr lang="de-DE">
                <a:latin typeface="Calibri"/>
              </a:rPr>
              <a:t>each</a:t>
            </a:r>
            <a:r>
              <a:rPr lang="de-DE">
                <a:latin typeface="Calibri"/>
              </a:rPr>
              <a:t> end-station</a:t>
            </a:r>
            <a:endParaRPr/>
          </a:p>
          <a:p>
            <a:pPr lvl="0">
              <a:defRPr/>
            </a:pPr>
            <a:r>
              <a:rPr lang="de-DE" b="1">
                <a:latin typeface="Calibri"/>
              </a:rPr>
              <a:t>List </a:t>
            </a:r>
            <a:r>
              <a:rPr lang="de-DE" b="1">
                <a:latin typeface="Calibri"/>
              </a:rPr>
              <a:t>of</a:t>
            </a:r>
            <a:r>
              <a:rPr lang="de-DE" b="1">
                <a:latin typeface="Calibri"/>
              </a:rPr>
              <a:t> </a:t>
            </a:r>
            <a:r>
              <a:rPr lang="de-DE" b="1">
                <a:latin typeface="Calibri"/>
              </a:rPr>
              <a:t>publications</a:t>
            </a:r>
            <a:endParaRPr lang="de-DE" b="1">
              <a:latin typeface="Calibri"/>
            </a:endParaRPr>
          </a:p>
          <a:p>
            <a:pPr lvl="1">
              <a:defRPr/>
            </a:pPr>
            <a:r>
              <a:rPr lang="de-DE">
                <a:latin typeface="Calibri"/>
              </a:rPr>
              <a:t>FELs </a:t>
            </a:r>
            <a:r>
              <a:rPr lang="de-DE">
                <a:latin typeface="Calibri"/>
              </a:rPr>
              <a:t>of</a:t>
            </a:r>
            <a:r>
              <a:rPr lang="de-DE">
                <a:latin typeface="Calibri"/>
              </a:rPr>
              <a:t> Europe, Dresden, April 2022, Poster</a:t>
            </a:r>
            <a:endParaRPr/>
          </a:p>
          <a:p>
            <a:pPr lvl="1">
              <a:defRPr/>
            </a:pPr>
            <a:r>
              <a:rPr lang="de-DE">
                <a:latin typeface="Calibri"/>
              </a:rPr>
              <a:t>ARD-MT3 </a:t>
            </a:r>
            <a:r>
              <a:rPr lang="de-DE">
                <a:latin typeface="Calibri"/>
              </a:rPr>
              <a:t>meeting</a:t>
            </a:r>
            <a:r>
              <a:rPr lang="de-DE">
                <a:latin typeface="Calibri"/>
              </a:rPr>
              <a:t>, Berlin, September 2022, Poster</a:t>
            </a:r>
            <a:endParaRPr/>
          </a:p>
          <a:p>
            <a:pPr lvl="1">
              <a:defRPr/>
            </a:pPr>
            <a:endParaRPr lang="de-DE">
              <a:latin typeface="Calibri"/>
            </a:endParaRPr>
          </a:p>
          <a:p>
            <a:pPr lvl="1">
              <a:defRPr/>
            </a:pPr>
            <a:endParaRPr lang="en-US">
              <a:latin typeface="Calibri"/>
            </a:endParaRPr>
          </a:p>
          <a:p>
            <a:pPr>
              <a:defRPr/>
            </a:pPr>
            <a:endParaRPr lang="de-DE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6"/>
        </a:solidFill>
      </a:spPr>
      <a:bodyPr/>
      <a:lstStyle/>
    </a:spDef>
    <a:lnDef>
      <a:spPr bwMode="auto">
        <a:prstGeom prst="rect">
          <a:avLst/>
        </a:prstGeom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rect">
          <a:avLst/>
        </a:prstGeom>
        <a:noFill/>
      </a:spPr>
      <a:bodyPr/>
      <a:lstStyle/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3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6"/>
        </a:solidFill>
      </a:spPr>
      <a:bodyPr/>
      <a:lstStyle/>
    </a:spDef>
    <a:lnDef>
      <a:spPr bwMode="auto">
        <a:prstGeom prst="rect">
          <a:avLst/>
        </a:prstGeom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rect">
          <a:avLst/>
        </a:prstGeom>
        <a:noFill/>
      </a:spPr>
      <a:bodyPr/>
      <a:lstStyle/>
    </a:txDef>
  </a:objectDefaults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1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6"/>
        </a:solidFill>
      </a:spPr>
      <a:bodyPr/>
      <a:lstStyle/>
    </a:spDef>
    <a:lnDef>
      <a:spPr bwMode="auto">
        <a:prstGeom prst="rect">
          <a:avLst/>
        </a:prstGeom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rect">
          <a:avLst/>
        </a:prstGeom>
        <a:noFill/>
      </a:spPr>
      <a:bodyPr/>
      <a:lstStyle/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0</TotalTime>
  <Words>0</Words>
  <Application>ONLYOFFICE/7.1.1.23</Application>
  <DocSecurity>0</DocSecurity>
  <PresentationFormat>Breitbild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Theme 1</vt:lpstr>
      <vt:lpstr>Theme 2</vt:lpstr>
      <vt:lpstr>Theme 3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subject/>
  <dc:creator>Riko Wichmann</dc:creator>
  <cp:keywords/>
  <dc:description/>
  <dc:identifier/>
  <dc:language/>
  <cp:lastModifiedBy>Calendron, Anne-Laure (acalendr)</cp:lastModifiedBy>
  <cp:revision>55</cp:revision>
  <dcterms:created xsi:type="dcterms:W3CDTF">2023-04-06T12:12:36Z</dcterms:created>
  <dcterms:modified xsi:type="dcterms:W3CDTF">2023-05-04T06:41:18Z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1033-11.1.0.11691</vt:lpwstr>
  </property>
</Properties>
</file>