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2"/>
    <p:sldId id="257" r:id="rId3"/>
    <p:sldId id="264" r:id="rId4"/>
    <p:sldId id="272" r:id="rId5"/>
    <p:sldId id="259" r:id="rId6"/>
    <p:sldId id="275" r:id="rId7"/>
    <p:sldId id="265" r:id="rId8"/>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24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sz="quarter" idx="1"/>
          </p:nvPr>
        </p:nvSpPr>
        <p:spPr>
          <a:xfrm>
            <a:off x="6905979" y="0"/>
            <a:ext cx="5283200" cy="344091"/>
          </a:xfrm>
          <a:prstGeom prst="rect">
            <a:avLst/>
          </a:prstGeom>
        </p:spPr>
        <p:txBody>
          <a:bodyPr vert="horz" lIns="91440" tIns="45720" rIns="91440" bIns="45720" rtlCol="0"/>
          <a:lstStyle>
            <a:lvl1pPr algn="r">
              <a:defRPr sz="900"/>
            </a:lvl1pPr>
          </a:lstStyle>
          <a:p>
            <a:fld id="{696C064A-D61B-4B21-B757-51A9B82445B8}" type="datetimeFigureOut">
              <a:rPr lang="en-US" smtClean="0"/>
              <a:t>5/3/2023</a:t>
            </a:fld>
            <a:endParaRPr lang="en-US"/>
          </a:p>
        </p:txBody>
      </p:sp>
      <p:sp>
        <p:nvSpPr>
          <p:cNvPr id="4" name="Footer Placeholder 3"/>
          <p:cNvSpPr>
            <a:spLocks noGrp="1"/>
          </p:cNvSpPr>
          <p:nvPr>
            <p:ph type="ftr" sz="quarter" idx="2"/>
          </p:nvPr>
        </p:nvSpPr>
        <p:spPr>
          <a:xfrm>
            <a:off x="0" y="6513910"/>
            <a:ext cx="5283200" cy="344090"/>
          </a:xfrm>
          <a:prstGeom prst="rect">
            <a:avLst/>
          </a:prstGeom>
        </p:spPr>
        <p:txBody>
          <a:bodyPr vert="horz" lIns="91440" tIns="45720" rIns="91440" bIns="45720" rtlCol="0" anchor="b"/>
          <a:lstStyle>
            <a:lvl1pPr algn="l">
              <a:defRPr sz="900"/>
            </a:lvl1pPr>
          </a:lstStyle>
          <a:p>
            <a:endParaRPr lang="en-US"/>
          </a:p>
        </p:txBody>
      </p:sp>
      <p:sp>
        <p:nvSpPr>
          <p:cNvPr id="5" name="Slide Number Placeholder 4"/>
          <p:cNvSpPr>
            <a:spLocks noGrp="1"/>
          </p:cNvSpPr>
          <p:nvPr>
            <p:ph type="sldNum" sz="quarter" idx="3"/>
          </p:nvPr>
        </p:nvSpPr>
        <p:spPr>
          <a:xfrm>
            <a:off x="6905979" y="6513910"/>
            <a:ext cx="5283200" cy="344090"/>
          </a:xfrm>
          <a:prstGeom prst="rect">
            <a:avLst/>
          </a:prstGeom>
        </p:spPr>
        <p:txBody>
          <a:bodyPr vert="horz" lIns="91440" tIns="45720" rIns="91440" bIns="45720" rtlCol="0" anchor="b"/>
          <a:lstStyle>
            <a:lvl1pPr algn="r">
              <a:defRPr sz="9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3EFD42F7-718C-4B98-AAEC-167E6DDD60A7}" type="datetimeFigureOut">
              <a:rPr lang="en-US" smtClean="0"/>
              <a:t>5/3/2023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12000" y="1120776"/>
            <a:ext cx="8039624" cy="1050925"/>
          </a:xfrm>
        </p:spPr>
        <p:txBody>
          <a:bodyPr anchor="b"/>
          <a:lstStyle>
            <a:lvl1pPr algn="l">
              <a:defRPr sz="2800"/>
            </a:lvl1pPr>
          </a:lstStyle>
          <a:p>
            <a:pPr>
              <a:defRPr/>
            </a:pPr>
            <a:r>
              <a:rPr lang="en-US"/>
              <a:t>Click to edit Master title style</a:t>
            </a:r>
          </a:p>
        </p:txBody>
      </p:sp>
      <p:sp>
        <p:nvSpPr>
          <p:cNvPr id="3" name="Subtitle 2"/>
          <p:cNvSpPr>
            <a:spLocks noGrp="1"/>
          </p:cNvSpPr>
          <p:nvPr>
            <p:ph type="subTitle" idx="1"/>
          </p:nvPr>
        </p:nvSpPr>
        <p:spPr bwMode="auto">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pic>
        <p:nvPicPr>
          <p:cNvPr id="7" name="Grafik 2"/>
          <p:cNvPicPr>
            <a:picLocks noChangeAspect="1"/>
          </p:cNvPicPr>
          <p:nvPr userDrawn="1"/>
        </p:nvPicPr>
        <p:blipFill>
          <a:blip r:embed="rId2"/>
          <a:stretch>
            <a:fillRect/>
          </a:stretch>
        </p:blipFill>
        <p:spPr bwMode="auto">
          <a:xfrm>
            <a:off x="10144125" y="771527"/>
            <a:ext cx="1423988" cy="1422341"/>
          </a:xfrm>
          <a:prstGeom prst="rect">
            <a:avLst/>
          </a:prstGeom>
        </p:spPr>
      </p:pic>
      <p:pic>
        <p:nvPicPr>
          <p:cNvPr id="6" name="Grafik 5"/>
          <p:cNvPicPr>
            <a:picLocks noChangeAspect="1"/>
          </p:cNvPicPr>
          <p:nvPr userDrawn="1"/>
        </p:nvPicPr>
        <p:blipFill>
          <a:blip r:embed="rId3"/>
          <a:stretch>
            <a:fillRect/>
          </a:stretch>
        </p:blipFill>
        <p:spPr bwMode="auto">
          <a:xfrm>
            <a:off x="623888" y="6413956"/>
            <a:ext cx="2275200" cy="120448"/>
          </a:xfrm>
          <a:prstGeom prst="rect">
            <a:avLst/>
          </a:prstGeom>
        </p:spPr>
      </p:pic>
      <p:pic>
        <p:nvPicPr>
          <p:cNvPr id="12" name="Picture 11" descr="Helmholtz-Logo-Blue-RGB"/>
          <p:cNvPicPr>
            <a:picLocks noChangeAspect="1"/>
          </p:cNvPicPr>
          <p:nvPr userDrawn="1"/>
        </p:nvPicPr>
        <p:blipFill>
          <a:blip r:embed="rId4"/>
          <a:stretch>
            <a:fillRect/>
          </a:stretch>
        </p:blipFill>
        <p:spPr>
          <a:xfrm>
            <a:off x="9930130" y="4438650"/>
            <a:ext cx="1852941" cy="252000"/>
          </a:xfrm>
          <a:prstGeom prst="rect">
            <a:avLst/>
          </a:prstGeom>
        </p:spPr>
      </p:pic>
      <p:pic>
        <p:nvPicPr>
          <p:cNvPr id="4" name="Picture 3" descr="DESY_logo_3C_web"/>
          <p:cNvPicPr>
            <a:picLocks noChangeAspect="1"/>
          </p:cNvPicPr>
          <p:nvPr userDrawn="1"/>
        </p:nvPicPr>
        <p:blipFill>
          <a:blip r:embed="rId5"/>
          <a:stretch>
            <a:fillRect/>
          </a:stretch>
        </p:blipFill>
        <p:spPr>
          <a:xfrm>
            <a:off x="10144125" y="2564130"/>
            <a:ext cx="1423670" cy="14236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le, Picture,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6" name="Picture Placeholder 5"/>
          <p:cNvSpPr>
            <a:spLocks noGrp="1"/>
          </p:cNvSpPr>
          <p:nvPr>
            <p:ph type="pic" sz="quarter" idx="12"/>
          </p:nvPr>
        </p:nvSpPr>
        <p:spPr bwMode="auto">
          <a:xfrm>
            <a:off x="623888" y="2024063"/>
            <a:ext cx="8101013" cy="3889375"/>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7" name="Textplatzhalter 4"/>
          <p:cNvSpPr>
            <a:spLocks noGrp="1"/>
          </p:cNvSpPr>
          <p:nvPr>
            <p:ph type="body" sz="quarter" idx="14" hasCustomPrompt="1"/>
          </p:nvPr>
        </p:nvSpPr>
        <p:spPr bwMode="auto">
          <a:xfrm>
            <a:off x="623887" y="5913438"/>
            <a:ext cx="8101013" cy="241299"/>
          </a:xfrm>
        </p:spPr>
        <p:txBody>
          <a:bodyPr tIns="36000" rIns="0"/>
          <a:lstStyle>
            <a:lvl1pPr marL="0" indent="0">
              <a:buFont typeface="Arial" panose="020B0604020202020204"/>
              <a:buNone/>
              <a:defRPr sz="900"/>
            </a:lvl1pPr>
          </a:lstStyle>
          <a:p>
            <a:pPr lvl="0">
              <a:defRPr/>
            </a:pPr>
            <a:r>
              <a:rPr lang="de-DE"/>
              <a:t>Caption</a:t>
            </a:r>
          </a:p>
        </p:txBody>
      </p:sp>
      <p:sp>
        <p:nvSpPr>
          <p:cNvPr id="4" name="Textplatzhalter 3"/>
          <p:cNvSpPr>
            <a:spLocks noGrp="1"/>
          </p:cNvSpPr>
          <p:nvPr>
            <p:ph type="body" sz="quarter" idx="15"/>
          </p:nvPr>
        </p:nvSpPr>
        <p:spPr bwMode="auto">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defRPr/>
            </a:pPr>
            <a:r>
              <a:rPr lang="en-US"/>
              <a:t>Click to edit Master text styles</a:t>
            </a:r>
          </a:p>
          <a:p>
            <a:pPr lvl="1">
              <a:defRPr/>
            </a:pPr>
            <a:r>
              <a:rPr lang="en-US"/>
              <a:t>Second level</a:t>
            </a:r>
          </a:p>
          <a:p>
            <a:pPr lvl="2">
              <a:defRPr/>
            </a:pPr>
            <a:r>
              <a:rPr lang="en-US"/>
              <a:t>Third level</a:t>
            </a:r>
          </a:p>
          <a:p>
            <a:pPr lvl="3">
              <a:defRPr/>
            </a:pPr>
            <a:r>
              <a:rPr lang="en-US"/>
              <a:t>Fourth level</a:t>
            </a:r>
          </a:p>
          <a:p>
            <a:pPr lvl="4">
              <a:defRPr/>
            </a:pPr>
            <a:r>
              <a:rPr lang="en-US"/>
              <a:t>Fifth level</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solidFill>
                  <a:schemeClr val="tx1"/>
                </a:solidFill>
              </a:defRPr>
            </a:lvl1pPr>
          </a:lstStyle>
          <a:p>
            <a:pPr>
              <a:defRPr/>
            </a:pPr>
            <a:r>
              <a:rPr lang="en-US"/>
              <a:t>Click to edit Master title style</a:t>
            </a:r>
          </a:p>
        </p:txBody>
      </p:sp>
      <p:sp>
        <p:nvSpPr>
          <p:cNvPr id="3" name="Content Placeholder 2"/>
          <p:cNvSpPr>
            <a:spLocks noGrp="1"/>
          </p:cNvSpPr>
          <p:nvPr>
            <p:ph idx="1"/>
          </p:nvPr>
        </p:nvSpPr>
        <p:spPr bwMode="auto"/>
        <p:txBody>
          <a:bodyPr/>
          <a:lstStyle>
            <a:lvl1pPr>
              <a:defRPr>
                <a:solidFill>
                  <a:schemeClr val="tx1"/>
                </a:solidFill>
              </a:defRPr>
            </a:lvl1pPr>
          </a:lstStyle>
          <a:p>
            <a:pPr lvl="0">
              <a:defRPr/>
            </a:pPr>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Chapter break">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06635" y="1552576"/>
            <a:ext cx="10961477" cy="3814764"/>
          </a:xfrm>
        </p:spPr>
        <p:txBody>
          <a:bodyPr anchor="ctr"/>
          <a:lstStyle>
            <a:lvl1pPr>
              <a:defRPr sz="6300">
                <a:solidFill>
                  <a:schemeClr val="tx1"/>
                </a:solidFill>
              </a:defRPr>
            </a:lvl1pPr>
          </a:lstStyle>
          <a:p>
            <a:pPr>
              <a:defRPr/>
            </a:pPr>
            <a:r>
              <a:rPr lang="en-US"/>
              <a:t>Click to edit Master title style</a:t>
            </a:r>
          </a:p>
        </p:txBody>
      </p:sp>
      <p:sp>
        <p:nvSpPr>
          <p:cNvPr id="3" name="Text Placeholder 2"/>
          <p:cNvSpPr>
            <a:spLocks noGrp="1"/>
          </p:cNvSpPr>
          <p:nvPr>
            <p:ph type="body" idx="1"/>
          </p:nvPr>
        </p:nvSpPr>
        <p:spPr bwMode="auto">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nd Big Pictur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5" name="Picture Placeholder 5"/>
          <p:cNvSpPr>
            <a:spLocks noGrp="1"/>
          </p:cNvSpPr>
          <p:nvPr>
            <p:ph type="pic" sz="quarter" idx="12"/>
          </p:nvPr>
        </p:nvSpPr>
        <p:spPr bwMode="auto">
          <a:xfrm>
            <a:off x="623888" y="2024063"/>
            <a:ext cx="10944224" cy="3889375"/>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g Picture">
    <p:spTree>
      <p:nvGrpSpPr>
        <p:cNvPr id="1" name=""/>
        <p:cNvGrpSpPr/>
        <p:nvPr/>
      </p:nvGrpSpPr>
      <p:grpSpPr bwMode="auto">
        <a:xfrm>
          <a:off x="0" y="0"/>
          <a:ext cx="0" cy="0"/>
          <a:chOff x="0" y="0"/>
          <a:chExt cx="0" cy="0"/>
        </a:xfrm>
      </p:grpSpPr>
      <p:sp>
        <p:nvSpPr>
          <p:cNvPr id="6" name="Picture Placeholder 5"/>
          <p:cNvSpPr>
            <a:spLocks noGrp="1"/>
          </p:cNvSpPr>
          <p:nvPr>
            <p:ph type="pic" sz="quarter" idx="12"/>
          </p:nvPr>
        </p:nvSpPr>
        <p:spPr bwMode="auto">
          <a:xfrm>
            <a:off x="623888" y="828675"/>
            <a:ext cx="10944224" cy="5084763"/>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5" name="Textplatzhalter 4"/>
          <p:cNvSpPr>
            <a:spLocks noGrp="1"/>
          </p:cNvSpPr>
          <p:nvPr>
            <p:ph type="body" sz="quarter" idx="13" hasCustomPrompt="1"/>
          </p:nvPr>
        </p:nvSpPr>
        <p:spPr bwMode="auto">
          <a:xfrm>
            <a:off x="623887" y="5913438"/>
            <a:ext cx="10944225" cy="241299"/>
          </a:xfrm>
        </p:spPr>
        <p:txBody>
          <a:bodyPr tIns="36000" rIns="0"/>
          <a:lstStyle>
            <a:lvl1pPr marL="0" indent="0">
              <a:buFont typeface="Arial" panose="020B0604020202020204"/>
              <a:buNone/>
              <a:defRPr sz="900"/>
            </a:lvl1pPr>
          </a:lstStyle>
          <a:p>
            <a:pPr lvl="0">
              <a:defRPr/>
            </a:pPr>
            <a:r>
              <a:rPr lang="de-DE"/>
              <a:t>Caption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 Pictures">
    <p:spTree>
      <p:nvGrpSpPr>
        <p:cNvPr id="1" name=""/>
        <p:cNvGrpSpPr/>
        <p:nvPr/>
      </p:nvGrpSpPr>
      <p:grpSpPr bwMode="auto">
        <a:xfrm>
          <a:off x="0" y="0"/>
          <a:ext cx="0" cy="0"/>
          <a:chOff x="0" y="0"/>
          <a:chExt cx="0" cy="0"/>
        </a:xfrm>
      </p:grpSpPr>
      <p:sp>
        <p:nvSpPr>
          <p:cNvPr id="6" name="Picture Placeholder 5"/>
          <p:cNvSpPr>
            <a:spLocks noGrp="1"/>
          </p:cNvSpPr>
          <p:nvPr>
            <p:ph type="pic" sz="quarter" idx="12"/>
          </p:nvPr>
        </p:nvSpPr>
        <p:spPr bwMode="auto">
          <a:xfrm>
            <a:off x="623889" y="1196976"/>
            <a:ext cx="5292723" cy="4716463"/>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7" name="Picture Placeholder 5"/>
          <p:cNvSpPr>
            <a:spLocks noGrp="1"/>
          </p:cNvSpPr>
          <p:nvPr>
            <p:ph type="pic" sz="quarter" idx="13"/>
          </p:nvPr>
        </p:nvSpPr>
        <p:spPr bwMode="auto">
          <a:xfrm>
            <a:off x="6275388" y="1196976"/>
            <a:ext cx="5292725" cy="4716463"/>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8" name="Textplatzhalter 4"/>
          <p:cNvSpPr>
            <a:spLocks noGrp="1"/>
          </p:cNvSpPr>
          <p:nvPr>
            <p:ph type="body" sz="quarter" idx="14" hasCustomPrompt="1"/>
          </p:nvPr>
        </p:nvSpPr>
        <p:spPr bwMode="auto">
          <a:xfrm>
            <a:off x="623888" y="5913438"/>
            <a:ext cx="5292726" cy="241299"/>
          </a:xfrm>
        </p:spPr>
        <p:txBody>
          <a:bodyPr tIns="36000" rIns="0"/>
          <a:lstStyle>
            <a:lvl1pPr marL="0" indent="0">
              <a:buFont typeface="Arial" panose="020B0604020202020204"/>
              <a:buNone/>
              <a:defRPr sz="900"/>
            </a:lvl1pPr>
          </a:lstStyle>
          <a:p>
            <a:pPr lvl="0">
              <a:defRPr/>
            </a:pPr>
            <a:r>
              <a:rPr lang="de-DE"/>
              <a:t>Caption</a:t>
            </a:r>
          </a:p>
        </p:txBody>
      </p:sp>
      <p:sp>
        <p:nvSpPr>
          <p:cNvPr id="9" name="Textplatzhalter 4"/>
          <p:cNvSpPr>
            <a:spLocks noGrp="1"/>
          </p:cNvSpPr>
          <p:nvPr>
            <p:ph type="body" sz="quarter" idx="15" hasCustomPrompt="1"/>
          </p:nvPr>
        </p:nvSpPr>
        <p:spPr bwMode="auto">
          <a:xfrm>
            <a:off x="6275385" y="5913438"/>
            <a:ext cx="5292727" cy="241299"/>
          </a:xfrm>
        </p:spPr>
        <p:txBody>
          <a:bodyPr tIns="36000" rIns="0"/>
          <a:lstStyle>
            <a:lvl1pPr marL="0" indent="0">
              <a:buFont typeface="Arial" panose="020B0604020202020204"/>
              <a:buNone/>
              <a:defRPr sz="900"/>
            </a:lvl1pPr>
          </a:lstStyle>
          <a:p>
            <a:pPr lvl="0">
              <a:defRPr/>
            </a:pPr>
            <a:r>
              <a:rPr lang="de-DE"/>
              <a:t>Caption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itle and 2 Pictures">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6" name="Picture Placeholder 5"/>
          <p:cNvSpPr>
            <a:spLocks noGrp="1"/>
          </p:cNvSpPr>
          <p:nvPr>
            <p:ph type="pic" sz="quarter" idx="12"/>
          </p:nvPr>
        </p:nvSpPr>
        <p:spPr bwMode="auto">
          <a:xfrm>
            <a:off x="623887" y="2024063"/>
            <a:ext cx="5292725" cy="3062288"/>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7" name="Picture Placeholder 5"/>
          <p:cNvSpPr>
            <a:spLocks noGrp="1"/>
          </p:cNvSpPr>
          <p:nvPr>
            <p:ph type="pic" sz="quarter" idx="13"/>
          </p:nvPr>
        </p:nvSpPr>
        <p:spPr bwMode="auto">
          <a:xfrm>
            <a:off x="6275389" y="2024063"/>
            <a:ext cx="5292724" cy="3062288"/>
          </a:xfrm>
          <a:prstGeom prst="rect">
            <a:avLst/>
          </a:prstGeom>
          <a:noFill/>
        </p:spPr>
        <p:txBody>
          <a:bodyPr anchor="ctr"/>
          <a:lstStyle>
            <a:lvl1pPr marL="0" indent="0" algn="ctr">
              <a:buFont typeface="Arial" panose="020B0604020202020204"/>
              <a:buNone/>
              <a:defRPr/>
            </a:lvl1pPr>
          </a:lstStyle>
          <a:p>
            <a:pPr>
              <a:defRPr/>
            </a:pPr>
            <a:r>
              <a:rPr lang="en-US"/>
              <a:t>Click icon to add picture</a:t>
            </a:r>
            <a:endParaRPr lang="en-GB"/>
          </a:p>
        </p:txBody>
      </p:sp>
      <p:sp>
        <p:nvSpPr>
          <p:cNvPr id="8" name="Textplatzhalter 4"/>
          <p:cNvSpPr>
            <a:spLocks noGrp="1"/>
          </p:cNvSpPr>
          <p:nvPr>
            <p:ph type="body" sz="quarter" idx="14" hasCustomPrompt="1"/>
          </p:nvPr>
        </p:nvSpPr>
        <p:spPr bwMode="auto">
          <a:xfrm>
            <a:off x="623888" y="5086351"/>
            <a:ext cx="5292726" cy="241299"/>
          </a:xfrm>
        </p:spPr>
        <p:txBody>
          <a:bodyPr tIns="36000" rIns="0"/>
          <a:lstStyle>
            <a:lvl1pPr marL="0" indent="0">
              <a:buFont typeface="Arial" panose="020B0604020202020204"/>
              <a:buNone/>
              <a:defRPr sz="900"/>
            </a:lvl1pPr>
          </a:lstStyle>
          <a:p>
            <a:pPr lvl="0">
              <a:defRPr/>
            </a:pPr>
            <a:r>
              <a:rPr lang="de-DE"/>
              <a:t>Caption</a:t>
            </a:r>
          </a:p>
        </p:txBody>
      </p:sp>
      <p:sp>
        <p:nvSpPr>
          <p:cNvPr id="9" name="Textplatzhalter 4"/>
          <p:cNvSpPr>
            <a:spLocks noGrp="1"/>
          </p:cNvSpPr>
          <p:nvPr>
            <p:ph type="body" sz="quarter" idx="15" hasCustomPrompt="1"/>
          </p:nvPr>
        </p:nvSpPr>
        <p:spPr bwMode="auto">
          <a:xfrm>
            <a:off x="6275385" y="5086351"/>
            <a:ext cx="5292727" cy="241299"/>
          </a:xfrm>
        </p:spPr>
        <p:txBody>
          <a:bodyPr tIns="36000" rIns="0"/>
          <a:lstStyle>
            <a:lvl1pPr marL="0" indent="0">
              <a:buFont typeface="Arial" panose="020B0604020202020204"/>
              <a:buNone/>
              <a:defRPr sz="900"/>
            </a:lvl1pPr>
          </a:lstStyle>
          <a:p>
            <a:pPr lvl="0">
              <a:defRPr/>
            </a:pPr>
            <a:r>
              <a:rPr lang="de-DE"/>
              <a:t>Caption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11189" y="712232"/>
            <a:ext cx="10956924" cy="780540"/>
          </a:xfrm>
          <a:prstGeom prst="rect">
            <a:avLst/>
          </a:prstGeom>
        </p:spPr>
        <p:txBody>
          <a:bodyPr vert="horz" lIns="0" tIns="0" rIns="0" bIns="0" rtlCol="0" anchor="b" anchorCtr="0">
            <a:noAutofit/>
          </a:bodyPr>
          <a:lstStyle/>
          <a:p>
            <a:pPr>
              <a:defRPr/>
            </a:pPr>
            <a:endParaRPr lang="en-US"/>
          </a:p>
        </p:txBody>
      </p:sp>
      <p:sp>
        <p:nvSpPr>
          <p:cNvPr id="3" name="Text Placeholder 2"/>
          <p:cNvSpPr>
            <a:spLocks noGrp="1"/>
          </p:cNvSpPr>
          <p:nvPr>
            <p:ph type="body" idx="1"/>
          </p:nvPr>
        </p:nvSpPr>
        <p:spPr bwMode="auto">
          <a:xfrm>
            <a:off x="623889" y="2024063"/>
            <a:ext cx="10944224" cy="3889375"/>
          </a:xfrm>
          <a:prstGeom prst="rect">
            <a:avLst/>
          </a:prstGeom>
        </p:spPr>
        <p:txBody>
          <a:bodyPr vert="horz" lIns="0" tIns="0" rIns="0" bIns="0" rtlCol="0" anchor="t" anchorCtr="0">
            <a:noAutofit/>
          </a:bodyPr>
          <a:lstStyle/>
          <a:p>
            <a:pPr lvl="0">
              <a:defRPr/>
            </a:pPr>
            <a:r>
              <a:rPr lang="en-US"/>
              <a:t>Level 1</a:t>
            </a:r>
          </a:p>
          <a:p>
            <a:pPr lvl="1">
              <a:defRPr/>
            </a:pPr>
            <a:r>
              <a:rPr lang="en-US"/>
              <a:t>Level 2</a:t>
            </a:r>
          </a:p>
          <a:p>
            <a:pPr lvl="2">
              <a:defRPr/>
            </a:pPr>
            <a:r>
              <a:rPr lang="en-US"/>
              <a:t>Level 3</a:t>
            </a:r>
          </a:p>
          <a:p>
            <a:pPr lvl="3">
              <a:defRPr/>
            </a:pPr>
            <a:r>
              <a:rPr lang="en-US"/>
              <a:t>Level 4</a:t>
            </a:r>
          </a:p>
          <a:p>
            <a:pPr lvl="4">
              <a:defRPr/>
            </a:pPr>
            <a:r>
              <a:rPr lang="en-US"/>
              <a:t>Level 5</a:t>
            </a:r>
          </a:p>
        </p:txBody>
      </p:sp>
      <p:sp>
        <p:nvSpPr>
          <p:cNvPr id="9" name="Textfeld 8"/>
          <p:cNvSpPr txBox="1"/>
          <p:nvPr/>
        </p:nvSpPr>
        <p:spPr bwMode="auto">
          <a:xfrm>
            <a:off x="11377083" y="293577"/>
            <a:ext cx="514351" cy="293798"/>
          </a:xfrm>
          <a:prstGeom prst="rect">
            <a:avLst/>
          </a:prstGeom>
          <a:noFill/>
        </p:spPr>
        <p:txBody>
          <a:bodyPr wrap="none" lIns="0" tIns="0" rIns="0" bIns="0" rtlCol="0">
            <a:noAutofit/>
          </a:bodyPr>
          <a:lstStyle/>
          <a:p>
            <a:pPr algn="r">
              <a:defRPr/>
            </a:pPr>
            <a:fld id="{A5DEC3FA-4FB7-4309-A077-6BB31CA8E81A}" type="slidenum">
              <a:rPr lang="en-US" sz="1600"/>
              <a:t>‹#›</a:t>
            </a:fld>
            <a:endParaRPr lang="en-US" sz="1600"/>
          </a:p>
        </p:txBody>
      </p:sp>
      <p:cxnSp>
        <p:nvCxnSpPr>
          <p:cNvPr id="11" name="Gerader Verbinder 10"/>
          <p:cNvCxnSpPr/>
          <p:nvPr/>
        </p:nvCxnSpPr>
        <p:spPr bwMode="auto">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bwMode="auto">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2"/>
          <a:stretch>
            <a:fillRect/>
          </a:stretch>
        </p:blipFill>
        <p:spPr bwMode="auto">
          <a:xfrm>
            <a:off x="623888" y="6413956"/>
            <a:ext cx="2275200" cy="120448"/>
          </a:xfrm>
          <a:prstGeom prst="rect">
            <a:avLst/>
          </a:prstGeom>
        </p:spPr>
      </p:pic>
      <p:sp>
        <p:nvSpPr>
          <p:cNvPr id="7" name="Rechteck 6"/>
          <p:cNvSpPr/>
          <p:nvPr/>
        </p:nvSpPr>
        <p:spPr bwMode="auto">
          <a:xfrm>
            <a:off x="623888" y="381001"/>
            <a:ext cx="5292725" cy="216000"/>
          </a:xfrm>
          <a:prstGeom prst="rect">
            <a:avLst/>
          </a:prstGeom>
        </p:spPr>
        <p:txBody>
          <a:bodyPr vert="horz" lIns="0" tIns="0" rIns="0" bIns="0" rtlCol="0" anchor="t" anchorCtr="0">
            <a:noAutofit/>
          </a:bodyPr>
          <a:lstStyle/>
          <a:p>
            <a:pPr lvl="0">
              <a:defRPr/>
            </a:pPr>
            <a:r>
              <a:rPr lang="de-DE" sz="900">
                <a:latin typeface="Calibri" panose="020F0502020204030204"/>
              </a:rPr>
              <a:t>XFEL Accelerator R&amp;D Status</a:t>
            </a:r>
          </a:p>
        </p:txBody>
      </p:sp>
      <p:sp>
        <p:nvSpPr>
          <p:cNvPr id="8" name="Rechteck 7"/>
          <p:cNvSpPr/>
          <p:nvPr/>
        </p:nvSpPr>
        <p:spPr bwMode="auto">
          <a:xfrm>
            <a:off x="6275389" y="381001"/>
            <a:ext cx="5292724" cy="216000"/>
          </a:xfrm>
          <a:prstGeom prst="rect">
            <a:avLst/>
          </a:prstGeom>
        </p:spPr>
        <p:txBody>
          <a:bodyPr vert="horz" lIns="0" tIns="0" rIns="0" bIns="0" rtlCol="0" anchor="t" anchorCtr="0">
            <a:noAutofit/>
          </a:bodyPr>
          <a:lstStyle/>
          <a:p>
            <a:pPr lvl="0">
              <a:defRPr/>
            </a:pPr>
            <a:r>
              <a:rPr lang="en-US" sz="900" dirty="0"/>
              <a:t>Sven Lederer, MVS , 2023-05-03</a:t>
            </a:r>
          </a:p>
        </p:txBody>
      </p:sp>
      <p:pic>
        <p:nvPicPr>
          <p:cNvPr id="12" name="Picture 11" descr="Helmholtz-Logo-Blue-RGB"/>
          <p:cNvPicPr>
            <a:picLocks noChangeAspect="1"/>
          </p:cNvPicPr>
          <p:nvPr userDrawn="1"/>
        </p:nvPicPr>
        <p:blipFill>
          <a:blip r:embed="rId13"/>
          <a:stretch>
            <a:fillRect/>
          </a:stretch>
        </p:blipFill>
        <p:spPr>
          <a:xfrm>
            <a:off x="8688705" y="6207125"/>
            <a:ext cx="1852941" cy="252000"/>
          </a:xfrm>
          <a:prstGeom prst="rect">
            <a:avLst/>
          </a:prstGeom>
        </p:spPr>
      </p:pic>
      <p:pic>
        <p:nvPicPr>
          <p:cNvPr id="4" name="Picture 3" descr="DESY_logo_3C_web_neu"/>
          <p:cNvPicPr>
            <a:picLocks noChangeAspect="1"/>
          </p:cNvPicPr>
          <p:nvPr userDrawn="1"/>
        </p:nvPicPr>
        <p:blipFill>
          <a:blip r:embed="rId14"/>
          <a:stretch>
            <a:fillRect/>
          </a:stretch>
        </p:blipFill>
        <p:spPr>
          <a:xfrm>
            <a:off x="11208385" y="6012180"/>
            <a:ext cx="641350" cy="6413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a:lnSpc>
          <a:spcPct val="100000"/>
        </a:lnSpc>
        <a:spcBef>
          <a:spcPts val="0"/>
        </a:spcBef>
        <a:buNone/>
        <a:defRPr sz="2200" b="1">
          <a:solidFill>
            <a:schemeClr val="tx1"/>
          </a:solidFill>
          <a:latin typeface="+mj-lt"/>
          <a:ea typeface="+mj-ea"/>
          <a:cs typeface="+mj-cs"/>
        </a:defRPr>
      </a:lvl1pPr>
    </p:titleStyle>
    <p:bodyStyle>
      <a:lvl1pPr marL="357505" indent="-357505" algn="l" defTabSz="914400">
        <a:lnSpc>
          <a:spcPct val="114000"/>
        </a:lnSpc>
        <a:spcBef>
          <a:spcPts val="1800"/>
        </a:spcBef>
        <a:buClr>
          <a:schemeClr val="bg2"/>
        </a:buClr>
        <a:buSzPct val="80000"/>
        <a:buFontTx/>
        <a:buBlip>
          <a:blip r:embed="rId15"/>
        </a:buBlip>
        <a:defRPr sz="1800">
          <a:solidFill>
            <a:schemeClr val="tx1"/>
          </a:solidFill>
          <a:latin typeface="+mn-lt"/>
          <a:ea typeface="+mn-ea"/>
          <a:cs typeface="+mn-cs"/>
        </a:defRPr>
      </a:lvl1pPr>
      <a:lvl2pPr marL="714375" indent="-357505" algn="l" defTabSz="914400">
        <a:lnSpc>
          <a:spcPct val="114000"/>
        </a:lnSpc>
        <a:spcBef>
          <a:spcPts val="0"/>
        </a:spcBef>
        <a:buClr>
          <a:schemeClr val="accent2"/>
        </a:buClr>
        <a:buFont typeface="Wingdings" panose="05000000000000000000" charset="0"/>
        <a:buChar char=""/>
        <a:defRPr sz="1800">
          <a:solidFill>
            <a:schemeClr val="tx1"/>
          </a:solidFill>
          <a:latin typeface="+mn-lt"/>
          <a:ea typeface="+mn-ea"/>
          <a:cs typeface="+mn-cs"/>
        </a:defRPr>
      </a:lvl2pPr>
      <a:lvl3pPr marL="982980" indent="-268605" algn="l" defTabSz="914400">
        <a:lnSpc>
          <a:spcPct val="114000"/>
        </a:lnSpc>
        <a:spcBef>
          <a:spcPts val="0"/>
        </a:spcBef>
        <a:buSzPct val="60000"/>
        <a:buFont typeface="Arial" panose="020B0604020202020204"/>
        <a:buChar char="►"/>
        <a:defRPr sz="1800">
          <a:solidFill>
            <a:schemeClr val="tx1"/>
          </a:solidFill>
          <a:latin typeface="+mn-lt"/>
          <a:ea typeface="+mn-ea"/>
          <a:cs typeface="+mn-cs"/>
        </a:defRPr>
      </a:lvl3pPr>
      <a:lvl4pPr marL="1162050" indent="-173355" algn="l" defTabSz="914400">
        <a:lnSpc>
          <a:spcPct val="114000"/>
        </a:lnSpc>
        <a:spcBef>
          <a:spcPts val="0"/>
        </a:spcBef>
        <a:buFont typeface="Arial" panose="020B0604020202020204"/>
        <a:buChar char="•"/>
        <a:defRPr sz="1800">
          <a:solidFill>
            <a:schemeClr val="tx1"/>
          </a:solidFill>
          <a:latin typeface="+mn-lt"/>
          <a:ea typeface="+mn-ea"/>
          <a:cs typeface="+mn-cs"/>
        </a:defRPr>
      </a:lvl4pPr>
      <a:lvl5pPr marL="1348105" indent="-180975" algn="l" defTabSz="914400">
        <a:lnSpc>
          <a:spcPct val="114000"/>
        </a:lnSpc>
        <a:spcBef>
          <a:spcPts val="0"/>
        </a:spcBef>
        <a:buFont typeface="Arial" panose="020B0604020202020204"/>
        <a:buChar char="•"/>
        <a:defRPr sz="1800">
          <a:solidFill>
            <a:schemeClr val="tx1"/>
          </a:solidFill>
          <a:latin typeface="+mn-lt"/>
          <a:ea typeface="+mn-ea"/>
          <a:cs typeface="+mn-cs"/>
        </a:defRPr>
      </a:lvl5pPr>
      <a:lvl6pPr marL="25146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6pPr>
      <a:lvl7pPr marL="29718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7pPr>
      <a:lvl8pPr marL="34290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8pPr>
      <a:lvl9pPr marL="3886200" indent="-228600" algn="l" defTabSz="914400">
        <a:lnSpc>
          <a:spcPct val="90000"/>
        </a:lnSpc>
        <a:spcBef>
          <a:spcPts val="500"/>
        </a:spcBef>
        <a:buFont typeface="Arial" panose="020B0604020202020204"/>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p:txBody>
          <a:bodyPr/>
          <a:lstStyle/>
          <a:p>
            <a:pPr>
              <a:defRPr/>
            </a:pPr>
            <a:r>
              <a:rPr lang="en-US" dirty="0">
                <a:latin typeface="Calibri" panose="020F0502020204030204"/>
              </a:rPr>
              <a:t>XFEL Accelerator R&amp;D </a:t>
            </a:r>
            <a:r>
              <a:rPr lang="de-DE" altLang="en-US" dirty="0">
                <a:latin typeface="Calibri" panose="020F0502020204030204" charset="0"/>
              </a:rPr>
              <a:t>Status Report</a:t>
            </a:r>
            <a:br>
              <a:rPr lang="en-US" dirty="0"/>
            </a:br>
            <a:r>
              <a:rPr lang="en-US" dirty="0"/>
              <a:t>RP-323: Cathode Mean Transverse Energy</a:t>
            </a:r>
            <a:endParaRPr lang="en-US" dirty="0">
              <a:latin typeface="Calibri" panose="020F0502020204030204"/>
            </a:endParaRPr>
          </a:p>
        </p:txBody>
      </p:sp>
      <p:sp>
        <p:nvSpPr>
          <p:cNvPr id="3" name="Subtitle 2"/>
          <p:cNvSpPr>
            <a:spLocks noGrp="1"/>
          </p:cNvSpPr>
          <p:nvPr>
            <p:ph type="subTitle" idx="1"/>
          </p:nvPr>
        </p:nvSpPr>
        <p:spPr bwMode="auto"/>
        <p:txBody>
          <a:bodyPr/>
          <a:lstStyle/>
          <a:p>
            <a:pPr>
              <a:defRPr/>
            </a:pPr>
            <a:r>
              <a:rPr lang="en-US" dirty="0">
                <a:latin typeface="Calibri" panose="020F0502020204030204"/>
              </a:rPr>
              <a:t>Sven Lederer, David Pavel Juarez-Lopez</a:t>
            </a:r>
            <a:endParaRPr lang="en-US" dirty="0"/>
          </a:p>
          <a:p>
            <a:pPr>
              <a:defRPr/>
            </a:pPr>
            <a:r>
              <a:rPr lang="en-US" dirty="0">
                <a:latin typeface="Calibri" panose="020F0502020204030204"/>
                <a:cs typeface="Calibri" panose="020F0502020204030204"/>
              </a:rPr>
              <a:t>2023-05-03</a:t>
            </a:r>
          </a:p>
        </p:txBody>
      </p:sp>
      <p:sp>
        <p:nvSpPr>
          <p:cNvPr id="4" name="Text Box 3"/>
          <p:cNvSpPr txBox="1"/>
          <p:nvPr/>
        </p:nvSpPr>
        <p:spPr bwMode="auto">
          <a:xfrm>
            <a:off x="687705" y="4078605"/>
            <a:ext cx="8432800" cy="1438275"/>
          </a:xfrm>
          <a:prstGeom prst="rect">
            <a:avLst/>
          </a:prstGeom>
          <a:noFill/>
        </p:spPr>
        <p:txBody>
          <a:bodyPr/>
          <a:lstStyle/>
          <a:p>
            <a:pPr>
              <a:defRPr/>
            </a:pPr>
            <a:endParaRPr lang="en-US" dirty="0">
              <a:latin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dirty="0">
                <a:latin typeface="Calibri" panose="020F0502020204030204"/>
              </a:rPr>
              <a:t>Scope of the R&amp;D </a:t>
            </a:r>
            <a:r>
              <a:rPr lang="de-DE" altLang="en-US" dirty="0">
                <a:latin typeface="Calibri" panose="020F0502020204030204" charset="0"/>
              </a:rPr>
              <a:t>a</a:t>
            </a:r>
            <a:r>
              <a:rPr lang="en-US" dirty="0">
                <a:latin typeface="Calibri" panose="020F0502020204030204"/>
              </a:rPr>
              <a:t>ctivity</a:t>
            </a:r>
          </a:p>
        </p:txBody>
      </p:sp>
      <p:sp>
        <p:nvSpPr>
          <p:cNvPr id="3" name="Content Placeholder 2"/>
          <p:cNvSpPr>
            <a:spLocks noGrp="1"/>
          </p:cNvSpPr>
          <p:nvPr>
            <p:ph idx="1"/>
          </p:nvPr>
        </p:nvSpPr>
        <p:spPr bwMode="auto">
          <a:xfrm>
            <a:off x="624204" y="1344295"/>
            <a:ext cx="10944225" cy="4526280"/>
          </a:xfrm>
        </p:spPr>
        <p:txBody>
          <a:bodyPr/>
          <a:lstStyle/>
          <a:p>
            <a:pPr>
              <a:defRPr/>
            </a:pPr>
            <a:r>
              <a:rPr lang="en-US" dirty="0">
                <a:latin typeface="Calibri" panose="020F0502020204030204"/>
              </a:rPr>
              <a:t>Measurement of the mean transverse momentum of emitted electrons from a photocathode</a:t>
            </a:r>
          </a:p>
          <a:p>
            <a:pPr>
              <a:defRPr/>
            </a:pPr>
            <a:r>
              <a:rPr lang="en-US" dirty="0">
                <a:latin typeface="Calibri" panose="020F0502020204030204"/>
              </a:rPr>
              <a:t>Design and fabrication of a setup allowing for this measurements</a:t>
            </a:r>
          </a:p>
          <a:p>
            <a:pPr>
              <a:defRPr/>
            </a:pPr>
            <a:r>
              <a:rPr lang="en-US" dirty="0">
                <a:latin typeface="Calibri" panose="020F0502020204030204"/>
              </a:rPr>
              <a:t>Establishing measurement and data analysis procedure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de-DE" altLang="en-US" dirty="0">
                <a:latin typeface="Calibri" panose="020F0502020204030204" charset="0"/>
              </a:rPr>
              <a:t>Achievements in the past year</a:t>
            </a:r>
          </a:p>
        </p:txBody>
      </p:sp>
      <p:sp>
        <p:nvSpPr>
          <p:cNvPr id="3" name="Content Placeholder 2"/>
          <p:cNvSpPr>
            <a:spLocks noGrp="1"/>
          </p:cNvSpPr>
          <p:nvPr>
            <p:ph idx="1"/>
          </p:nvPr>
        </p:nvSpPr>
        <p:spPr bwMode="auto">
          <a:xfrm>
            <a:off x="624204" y="1344295"/>
            <a:ext cx="10944225" cy="4526280"/>
          </a:xfrm>
        </p:spPr>
        <p:txBody>
          <a:bodyPr/>
          <a:lstStyle/>
          <a:p>
            <a:pPr>
              <a:defRPr/>
            </a:pPr>
            <a:r>
              <a:rPr lang="en-US" dirty="0"/>
              <a:t>For 2022 it was planned to finalize the design of the necessary mechanics design (vacuum system) as well as the optics design for the set-up. </a:t>
            </a:r>
          </a:p>
          <a:p>
            <a:pPr>
              <a:defRPr/>
            </a:pPr>
            <a:r>
              <a:rPr lang="en-US" dirty="0"/>
              <a:t>The procurements of all components should be started in this year too.</a:t>
            </a:r>
            <a:endParaRPr lang="en-US" dirty="0">
              <a:latin typeface="Calibri" panose="020F0502020204030204"/>
            </a:endParaRPr>
          </a:p>
        </p:txBody>
      </p:sp>
      <p:pic>
        <p:nvPicPr>
          <p:cNvPr id="4" name="Picture 3">
            <a:extLst>
              <a:ext uri="{FF2B5EF4-FFF2-40B4-BE49-F238E27FC236}">
                <a16:creationId xmlns:a16="http://schemas.microsoft.com/office/drawing/2014/main" id="{822CF404-5B63-47EE-B589-DF8A5D6BA2F8}"/>
              </a:ext>
            </a:extLst>
          </p:cNvPr>
          <p:cNvPicPr>
            <a:picLocks noChangeAspect="1"/>
          </p:cNvPicPr>
          <p:nvPr/>
        </p:nvPicPr>
        <p:blipFill rotWithShape="1">
          <a:blip r:embed="rId2"/>
          <a:srcRect l="1619" t="7948" r="-187"/>
          <a:stretch/>
        </p:blipFill>
        <p:spPr bwMode="auto">
          <a:xfrm>
            <a:off x="5591943" y="2924944"/>
            <a:ext cx="6600057" cy="2849691"/>
          </a:xfrm>
          <a:prstGeom prst="rect">
            <a:avLst/>
          </a:prstGeom>
        </p:spPr>
      </p:pic>
      <p:pic>
        <p:nvPicPr>
          <p:cNvPr id="5" name="Picture 4">
            <a:extLst>
              <a:ext uri="{FF2B5EF4-FFF2-40B4-BE49-F238E27FC236}">
                <a16:creationId xmlns:a16="http://schemas.microsoft.com/office/drawing/2014/main" id="{281B7886-C9DF-437A-A6D9-76E9D1ACB620}"/>
              </a:ext>
            </a:extLst>
          </p:cNvPr>
          <p:cNvPicPr>
            <a:picLocks noChangeAspect="1"/>
          </p:cNvPicPr>
          <p:nvPr/>
        </p:nvPicPr>
        <p:blipFill>
          <a:blip r:embed="rId3"/>
          <a:stretch>
            <a:fillRect/>
          </a:stretch>
        </p:blipFill>
        <p:spPr bwMode="auto">
          <a:xfrm>
            <a:off x="191344" y="2523290"/>
            <a:ext cx="5616624" cy="3900300"/>
          </a:xfrm>
          <a:prstGeom prst="rect">
            <a:avLst/>
          </a:prstGeom>
        </p:spPr>
      </p:pic>
      <p:sp>
        <p:nvSpPr>
          <p:cNvPr id="6" name="TextBox 5">
            <a:extLst>
              <a:ext uri="{FF2B5EF4-FFF2-40B4-BE49-F238E27FC236}">
                <a16:creationId xmlns:a16="http://schemas.microsoft.com/office/drawing/2014/main" id="{674C8181-2479-4268-8922-B42053A90801}"/>
              </a:ext>
            </a:extLst>
          </p:cNvPr>
          <p:cNvSpPr txBox="1"/>
          <p:nvPr/>
        </p:nvSpPr>
        <p:spPr bwMode="auto">
          <a:xfrm>
            <a:off x="191344" y="2509655"/>
            <a:ext cx="4006225" cy="369332"/>
          </a:xfrm>
          <a:prstGeom prst="rect">
            <a:avLst/>
          </a:prstGeom>
          <a:noFill/>
        </p:spPr>
        <p:txBody>
          <a:bodyPr wrap="none" rtlCol="0">
            <a:spAutoFit/>
          </a:bodyPr>
          <a:lstStyle/>
          <a:p>
            <a:r>
              <a:rPr lang="en-US" dirty="0"/>
              <a:t>Setup integrated into analysis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de-DE" altLang="en-US" dirty="0">
                <a:latin typeface="Calibri" panose="020F0502020204030204" charset="0"/>
                <a:sym typeface="+mn-ea"/>
              </a:rPr>
              <a:t>Deviations from plan</a:t>
            </a:r>
            <a:endParaRPr lang="de-DE" altLang="en-US" dirty="0">
              <a:latin typeface="Calibri" panose="020F0502020204030204" charset="0"/>
            </a:endParaRPr>
          </a:p>
        </p:txBody>
      </p:sp>
      <p:sp>
        <p:nvSpPr>
          <p:cNvPr id="5" name="Content Placeholder 4"/>
          <p:cNvSpPr>
            <a:spLocks noGrp="1"/>
          </p:cNvSpPr>
          <p:nvPr>
            <p:ph idx="1"/>
          </p:nvPr>
        </p:nvSpPr>
        <p:spPr bwMode="auto">
          <a:xfrm>
            <a:off x="624204" y="1344295"/>
            <a:ext cx="10944225" cy="4526280"/>
          </a:xfrm>
        </p:spPr>
        <p:txBody>
          <a:bodyPr/>
          <a:lstStyle/>
          <a:p>
            <a:r>
              <a:rPr lang="en-US" dirty="0"/>
              <a:t>Mechanics and optics design of the setup was finalized in 2022 but later as planned. </a:t>
            </a:r>
          </a:p>
          <a:p>
            <a:r>
              <a:rPr lang="en-US" dirty="0"/>
              <a:t>Procurement of all required components started could not be achieved in 2022. </a:t>
            </a:r>
          </a:p>
          <a:p>
            <a:r>
              <a:rPr lang="en-US" dirty="0"/>
              <a:t>Reasons for the delays are for instance insufficient feedbacks from the purchasing department in combination with delays at companies. </a:t>
            </a:r>
          </a:p>
          <a:p>
            <a:pPr lvl="1"/>
            <a:r>
              <a:rPr lang="en-US" dirty="0"/>
              <a:t>For instance, one of the central components of the electron detection system, is an MCP from Hamamatsu. The ordering process of this part was started in March 2022 but then actual placement of the order did happen in November 2022, only. Since the MCP design affects mechanics components too, the design and procurement of these ones are delayed too.</a:t>
            </a:r>
          </a:p>
          <a:p>
            <a:pPr lvl="1"/>
            <a:endParaRPr lang="de-DE" dirty="0">
              <a:latin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en-US">
                <a:latin typeface="Calibri" panose="020F0502020204030204"/>
              </a:rPr>
              <a:t>Timeline of this R&amp;D </a:t>
            </a:r>
            <a:r>
              <a:rPr lang="de-DE" altLang="en-US">
                <a:latin typeface="Calibri" panose="020F0502020204030204" charset="0"/>
              </a:rPr>
              <a:t>a</a:t>
            </a:r>
            <a:r>
              <a:rPr lang="en-US">
                <a:latin typeface="Calibri" panose="020F0502020204030204"/>
              </a:rPr>
              <a:t>ctivity </a:t>
            </a:r>
          </a:p>
        </p:txBody>
      </p:sp>
      <p:graphicFrame>
        <p:nvGraphicFramePr>
          <p:cNvPr id="6" name="Table 5">
            <a:extLst>
              <a:ext uri="{FF2B5EF4-FFF2-40B4-BE49-F238E27FC236}">
                <a16:creationId xmlns:a16="http://schemas.microsoft.com/office/drawing/2014/main" id="{92C9F662-8C75-4974-8164-B86CC3C0E425}"/>
              </a:ext>
            </a:extLst>
          </p:cNvPr>
          <p:cNvGraphicFramePr/>
          <p:nvPr>
            <p:extLst>
              <p:ext uri="{D42A27DB-BD31-4B8C-83A1-F6EECF244321}">
                <p14:modId xmlns:p14="http://schemas.microsoft.com/office/powerpoint/2010/main" val="174995639"/>
              </p:ext>
            </p:extLst>
          </p:nvPr>
        </p:nvGraphicFramePr>
        <p:xfrm>
          <a:off x="942340" y="1364744"/>
          <a:ext cx="10294620" cy="1920240"/>
        </p:xfrm>
        <a:graphic>
          <a:graphicData uri="http://schemas.openxmlformats.org/drawingml/2006/table">
            <a:tbl>
              <a:tblPr firstRow="1" firstCol="1">
                <a:tableStyleId>{5C22544A-7EE6-4342-B048-85BDC9FD1C3A}</a:tableStyleId>
              </a:tblPr>
              <a:tblGrid>
                <a:gridCol w="988060">
                  <a:extLst>
                    <a:ext uri="{9D8B030D-6E8A-4147-A177-3AD203B41FA5}">
                      <a16:colId xmlns:a16="http://schemas.microsoft.com/office/drawing/2014/main" val="20000"/>
                    </a:ext>
                  </a:extLst>
                </a:gridCol>
                <a:gridCol w="8199120">
                  <a:extLst>
                    <a:ext uri="{9D8B030D-6E8A-4147-A177-3AD203B41FA5}">
                      <a16:colId xmlns:a16="http://schemas.microsoft.com/office/drawing/2014/main" val="20001"/>
                    </a:ext>
                  </a:extLst>
                </a:gridCol>
                <a:gridCol w="1107440">
                  <a:extLst>
                    <a:ext uri="{9D8B030D-6E8A-4147-A177-3AD203B41FA5}">
                      <a16:colId xmlns:a16="http://schemas.microsoft.com/office/drawing/2014/main" val="20002"/>
                    </a:ext>
                  </a:extLst>
                </a:gridCol>
              </a:tblGrid>
              <a:tr h="426720">
                <a:tc>
                  <a:txBody>
                    <a:bodyPr/>
                    <a:lstStyle/>
                    <a:p>
                      <a:pPr indent="0">
                        <a:buNone/>
                      </a:pPr>
                      <a:r>
                        <a:rPr lang="de-DE" altLang="en-US" sz="1400" dirty="0" err="1"/>
                        <a:t>Proposed</a:t>
                      </a:r>
                      <a:r>
                        <a:rPr lang="de-DE" altLang="en-US" sz="1400" dirty="0"/>
                        <a:t> Date</a:t>
                      </a:r>
                    </a:p>
                  </a:txBody>
                  <a:tcPr marL="68580" marR="68580" marT="0" marB="0"/>
                </a:tc>
                <a:tc>
                  <a:txBody>
                    <a:bodyPr/>
                    <a:lstStyle/>
                    <a:p>
                      <a:pPr indent="0">
                        <a:buNone/>
                      </a:pPr>
                      <a:r>
                        <a:rPr lang="en-US" sz="1400" dirty="0"/>
                        <a:t>Milestone Description</a:t>
                      </a:r>
                    </a:p>
                  </a:txBody>
                  <a:tcPr marL="68580" marR="68580" marT="0" marB="0"/>
                </a:tc>
                <a:tc>
                  <a:txBody>
                    <a:bodyPr/>
                    <a:lstStyle/>
                    <a:p>
                      <a:pPr indent="0">
                        <a:buNone/>
                      </a:pPr>
                      <a:r>
                        <a:rPr lang="de-DE" altLang="en-US" sz="1400"/>
                        <a:t>Updated Date</a:t>
                      </a:r>
                    </a:p>
                  </a:txBody>
                  <a:tcPr marL="68580" marR="68580" marT="0" marB="0"/>
                </a:tc>
                <a:extLst>
                  <a:ext uri="{0D108BD9-81ED-4DB2-BD59-A6C34878D82A}">
                    <a16:rowId xmlns:a16="http://schemas.microsoft.com/office/drawing/2014/main" val="10000"/>
                  </a:ext>
                </a:extLst>
              </a:tr>
              <a:tr h="213360">
                <a:tc>
                  <a:txBody>
                    <a:bodyPr/>
                    <a:lstStyle/>
                    <a:p>
                      <a:pPr algn="l">
                        <a:buClrTx/>
                        <a:buSzTx/>
                        <a:buFontTx/>
                        <a:buNone/>
                      </a:pPr>
                      <a:r>
                        <a:rPr lang="en-US" sz="1400" b="0" dirty="0">
                          <a:solidFill>
                            <a:schemeClr val="dk1"/>
                          </a:solidFill>
                        </a:rPr>
                        <a:t>06/2022</a:t>
                      </a:r>
                    </a:p>
                  </a:txBody>
                  <a:tcPr marL="68580" marR="68580" marT="0" marB="0">
                    <a:solidFill>
                      <a:schemeClr val="bg1">
                        <a:lumMod val="95000"/>
                      </a:schemeClr>
                    </a:solidFill>
                  </a:tcPr>
                </a:tc>
                <a:tc>
                  <a:txBody>
                    <a:bodyPr/>
                    <a:lstStyle/>
                    <a:p>
                      <a:pPr indent="0">
                        <a:buNone/>
                      </a:pPr>
                      <a:r>
                        <a:rPr lang="en-US" sz="1400" dirty="0"/>
                        <a:t>Mechanics and optics design of the setup finalized </a:t>
                      </a:r>
                    </a:p>
                  </a:txBody>
                  <a:tcPr marL="68580" marR="68580" marT="0" marB="0">
                    <a:solidFill>
                      <a:schemeClr val="bg1">
                        <a:lumMod val="95000"/>
                      </a:schemeClr>
                    </a:solidFill>
                  </a:tcPr>
                </a:tc>
                <a:tc>
                  <a:txBody>
                    <a:bodyPr/>
                    <a:lstStyle/>
                    <a:p>
                      <a:pPr indent="0">
                        <a:buNone/>
                      </a:pPr>
                      <a:r>
                        <a:rPr lang="en-US" sz="1400" dirty="0"/>
                        <a:t>Done </a:t>
                      </a:r>
                    </a:p>
                  </a:txBody>
                  <a:tcPr marL="68580" marR="68580" marT="0" marB="0">
                    <a:solidFill>
                      <a:schemeClr val="bg1">
                        <a:lumMod val="95000"/>
                      </a:schemeClr>
                    </a:solidFill>
                  </a:tcPr>
                </a:tc>
                <a:extLst>
                  <a:ext uri="{0D108BD9-81ED-4DB2-BD59-A6C34878D82A}">
                    <a16:rowId xmlns:a16="http://schemas.microsoft.com/office/drawing/2014/main" val="10001"/>
                  </a:ext>
                </a:extLst>
              </a:tr>
              <a:tr h="213360">
                <a:tc>
                  <a:txBody>
                    <a:bodyPr/>
                    <a:lstStyle/>
                    <a:p>
                      <a:pPr algn="l">
                        <a:buClrTx/>
                        <a:buSzTx/>
                        <a:buFontTx/>
                        <a:buNone/>
                      </a:pPr>
                      <a:r>
                        <a:rPr lang="en-US" sz="1400" b="0" dirty="0">
                          <a:solidFill>
                            <a:schemeClr val="dk1"/>
                          </a:solidFill>
                        </a:rPr>
                        <a:t>07/2022</a:t>
                      </a:r>
                    </a:p>
                  </a:txBody>
                  <a:tcPr marL="68580" marR="68580" marT="0" marB="0">
                    <a:solidFill>
                      <a:schemeClr val="bg1">
                        <a:lumMod val="95000"/>
                      </a:schemeClr>
                    </a:solidFill>
                  </a:tcPr>
                </a:tc>
                <a:tc>
                  <a:txBody>
                    <a:bodyPr/>
                    <a:lstStyle/>
                    <a:p>
                      <a:pPr indent="0">
                        <a:buNone/>
                      </a:pPr>
                      <a:r>
                        <a:rPr lang="en-US" sz="1400" dirty="0"/>
                        <a:t>Procurement of all required components started</a:t>
                      </a:r>
                    </a:p>
                  </a:txBody>
                  <a:tcPr marL="68580" marR="68580" marT="0" marB="0">
                    <a:solidFill>
                      <a:schemeClr val="bg1">
                        <a:lumMod val="95000"/>
                      </a:schemeClr>
                    </a:solidFill>
                  </a:tcPr>
                </a:tc>
                <a:tc>
                  <a:txBody>
                    <a:bodyPr/>
                    <a:lstStyle/>
                    <a:p>
                      <a:pPr indent="0">
                        <a:buNone/>
                      </a:pPr>
                      <a:r>
                        <a:rPr lang="en-US" sz="1400" dirty="0"/>
                        <a:t>04/2023</a:t>
                      </a:r>
                    </a:p>
                  </a:txBody>
                  <a:tcPr marL="68580" marR="68580" marT="0" marB="0">
                    <a:solidFill>
                      <a:schemeClr val="bg1">
                        <a:lumMod val="95000"/>
                      </a:schemeClr>
                    </a:solidFill>
                  </a:tcPr>
                </a:tc>
                <a:extLst>
                  <a:ext uri="{0D108BD9-81ED-4DB2-BD59-A6C34878D82A}">
                    <a16:rowId xmlns:a16="http://schemas.microsoft.com/office/drawing/2014/main" val="10002"/>
                  </a:ext>
                </a:extLst>
              </a:tr>
              <a:tr h="213360">
                <a:tc>
                  <a:txBody>
                    <a:bodyPr/>
                    <a:lstStyle/>
                    <a:p>
                      <a:pPr algn="l">
                        <a:buClrTx/>
                        <a:buSzTx/>
                        <a:buFontTx/>
                        <a:buNone/>
                      </a:pPr>
                      <a:r>
                        <a:rPr lang="en-US" sz="1400" b="0" dirty="0">
                          <a:solidFill>
                            <a:schemeClr val="dk1"/>
                          </a:solidFill>
                        </a:rPr>
                        <a:t>01/2023</a:t>
                      </a:r>
                    </a:p>
                  </a:txBody>
                  <a:tcPr marL="68580" marR="68580" marT="0" marB="0">
                    <a:solidFill>
                      <a:schemeClr val="bg1">
                        <a:lumMod val="95000"/>
                      </a:schemeClr>
                    </a:solidFill>
                  </a:tcPr>
                </a:tc>
                <a:tc>
                  <a:txBody>
                    <a:bodyPr/>
                    <a:lstStyle/>
                    <a:p>
                      <a:pPr indent="0">
                        <a:buNone/>
                      </a:pPr>
                      <a:r>
                        <a:rPr lang="en-US" sz="1400" dirty="0"/>
                        <a:t>Installation and commissioning of the vacuum system of the setup </a:t>
                      </a:r>
                    </a:p>
                  </a:txBody>
                  <a:tcPr marL="68580" marR="68580" marT="0" marB="0">
                    <a:solidFill>
                      <a:schemeClr val="bg1">
                        <a:lumMod val="95000"/>
                      </a:schemeClr>
                    </a:solidFill>
                  </a:tcPr>
                </a:tc>
                <a:tc>
                  <a:txBody>
                    <a:bodyPr/>
                    <a:lstStyle/>
                    <a:p>
                      <a:pPr indent="0">
                        <a:buNone/>
                      </a:pPr>
                      <a:r>
                        <a:rPr lang="en-US" sz="1400" dirty="0"/>
                        <a:t>08/2023</a:t>
                      </a:r>
                    </a:p>
                  </a:txBody>
                  <a:tcPr marL="68580" marR="68580" marT="0" marB="0">
                    <a:solidFill>
                      <a:schemeClr val="bg1">
                        <a:lumMod val="95000"/>
                      </a:schemeClr>
                    </a:solidFill>
                  </a:tcPr>
                </a:tc>
                <a:extLst>
                  <a:ext uri="{0D108BD9-81ED-4DB2-BD59-A6C34878D82A}">
                    <a16:rowId xmlns:a16="http://schemas.microsoft.com/office/drawing/2014/main" val="10003"/>
                  </a:ext>
                </a:extLst>
              </a:tr>
              <a:tr h="213360">
                <a:tc>
                  <a:txBody>
                    <a:bodyPr/>
                    <a:lstStyle/>
                    <a:p>
                      <a:pPr algn="l">
                        <a:buClrTx/>
                        <a:buSzTx/>
                        <a:buFontTx/>
                        <a:buNone/>
                      </a:pPr>
                      <a:r>
                        <a:rPr lang="en-US" sz="1400" b="0" dirty="0">
                          <a:solidFill>
                            <a:schemeClr val="dk1"/>
                          </a:solidFill>
                        </a:rPr>
                        <a:t>03/2023</a:t>
                      </a:r>
                    </a:p>
                  </a:txBody>
                  <a:tcPr marL="68580" marR="68580" marT="0" marB="0">
                    <a:solidFill>
                      <a:schemeClr val="bg1">
                        <a:lumMod val="95000"/>
                      </a:schemeClr>
                    </a:solidFill>
                  </a:tcPr>
                </a:tc>
                <a:tc>
                  <a:txBody>
                    <a:bodyPr/>
                    <a:lstStyle/>
                    <a:p>
                      <a:pPr indent="0">
                        <a:buNone/>
                      </a:pPr>
                      <a:r>
                        <a:rPr lang="en-US" sz="1400" dirty="0"/>
                        <a:t>Installation and commissioning of the optics </a:t>
                      </a:r>
                    </a:p>
                  </a:txBody>
                  <a:tcPr marL="68580" marR="68580" marT="0" marB="0">
                    <a:solidFill>
                      <a:schemeClr val="bg1">
                        <a:lumMod val="95000"/>
                      </a:schemeClr>
                    </a:solidFill>
                  </a:tcPr>
                </a:tc>
                <a:tc>
                  <a:txBody>
                    <a:bodyPr/>
                    <a:lstStyle/>
                    <a:p>
                      <a:pPr indent="0">
                        <a:buNone/>
                      </a:pPr>
                      <a:r>
                        <a:rPr lang="en-US" sz="1400" dirty="0"/>
                        <a:t>Done </a:t>
                      </a:r>
                    </a:p>
                  </a:txBody>
                  <a:tcPr marL="68580" marR="68580" marT="0" marB="0">
                    <a:solidFill>
                      <a:schemeClr val="bg1">
                        <a:lumMod val="95000"/>
                      </a:schemeClr>
                    </a:solidFill>
                  </a:tcPr>
                </a:tc>
                <a:extLst>
                  <a:ext uri="{0D108BD9-81ED-4DB2-BD59-A6C34878D82A}">
                    <a16:rowId xmlns:a16="http://schemas.microsoft.com/office/drawing/2014/main" val="10004"/>
                  </a:ext>
                </a:extLst>
              </a:tr>
              <a:tr h="213360">
                <a:tc>
                  <a:txBody>
                    <a:bodyPr/>
                    <a:lstStyle/>
                    <a:p>
                      <a:pPr algn="l">
                        <a:buClrTx/>
                        <a:buSzTx/>
                        <a:buFontTx/>
                        <a:buNone/>
                      </a:pPr>
                      <a:r>
                        <a:rPr lang="en-US" sz="1400" b="0" dirty="0">
                          <a:solidFill>
                            <a:schemeClr val="dk1"/>
                          </a:solidFill>
                        </a:rPr>
                        <a:t>06/2023</a:t>
                      </a:r>
                    </a:p>
                  </a:txBody>
                  <a:tcPr marL="68580" marR="68580" marT="0" marB="0">
                    <a:solidFill>
                      <a:schemeClr val="bg1">
                        <a:lumMod val="95000"/>
                      </a:schemeClr>
                    </a:solidFill>
                  </a:tcPr>
                </a:tc>
                <a:tc>
                  <a:txBody>
                    <a:bodyPr/>
                    <a:lstStyle/>
                    <a:p>
                      <a:pPr indent="0">
                        <a:buNone/>
                      </a:pPr>
                      <a:r>
                        <a:rPr lang="en-US" sz="1400" dirty="0"/>
                        <a:t>First measurement of electron distribution </a:t>
                      </a:r>
                    </a:p>
                  </a:txBody>
                  <a:tcPr marL="68580" marR="68580" marT="0" marB="0">
                    <a:solidFill>
                      <a:schemeClr val="bg1">
                        <a:lumMod val="95000"/>
                      </a:schemeClr>
                    </a:solidFill>
                  </a:tcPr>
                </a:tc>
                <a:tc>
                  <a:txBody>
                    <a:bodyPr/>
                    <a:lstStyle/>
                    <a:p>
                      <a:pPr indent="0">
                        <a:buNone/>
                      </a:pPr>
                      <a:r>
                        <a:rPr lang="en-US" sz="1400" dirty="0"/>
                        <a:t>09/2023</a:t>
                      </a:r>
                    </a:p>
                  </a:txBody>
                  <a:tcPr marL="68580" marR="68580" marT="0" marB="0">
                    <a:solidFill>
                      <a:schemeClr val="bg1">
                        <a:lumMod val="95000"/>
                      </a:schemeClr>
                    </a:solidFill>
                  </a:tcPr>
                </a:tc>
                <a:extLst>
                  <a:ext uri="{0D108BD9-81ED-4DB2-BD59-A6C34878D82A}">
                    <a16:rowId xmlns:a16="http://schemas.microsoft.com/office/drawing/2014/main" val="10005"/>
                  </a:ext>
                </a:extLst>
              </a:tr>
              <a:tr h="213360">
                <a:tc>
                  <a:txBody>
                    <a:bodyPr/>
                    <a:lstStyle/>
                    <a:p>
                      <a:pPr algn="l">
                        <a:buClrTx/>
                        <a:buSzTx/>
                        <a:buFontTx/>
                        <a:buNone/>
                      </a:pPr>
                      <a:r>
                        <a:rPr lang="en-US" sz="1400" b="0" dirty="0">
                          <a:solidFill>
                            <a:schemeClr val="dk1"/>
                          </a:solidFill>
                        </a:rPr>
                        <a:t>09/2023</a:t>
                      </a:r>
                    </a:p>
                  </a:txBody>
                  <a:tcPr marL="68580" marR="68580" marT="0" marB="0">
                    <a:solidFill>
                      <a:schemeClr val="bg1">
                        <a:lumMod val="95000"/>
                      </a:schemeClr>
                    </a:solidFill>
                  </a:tcPr>
                </a:tc>
                <a:tc>
                  <a:txBody>
                    <a:bodyPr/>
                    <a:lstStyle/>
                    <a:p>
                      <a:pPr indent="0">
                        <a:buNone/>
                      </a:pPr>
                      <a:r>
                        <a:rPr lang="en-US" sz="1400" dirty="0"/>
                        <a:t>System capable to routinely measure MTE </a:t>
                      </a:r>
                    </a:p>
                  </a:txBody>
                  <a:tcPr marL="68580" marR="68580" marT="0" marB="0">
                    <a:solidFill>
                      <a:schemeClr val="bg1">
                        <a:lumMod val="95000"/>
                      </a:schemeClr>
                    </a:solidFill>
                  </a:tcPr>
                </a:tc>
                <a:tc>
                  <a:txBody>
                    <a:bodyPr/>
                    <a:lstStyle/>
                    <a:p>
                      <a:pPr indent="0">
                        <a:buNone/>
                      </a:pPr>
                      <a:r>
                        <a:rPr lang="en-US" sz="1400" dirty="0"/>
                        <a:t>10/2023</a:t>
                      </a:r>
                    </a:p>
                  </a:txBody>
                  <a:tcPr marL="68580" marR="68580" marT="0" marB="0">
                    <a:solidFill>
                      <a:schemeClr val="bg1">
                        <a:lumMod val="95000"/>
                      </a:schemeClr>
                    </a:solidFill>
                  </a:tcPr>
                </a:tc>
                <a:extLst>
                  <a:ext uri="{0D108BD9-81ED-4DB2-BD59-A6C34878D82A}">
                    <a16:rowId xmlns:a16="http://schemas.microsoft.com/office/drawing/2014/main" val="10006"/>
                  </a:ext>
                </a:extLst>
              </a:tr>
              <a:tr h="213360">
                <a:tc>
                  <a:txBody>
                    <a:bodyPr/>
                    <a:lstStyle/>
                    <a:p>
                      <a:pPr algn="l">
                        <a:buClrTx/>
                        <a:buSzTx/>
                        <a:buFontTx/>
                        <a:buNone/>
                      </a:pPr>
                      <a:r>
                        <a:rPr lang="en-US" sz="1400" b="0" dirty="0">
                          <a:solidFill>
                            <a:schemeClr val="dk1"/>
                          </a:solidFill>
                        </a:rPr>
                        <a:t> </a:t>
                      </a:r>
                    </a:p>
                  </a:txBody>
                  <a:tcPr marL="68580" marR="68580" marT="0" marB="0">
                    <a:solidFill>
                      <a:schemeClr val="bg1">
                        <a:lumMod val="95000"/>
                      </a:schemeClr>
                    </a:solidFill>
                  </a:tcPr>
                </a:tc>
                <a:tc>
                  <a:txBody>
                    <a:bodyPr/>
                    <a:lstStyle/>
                    <a:p>
                      <a:pPr indent="0">
                        <a:buNone/>
                      </a:pPr>
                      <a:r>
                        <a:rPr lang="en-US" sz="1400"/>
                        <a:t> </a:t>
                      </a:r>
                    </a:p>
                  </a:txBody>
                  <a:tcPr marL="68580" marR="68580" marT="0" marB="0">
                    <a:solidFill>
                      <a:schemeClr val="bg1">
                        <a:lumMod val="95000"/>
                      </a:schemeClr>
                    </a:solidFill>
                  </a:tcPr>
                </a:tc>
                <a:tc>
                  <a:txBody>
                    <a:bodyPr/>
                    <a:lstStyle/>
                    <a:p>
                      <a:pPr indent="0">
                        <a:buNone/>
                      </a:pPr>
                      <a:endParaRPr lang="en-US" sz="1400" dirty="0"/>
                    </a:p>
                  </a:txBody>
                  <a:tcPr marL="68580" marR="68580" marT="0" marB="0">
                    <a:solidFill>
                      <a:schemeClr val="bg1">
                        <a:lumMod val="95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de-DE" altLang="en-US" dirty="0">
                <a:latin typeface="Calibri" panose="020F0502020204030204" charset="0"/>
                <a:sym typeface="+mn-ea"/>
              </a:rPr>
              <a:t>Risks to R&amp;D Project</a:t>
            </a:r>
            <a:endParaRPr lang="de-DE" altLang="en-US" dirty="0">
              <a:latin typeface="Calibri" panose="020F0502020204030204" charset="0"/>
            </a:endParaRPr>
          </a:p>
        </p:txBody>
      </p:sp>
      <p:sp>
        <p:nvSpPr>
          <p:cNvPr id="5" name="Content Placeholder 4"/>
          <p:cNvSpPr>
            <a:spLocks noGrp="1"/>
          </p:cNvSpPr>
          <p:nvPr>
            <p:ph idx="1"/>
          </p:nvPr>
        </p:nvSpPr>
        <p:spPr bwMode="auto">
          <a:xfrm>
            <a:off x="624204" y="1344295"/>
            <a:ext cx="10944225" cy="4526280"/>
          </a:xfrm>
        </p:spPr>
        <p:txBody>
          <a:bodyPr/>
          <a:lstStyle/>
          <a:p>
            <a:pPr>
              <a:defRPr/>
            </a:pPr>
            <a:r>
              <a:rPr lang="en-US" dirty="0">
                <a:latin typeface="Calibri" panose="020F0502020204030204" charset="0"/>
              </a:rPr>
              <a:t>Broken key components like the tunable light source or the MCP might jeopardize the schedule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11504" y="712470"/>
            <a:ext cx="10956925" cy="360045"/>
          </a:xfrm>
        </p:spPr>
        <p:txBody>
          <a:bodyPr/>
          <a:lstStyle/>
          <a:p>
            <a:pPr>
              <a:defRPr/>
            </a:pPr>
            <a:r>
              <a:rPr lang="de-DE" altLang="en-US" dirty="0">
                <a:latin typeface="Calibri" panose="020F0502020204030204" charset="0"/>
              </a:rPr>
              <a:t>Outlook / Summary</a:t>
            </a:r>
          </a:p>
        </p:txBody>
      </p:sp>
      <p:sp>
        <p:nvSpPr>
          <p:cNvPr id="3" name="Content Placeholder 2"/>
          <p:cNvSpPr>
            <a:spLocks noGrp="1"/>
          </p:cNvSpPr>
          <p:nvPr>
            <p:ph idx="1"/>
          </p:nvPr>
        </p:nvSpPr>
        <p:spPr bwMode="auto">
          <a:xfrm>
            <a:off x="624204" y="1344295"/>
            <a:ext cx="10944225" cy="4526280"/>
          </a:xfrm>
        </p:spPr>
        <p:txBody>
          <a:bodyPr/>
          <a:lstStyle/>
          <a:p>
            <a:pPr>
              <a:defRPr/>
            </a:pPr>
            <a:r>
              <a:rPr lang="en-US" altLang="en-US" dirty="0">
                <a:latin typeface="Calibri" panose="020F0502020204030204" charset="0"/>
              </a:rPr>
              <a:t>Finalize the setup</a:t>
            </a:r>
          </a:p>
          <a:p>
            <a:pPr>
              <a:defRPr/>
            </a:pPr>
            <a:r>
              <a:rPr lang="en-US" altLang="en-US" dirty="0">
                <a:latin typeface="Calibri" panose="020F0502020204030204" charset="0"/>
                <a:sym typeface="+mn-ea"/>
              </a:rPr>
              <a:t>Perform first measurements and data analysis</a:t>
            </a:r>
            <a:endParaRPr lang="en-US" altLang="en-US" dirty="0">
              <a:latin typeface="Calibri" panose="020F0502020204030204" charset="0"/>
            </a:endParaRPr>
          </a:p>
          <a:p>
            <a:pPr lvl="0">
              <a:defRPr/>
            </a:pPr>
            <a:r>
              <a:rPr lang="en-US" altLang="en-US" b="1" dirty="0">
                <a:latin typeface="Calibri" panose="020F0502020204030204" charset="0"/>
                <a:sym typeface="+mn-ea"/>
              </a:rPr>
              <a:t>Publications:</a:t>
            </a:r>
          </a:p>
          <a:p>
            <a:pPr lvl="1">
              <a:defRPr/>
            </a:pPr>
            <a:r>
              <a:rPr lang="en-US" altLang="en-US" b="1" dirty="0">
                <a:latin typeface="Calibri" panose="020F0502020204030204" charset="0"/>
                <a:sym typeface="+mn-ea"/>
              </a:rPr>
              <a:t>IPAC2023 TUPL015</a:t>
            </a:r>
            <a:endParaRPr lang="en-US" altLang="en-US" dirty="0">
              <a:latin typeface="Calibri" panose="020F0502020204030204" charset="0"/>
            </a:endParaRPr>
          </a:p>
          <a:p>
            <a:pPr lvl="1">
              <a:defRPr/>
            </a:pPr>
            <a:endParaRPr lang="en-US" dirty="0">
              <a:latin typeface="Calibri" panose="020F0502020204030204"/>
            </a:endParaRPr>
          </a:p>
          <a:p>
            <a:pPr>
              <a:defRPr/>
            </a:pPr>
            <a:endParaRPr lang="en-US" altLang="en-US" dirty="0">
              <a:latin typeface="Calibri" panose="020F0502020204030204" charset="0"/>
            </a:endParaRPr>
          </a:p>
        </p:txBody>
      </p:sp>
    </p:spTree>
  </p:cSld>
  <p:clrMapOvr>
    <a:masterClrMapping/>
  </p:clrMapOvr>
</p:sld>
</file>

<file path=ppt/theme/theme1.xml><?xml version="1.0" encoding="utf-8"?>
<a:theme xmlns:a="http://schemas.openxmlformats.org/drawingml/2006/main" name="2_XFEL_PowerPoint_16x9_v3_R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6"/>
        </a:solidFill>
      </a:spPr>
      <a:bodyPr/>
      <a:lstStyle/>
    </a:spDef>
    <a:lnDef>
      <a:spPr bwMode="auto">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spPr>
      <a:body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XFEL_PowerPoint_16x9_v3_RW</Template>
  <TotalTime>0</TotalTime>
  <Words>332</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2_XFEL_PowerPoint_16x9_v3_RW</vt:lpstr>
      <vt:lpstr>XFEL Accelerator R&amp;D Status Report RP-323: Cathode Mean Transverse Energy</vt:lpstr>
      <vt:lpstr>Scope of the R&amp;D activity</vt:lpstr>
      <vt:lpstr>Achievements in the past year</vt:lpstr>
      <vt:lpstr>Deviations from plan</vt:lpstr>
      <vt:lpstr>Timeline of this R&amp;D activity </vt:lpstr>
      <vt:lpstr>Risks to R&amp;D Project</vt:lpstr>
      <vt:lpstr>Outlook /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Riko Wichmann</dc:creator>
  <cp:lastModifiedBy>Lederer, Sven</cp:lastModifiedBy>
  <cp:revision>27</cp:revision>
  <dcterms:created xsi:type="dcterms:W3CDTF">2023-05-02T12:20:23Z</dcterms:created>
  <dcterms:modified xsi:type="dcterms:W3CDTF">2023-05-03T12:29:12Z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1033-11.1.0.11698</vt:lpwstr>
  </property>
</Properties>
</file>