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2"/>
    <p:sldMasterId id="2147483670" r:id="rId3"/>
  </p:sldMasterIdLst>
  <p:notesMasterIdLst>
    <p:notesMasterId r:id="rId13"/>
  </p:notesMasterIdLst>
  <p:handoutMasterIdLst>
    <p:handoutMasterId r:id="rId14"/>
  </p:handoutMasterIdLst>
  <p:sldIdLst>
    <p:sldId id="256" r:id="rId4"/>
    <p:sldId id="257" r:id="rId5"/>
    <p:sldId id="276" r:id="rId6"/>
    <p:sldId id="277" r:id="rId7"/>
    <p:sldId id="264" r:id="rId8"/>
    <p:sldId id="272" r:id="rId9"/>
    <p:sldId id="259" r:id="rId10"/>
    <p:sldId id="275" r:id="rId11"/>
    <p:sldId id="265" r:id="rId12"/>
  </p:sldIdLst>
  <p:sldSz cx="12192000" cy="6858000"/>
  <p:notesSz cx="12192000" cy="6858000"/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114" y="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9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6905979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900"/>
            </a:lvl1pPr>
          </a:lstStyle>
          <a:p>
            <a:fld id="{696C064A-D61B-4B21-B757-51A9B82445B8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905979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/>
            </a:lvl1pPr>
          </a:lstStyle>
          <a:p>
            <a:fld id="{50305E07-67EA-4042-A3F6-853A8AD8D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979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979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612000" y="1120776"/>
            <a:ext cx="8039624" cy="1050925"/>
          </a:xfrm>
        </p:spPr>
        <p:txBody>
          <a:bodyPr anchor="b"/>
          <a:lstStyle>
            <a:lvl1pPr algn="l">
              <a:defRPr sz="28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623889" y="2583180"/>
            <a:ext cx="8039624" cy="333025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</a:p>
        </p:txBody>
      </p:sp>
      <p:pic>
        <p:nvPicPr>
          <p:cNvPr id="7" name="Grafik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10144125" y="771527"/>
            <a:ext cx="1423988" cy="142234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623888" y="6413956"/>
            <a:ext cx="2275200" cy="1204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auto">
          <a:xfrm>
            <a:off x="10136119" y="2518681"/>
            <a:ext cx="1440000" cy="1440000"/>
          </a:xfrm>
          <a:prstGeom prst="rect">
            <a:avLst/>
          </a:prstGeom>
        </p:spPr>
      </p:pic>
      <p:pic>
        <p:nvPicPr>
          <p:cNvPr id="12" name="Picture 11" descr="Helmholtz-Logo-Blue-RGB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930130" y="4438650"/>
            <a:ext cx="1852941" cy="25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, Picture,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 bwMode="auto">
          <a:xfrm>
            <a:off x="623888" y="2024063"/>
            <a:ext cx="8101013" cy="388937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623887" y="5913438"/>
            <a:ext cx="8101013" cy="241299"/>
          </a:xfrm>
        </p:spPr>
        <p:txBody>
          <a:bodyPr tIns="36000" rIns="0"/>
          <a:lstStyle>
            <a:lvl1pPr marL="0" indent="0">
              <a:buFont typeface="Arial" panose="020B0604020202020204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 bwMode="auto">
          <a:xfrm>
            <a:off x="8934451" y="2033590"/>
            <a:ext cx="2633662" cy="3879847"/>
          </a:xfrm>
        </p:spPr>
        <p:txBody>
          <a:bodyPr/>
          <a:lstStyle>
            <a:lvl1pPr marL="266700" indent="-266700">
              <a:defRPr sz="1400"/>
            </a:lvl1pPr>
            <a:lvl2pPr marL="542925" indent="-276225">
              <a:defRPr sz="1400"/>
            </a:lvl2pPr>
            <a:lvl3pPr marL="809625" indent="-266700">
              <a:defRPr sz="1400"/>
            </a:lvl3pPr>
            <a:lvl4pPr marL="990600" indent="-180975">
              <a:defRPr sz="1400"/>
            </a:lvl4pPr>
            <a:lvl5pPr marL="1162050" indent="-171450">
              <a:defRPr sz="1400"/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612000" y="1120776"/>
            <a:ext cx="8039624" cy="1050925"/>
          </a:xfrm>
        </p:spPr>
        <p:txBody>
          <a:bodyPr anchor="b"/>
          <a:lstStyle>
            <a:lvl1pPr algn="l">
              <a:defRPr sz="28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623889" y="2583180"/>
            <a:ext cx="8039624" cy="333025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</a:p>
        </p:txBody>
      </p:sp>
      <p:pic>
        <p:nvPicPr>
          <p:cNvPr id="7" name="Grafik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10144125" y="771527"/>
            <a:ext cx="1423988" cy="142234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623888" y="6413956"/>
            <a:ext cx="2275200" cy="1204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auto">
          <a:xfrm>
            <a:off x="10136119" y="2518681"/>
            <a:ext cx="1440000" cy="1440000"/>
          </a:xfrm>
          <a:prstGeom prst="rect">
            <a:avLst/>
          </a:prstGeom>
        </p:spPr>
      </p:pic>
      <p:pic>
        <p:nvPicPr>
          <p:cNvPr id="12" name="Picture 11" descr="Helmholtz-Logo-Blue-RGB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930130" y="4438650"/>
            <a:ext cx="1852941" cy="25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Chapter brea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06635" y="1552576"/>
            <a:ext cx="10961477" cy="3814764"/>
          </a:xfrm>
        </p:spPr>
        <p:txBody>
          <a:bodyPr anchor="ctr"/>
          <a:lstStyle>
            <a:lvl1pPr>
              <a:defRPr sz="6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3887" y="5448300"/>
            <a:ext cx="10944225" cy="57467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and Big Pic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 bwMode="auto">
          <a:xfrm>
            <a:off x="623888" y="2024063"/>
            <a:ext cx="10944224" cy="388937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ig Pic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 bwMode="auto">
          <a:xfrm>
            <a:off x="623888" y="828675"/>
            <a:ext cx="10944224" cy="5084763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623887" y="5913438"/>
            <a:ext cx="10944225" cy="241299"/>
          </a:xfrm>
        </p:spPr>
        <p:txBody>
          <a:bodyPr tIns="36000" rIns="0"/>
          <a:lstStyle>
            <a:lvl1pPr marL="0" indent="0">
              <a:buFont typeface="Arial" panose="020B0604020202020204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 Pictur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 bwMode="auto">
          <a:xfrm>
            <a:off x="623889" y="1196976"/>
            <a:ext cx="5292723" cy="4716463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 bwMode="auto">
          <a:xfrm>
            <a:off x="6275388" y="1196976"/>
            <a:ext cx="5292725" cy="4716463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623888" y="5913438"/>
            <a:ext cx="5292726" cy="241299"/>
          </a:xfrm>
        </p:spPr>
        <p:txBody>
          <a:bodyPr tIns="36000" rIns="0"/>
          <a:lstStyle>
            <a:lvl1pPr marL="0" indent="0">
              <a:buFont typeface="Arial" panose="020B0604020202020204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6275385" y="5913438"/>
            <a:ext cx="5292727" cy="241299"/>
          </a:xfrm>
        </p:spPr>
        <p:txBody>
          <a:bodyPr tIns="36000" rIns="0"/>
          <a:lstStyle>
            <a:lvl1pPr marL="0" indent="0">
              <a:buFont typeface="Arial" panose="020B0604020202020204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and 2 Pictur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 bwMode="auto">
          <a:xfrm>
            <a:off x="623887" y="2024063"/>
            <a:ext cx="5292725" cy="306228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 bwMode="auto">
          <a:xfrm>
            <a:off x="6275389" y="2024063"/>
            <a:ext cx="5292724" cy="306228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623888" y="5086351"/>
            <a:ext cx="5292726" cy="241299"/>
          </a:xfrm>
        </p:spPr>
        <p:txBody>
          <a:bodyPr tIns="36000" rIns="0"/>
          <a:lstStyle>
            <a:lvl1pPr marL="0" indent="0">
              <a:buFont typeface="Arial" panose="020B0604020202020204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6275385" y="5086351"/>
            <a:ext cx="5292727" cy="241299"/>
          </a:xfrm>
        </p:spPr>
        <p:txBody>
          <a:bodyPr tIns="36000" rIns="0"/>
          <a:lstStyle>
            <a:lvl1pPr marL="0" indent="0">
              <a:buFont typeface="Arial" panose="020B0604020202020204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, Picture,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 bwMode="auto">
          <a:xfrm>
            <a:off x="623888" y="2024063"/>
            <a:ext cx="8101013" cy="388937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623887" y="5913438"/>
            <a:ext cx="8101013" cy="241299"/>
          </a:xfrm>
        </p:spPr>
        <p:txBody>
          <a:bodyPr tIns="36000" rIns="0"/>
          <a:lstStyle>
            <a:lvl1pPr marL="0" indent="0">
              <a:buFont typeface="Arial" panose="020B0604020202020204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 bwMode="auto">
          <a:xfrm>
            <a:off x="8934451" y="2033590"/>
            <a:ext cx="2633662" cy="3879847"/>
          </a:xfrm>
        </p:spPr>
        <p:txBody>
          <a:bodyPr/>
          <a:lstStyle>
            <a:lvl1pPr marL="266700" indent="-266700">
              <a:defRPr sz="1400"/>
            </a:lvl1pPr>
            <a:lvl2pPr marL="542925" indent="-276225">
              <a:defRPr sz="1400"/>
            </a:lvl2pPr>
            <a:lvl3pPr marL="809625" indent="-266700">
              <a:defRPr sz="1400"/>
            </a:lvl3pPr>
            <a:lvl4pPr marL="990600" indent="-180975">
              <a:defRPr sz="1400"/>
            </a:lvl4pPr>
            <a:lvl5pPr marL="1162050" indent="-171450">
              <a:defRPr sz="1400"/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  <a:endParaRPr lang="de-D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612000" y="1120776"/>
            <a:ext cx="8039624" cy="1050925"/>
          </a:xfrm>
        </p:spPr>
        <p:txBody>
          <a:bodyPr anchor="b"/>
          <a:lstStyle>
            <a:lvl1pPr algn="l">
              <a:defRPr sz="28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623889" y="2583180"/>
            <a:ext cx="8039624" cy="333025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</a:p>
        </p:txBody>
      </p:sp>
      <p:pic>
        <p:nvPicPr>
          <p:cNvPr id="7" name="Grafik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10144125" y="771527"/>
            <a:ext cx="1423988" cy="142234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623888" y="6413956"/>
            <a:ext cx="2275200" cy="1204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auto">
          <a:xfrm>
            <a:off x="10136119" y="2518681"/>
            <a:ext cx="1440000" cy="1440000"/>
          </a:xfrm>
          <a:prstGeom prst="rect">
            <a:avLst/>
          </a:prstGeom>
        </p:spPr>
      </p:pic>
      <p:pic>
        <p:nvPicPr>
          <p:cNvPr id="12" name="Picture 11" descr="Helmholtz-Logo-Blue-RGB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930130" y="4438650"/>
            <a:ext cx="1852941" cy="25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Chapter brea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06635" y="1552576"/>
            <a:ext cx="10961477" cy="3814764"/>
          </a:xfrm>
        </p:spPr>
        <p:txBody>
          <a:bodyPr anchor="ctr"/>
          <a:lstStyle>
            <a:lvl1pPr>
              <a:defRPr sz="6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3887" y="5448300"/>
            <a:ext cx="10944225" cy="57467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and Big Pic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 bwMode="auto">
          <a:xfrm>
            <a:off x="623888" y="2024063"/>
            <a:ext cx="10944224" cy="388937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ig Pic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 bwMode="auto">
          <a:xfrm>
            <a:off x="623888" y="828675"/>
            <a:ext cx="10944224" cy="5084763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623887" y="5913438"/>
            <a:ext cx="10944225" cy="241299"/>
          </a:xfrm>
        </p:spPr>
        <p:txBody>
          <a:bodyPr tIns="36000" rIns="0"/>
          <a:lstStyle>
            <a:lvl1pPr marL="0" indent="0">
              <a:buFont typeface="Arial" panose="020B0604020202020204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 Pictur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 bwMode="auto">
          <a:xfrm>
            <a:off x="623889" y="1196976"/>
            <a:ext cx="5292723" cy="4716463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 bwMode="auto">
          <a:xfrm>
            <a:off x="6275388" y="1196976"/>
            <a:ext cx="5292725" cy="4716463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623888" y="5913438"/>
            <a:ext cx="5292726" cy="241299"/>
          </a:xfrm>
        </p:spPr>
        <p:txBody>
          <a:bodyPr tIns="36000" rIns="0"/>
          <a:lstStyle>
            <a:lvl1pPr marL="0" indent="0">
              <a:buFont typeface="Arial" panose="020B0604020202020204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6275385" y="5913438"/>
            <a:ext cx="5292727" cy="241299"/>
          </a:xfrm>
        </p:spPr>
        <p:txBody>
          <a:bodyPr tIns="36000" rIns="0"/>
          <a:lstStyle>
            <a:lvl1pPr marL="0" indent="0">
              <a:buFont typeface="Arial" panose="020B0604020202020204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and 2 Pictur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 bwMode="auto">
          <a:xfrm>
            <a:off x="623887" y="2024063"/>
            <a:ext cx="5292725" cy="306228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 bwMode="auto">
          <a:xfrm>
            <a:off x="6275389" y="2024063"/>
            <a:ext cx="5292724" cy="306228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623888" y="5086351"/>
            <a:ext cx="5292726" cy="241299"/>
          </a:xfrm>
        </p:spPr>
        <p:txBody>
          <a:bodyPr tIns="36000" rIns="0"/>
          <a:lstStyle>
            <a:lvl1pPr marL="0" indent="0">
              <a:buFont typeface="Arial" panose="020B0604020202020204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6275385" y="5086351"/>
            <a:ext cx="5292727" cy="241299"/>
          </a:xfrm>
        </p:spPr>
        <p:txBody>
          <a:bodyPr tIns="36000" rIns="0"/>
          <a:lstStyle>
            <a:lvl1pPr marL="0" indent="0">
              <a:buFont typeface="Arial" panose="020B0604020202020204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Chapter brea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06635" y="1552576"/>
            <a:ext cx="10961477" cy="3814764"/>
          </a:xfrm>
        </p:spPr>
        <p:txBody>
          <a:bodyPr anchor="ctr"/>
          <a:lstStyle>
            <a:lvl1pPr>
              <a:defRPr sz="6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3887" y="5448300"/>
            <a:ext cx="10944225" cy="57467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, Picture,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 bwMode="auto">
          <a:xfrm>
            <a:off x="623888" y="2024063"/>
            <a:ext cx="8101013" cy="388937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623887" y="5913438"/>
            <a:ext cx="8101013" cy="241299"/>
          </a:xfrm>
        </p:spPr>
        <p:txBody>
          <a:bodyPr tIns="36000" rIns="0"/>
          <a:lstStyle>
            <a:lvl1pPr marL="0" indent="0">
              <a:buFont typeface="Arial" panose="020B0604020202020204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 bwMode="auto">
          <a:xfrm>
            <a:off x="8934451" y="2033590"/>
            <a:ext cx="2633662" cy="3879847"/>
          </a:xfrm>
        </p:spPr>
        <p:txBody>
          <a:bodyPr/>
          <a:lstStyle>
            <a:lvl1pPr marL="266700" indent="-266700">
              <a:defRPr sz="1400"/>
            </a:lvl1pPr>
            <a:lvl2pPr marL="542925" indent="-276225">
              <a:defRPr sz="1400"/>
            </a:lvl2pPr>
            <a:lvl3pPr marL="809625" indent="-266700">
              <a:defRPr sz="1400"/>
            </a:lvl3pPr>
            <a:lvl4pPr marL="990600" indent="-180975">
              <a:defRPr sz="1400"/>
            </a:lvl4pPr>
            <a:lvl5pPr marL="1162050" indent="-171450">
              <a:defRPr sz="1400"/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and Big Pic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 bwMode="auto">
          <a:xfrm>
            <a:off x="623888" y="2024063"/>
            <a:ext cx="10944224" cy="388937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ig Pic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 bwMode="auto">
          <a:xfrm>
            <a:off x="623888" y="828675"/>
            <a:ext cx="10944224" cy="5084763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623887" y="5913438"/>
            <a:ext cx="10944225" cy="241299"/>
          </a:xfrm>
        </p:spPr>
        <p:txBody>
          <a:bodyPr tIns="36000" rIns="0"/>
          <a:lstStyle>
            <a:lvl1pPr marL="0" indent="0">
              <a:buFont typeface="Arial" panose="020B0604020202020204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 Pictur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 bwMode="auto">
          <a:xfrm>
            <a:off x="623889" y="1196976"/>
            <a:ext cx="5292723" cy="4716463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 bwMode="auto">
          <a:xfrm>
            <a:off x="6275388" y="1196976"/>
            <a:ext cx="5292725" cy="4716463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623888" y="5913438"/>
            <a:ext cx="5292726" cy="241299"/>
          </a:xfrm>
        </p:spPr>
        <p:txBody>
          <a:bodyPr tIns="36000" rIns="0"/>
          <a:lstStyle>
            <a:lvl1pPr marL="0" indent="0">
              <a:buFont typeface="Arial" panose="020B0604020202020204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6275385" y="5913438"/>
            <a:ext cx="5292727" cy="241299"/>
          </a:xfrm>
        </p:spPr>
        <p:txBody>
          <a:bodyPr tIns="36000" rIns="0"/>
          <a:lstStyle>
            <a:lvl1pPr marL="0" indent="0">
              <a:buFont typeface="Arial" panose="020B0604020202020204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and 2 Pictur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 bwMode="auto">
          <a:xfrm>
            <a:off x="623887" y="2024063"/>
            <a:ext cx="5292725" cy="306228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 bwMode="auto">
          <a:xfrm>
            <a:off x="6275389" y="2024063"/>
            <a:ext cx="5292724" cy="306228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623888" y="5086351"/>
            <a:ext cx="5292726" cy="241299"/>
          </a:xfrm>
        </p:spPr>
        <p:txBody>
          <a:bodyPr tIns="36000" rIns="0"/>
          <a:lstStyle>
            <a:lvl1pPr marL="0" indent="0">
              <a:buFont typeface="Arial" panose="020B0604020202020204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6275385" y="5086351"/>
            <a:ext cx="5292727" cy="241299"/>
          </a:xfrm>
        </p:spPr>
        <p:txBody>
          <a:bodyPr tIns="36000" rIns="0"/>
          <a:lstStyle>
            <a:lvl1pPr marL="0" indent="0">
              <a:buFont typeface="Arial" panose="020B0604020202020204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4.emf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5" Type="http://schemas.openxmlformats.org/officeDocument/2006/relationships/image" Target="../media/image4.emf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11189" y="712232"/>
            <a:ext cx="10956924" cy="78054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3889" y="2024063"/>
            <a:ext cx="10944224" cy="3889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en-US"/>
              <a:t>Level 1</a:t>
            </a:r>
          </a:p>
          <a:p>
            <a:pPr lvl="1">
              <a:defRPr/>
            </a:pPr>
            <a:r>
              <a:rPr lang="en-US"/>
              <a:t>Level 2</a:t>
            </a:r>
          </a:p>
          <a:p>
            <a:pPr lvl="2">
              <a:defRPr/>
            </a:pPr>
            <a:r>
              <a:rPr lang="en-US"/>
              <a:t>Level 3</a:t>
            </a:r>
          </a:p>
          <a:p>
            <a:pPr lvl="3">
              <a:defRPr/>
            </a:pPr>
            <a:r>
              <a:rPr lang="en-US"/>
              <a:t>Level 4</a:t>
            </a:r>
          </a:p>
          <a:p>
            <a:pPr lvl="4">
              <a:defRPr/>
            </a:pPr>
            <a:r>
              <a:rPr lang="en-US"/>
              <a:t>Level 5</a:t>
            </a:r>
          </a:p>
        </p:txBody>
      </p:sp>
      <p:sp>
        <p:nvSpPr>
          <p:cNvPr id="9" name="Textfeld 8"/>
          <p:cNvSpPr txBox="1"/>
          <p:nvPr/>
        </p:nvSpPr>
        <p:spPr bwMode="auto">
          <a:xfrm>
            <a:off x="11377083" y="293577"/>
            <a:ext cx="514351" cy="29379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defRPr/>
            </a:pPr>
            <a:fld id="{A5DEC3FA-4FB7-4309-A077-6BB31CA8E81A}" type="slidenum">
              <a:rPr lang="en-US" sz="1600"/>
              <a:t>‹#›</a:t>
            </a:fld>
            <a:endParaRPr lang="en-US" sz="1600"/>
          </a:p>
        </p:txBody>
      </p:sp>
      <p:cxnSp>
        <p:nvCxnSpPr>
          <p:cNvPr id="11" name="Gerader Verbinder 10"/>
          <p:cNvCxnSpPr/>
          <p:nvPr/>
        </p:nvCxnSpPr>
        <p:spPr bwMode="auto">
          <a:xfrm>
            <a:off x="623889" y="339297"/>
            <a:ext cx="5292724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/>
        </p:nvCxnSpPr>
        <p:spPr bwMode="auto">
          <a:xfrm>
            <a:off x="6275389" y="339297"/>
            <a:ext cx="5292726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 bwMode="auto">
          <a:xfrm>
            <a:off x="623888" y="6413956"/>
            <a:ext cx="2275200" cy="120448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 bwMode="auto">
          <a:xfrm>
            <a:off x="623888" y="381001"/>
            <a:ext cx="5292725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de-DE" sz="900">
                <a:latin typeface="Calibri" panose="020F0502020204030204"/>
              </a:rPr>
              <a:t>XFEL Accelerator R&amp;D Status</a:t>
            </a:r>
          </a:p>
        </p:txBody>
      </p:sp>
      <p:sp>
        <p:nvSpPr>
          <p:cNvPr id="8" name="Rechteck 7"/>
          <p:cNvSpPr/>
          <p:nvPr/>
        </p:nvSpPr>
        <p:spPr bwMode="auto">
          <a:xfrm>
            <a:off x="6275389" y="381001"/>
            <a:ext cx="529272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en-US" sz="900"/>
              <a:t>Your name, position / group , date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 bwMode="auto">
          <a:xfrm>
            <a:off x="10848113" y="5973115"/>
            <a:ext cx="720000" cy="720000"/>
          </a:xfrm>
          <a:prstGeom prst="rect">
            <a:avLst/>
          </a:prstGeom>
        </p:spPr>
      </p:pic>
      <p:pic>
        <p:nvPicPr>
          <p:cNvPr id="12" name="Picture 11" descr="Helmholtz-Logo-Blue-RGB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688705" y="6207125"/>
            <a:ext cx="1852941" cy="252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l" defTabSz="914400">
        <a:lnSpc>
          <a:spcPct val="100000"/>
        </a:lnSpc>
        <a:spcBef>
          <a:spcPts val="0"/>
        </a:spcBef>
        <a:buNone/>
        <a:defRPr sz="2200" b="1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505" indent="-357505" algn="l" defTabSz="914400">
        <a:lnSpc>
          <a:spcPct val="114000"/>
        </a:lnSpc>
        <a:spcBef>
          <a:spcPts val="1800"/>
        </a:spcBef>
        <a:buClr>
          <a:schemeClr val="bg2"/>
        </a:buClr>
        <a:buSzPct val="80000"/>
        <a:buFontTx/>
        <a:buBlip>
          <a:blip r:embed="rId15"/>
        </a:buBlip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357505" algn="l" defTabSz="914400">
        <a:lnSpc>
          <a:spcPct val="114000"/>
        </a:lnSpc>
        <a:spcBef>
          <a:spcPts val="0"/>
        </a:spcBef>
        <a:buClr>
          <a:schemeClr val="accent2"/>
        </a:buClr>
        <a:buFont typeface="Wingdings" panose="05000000000000000000" charset="0"/>
        <a:buChar char="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82980" indent="-268605" algn="l" defTabSz="914400">
        <a:lnSpc>
          <a:spcPct val="114000"/>
        </a:lnSpc>
        <a:spcBef>
          <a:spcPts val="0"/>
        </a:spcBef>
        <a:buSzPct val="60000"/>
        <a:buFont typeface="Arial" panose="020B0604020202020204"/>
        <a:buChar char="►"/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173355" algn="l" defTabSz="914400">
        <a:lnSpc>
          <a:spcPct val="114000"/>
        </a:lnSpc>
        <a:spcBef>
          <a:spcPts val="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348105" indent="-180975" algn="l" defTabSz="914400">
        <a:lnSpc>
          <a:spcPct val="114000"/>
        </a:lnSpc>
        <a:spcBef>
          <a:spcPts val="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11189" y="712232"/>
            <a:ext cx="10956924" cy="78054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3889" y="2024063"/>
            <a:ext cx="10944224" cy="3889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en-US"/>
              <a:t>Level 1</a:t>
            </a:r>
          </a:p>
          <a:p>
            <a:pPr lvl="1">
              <a:defRPr/>
            </a:pPr>
            <a:r>
              <a:rPr lang="en-US"/>
              <a:t>Level 2</a:t>
            </a:r>
          </a:p>
          <a:p>
            <a:pPr lvl="2">
              <a:defRPr/>
            </a:pPr>
            <a:r>
              <a:rPr lang="en-US"/>
              <a:t>Level 3</a:t>
            </a:r>
          </a:p>
          <a:p>
            <a:pPr lvl="3">
              <a:defRPr/>
            </a:pPr>
            <a:r>
              <a:rPr lang="en-US"/>
              <a:t>Level 4</a:t>
            </a:r>
          </a:p>
          <a:p>
            <a:pPr lvl="4">
              <a:defRPr/>
            </a:pPr>
            <a:r>
              <a:rPr lang="en-US"/>
              <a:t>Level 5</a:t>
            </a:r>
          </a:p>
        </p:txBody>
      </p:sp>
      <p:sp>
        <p:nvSpPr>
          <p:cNvPr id="9" name="Textfeld 8"/>
          <p:cNvSpPr txBox="1"/>
          <p:nvPr/>
        </p:nvSpPr>
        <p:spPr bwMode="auto">
          <a:xfrm>
            <a:off x="11377083" y="293577"/>
            <a:ext cx="514351" cy="29379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defRPr/>
            </a:pPr>
            <a:fld id="{A5DEC3FA-4FB7-4309-A077-6BB31CA8E81A}" type="slidenum">
              <a:rPr lang="en-US" sz="1600"/>
              <a:t>‹#›</a:t>
            </a:fld>
            <a:endParaRPr lang="en-US" sz="1600"/>
          </a:p>
        </p:txBody>
      </p:sp>
      <p:cxnSp>
        <p:nvCxnSpPr>
          <p:cNvPr id="11" name="Gerader Verbinder 10"/>
          <p:cNvCxnSpPr/>
          <p:nvPr/>
        </p:nvCxnSpPr>
        <p:spPr bwMode="auto">
          <a:xfrm>
            <a:off x="623889" y="339297"/>
            <a:ext cx="5292724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/>
        </p:nvCxnSpPr>
        <p:spPr bwMode="auto">
          <a:xfrm>
            <a:off x="6275389" y="339297"/>
            <a:ext cx="5292726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 bwMode="auto">
          <a:xfrm>
            <a:off x="623888" y="6413956"/>
            <a:ext cx="2275200" cy="120448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 bwMode="auto">
          <a:xfrm>
            <a:off x="623888" y="381001"/>
            <a:ext cx="5292725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de-DE" sz="900">
                <a:latin typeface="Calibri" panose="020F0502020204030204"/>
              </a:rPr>
              <a:t>XFEL Accelerator R&amp;D Status</a:t>
            </a:r>
          </a:p>
        </p:txBody>
      </p:sp>
      <p:sp>
        <p:nvSpPr>
          <p:cNvPr id="8" name="Rechteck 7"/>
          <p:cNvSpPr/>
          <p:nvPr/>
        </p:nvSpPr>
        <p:spPr bwMode="auto">
          <a:xfrm>
            <a:off x="6275389" y="381001"/>
            <a:ext cx="529272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en-US" sz="900"/>
              <a:t>Your name, position / group , date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 bwMode="auto">
          <a:xfrm>
            <a:off x="10848113" y="5973115"/>
            <a:ext cx="720000" cy="720000"/>
          </a:xfrm>
          <a:prstGeom prst="rect">
            <a:avLst/>
          </a:prstGeom>
        </p:spPr>
      </p:pic>
      <p:pic>
        <p:nvPicPr>
          <p:cNvPr id="12" name="Picture 11" descr="Helmholtz-Logo-Blue-RGB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688705" y="6207125"/>
            <a:ext cx="1852941" cy="252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hf sldNum="0" hdr="0" ftr="0" dt="0"/>
  <p:txStyles>
    <p:titleStyle>
      <a:lvl1pPr algn="l" defTabSz="914400">
        <a:lnSpc>
          <a:spcPct val="100000"/>
        </a:lnSpc>
        <a:spcBef>
          <a:spcPts val="0"/>
        </a:spcBef>
        <a:buNone/>
        <a:defRPr sz="2200" b="1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505" indent="-357505" algn="l" defTabSz="914400">
        <a:lnSpc>
          <a:spcPct val="114000"/>
        </a:lnSpc>
        <a:spcBef>
          <a:spcPts val="1800"/>
        </a:spcBef>
        <a:buClr>
          <a:schemeClr val="bg2"/>
        </a:buClr>
        <a:buSzPct val="80000"/>
        <a:buFontTx/>
        <a:buBlip>
          <a:blip r:embed="rId15"/>
        </a:buBlip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357505" algn="l" defTabSz="914400">
        <a:lnSpc>
          <a:spcPct val="114000"/>
        </a:lnSpc>
        <a:spcBef>
          <a:spcPts val="0"/>
        </a:spcBef>
        <a:buClr>
          <a:schemeClr val="accent2"/>
        </a:buClr>
        <a:buFont typeface="Wingdings" panose="05000000000000000000" charset="0"/>
        <a:buChar char="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82980" indent="-268605" algn="l" defTabSz="914400">
        <a:lnSpc>
          <a:spcPct val="114000"/>
        </a:lnSpc>
        <a:spcBef>
          <a:spcPts val="0"/>
        </a:spcBef>
        <a:buSzPct val="60000"/>
        <a:buFont typeface="Arial" panose="020B0604020202020204"/>
        <a:buChar char="►"/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173355" algn="l" defTabSz="914400">
        <a:lnSpc>
          <a:spcPct val="114000"/>
        </a:lnSpc>
        <a:spcBef>
          <a:spcPts val="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348105" indent="-180975" algn="l" defTabSz="914400">
        <a:lnSpc>
          <a:spcPct val="114000"/>
        </a:lnSpc>
        <a:spcBef>
          <a:spcPts val="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11189" y="712232"/>
            <a:ext cx="10956924" cy="78054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3889" y="2024063"/>
            <a:ext cx="10944224" cy="3889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en-US"/>
              <a:t>Level 1</a:t>
            </a:r>
          </a:p>
          <a:p>
            <a:pPr lvl="1">
              <a:defRPr/>
            </a:pPr>
            <a:r>
              <a:rPr lang="en-US"/>
              <a:t>Level 2</a:t>
            </a:r>
          </a:p>
          <a:p>
            <a:pPr lvl="2">
              <a:defRPr/>
            </a:pPr>
            <a:r>
              <a:rPr lang="en-US"/>
              <a:t>Level 3</a:t>
            </a:r>
          </a:p>
          <a:p>
            <a:pPr lvl="3">
              <a:defRPr/>
            </a:pPr>
            <a:r>
              <a:rPr lang="en-US"/>
              <a:t>Level 4</a:t>
            </a:r>
          </a:p>
          <a:p>
            <a:pPr lvl="4">
              <a:defRPr/>
            </a:pPr>
            <a:r>
              <a:rPr lang="en-US"/>
              <a:t>Level 5</a:t>
            </a:r>
          </a:p>
        </p:txBody>
      </p:sp>
      <p:sp>
        <p:nvSpPr>
          <p:cNvPr id="9" name="Textfeld 8"/>
          <p:cNvSpPr txBox="1"/>
          <p:nvPr/>
        </p:nvSpPr>
        <p:spPr bwMode="auto">
          <a:xfrm>
            <a:off x="11377083" y="293577"/>
            <a:ext cx="514351" cy="29379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defRPr/>
            </a:pPr>
            <a:fld id="{A5DEC3FA-4FB7-4309-A077-6BB31CA8E81A}" type="slidenum">
              <a:rPr lang="en-US" sz="1600"/>
              <a:t>‹#›</a:t>
            </a:fld>
            <a:endParaRPr lang="en-US" sz="1600"/>
          </a:p>
        </p:txBody>
      </p:sp>
      <p:cxnSp>
        <p:nvCxnSpPr>
          <p:cNvPr id="11" name="Gerader Verbinder 10"/>
          <p:cNvCxnSpPr/>
          <p:nvPr/>
        </p:nvCxnSpPr>
        <p:spPr bwMode="auto">
          <a:xfrm>
            <a:off x="623889" y="339297"/>
            <a:ext cx="5292724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/>
        </p:nvCxnSpPr>
        <p:spPr bwMode="auto">
          <a:xfrm>
            <a:off x="6275389" y="339297"/>
            <a:ext cx="5292726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 bwMode="auto">
          <a:xfrm>
            <a:off x="623888" y="6413956"/>
            <a:ext cx="2275200" cy="120448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 bwMode="auto">
          <a:xfrm>
            <a:off x="623888" y="381001"/>
            <a:ext cx="5292725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de-DE" sz="900">
                <a:latin typeface="Calibri" panose="020F0502020204030204"/>
              </a:rPr>
              <a:t>XFEL Accelerator R&amp;D Status</a:t>
            </a:r>
          </a:p>
        </p:txBody>
      </p:sp>
      <p:sp>
        <p:nvSpPr>
          <p:cNvPr id="8" name="Rechteck 7"/>
          <p:cNvSpPr/>
          <p:nvPr/>
        </p:nvSpPr>
        <p:spPr bwMode="auto">
          <a:xfrm>
            <a:off x="6275389" y="381001"/>
            <a:ext cx="529272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en-US" sz="900"/>
              <a:t>Your name, position / group , date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 bwMode="auto">
          <a:xfrm>
            <a:off x="10848113" y="5973115"/>
            <a:ext cx="720000" cy="720000"/>
          </a:xfrm>
          <a:prstGeom prst="rect">
            <a:avLst/>
          </a:prstGeom>
        </p:spPr>
      </p:pic>
      <p:pic>
        <p:nvPicPr>
          <p:cNvPr id="12" name="Picture 11" descr="Helmholtz-Logo-Blue-RGB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688705" y="6207125"/>
            <a:ext cx="1852941" cy="252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</p:sldLayoutIdLst>
  <p:hf sldNum="0" hdr="0" ftr="0" dt="0"/>
  <p:txStyles>
    <p:titleStyle>
      <a:lvl1pPr algn="l" defTabSz="914400">
        <a:lnSpc>
          <a:spcPct val="100000"/>
        </a:lnSpc>
        <a:spcBef>
          <a:spcPts val="0"/>
        </a:spcBef>
        <a:buNone/>
        <a:defRPr sz="2200" b="1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505" indent="-357505" algn="l" defTabSz="914400">
        <a:lnSpc>
          <a:spcPct val="114000"/>
        </a:lnSpc>
        <a:spcBef>
          <a:spcPts val="1800"/>
        </a:spcBef>
        <a:buClr>
          <a:schemeClr val="bg2"/>
        </a:buClr>
        <a:buSzPct val="80000"/>
        <a:buFontTx/>
        <a:buBlip>
          <a:blip r:embed="rId15"/>
        </a:buBlip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357505" algn="l" defTabSz="914400">
        <a:lnSpc>
          <a:spcPct val="114000"/>
        </a:lnSpc>
        <a:spcBef>
          <a:spcPts val="0"/>
        </a:spcBef>
        <a:buClr>
          <a:schemeClr val="accent2"/>
        </a:buClr>
        <a:buFont typeface="Wingdings" panose="05000000000000000000" charset="0"/>
        <a:buChar char="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82980" indent="-268605" algn="l" defTabSz="914400">
        <a:lnSpc>
          <a:spcPct val="114000"/>
        </a:lnSpc>
        <a:spcBef>
          <a:spcPts val="0"/>
        </a:spcBef>
        <a:buSzPct val="60000"/>
        <a:buFont typeface="Arial" panose="020B0604020202020204"/>
        <a:buChar char="►"/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173355" algn="l" defTabSz="914400">
        <a:lnSpc>
          <a:spcPct val="114000"/>
        </a:lnSpc>
        <a:spcBef>
          <a:spcPts val="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348105" indent="-180975" algn="l" defTabSz="914400">
        <a:lnSpc>
          <a:spcPct val="114000"/>
        </a:lnSpc>
        <a:spcBef>
          <a:spcPts val="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nature.com/ncomm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 dirty="0">
                <a:latin typeface="Calibri" panose="020F0502020204030204"/>
              </a:rPr>
              <a:t>XFEL Accelerator R&amp;D </a:t>
            </a:r>
            <a:r>
              <a:rPr lang="de-DE" altLang="en-US" dirty="0">
                <a:latin typeface="Calibri" panose="020F0502020204030204" charset="0"/>
              </a:rPr>
              <a:t>Status / Final Report</a:t>
            </a:r>
            <a:br>
              <a:rPr lang="en-US" dirty="0"/>
            </a:br>
            <a:r>
              <a:rPr lang="en-US" dirty="0">
                <a:latin typeface="Calibri" panose="020F0502020204030204"/>
              </a:rPr>
              <a:t>STERN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r>
              <a:rPr lang="en-US" dirty="0">
                <a:latin typeface="Calibri" panose="020F0502020204030204"/>
              </a:rPr>
              <a:t>Francois Lemery</a:t>
            </a:r>
            <a:endParaRPr lang="en-US" dirty="0"/>
          </a:p>
          <a:p>
            <a:pPr>
              <a:defRPr/>
            </a:pPr>
            <a:r>
              <a:rPr lang="en-US" dirty="0">
                <a:latin typeface="Calibri" panose="020F0502020204030204"/>
                <a:cs typeface="Calibri" panose="020F0502020204030204"/>
              </a:rPr>
              <a:t>May 3, 2023</a:t>
            </a:r>
          </a:p>
        </p:txBody>
      </p:sp>
      <p:sp>
        <p:nvSpPr>
          <p:cNvPr id="4" name="Text Box 3"/>
          <p:cNvSpPr txBox="1"/>
          <p:nvPr/>
        </p:nvSpPr>
        <p:spPr bwMode="auto">
          <a:xfrm>
            <a:off x="687705" y="4078605"/>
            <a:ext cx="8432800" cy="1658619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i="1" dirty="0">
                <a:latin typeface="+mj-lt"/>
              </a:rPr>
              <a:t>With support from F. </a:t>
            </a:r>
            <a:r>
              <a:rPr lang="en-US" i="1" dirty="0" err="1">
                <a:latin typeface="+mj-lt"/>
              </a:rPr>
              <a:t>Floettmann</a:t>
            </a:r>
            <a:r>
              <a:rPr lang="en-US" i="1" dirty="0">
                <a:latin typeface="+mj-lt"/>
              </a:rPr>
              <a:t>, Max </a:t>
            </a:r>
            <a:r>
              <a:rPr lang="en-US" i="1" dirty="0" err="1">
                <a:latin typeface="+mj-lt"/>
              </a:rPr>
              <a:t>Kellermeier</a:t>
            </a:r>
            <a:r>
              <a:rPr lang="en-US" i="1" dirty="0">
                <a:latin typeface="+mj-lt"/>
              </a:rPr>
              <a:t>, Martin </a:t>
            </a:r>
            <a:r>
              <a:rPr lang="en-US" i="1" dirty="0" err="1">
                <a:latin typeface="+mj-lt"/>
              </a:rPr>
              <a:t>Dohlus</a:t>
            </a:r>
            <a:r>
              <a:rPr lang="en-US" i="1" dirty="0">
                <a:latin typeface="+mj-lt"/>
              </a:rPr>
              <a:t>, Nina </a:t>
            </a:r>
            <a:r>
              <a:rPr lang="en-US" i="1" dirty="0" err="1">
                <a:latin typeface="+mj-lt"/>
              </a:rPr>
              <a:t>Golubeva</a:t>
            </a:r>
            <a:r>
              <a:rPr lang="en-US" i="1" dirty="0">
                <a:latin typeface="+mj-lt"/>
              </a:rPr>
              <a:t>, Michaela Marx, </a:t>
            </a:r>
            <a:r>
              <a:rPr lang="en-US" i="1" dirty="0" err="1">
                <a:latin typeface="+mj-lt"/>
              </a:rPr>
              <a:t>Vasili</a:t>
            </a:r>
            <a:r>
              <a:rPr lang="en-US" i="1" dirty="0">
                <a:latin typeface="+mj-lt"/>
              </a:rPr>
              <a:t> </a:t>
            </a:r>
            <a:r>
              <a:rPr lang="en-US" i="1" dirty="0" err="1">
                <a:latin typeface="+mj-lt"/>
              </a:rPr>
              <a:t>Tsakanov</a:t>
            </a:r>
            <a:r>
              <a:rPr lang="en-US" i="1" dirty="0">
                <a:latin typeface="+mj-lt"/>
              </a:rPr>
              <a:t> and Mikhail </a:t>
            </a:r>
            <a:r>
              <a:rPr lang="en-US" i="1" dirty="0" err="1">
                <a:latin typeface="+mj-lt"/>
              </a:rPr>
              <a:t>Ivanyan</a:t>
            </a:r>
            <a:r>
              <a:rPr lang="en-US" i="1" dirty="0">
                <a:latin typeface="+mj-lt"/>
              </a:rPr>
              <a:t>, Bernd </a:t>
            </a:r>
            <a:r>
              <a:rPr lang="en-US" i="1" dirty="0" err="1">
                <a:latin typeface="+mj-lt"/>
              </a:rPr>
              <a:t>Steffn</a:t>
            </a:r>
            <a:r>
              <a:rPr lang="en-US" i="1" dirty="0">
                <a:latin typeface="+mj-lt"/>
              </a:rPr>
              <a:t>, Nils </a:t>
            </a:r>
            <a:r>
              <a:rPr lang="en-US" i="1" dirty="0" err="1">
                <a:latin typeface="+mj-lt"/>
              </a:rPr>
              <a:t>Lockmann</a:t>
            </a:r>
            <a:r>
              <a:rPr lang="en-US" i="1" dirty="0">
                <a:latin typeface="+mj-lt"/>
              </a:rPr>
              <a:t>, </a:t>
            </a:r>
            <a:r>
              <a:rPr lang="en-CA" i="1" dirty="0"/>
              <a:t>Marie Kristin </a:t>
            </a:r>
            <a:r>
              <a:rPr lang="en-CA" i="1" dirty="0" err="1"/>
              <a:t>Czwalinna</a:t>
            </a:r>
            <a:r>
              <a:rPr lang="en-CA" dirty="0"/>
              <a:t>, </a:t>
            </a:r>
            <a:r>
              <a:rPr lang="en-US" i="1" dirty="0">
                <a:latin typeface="+mj-lt"/>
              </a:rPr>
              <a:t>Rui Pan, </a:t>
            </a:r>
            <a:r>
              <a:rPr lang="en-US" i="1" dirty="0" err="1">
                <a:latin typeface="+mj-lt"/>
              </a:rPr>
              <a:t>Winni</a:t>
            </a:r>
            <a:r>
              <a:rPr lang="en-US" i="1" dirty="0">
                <a:latin typeface="+mj-lt"/>
              </a:rPr>
              <a:t> Decking, Marc </a:t>
            </a:r>
            <a:r>
              <a:rPr lang="en-US" i="1" dirty="0" err="1">
                <a:latin typeface="+mj-lt"/>
              </a:rPr>
              <a:t>Guetg</a:t>
            </a:r>
            <a:r>
              <a:rPr lang="en-US" i="1" dirty="0">
                <a:latin typeface="+mj-lt"/>
              </a:rPr>
              <a:t>, Sergey Tomin, Shan Liu, </a:t>
            </a:r>
            <a:r>
              <a:rPr lang="en-US" i="1" dirty="0" err="1">
                <a:latin typeface="+mj-lt"/>
              </a:rPr>
              <a:t>Weilun</a:t>
            </a:r>
            <a:r>
              <a:rPr lang="en-US" i="1" dirty="0">
                <a:latin typeface="+mj-lt"/>
              </a:rPr>
              <a:t> Qin, Gianluca </a:t>
            </a:r>
            <a:r>
              <a:rPr lang="en-US" i="1" dirty="0" err="1">
                <a:latin typeface="+mj-lt"/>
              </a:rPr>
              <a:t>Geloni</a:t>
            </a:r>
            <a:r>
              <a:rPr lang="en-US" i="1" dirty="0">
                <a:latin typeface="+mj-lt"/>
              </a:rPr>
              <a:t>, Matthias </a:t>
            </a:r>
            <a:r>
              <a:rPr lang="en-US" i="1" dirty="0" err="1">
                <a:latin typeface="+mj-lt"/>
              </a:rPr>
              <a:t>Sholz</a:t>
            </a:r>
            <a:r>
              <a:rPr lang="en-US" i="1" dirty="0">
                <a:latin typeface="+mj-lt"/>
              </a:rPr>
              <a:t>, </a:t>
            </a:r>
            <a:r>
              <a:rPr lang="en-US" i="1" dirty="0" err="1">
                <a:latin typeface="+mj-lt"/>
              </a:rPr>
              <a:t>Takanori</a:t>
            </a:r>
            <a:r>
              <a:rPr lang="en-US" i="1" dirty="0">
                <a:latin typeface="+mj-lt"/>
              </a:rPr>
              <a:t> </a:t>
            </a:r>
            <a:r>
              <a:rPr lang="en-US" i="1" dirty="0" err="1">
                <a:latin typeface="+mj-lt"/>
              </a:rPr>
              <a:t>Tanikawa</a:t>
            </a:r>
            <a:r>
              <a:rPr lang="en-US" i="1" dirty="0">
                <a:latin typeface="+mj-lt"/>
              </a:rPr>
              <a:t>, Clemens Bosch, Philip Altmann, </a:t>
            </a:r>
            <a:r>
              <a:rPr lang="en-US" i="1" dirty="0" err="1">
                <a:latin typeface="+mj-lt"/>
              </a:rPr>
              <a:t>Torsten</a:t>
            </a:r>
            <a:r>
              <a:rPr lang="en-US" i="1" dirty="0">
                <a:latin typeface="+mj-lt"/>
              </a:rPr>
              <a:t> </a:t>
            </a:r>
            <a:r>
              <a:rPr lang="en-US" i="1" dirty="0" err="1">
                <a:latin typeface="+mj-lt"/>
              </a:rPr>
              <a:t>Wohlenberg</a:t>
            </a:r>
            <a:r>
              <a:rPr lang="en-US" i="1" dirty="0">
                <a:latin typeface="+mj-lt"/>
              </a:rPr>
              <a:t>, Lukas Mueller, Sven Lederer</a:t>
            </a:r>
          </a:p>
          <a:p>
            <a:pPr>
              <a:defRPr/>
            </a:pPr>
            <a:r>
              <a:rPr lang="en-US" i="1" dirty="0">
                <a:latin typeface="Calibri" panose="020F0502020204030204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11504" y="712470"/>
            <a:ext cx="10956925" cy="360045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Calibri" panose="020F0502020204030204"/>
              </a:rPr>
              <a:t>Scope of the R&amp;D </a:t>
            </a:r>
            <a:r>
              <a:rPr lang="de-DE" altLang="en-US" dirty="0">
                <a:latin typeface="Calibri" panose="020F0502020204030204" charset="0"/>
              </a:rPr>
              <a:t>a</a:t>
            </a:r>
            <a:r>
              <a:rPr lang="en-US" dirty="0">
                <a:latin typeface="Calibri" panose="020F0502020204030204"/>
              </a:rPr>
              <a:t>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24204" y="1344295"/>
            <a:ext cx="10944225" cy="4526280"/>
          </a:xfrm>
        </p:spPr>
        <p:txBody>
          <a:bodyPr/>
          <a:lstStyle/>
          <a:p>
            <a:pPr>
              <a:defRPr/>
            </a:pPr>
            <a:r>
              <a:rPr lang="en-US" dirty="0" err="1">
                <a:latin typeface="Calibri" panose="020F0502020204030204"/>
              </a:rPr>
              <a:t>Superradiant</a:t>
            </a:r>
            <a:r>
              <a:rPr lang="en-US" dirty="0">
                <a:latin typeface="Calibri" panose="020F0502020204030204"/>
              </a:rPr>
              <a:t> THz radiation generation (STERN) is investigating the development of a THz source for pump-probe science by using </a:t>
            </a:r>
            <a:r>
              <a:rPr lang="en-US" dirty="0" err="1">
                <a:latin typeface="Calibri" panose="020F0502020204030204"/>
              </a:rPr>
              <a:t>wakefields</a:t>
            </a:r>
            <a:r>
              <a:rPr lang="en-US" dirty="0">
                <a:latin typeface="Calibri" panose="020F0502020204030204"/>
              </a:rPr>
              <a:t> excited in dielectric-lined waveguides.  The project so far has focused on the conceptual development, planning, and development of first THz </a:t>
            </a:r>
            <a:r>
              <a:rPr lang="en-US" dirty="0" err="1">
                <a:latin typeface="Calibri" panose="020F0502020204030204"/>
              </a:rPr>
              <a:t>wakefield</a:t>
            </a:r>
            <a:r>
              <a:rPr lang="en-US" dirty="0">
                <a:latin typeface="Calibri" panose="020F0502020204030204"/>
              </a:rPr>
              <a:t> structures.</a:t>
            </a:r>
          </a:p>
          <a:p>
            <a:pPr>
              <a:defRPr/>
            </a:pPr>
            <a:r>
              <a:rPr lang="en-US" dirty="0">
                <a:latin typeface="Calibri" panose="020F0502020204030204"/>
              </a:rPr>
              <a:t>Motivated in part by THz-user workshop at XFEL, from SLAC which reported Joule-level wakes excited in these waveguides and our own theoretical work. </a:t>
            </a:r>
          </a:p>
          <a:p>
            <a:pPr lvl="1">
              <a:defRPr/>
            </a:pPr>
            <a: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[Zalden2018] P. Zalden et. al. </a:t>
            </a:r>
            <a:r>
              <a:rPr lang="en-C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Terahertz Science at European XFEL, XFEL.EU TN-2018-001-01.0 (2018).</a:t>
            </a:r>
            <a:endParaRPr lang="fr-FR" b="0" i="1" dirty="0">
              <a:solidFill>
                <a:srgbClr val="006699"/>
              </a:solidFill>
              <a:effectLst/>
              <a:latin typeface="-apple-system"/>
              <a:hlinkClick r:id="rId2"/>
            </a:endParaRPr>
          </a:p>
          <a:p>
            <a:pPr lvl="1">
              <a:defRPr/>
            </a:pPr>
            <a:r>
              <a:rPr lang="fr-FR" b="0" i="1" dirty="0" err="1">
                <a:solidFill>
                  <a:srgbClr val="006699"/>
                </a:solidFill>
                <a:effectLst/>
                <a:latin typeface="-apple-system"/>
                <a:hlinkClick r:id="rId2"/>
              </a:rPr>
              <a:t>O’shea</a:t>
            </a:r>
            <a:r>
              <a:rPr lang="fr-FR" b="0" i="1" dirty="0">
                <a:solidFill>
                  <a:srgbClr val="006699"/>
                </a:solidFill>
                <a:effectLst/>
                <a:latin typeface="-apple-system"/>
                <a:hlinkClick r:id="rId2"/>
              </a:rPr>
              <a:t> et. Al. Nature Communications</a:t>
            </a:r>
            <a:r>
              <a:rPr lang="fr-FR" b="0" i="0" dirty="0">
                <a:solidFill>
                  <a:srgbClr val="222222"/>
                </a:solidFill>
                <a:effectLst/>
                <a:latin typeface="-apple-system"/>
              </a:rPr>
              <a:t> </a:t>
            </a:r>
            <a:r>
              <a:rPr lang="fr-FR" b="1" i="0" dirty="0">
                <a:solidFill>
                  <a:srgbClr val="222222"/>
                </a:solidFill>
                <a:effectLst/>
                <a:latin typeface="-apple-system"/>
              </a:rPr>
              <a:t>volume 7</a:t>
            </a:r>
            <a:r>
              <a:rPr lang="fr-FR" b="0" i="0" dirty="0">
                <a:solidFill>
                  <a:srgbClr val="222222"/>
                </a:solidFill>
                <a:effectLst/>
                <a:latin typeface="-apple-system"/>
              </a:rPr>
              <a:t>, 12763 (2016)</a:t>
            </a:r>
          </a:p>
          <a:p>
            <a:pPr lvl="1">
              <a:defRPr/>
            </a:pPr>
            <a:r>
              <a:rPr lang="en-C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K. </a:t>
            </a:r>
            <a:r>
              <a:rPr lang="en-C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Floettmann</a:t>
            </a:r>
            <a:r>
              <a:rPr lang="en-C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F. Lemery, M. </a:t>
            </a:r>
            <a:r>
              <a:rPr lang="en-C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Dohlus</a:t>
            </a:r>
            <a:r>
              <a:rPr lang="en-C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M. Marx, </a:t>
            </a:r>
            <a:r>
              <a:rPr lang="en-C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V.Tsakanov</a:t>
            </a:r>
            <a:r>
              <a:rPr lang="en-C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 </a:t>
            </a:r>
            <a:r>
              <a:rPr lang="en-C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M.Ivanyan</a:t>
            </a:r>
            <a:r>
              <a:rPr lang="en-C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C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Superradiant</a:t>
            </a:r>
            <a:r>
              <a:rPr lang="en-C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Cherenkov–</a:t>
            </a:r>
            <a:r>
              <a:rPr lang="en-C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wakefield</a:t>
            </a:r>
            <a:r>
              <a:rPr lang="en-C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radiation as THz source for FEL facilities. J. Synchrotron Rad. </a:t>
            </a:r>
            <a:r>
              <a:rPr lang="en-C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28</a:t>
            </a:r>
            <a:r>
              <a:rPr lang="en-C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18-27 (2021).</a:t>
            </a:r>
            <a:endParaRPr lang="en-US" dirty="0">
              <a:latin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D07112-F09D-454E-8B49-E7A9DCAA44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7648" y="4432696"/>
            <a:ext cx="5687630" cy="21620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7E3135-5D40-4CAC-9D80-F80DFA0CA4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7653" y="4494593"/>
            <a:ext cx="3368401" cy="8546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DC295D-7FFA-40A7-9199-8A491806E4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3677" y="5023230"/>
            <a:ext cx="1810968" cy="6140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11504" y="712470"/>
            <a:ext cx="10956925" cy="360045"/>
          </a:xfrm>
        </p:spPr>
        <p:txBody>
          <a:bodyPr/>
          <a:lstStyle/>
          <a:p>
            <a:pPr>
              <a:defRPr/>
            </a:pPr>
            <a:r>
              <a:rPr lang="de-DE" altLang="en-US" dirty="0">
                <a:latin typeface="Calibri" panose="020F0502020204030204" charset="0"/>
              </a:rPr>
              <a:t>Achievements in the past year – High frequency waveguides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24204" y="1344295"/>
            <a:ext cx="10944225" cy="452628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latin typeface="Calibri" panose="020F0502020204030204" charset="0"/>
              </a:rPr>
              <a:t>Conventional DLWs are conventionally fabricated by applying a copper coating fused silica waveguides; limited thicknesses of dielectrics limits the generated THz frequencies below ~ 1 THz.  Going beyond, to the desired 30 THz requires very thin dielectric coatings, on the level of 1 micron.</a:t>
            </a:r>
          </a:p>
          <a:p>
            <a:pPr>
              <a:defRPr/>
            </a:pPr>
            <a:r>
              <a:rPr lang="en-US" altLang="en-US" dirty="0">
                <a:latin typeface="Calibri" panose="020F0502020204030204" charset="0"/>
              </a:rPr>
              <a:t>During this conceptual phase we have developed a novel approach to produce very high frequency waveguides via atomic layer deposition (ALD) in a collaboration with Robert </a:t>
            </a:r>
            <a:r>
              <a:rPr lang="en-US" altLang="en-US" dirty="0" err="1">
                <a:latin typeface="Calibri" panose="020F0502020204030204" charset="0"/>
              </a:rPr>
              <a:t>Zierold</a:t>
            </a:r>
            <a:r>
              <a:rPr lang="en-US" altLang="en-US" dirty="0">
                <a:latin typeface="Calibri" panose="020F0502020204030204" charset="0"/>
              </a:rPr>
              <a:t> (</a:t>
            </a:r>
            <a:r>
              <a:rPr lang="en-US" altLang="en-US" dirty="0" err="1">
                <a:latin typeface="Calibri" panose="020F0502020204030204" charset="0"/>
              </a:rPr>
              <a:t>CHyN</a:t>
            </a:r>
            <a:r>
              <a:rPr lang="en-US" altLang="en-US" dirty="0">
                <a:latin typeface="Calibri" panose="020F0502020204030204" charset="0"/>
              </a:rPr>
              <a:t>).  Here the layer thicknesses are on the order of Angstroms, the number of cycles determines the thickness.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53E9C1-9F82-3072-C688-220C8FFD93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695" y="3695091"/>
            <a:ext cx="3402030" cy="254022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35E143-7312-4319-A57B-D5A35EB560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7848" y="3701315"/>
            <a:ext cx="3200847" cy="25340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4838E6-090C-4CDA-A7DF-65E749E892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5480" y="3695092"/>
            <a:ext cx="3312368" cy="254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484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E2EFA6-D1AF-242E-619B-C2232F1CBF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08" y="4052845"/>
            <a:ext cx="3895996" cy="292171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11504" y="712470"/>
            <a:ext cx="10956925" cy="360045"/>
          </a:xfrm>
        </p:spPr>
        <p:txBody>
          <a:bodyPr/>
          <a:lstStyle/>
          <a:p>
            <a:pPr>
              <a:defRPr/>
            </a:pPr>
            <a:r>
              <a:rPr lang="de-DE" altLang="en-US" dirty="0">
                <a:latin typeface="Calibri" panose="020F0502020204030204" charset="0"/>
              </a:rPr>
              <a:t>Achievements in the past year – Chirped pulses from tapered waveguides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24204" y="1344295"/>
            <a:ext cx="10944225" cy="452628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Calibri" panose="020F0502020204030204" charset="0"/>
              </a:rPr>
              <a:t>Meeting all of the user demands (frequency and bandwidth) would be challenging with a large array of tubes.</a:t>
            </a:r>
          </a:p>
          <a:p>
            <a:pPr>
              <a:defRPr/>
            </a:pPr>
            <a:r>
              <a:rPr lang="en-US" dirty="0">
                <a:latin typeface="Calibri" panose="020F0502020204030204" charset="0"/>
              </a:rPr>
              <a:t>Alternatively we are considering the development of tapered waveguides to generate chirped pulses. The generated THz could subsequently be filtered and/or compressed to enable a more continuous mode of operation to meet the various demands.</a:t>
            </a:r>
            <a:endParaRPr lang="en-US" dirty="0">
              <a:latin typeface="Calibri" panose="020F0502020204030204"/>
            </a:endParaRPr>
          </a:p>
          <a:p>
            <a:pPr>
              <a:defRPr/>
            </a:pPr>
            <a:r>
              <a:rPr lang="de-DE" altLang="en-US" dirty="0">
                <a:latin typeface="Calibri" panose="020F0502020204030204" charset="0"/>
              </a:rPr>
              <a:t>We have recently conducted first simulations with ECHO2D (Wakefield code from I. Zagorodnov) which shows that this is feasible.  We have submitted a proposal to PIER SEED to support the development of these waveguides in collaboration with R. Zierold.</a:t>
            </a:r>
            <a:endParaRPr lang="en-US" dirty="0"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91283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11504" y="712470"/>
            <a:ext cx="10956925" cy="360045"/>
          </a:xfrm>
        </p:spPr>
        <p:txBody>
          <a:bodyPr/>
          <a:lstStyle/>
          <a:p>
            <a:pPr>
              <a:defRPr/>
            </a:pPr>
            <a:r>
              <a:rPr lang="de-DE" altLang="en-US" dirty="0">
                <a:latin typeface="Calibri" panose="020F0502020204030204" charset="0"/>
              </a:rPr>
              <a:t>Achievements in the past year – Conceptual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24205" y="1344295"/>
            <a:ext cx="5759828" cy="452628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latin typeface="Calibri" panose="020F0502020204030204" charset="0"/>
              </a:rPr>
              <a:t>Location of STERN has changed from after SASE3 to XS4.  Allowing us to transport THz to the empty and accessible XTD8 tunnel for diagnostics.</a:t>
            </a:r>
          </a:p>
          <a:p>
            <a:pPr>
              <a:defRPr/>
            </a:pPr>
            <a:r>
              <a:rPr lang="en-US" dirty="0">
                <a:latin typeface="Calibri" panose="020F0502020204030204" charset="0"/>
              </a:rPr>
              <a:t>Difficulties in scaling Vlasov antennas to higher frequencies has shifted our plan to a series of holey mirrors to capture various THz frequency ranges.</a:t>
            </a:r>
          </a:p>
          <a:p>
            <a:pPr>
              <a:defRPr/>
            </a:pPr>
            <a:r>
              <a:rPr lang="en-US" dirty="0">
                <a:latin typeface="Calibri" panose="020F0502020204030204" charset="0"/>
              </a:rPr>
              <a:t>A general schematic of the area is also shown with available diagnostics and infrastructure.</a:t>
            </a:r>
            <a:endParaRPr lang="en-US" dirty="0">
              <a:latin typeface="Calibri" panose="020F0502020204030204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9D3131D-0EAF-21DF-4987-D6BF0143A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096" y="332656"/>
            <a:ext cx="5078307" cy="2891249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D06BFF26-3B62-8B1E-0E3E-C46028C1ED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440" y="4343202"/>
            <a:ext cx="9289032" cy="2341003"/>
          </a:xfrm>
          <a:prstGeom prst="rect">
            <a:avLst/>
          </a:prstGeom>
        </p:spPr>
      </p:pic>
      <p:pic>
        <p:nvPicPr>
          <p:cNvPr id="67" name="Graphic 13">
            <a:extLst>
              <a:ext uri="{FF2B5EF4-FFF2-40B4-BE49-F238E27FC236}">
                <a16:creationId xmlns:a16="http://schemas.microsoft.com/office/drawing/2014/main" id="{56AF3FD7-D510-465D-916C-22249DBAB7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89966" y="3429000"/>
            <a:ext cx="5976664" cy="106544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11504" y="712470"/>
            <a:ext cx="10956925" cy="360045"/>
          </a:xfrm>
        </p:spPr>
        <p:txBody>
          <a:bodyPr/>
          <a:lstStyle/>
          <a:p>
            <a:pPr>
              <a:defRPr/>
            </a:pPr>
            <a:r>
              <a:rPr lang="de-DE" altLang="en-US" dirty="0">
                <a:latin typeface="Calibri" panose="020F0502020204030204" charset="0"/>
                <a:sym typeface="+mn-ea"/>
              </a:rPr>
              <a:t>Deviations from plan</a:t>
            </a:r>
            <a:endParaRPr lang="de-DE" altLang="en-US" dirty="0">
              <a:latin typeface="Calibri" panose="020F050202020403020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 bwMode="auto">
          <a:xfrm>
            <a:off x="624204" y="1344295"/>
            <a:ext cx="10944225" cy="4526280"/>
          </a:xfrm>
        </p:spPr>
        <p:txBody>
          <a:bodyPr/>
          <a:lstStyle/>
          <a:p>
            <a:pPr>
              <a:defRPr/>
            </a:pPr>
            <a:r>
              <a:rPr lang="de-DE" dirty="0">
                <a:latin typeface="Calibri" panose="020F0502020204030204" charset="0"/>
              </a:rPr>
              <a:t>Hiring deviations</a:t>
            </a:r>
          </a:p>
          <a:p>
            <a:pPr lvl="1">
              <a:defRPr/>
            </a:pPr>
            <a:r>
              <a:rPr lang="de-DE" dirty="0">
                <a:latin typeface="Calibri" panose="020F0502020204030204" charset="0"/>
              </a:rPr>
              <a:t>Postdoc in mind was unavailable.</a:t>
            </a:r>
          </a:p>
          <a:p>
            <a:pPr lvl="1">
              <a:defRPr/>
            </a:pPr>
            <a:r>
              <a:rPr lang="de-DE" dirty="0">
                <a:latin typeface="Calibri" panose="020F0502020204030204" charset="0"/>
              </a:rPr>
              <a:t>The PI joined MXL.</a:t>
            </a:r>
          </a:p>
          <a:p>
            <a:pPr lvl="1">
              <a:defRPr/>
            </a:pPr>
            <a:r>
              <a:rPr lang="de-DE" dirty="0">
                <a:latin typeface="Calibri" panose="020F0502020204030204" charset="0"/>
              </a:rPr>
              <a:t>Strong PhD candidate joining in July.</a:t>
            </a:r>
          </a:p>
          <a:p>
            <a:pPr>
              <a:defRPr/>
            </a:pPr>
            <a:r>
              <a:rPr lang="de-DE" dirty="0">
                <a:latin typeface="Calibri" panose="020F0502020204030204" charset="0"/>
              </a:rPr>
              <a:t>Technical note prerparation underway (STERN2)</a:t>
            </a:r>
          </a:p>
          <a:p>
            <a:pPr>
              <a:defRPr/>
            </a:pPr>
            <a:r>
              <a:rPr lang="de-DE" dirty="0">
                <a:latin typeface="Calibri" panose="020F0502020204030204" charset="0"/>
              </a:rPr>
              <a:t>STERN location moved to XS4, new optics simulations/design underway by Nina.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11504" y="712470"/>
            <a:ext cx="10956925" cy="360045"/>
          </a:xfrm>
        </p:spPr>
        <p:txBody>
          <a:bodyPr/>
          <a:lstStyle/>
          <a:p>
            <a:pPr>
              <a:defRPr/>
            </a:pPr>
            <a:r>
              <a:rPr lang="en-US">
                <a:latin typeface="Calibri" panose="020F0502020204030204"/>
              </a:rPr>
              <a:t>Timeline of this R&amp;D </a:t>
            </a:r>
            <a:r>
              <a:rPr lang="de-DE" altLang="en-US">
                <a:latin typeface="Calibri" panose="020F0502020204030204" charset="0"/>
              </a:rPr>
              <a:t>a</a:t>
            </a:r>
            <a:r>
              <a:rPr lang="en-US">
                <a:latin typeface="Calibri" panose="020F0502020204030204"/>
              </a:rPr>
              <a:t>ctivity </a:t>
            </a:r>
          </a:p>
        </p:txBody>
      </p:sp>
      <p:graphicFrame>
        <p:nvGraphicFramePr>
          <p:cNvPr id="5" name="Table 4"/>
          <p:cNvGraphicFramePr/>
          <p:nvPr>
            <p:extLst>
              <p:ext uri="{D42A27DB-BD31-4B8C-83A1-F6EECF244321}">
                <p14:modId xmlns:p14="http://schemas.microsoft.com/office/powerpoint/2010/main" val="1232659031"/>
              </p:ext>
            </p:extLst>
          </p:nvPr>
        </p:nvGraphicFramePr>
        <p:xfrm>
          <a:off x="942656" y="2636912"/>
          <a:ext cx="10294620" cy="216408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988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99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7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672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de-DE" altLang="en-US" sz="1400"/>
                        <a:t>Proposed Date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/>
                        <a:t>Milestone Description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de-DE" altLang="en-US" sz="1400"/>
                        <a:t>Updated Date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sz="1400" b="0" dirty="0">
                          <a:solidFill>
                            <a:schemeClr val="dk1"/>
                          </a:solidFill>
                        </a:rPr>
                        <a:t> Q4/2020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1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Hiring of </a:t>
                      </a:r>
                      <a:r>
                        <a:rPr lang="en-CA" sz="1100" b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Ph.D</a:t>
                      </a:r>
                      <a:r>
                        <a:rPr lang="en-CA" sz="11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student and postdoc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sz="1400" b="0" dirty="0">
                          <a:solidFill>
                            <a:schemeClr val="dk1"/>
                          </a:solidFill>
                        </a:rPr>
                        <a:t> Q4/2020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b="0" dirty="0">
                          <a:latin typeface="+mj-lt"/>
                        </a:rPr>
                        <a:t>Find suitable location for experimental campaign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b="0" dirty="0">
                          <a:latin typeface="+mj-lt"/>
                        </a:rPr>
                        <a:t>2022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sz="1400" b="0" dirty="0">
                          <a:solidFill>
                            <a:schemeClr val="dk1"/>
                          </a:solidFill>
                        </a:rPr>
                        <a:t> Q4/2021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b="0" dirty="0">
                          <a:latin typeface="+mj-lt"/>
                        </a:rPr>
                        <a:t> </a:t>
                      </a:r>
                      <a:r>
                        <a:rPr lang="en-CA" sz="1100" b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Complete elegant studies to investigate new lattice configuration before beam dump to have appropriate beam sizes at the experimental location.</a:t>
                      </a:r>
                      <a:endParaRPr lang="en-US" sz="1100" b="0" dirty="0">
                        <a:latin typeface="+mj-lt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b="0" dirty="0">
                          <a:latin typeface="+mj-lt"/>
                        </a:rPr>
                        <a:t> 2021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sz="1400" b="0" dirty="0">
                          <a:solidFill>
                            <a:schemeClr val="dk1"/>
                          </a:solidFill>
                        </a:rPr>
                        <a:t> Q4/2021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b="0" dirty="0">
                          <a:latin typeface="+mj-lt"/>
                        </a:rPr>
                        <a:t> </a:t>
                      </a:r>
                      <a:r>
                        <a:rPr lang="en-CA" sz="1100" b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Development and simulation of TM to TM  or TM to TE couplers for waveguide-to-free space.</a:t>
                      </a:r>
                      <a:endParaRPr lang="en-US" sz="1100" b="0" dirty="0">
                        <a:latin typeface="+mj-lt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b="0" dirty="0">
                          <a:latin typeface="+mj-lt"/>
                        </a:rPr>
                        <a:t> 2021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sz="1400" b="0" dirty="0">
                          <a:solidFill>
                            <a:schemeClr val="dk1"/>
                          </a:solidFill>
                        </a:rPr>
                        <a:t> Q4/2022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1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Completion of site survey and development of note/document to be submitted to XFEL for an experimental campaign.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b="0" dirty="0">
                          <a:latin typeface="+mj-lt"/>
                        </a:rPr>
                        <a:t> 2023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sz="1400" b="0" dirty="0">
                          <a:solidFill>
                            <a:schemeClr val="dk1"/>
                          </a:solidFill>
                        </a:rPr>
                        <a:t> Q4/2022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b="0" dirty="0">
                          <a:latin typeface="+mj-lt"/>
                        </a:rPr>
                        <a:t> </a:t>
                      </a:r>
                      <a:r>
                        <a:rPr lang="en-CA" sz="1100" b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Complete simulation studies for waveguide coupling schemes and conduct an experimental verification with either laser-based or beam-based methods.</a:t>
                      </a:r>
                      <a:endParaRPr lang="en-US" sz="1100" b="0" dirty="0">
                        <a:latin typeface="+mj-lt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b="0" dirty="0">
                          <a:latin typeface="+mj-lt"/>
                        </a:rPr>
                        <a:t> 2022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sz="1400" b="0">
                          <a:solidFill>
                            <a:schemeClr val="dk1"/>
                          </a:solidFill>
                        </a:rPr>
                        <a:t> 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/>
                        <a:t> 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1400" dirty="0"/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2E8038-4F9F-BF4B-113C-E3B36500D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11504" y="712470"/>
            <a:ext cx="10956925" cy="360045"/>
          </a:xfrm>
        </p:spPr>
        <p:txBody>
          <a:bodyPr/>
          <a:lstStyle/>
          <a:p>
            <a:pPr>
              <a:defRPr/>
            </a:pPr>
            <a:r>
              <a:rPr lang="de-DE" altLang="en-US" dirty="0">
                <a:latin typeface="Calibri" panose="020F0502020204030204" charset="0"/>
                <a:sym typeface="+mn-ea"/>
              </a:rPr>
              <a:t>Risks to R&amp;D Project</a:t>
            </a:r>
            <a:endParaRPr lang="de-DE" altLang="en-US" dirty="0">
              <a:latin typeface="Calibri" panose="020F050202020403020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 bwMode="auto">
          <a:xfrm>
            <a:off x="624204" y="1344295"/>
            <a:ext cx="10944225" cy="4526280"/>
          </a:xfrm>
        </p:spPr>
        <p:txBody>
          <a:bodyPr/>
          <a:lstStyle/>
          <a:p>
            <a:pPr>
              <a:defRPr/>
            </a:pPr>
            <a:r>
              <a:rPr lang="de-DE" dirty="0">
                <a:latin typeface="Calibri" panose="020F0502020204030204" charset="0"/>
              </a:rPr>
              <a:t>Large losses in waveguides </a:t>
            </a:r>
          </a:p>
          <a:p>
            <a:pPr lvl="1">
              <a:defRPr/>
            </a:pPr>
            <a:r>
              <a:rPr lang="de-DE" dirty="0">
                <a:latin typeface="Calibri" panose="020F0502020204030204" charset="0"/>
              </a:rPr>
              <a:t>Could lead to heating and other issues. Needs to be investigated experimentally.</a:t>
            </a:r>
          </a:p>
          <a:p>
            <a:pPr lvl="1">
              <a:defRPr/>
            </a:pPr>
            <a:endParaRPr lang="de-DE" dirty="0">
              <a:latin typeface="Calibri" panose="020F0502020204030204" charset="0"/>
            </a:endParaRPr>
          </a:p>
          <a:p>
            <a:pPr>
              <a:defRPr/>
            </a:pPr>
            <a:r>
              <a:rPr lang="de-DE" dirty="0">
                <a:latin typeface="Calibri" panose="020F0502020204030204" charset="0"/>
              </a:rPr>
              <a:t>Intrabunch timing/scynchronization will be challenging</a:t>
            </a:r>
          </a:p>
          <a:p>
            <a:pPr lvl="1">
              <a:defRPr/>
            </a:pPr>
            <a:r>
              <a:rPr lang="de-DE" dirty="0">
                <a:latin typeface="Calibri" panose="020F0502020204030204" charset="0"/>
              </a:rPr>
              <a:t>Xrays and THz come from different pulses.  X-ray delay lines are very challenging, therefore THz delay lines will be necessary.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11504" y="712470"/>
            <a:ext cx="10956925" cy="360045"/>
          </a:xfrm>
        </p:spPr>
        <p:txBody>
          <a:bodyPr/>
          <a:lstStyle/>
          <a:p>
            <a:pPr>
              <a:defRPr/>
            </a:pPr>
            <a:r>
              <a:rPr lang="de-DE" altLang="en-US" dirty="0">
                <a:latin typeface="Calibri" panose="020F0502020204030204" charset="0"/>
              </a:rPr>
              <a:t>Outlook /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24204" y="1344295"/>
            <a:ext cx="10944225" cy="4526280"/>
          </a:xfrm>
        </p:spPr>
        <p:txBody>
          <a:bodyPr/>
          <a:lstStyle/>
          <a:p>
            <a:pPr>
              <a:defRPr/>
            </a:pPr>
            <a:r>
              <a:rPr lang="de-DE" altLang="en-US" dirty="0">
                <a:latin typeface="Calibri" panose="020F0502020204030204" charset="0"/>
              </a:rPr>
              <a:t>Preparation for installation in 2025</a:t>
            </a:r>
          </a:p>
          <a:p>
            <a:pPr lvl="1">
              <a:defRPr/>
            </a:pPr>
            <a:r>
              <a:rPr lang="de-DE" altLang="en-US" dirty="0">
                <a:latin typeface="Calibri" panose="020F0502020204030204" charset="0"/>
              </a:rPr>
              <a:t>Finalizing lattice, layout, preparing and testing waveguides, etc.</a:t>
            </a:r>
          </a:p>
          <a:p>
            <a:pPr>
              <a:defRPr/>
            </a:pPr>
            <a:r>
              <a:rPr lang="de-DE" altLang="en-US" dirty="0">
                <a:latin typeface="Calibri" panose="020F0502020204030204" charset="0"/>
              </a:rPr>
              <a:t>Do you plan a </a:t>
            </a:r>
            <a:r>
              <a:rPr lang="de-DE" altLang="en-US" b="1" dirty="0">
                <a:latin typeface="Calibri" panose="020F0502020204030204" charset="0"/>
              </a:rPr>
              <a:t>follow-up proposal</a:t>
            </a:r>
            <a:endParaRPr lang="de-DE" altLang="en-US" dirty="0">
              <a:latin typeface="Calibri" panose="020F0502020204030204" charset="0"/>
            </a:endParaRPr>
          </a:p>
          <a:p>
            <a:pPr lvl="1">
              <a:defRPr/>
            </a:pPr>
            <a:r>
              <a:rPr lang="de-DE" altLang="en-US" dirty="0">
                <a:latin typeface="Calibri" panose="020F0502020204030204" charset="0"/>
                <a:sym typeface="+mn-ea"/>
              </a:rPr>
              <a:t>Yes, this is underway.</a:t>
            </a:r>
          </a:p>
          <a:p>
            <a:pPr lvl="0">
              <a:defRPr/>
            </a:pPr>
            <a:r>
              <a:rPr lang="de-DE" altLang="en-US" b="1" dirty="0">
                <a:latin typeface="Calibri" panose="020F0502020204030204" charset="0"/>
                <a:sym typeface="+mn-ea"/>
              </a:rPr>
              <a:t>list of publications</a:t>
            </a:r>
            <a:r>
              <a:rPr lang="de-DE" altLang="en-US" dirty="0">
                <a:latin typeface="Calibri" panose="020F0502020204030204" charset="0"/>
                <a:sym typeface="+mn-ea"/>
              </a:rPr>
              <a:t> </a:t>
            </a:r>
          </a:p>
          <a:p>
            <a:pPr lvl="1">
              <a:defRPr/>
            </a:pPr>
            <a:r>
              <a:rPr lang="en-C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L. Genovese et. al., Selective phase filtering of charged beams with laser-driven </a:t>
            </a:r>
            <a:r>
              <a:rPr lang="en-C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antiresonant</a:t>
            </a:r>
            <a:r>
              <a:rPr lang="en-C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hollow-core fibers. Phys. Rev. Research </a:t>
            </a:r>
            <a:r>
              <a:rPr lang="en-C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5</a:t>
            </a:r>
            <a:r>
              <a:rPr lang="en-C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013096 (2023).</a:t>
            </a:r>
            <a:endParaRPr lang="en-US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C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F. Lemery, G. </a:t>
            </a:r>
            <a:r>
              <a:rPr lang="en-C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Andonian</a:t>
            </a:r>
            <a:r>
              <a:rPr lang="en-C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S. </a:t>
            </a:r>
            <a:r>
              <a:rPr lang="en-C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Doebert</a:t>
            </a:r>
            <a:r>
              <a:rPr lang="en-C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G. Ha, X. Lu, J. Power and E. Wisniewski,, Drive beam sources and longitudinal shaping techniques for beam driven </a:t>
            </a:r>
            <a:r>
              <a:rPr lang="en-C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accelerators.JINST</a:t>
            </a:r>
            <a:r>
              <a:rPr lang="en-C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C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17 </a:t>
            </a:r>
            <a:r>
              <a:rPr lang="en-C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P05036 (2022).</a:t>
            </a:r>
            <a:endParaRPr lang="en-US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C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M. </a:t>
            </a:r>
            <a:r>
              <a:rPr lang="en-C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Kellermeier</a:t>
            </a:r>
            <a:r>
              <a:rPr lang="en-C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 F. Lemery, K. </a:t>
            </a:r>
            <a:r>
              <a:rPr lang="en-C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Floettmann</a:t>
            </a:r>
            <a:r>
              <a:rPr lang="en-C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R. </a:t>
            </a:r>
            <a:r>
              <a:rPr lang="en-C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Aßmann</a:t>
            </a:r>
            <a:r>
              <a:rPr lang="en-C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and W. </a:t>
            </a:r>
            <a:r>
              <a:rPr lang="en-C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Hillert</a:t>
            </a:r>
            <a:r>
              <a:rPr lang="en-C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Self-calibration technique for characterization of integrated THz waveguides. Phys. Rev. Accel. Beams </a:t>
            </a:r>
            <a:r>
              <a:rPr lang="en-C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24</a:t>
            </a:r>
            <a:r>
              <a:rPr lang="en-C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122001 (2021)</a:t>
            </a:r>
            <a:endParaRPr lang="en-US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C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K. </a:t>
            </a:r>
            <a:r>
              <a:rPr lang="en-C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Floettmann</a:t>
            </a:r>
            <a:r>
              <a:rPr lang="en-C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F. Lemery, M. </a:t>
            </a:r>
            <a:r>
              <a:rPr lang="en-C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Dohlus</a:t>
            </a:r>
            <a:r>
              <a:rPr lang="en-C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M. Marx, </a:t>
            </a:r>
            <a:r>
              <a:rPr lang="en-C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V.Tsakanov</a:t>
            </a:r>
            <a:r>
              <a:rPr lang="en-C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 </a:t>
            </a:r>
            <a:r>
              <a:rPr lang="en-C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M.Ivanyan</a:t>
            </a:r>
            <a:r>
              <a:rPr lang="en-C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C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Superradiant</a:t>
            </a:r>
            <a:r>
              <a:rPr lang="en-C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Cherenkov–</a:t>
            </a:r>
            <a:r>
              <a:rPr lang="en-C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wakefield</a:t>
            </a:r>
            <a:r>
              <a:rPr lang="en-C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radiation as THz source for FEL facilities. J. Synchrotron Rad. </a:t>
            </a:r>
            <a:r>
              <a:rPr lang="en-C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28</a:t>
            </a:r>
            <a:r>
              <a:rPr lang="en-C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18-27 (2021).</a:t>
            </a:r>
            <a:endParaRPr lang="en-US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C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F. </a:t>
            </a:r>
            <a:r>
              <a:rPr lang="en-C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Mayet</a:t>
            </a:r>
            <a:r>
              <a:rPr lang="en-C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R. </a:t>
            </a:r>
            <a:r>
              <a:rPr lang="en-C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Assmann</a:t>
            </a:r>
            <a:r>
              <a:rPr lang="en-C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and F. Lemery, Longitudinal phase space synthesis with tailored 3D-printable dielectric-lined waveguides. Phys. Rev. Accel. Beams </a:t>
            </a:r>
            <a:r>
              <a:rPr lang="en-C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23</a:t>
            </a:r>
            <a:r>
              <a:rPr lang="en-C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121302 (2020).</a:t>
            </a:r>
            <a:endParaRPr lang="en-US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C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F.Lemery</a:t>
            </a:r>
            <a:r>
              <a:rPr lang="en-C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et. al. Highly scalable multicycle THz production with a homemade periodically poled </a:t>
            </a:r>
            <a:r>
              <a:rPr lang="en-C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macrocrystal</a:t>
            </a:r>
            <a:r>
              <a:rPr lang="en-C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C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Commun</a:t>
            </a:r>
            <a:r>
              <a:rPr lang="en-C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Phys </a:t>
            </a:r>
            <a:r>
              <a:rPr lang="en-C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3</a:t>
            </a:r>
            <a:r>
              <a:rPr lang="en-C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150 (2020). https://doi.org/10.1038/s42005-020-00421-2</a:t>
            </a:r>
            <a:endParaRPr lang="en-US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defRPr/>
            </a:pPr>
            <a:endParaRPr lang="de-DE" altLang="en-US" dirty="0">
              <a:latin typeface="Calibri" panose="020F0502020204030204" charset="0"/>
            </a:endParaRPr>
          </a:p>
          <a:p>
            <a:pPr lvl="1">
              <a:defRPr/>
            </a:pPr>
            <a:endParaRPr lang="en-US" dirty="0">
              <a:latin typeface="Calibri" panose="020F0502020204030204"/>
            </a:endParaRPr>
          </a:p>
          <a:p>
            <a:pPr>
              <a:defRPr/>
            </a:pPr>
            <a:endParaRPr lang="de-DE" alt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XFEL_PowerPoint_16x9_v3_RW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6"/>
        </a:solidFill>
      </a:spPr>
      <a:bodyPr/>
      <a:lstStyle/>
    </a:spDef>
    <a:lnDef>
      <a:spPr bwMode="auto"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</a:spPr>
      <a:bodyPr/>
      <a:lstStyle/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XFEL_PowerPoint_16x9_v3_RW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6"/>
        </a:solidFill>
      </a:spPr>
      <a:bodyPr/>
      <a:lstStyle/>
    </a:spDef>
    <a:lnDef>
      <a:spPr bwMode="auto"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</a:spPr>
      <a:bodyPr/>
      <a:lstStyle/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XFEL_PowerPoint_16x9_v3_RW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6"/>
        </a:solidFill>
      </a:spPr>
      <a:bodyPr/>
      <a:lstStyle/>
    </a:spDef>
    <a:lnDef>
      <a:spPr bwMode="auto"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</a:spPr>
      <a:bodyPr/>
      <a:lstStyle/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XFEL_PowerPoint_16x9_v3_RW</Template>
  <TotalTime>0</TotalTime>
  <Words>1063</Words>
  <Application>Microsoft Office PowerPoint</Application>
  <PresentationFormat>Widescreen</PresentationFormat>
  <Paragraphs>72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-apple-system</vt:lpstr>
      <vt:lpstr>Arial</vt:lpstr>
      <vt:lpstr>Calibri</vt:lpstr>
      <vt:lpstr>Courier New</vt:lpstr>
      <vt:lpstr>Times New Roman</vt:lpstr>
      <vt:lpstr>Wingdings</vt:lpstr>
      <vt:lpstr>2_XFEL_PowerPoint_16x9_v3_RW</vt:lpstr>
      <vt:lpstr>3_XFEL_PowerPoint_16x9_v3_RW</vt:lpstr>
      <vt:lpstr>1_XFEL_PowerPoint_16x9_v3_RW</vt:lpstr>
      <vt:lpstr>XFEL Accelerator R&amp;D Status / Final Report STERN</vt:lpstr>
      <vt:lpstr>Scope of the R&amp;D activity</vt:lpstr>
      <vt:lpstr>Achievements in the past year – High frequency waveguides</vt:lpstr>
      <vt:lpstr>Achievements in the past year – Chirped pulses from tapered waveguides</vt:lpstr>
      <vt:lpstr>Achievements in the past year – Conceptual design</vt:lpstr>
      <vt:lpstr>Deviations from plan</vt:lpstr>
      <vt:lpstr>Timeline of this R&amp;D activity </vt:lpstr>
      <vt:lpstr>Risks to R&amp;D Project</vt:lpstr>
      <vt:lpstr>Outlook /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in one line (or two lines)</dc:title>
  <dc:creator>Riko Wichmann</dc:creator>
  <cp:lastModifiedBy>Lemery, Francois</cp:lastModifiedBy>
  <cp:revision>29</cp:revision>
  <dcterms:created xsi:type="dcterms:W3CDTF">2023-04-06T12:12:36Z</dcterms:created>
  <dcterms:modified xsi:type="dcterms:W3CDTF">2023-05-03T13:14:30Z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/>
  </property>
  <property fmtid="{D5CDD505-2E9C-101B-9397-08002B2CF9AE}" pid="3" name="KSOProductBuildVer">
    <vt:lpwstr>1033-11.1.0.11691</vt:lpwstr>
  </property>
</Properties>
</file>