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3"/>
  </p:notesMasterIdLst>
  <p:handoutMasterIdLst>
    <p:handoutMasterId r:id="rId14"/>
  </p:handoutMasterIdLst>
  <p:sldIdLst>
    <p:sldId id="267" r:id="rId2"/>
    <p:sldId id="355" r:id="rId3"/>
    <p:sldId id="357" r:id="rId4"/>
    <p:sldId id="358" r:id="rId5"/>
    <p:sldId id="359" r:id="rId6"/>
    <p:sldId id="360" r:id="rId7"/>
    <p:sldId id="361" r:id="rId8"/>
    <p:sldId id="365" r:id="rId9"/>
    <p:sldId id="362" r:id="rId10"/>
    <p:sldId id="367" r:id="rId11"/>
    <p:sldId id="3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A1A"/>
    <a:srgbClr val="10ADFF"/>
    <a:srgbClr val="16A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80" autoAdjust="0"/>
    <p:restoredTop sz="96405" autoAdjust="0"/>
  </p:normalViewPr>
  <p:slideViewPr>
    <p:cSldViewPr showGuides="1">
      <p:cViewPr varScale="1">
        <p:scale>
          <a:sx n="122" d="100"/>
          <a:sy n="122" d="100"/>
        </p:scale>
        <p:origin x="240" y="39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E1A53308-B2A7-6BA5-B720-FFD915D25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CAD3898-45FA-9DE0-4F2D-966C6F1FB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/>
              <a:t>The pic of cNALM fiber laser</a:t>
            </a:r>
            <a:endParaRPr lang="de-DE" altLang="de-DE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9609562-4C25-39C3-D5EA-232ABC96D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9D00CA-06A0-0147-8C37-49BA77C8E2EF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8E5C722-BDAB-2DEB-61ED-FE5CFDD89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8CD7840E-738E-4639-6A64-687575C8D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/>
              <a:t>Comparesion of three different laser PSD</a:t>
            </a:r>
            <a:endParaRPr lang="de-DE" altLang="de-DE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1EC34229-1431-5CEE-649E-5481DFCBB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26D2BF-24E4-A849-8262-571BBFFF0B80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136119" y="2518681"/>
            <a:ext cx="1440000" cy="1440000"/>
          </a:xfrm>
          <a:prstGeom prst="rect">
            <a:avLst/>
          </a:prstGeom>
        </p:spPr>
      </p:pic>
      <p:pic>
        <p:nvPicPr>
          <p:cNvPr id="12" name="Picture 11" descr="Helmholtz-Logo-Blue-RGB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9930130" y="4438650"/>
            <a:ext cx="18529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6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Picture,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8" y="2024063"/>
            <a:ext cx="8101013" cy="38893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 bwMode="auto"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59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11189" y="692696"/>
            <a:ext cx="10956924" cy="780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4253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brea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408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903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10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8" y="2024063"/>
            <a:ext cx="10944224" cy="38893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71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8" y="828675"/>
            <a:ext cx="10944224" cy="50847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8288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9" y="1196976"/>
            <a:ext cx="5292723" cy="47164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 bwMode="auto">
          <a:xfrm>
            <a:off x="6275388" y="1196976"/>
            <a:ext cx="5292725" cy="47164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961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7" y="2024063"/>
            <a:ext cx="5292725" cy="3062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 bwMode="auto">
          <a:xfrm>
            <a:off x="6275389" y="2024063"/>
            <a:ext cx="5292724" cy="3062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347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9" y="2024063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/>
              <a:t>Level 1</a:t>
            </a:r>
            <a:endParaRPr/>
          </a:p>
          <a:p>
            <a:pPr lvl="1">
              <a:defRPr/>
            </a:pPr>
            <a:r>
              <a:rPr lang="en-US"/>
              <a:t>Level 2</a:t>
            </a:r>
            <a:endParaRPr/>
          </a:p>
          <a:p>
            <a:pPr lvl="2">
              <a:defRPr/>
            </a:pPr>
            <a:r>
              <a:rPr lang="en-US"/>
              <a:t>Level 3</a:t>
            </a:r>
            <a:endParaRPr/>
          </a:p>
          <a:p>
            <a:pPr lvl="3">
              <a:defRPr/>
            </a:pPr>
            <a:r>
              <a:rPr lang="en-US"/>
              <a:t>Level 4</a:t>
            </a:r>
            <a:endParaRPr/>
          </a:p>
          <a:p>
            <a:pPr lvl="4">
              <a:defRPr/>
            </a:pPr>
            <a:r>
              <a:rPr lang="en-US"/>
              <a:t>Level 5</a:t>
            </a:r>
            <a:endParaRPr/>
          </a:p>
        </p:txBody>
      </p:sp>
      <p:sp>
        <p:nvSpPr>
          <p:cNvPr id="9" name="Textfeld 8"/>
          <p:cNvSpPr txBox="1"/>
          <p:nvPr/>
        </p:nvSpPr>
        <p:spPr bwMode="auto"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defRPr/>
            </a:pPr>
            <a:fld id="{A5DEC3FA-4FB7-4309-A077-6BB31CA8E81A}" type="slidenum">
              <a:rPr lang="en-US" sz="1600"/>
              <a:t>‹#›</a:t>
            </a:fld>
            <a:endParaRPr lang="en-US" sz="1600"/>
          </a:p>
        </p:txBody>
      </p:sp>
      <p:cxnSp>
        <p:nvCxnSpPr>
          <p:cNvPr id="11" name="Gerader Verbinder 10"/>
          <p:cNvCxnSpPr>
            <a:cxnSpLocks/>
          </p:cNvCxnSpPr>
          <p:nvPr/>
        </p:nvCxnSpPr>
        <p:spPr bwMode="auto"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>
            <a:cxnSpLocks/>
          </p:cNvCxnSpPr>
          <p:nvPr/>
        </p:nvCxnSpPr>
        <p:spPr bwMode="auto"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623888" y="346529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 sz="900" dirty="0">
                <a:latin typeface="Calibri"/>
              </a:rPr>
              <a:t>RP-416 : Seed Laser</a:t>
            </a:r>
            <a:endParaRPr dirty="0"/>
          </a:p>
        </p:txBody>
      </p:sp>
      <p:sp>
        <p:nvSpPr>
          <p:cNvPr id="8" name="Rechteck 7"/>
          <p:cNvSpPr/>
          <p:nvPr/>
        </p:nvSpPr>
        <p:spPr bwMode="auto"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 sz="900" dirty="0"/>
              <a:t>Ingmar Hartl | FS-LA | May 3, 2023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848113" y="5973115"/>
            <a:ext cx="720000" cy="720000"/>
          </a:xfrm>
          <a:prstGeom prst="rect">
            <a:avLst/>
          </a:prstGeom>
        </p:spPr>
      </p:pic>
      <p:pic>
        <p:nvPicPr>
          <p:cNvPr id="12" name="Picture 11" descr="Helmholtz-Logo-Blue-RGB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8688705" y="6207125"/>
            <a:ext cx="18529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3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lvl1pPr algn="l" defTabSz="914400">
        <a:lnSpc>
          <a:spcPct val="100000"/>
        </a:lnSpc>
        <a:spcBef>
          <a:spcPts val="0"/>
        </a:spcBef>
        <a:buNone/>
        <a:defRPr sz="22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914400">
        <a:lnSpc>
          <a:spcPct val="113999"/>
        </a:lnSpc>
        <a:spcBef>
          <a:spcPts val="1800"/>
        </a:spcBef>
        <a:buClr>
          <a:schemeClr val="bg2"/>
        </a:buClr>
        <a:buSzPct val="80000"/>
        <a:buFontTx/>
        <a:buChar char="*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505" algn="l" defTabSz="914400">
        <a:lnSpc>
          <a:spcPct val="113999"/>
        </a:lnSpc>
        <a:spcBef>
          <a:spcPts val="0"/>
        </a:spcBef>
        <a:buClr>
          <a:schemeClr val="accent2"/>
        </a:buClr>
        <a:buFont typeface="Wingdings"/>
        <a:buChar char="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82980" indent="-268605" algn="l" defTabSz="914400">
        <a:lnSpc>
          <a:spcPct val="113999"/>
        </a:lnSpc>
        <a:spcBef>
          <a:spcPts val="0"/>
        </a:spcBef>
        <a:buSzPct val="60000"/>
        <a:buFont typeface="Arial"/>
        <a:buChar char="►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355" algn="l" defTabSz="914400">
        <a:lnSpc>
          <a:spcPct val="113999"/>
        </a:lnSpc>
        <a:spcBef>
          <a:spcPts val="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348105" indent="-180975" algn="l" defTabSz="914400">
        <a:lnSpc>
          <a:spcPct val="113999"/>
        </a:lnSpc>
        <a:spcBef>
          <a:spcPts val="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emf"/><Relationship Id="rId7" Type="http://schemas.openxmlformats.org/officeDocument/2006/relationships/image" Target="../media/image2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document/9392237/media#media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RP-416: Seed Laser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Joint DESY FS-LA and </a:t>
            </a:r>
            <a:r>
              <a:rPr lang="en-US" dirty="0" err="1"/>
              <a:t>EuXFEL</a:t>
            </a:r>
            <a:r>
              <a:rPr lang="en-US" dirty="0"/>
              <a:t> LAS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822325" y="3536770"/>
            <a:ext cx="11369675" cy="7000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I. Hartl – with the project team:</a:t>
            </a:r>
            <a:br>
              <a:rPr lang="en-US" dirty="0"/>
            </a:br>
            <a:r>
              <a:rPr lang="en-US" b="1" dirty="0"/>
              <a:t>Yi Hua</a:t>
            </a:r>
            <a:r>
              <a:rPr lang="en-US" dirty="0"/>
              <a:t>, </a:t>
            </a:r>
            <a:r>
              <a:rPr lang="en-US" dirty="0" err="1"/>
              <a:t>Yuxuan</a:t>
            </a:r>
            <a:r>
              <a:rPr lang="en-US" dirty="0"/>
              <a:t> Ma, (laser optics)</a:t>
            </a:r>
            <a:br>
              <a:rPr lang="en-US" dirty="0"/>
            </a:br>
            <a:r>
              <a:rPr lang="en-US" dirty="0"/>
              <a:t>Caterina </a:t>
            </a:r>
            <a:r>
              <a:rPr lang="en-US" dirty="0" err="1"/>
              <a:t>Vidoli</a:t>
            </a:r>
            <a:r>
              <a:rPr lang="en-US" dirty="0"/>
              <a:t>, Angad </a:t>
            </a:r>
            <a:r>
              <a:rPr lang="en-US" dirty="0" err="1"/>
              <a:t>Swiderski</a:t>
            </a:r>
            <a:r>
              <a:rPr lang="en-US" dirty="0"/>
              <a:t>, (</a:t>
            </a:r>
            <a:r>
              <a:rPr lang="en-US" dirty="0" err="1"/>
              <a:t>optomechanics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Uwe Grosse-Wortmann, Henrik </a:t>
            </a:r>
            <a:r>
              <a:rPr lang="en-US" dirty="0" err="1"/>
              <a:t>Tünnermann</a:t>
            </a:r>
            <a:r>
              <a:rPr lang="en-US" dirty="0"/>
              <a:t>, Christian Mohr (controls)</a:t>
            </a:r>
            <a:br>
              <a:rPr lang="en-US" dirty="0"/>
            </a:br>
            <a:r>
              <a:rPr lang="en-US" dirty="0"/>
              <a:t>Sebastian Schulz + team (synchronization) </a:t>
            </a:r>
            <a:br>
              <a:rPr lang="en-US" dirty="0"/>
            </a:br>
            <a:r>
              <a:rPr lang="en-US" dirty="0"/>
              <a:t>Max Lederer + colleagues at </a:t>
            </a:r>
            <a:r>
              <a:rPr lang="en-US" dirty="0" err="1"/>
              <a:t>EuXFEL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May 3, 2023.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170A2-9C4F-61B7-867E-7392FE22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169F0D-8071-7F8D-EAAC-B4677CEA5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52000"/>
              <a:buFont typeface="Wingdings" pitchFamily="2" charset="2"/>
              <a:buChar char="§"/>
            </a:pPr>
            <a:r>
              <a:rPr lang="en-DE" dirty="0"/>
              <a:t>All goals achieved – only very minor deviations from original plan.</a:t>
            </a:r>
            <a:br>
              <a:rPr lang="en-DE" dirty="0"/>
            </a:br>
            <a:r>
              <a:rPr lang="en-DE" dirty="0"/>
              <a:t>Both plans were successful </a:t>
            </a:r>
            <a:r>
              <a:rPr lang="en-DE" dirty="0">
                <a:sym typeface="Wingdings" pitchFamily="2" charset="2"/>
              </a:rPr>
              <a:t> Will be implemented at FLASH and EuXFEL</a:t>
            </a:r>
            <a:br>
              <a:rPr lang="en-DE" dirty="0">
                <a:sym typeface="Wingdings" pitchFamily="2" charset="2"/>
              </a:rPr>
            </a:br>
            <a:r>
              <a:rPr lang="en-DE" dirty="0">
                <a:sym typeface="Wingdings" pitchFamily="2" charset="2"/>
              </a:rPr>
              <a:t> EuXFEL (and FLASH) pump-probe (+ seeding) laser operationional risks are mitigated </a:t>
            </a:r>
          </a:p>
          <a:p>
            <a:pPr>
              <a:buSzPct val="152000"/>
              <a:buFont typeface="Wingdings" pitchFamily="2" charset="2"/>
              <a:buChar char="§"/>
            </a:pPr>
            <a:r>
              <a:rPr lang="en-DE" dirty="0">
                <a:sym typeface="Wingdings" pitchFamily="2" charset="2"/>
              </a:rPr>
              <a:t>In-house development will be crucial component for ASPECT (CEP stablity)</a:t>
            </a:r>
            <a:br>
              <a:rPr lang="en-DE" dirty="0">
                <a:sym typeface="Wingdings" pitchFamily="2" charset="2"/>
              </a:rPr>
            </a:br>
            <a:r>
              <a:rPr lang="en-DE" dirty="0">
                <a:sym typeface="Wingdings" pitchFamily="2" charset="2"/>
              </a:rPr>
              <a:t>also other facilities are interested in our technology</a:t>
            </a:r>
          </a:p>
          <a:p>
            <a:pPr>
              <a:buSzPct val="152000"/>
              <a:buFont typeface="Wingdings" pitchFamily="2" charset="2"/>
              <a:buChar char="§"/>
            </a:pPr>
            <a:r>
              <a:rPr lang="en-DE" dirty="0">
                <a:sym typeface="Wingdings" pitchFamily="2" charset="2"/>
              </a:rPr>
              <a:t>Follow-up projects exisit ( front-end (XFEL) , ASPECT ) which buld upon technology</a:t>
            </a:r>
            <a:br>
              <a:rPr lang="en-DE" dirty="0">
                <a:sym typeface="Wingdings" pitchFamily="2" charset="2"/>
              </a:rPr>
            </a:br>
            <a:r>
              <a:rPr lang="en-DE" dirty="0">
                <a:sym typeface="Wingdings" pitchFamily="2" charset="2"/>
              </a:rPr>
              <a:t>Yi Hua will will be EuXFEL employee starting August -  working on a follow up-projects</a:t>
            </a:r>
            <a:br>
              <a:rPr lang="en-DE" dirty="0">
                <a:sym typeface="Wingdings" pitchFamily="2" charset="2"/>
              </a:rPr>
            </a:br>
            <a:r>
              <a:rPr lang="en-DE" dirty="0">
                <a:sym typeface="Wingdings" pitchFamily="2" charset="2"/>
              </a:rPr>
              <a:t>Manufacturing documentation will help to keep critical knowledge in house.</a:t>
            </a:r>
            <a:br>
              <a:rPr lang="en-DE" dirty="0">
                <a:sym typeface="Wingdings" pitchFamily="2" charset="2"/>
              </a:rPr>
            </a:br>
            <a:r>
              <a:rPr lang="en-DE" dirty="0">
                <a:sym typeface="Wingdings" pitchFamily="2" charset="2"/>
              </a:rPr>
              <a:t>Cycle migth be interesting in commercializing design.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8532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5FA7B4-14E9-04D0-A2D1-B9849DC9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4059746"/>
            <a:ext cx="3703948" cy="1537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99B9F4-0786-0CA0-55DA-0B18E426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744956"/>
            <a:ext cx="7772400" cy="2981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C1D13B-9F46-CF1A-3327-90F849245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2" y="4133591"/>
            <a:ext cx="2231628" cy="1417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75BF2E-7BBE-8C80-A060-AB3E3AD99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14" y="4088165"/>
            <a:ext cx="2098680" cy="15733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364C28-0D6E-4F09-CD68-A4B0143FE570}"/>
              </a:ext>
            </a:extLst>
          </p:cNvPr>
          <p:cNvSpPr txBox="1"/>
          <p:nvPr/>
        </p:nvSpPr>
        <p:spPr bwMode="auto">
          <a:xfrm>
            <a:off x="8616280" y="119675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Piezo tuner design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58D2D2-5660-4A56-36DF-C5D740508963}"/>
              </a:ext>
            </a:extLst>
          </p:cNvPr>
          <p:cNvSpPr txBox="1"/>
          <p:nvPr/>
        </p:nvSpPr>
        <p:spPr bwMode="auto">
          <a:xfrm>
            <a:off x="1631504" y="569039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precision fiber cutting set-up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52BED-EF79-5323-5B06-75DB66013AE2}"/>
              </a:ext>
            </a:extLst>
          </p:cNvPr>
          <p:cNvSpPr txBox="1"/>
          <p:nvPr/>
        </p:nvSpPr>
        <p:spPr bwMode="auto">
          <a:xfrm>
            <a:off x="7248700" y="5651742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compact compressor design</a:t>
            </a:r>
          </a:p>
        </p:txBody>
      </p:sp>
    </p:spTree>
    <p:extLst>
      <p:ext uri="{BB962C8B-B14F-4D97-AF65-F5344CB8AC3E}">
        <p14:creationId xmlns:p14="http://schemas.microsoft.com/office/powerpoint/2010/main" val="119526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DF8212B-4EE0-F4FE-910D-5CBF91597B94}"/>
              </a:ext>
            </a:extLst>
          </p:cNvPr>
          <p:cNvGrpSpPr>
            <a:grpSpLocks/>
          </p:cNvGrpSpPr>
          <p:nvPr/>
        </p:nvGrpSpPr>
        <p:grpSpPr bwMode="auto">
          <a:xfrm>
            <a:off x="803275" y="3887788"/>
            <a:ext cx="9934575" cy="2225675"/>
            <a:chOff x="803930" y="3887849"/>
            <a:chExt cx="9934251" cy="2225510"/>
          </a:xfrm>
        </p:grpSpPr>
        <p:grpSp>
          <p:nvGrpSpPr>
            <p:cNvPr id="7267" name="Group 101">
              <a:extLst>
                <a:ext uri="{FF2B5EF4-FFF2-40B4-BE49-F238E27FC236}">
                  <a16:creationId xmlns:a16="http://schemas.microsoft.com/office/drawing/2014/main" id="{88B760EB-E1A0-DA6F-A661-43CD6F432D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930" y="3887849"/>
              <a:ext cx="9934251" cy="2225510"/>
              <a:chOff x="803930" y="3887849"/>
              <a:chExt cx="9934251" cy="2225510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DC2083F-7803-2377-71BA-7465EA888F49}"/>
                  </a:ext>
                </a:extLst>
              </p:cNvPr>
              <p:cNvSpPr/>
              <p:nvPr/>
            </p:nvSpPr>
            <p:spPr>
              <a:xfrm>
                <a:off x="803930" y="4308505"/>
                <a:ext cx="9934251" cy="18048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anchor="ctr"/>
              <a:lstStyle/>
              <a:p>
                <a:pPr algn="ctr">
                  <a:lnSpc>
                    <a:spcPct val="113000"/>
                  </a:lnSpc>
                  <a:defRPr/>
                </a:pPr>
                <a:endParaRPr lang="de-DE" sz="1400" dirty="0" err="1"/>
              </a:p>
            </p:txBody>
          </p:sp>
          <p:pic>
            <p:nvPicPr>
              <p:cNvPr id="7270" name="Picture 76" descr="A close up of a box&#10;&#10;Description automatically generated">
                <a:extLst>
                  <a:ext uri="{FF2B5EF4-FFF2-40B4-BE49-F238E27FC236}">
                    <a16:creationId xmlns:a16="http://schemas.microsoft.com/office/drawing/2014/main" id="{E0B9FB3E-6B04-A196-0DAE-0E433FF9D6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5246" y="3887849"/>
                <a:ext cx="3108735" cy="2071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41F1D64-CC80-EBEC-7FD9-E1558F13DB22}"/>
                  </a:ext>
                </a:extLst>
              </p:cNvPr>
              <p:cNvSpPr txBox="1"/>
              <p:nvPr/>
            </p:nvSpPr>
            <p:spPr>
              <a:xfrm>
                <a:off x="4848748" y="4727574"/>
                <a:ext cx="2712950" cy="1266731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pPr marL="285750" indent="-285750">
                  <a:lnSpc>
                    <a:spcPct val="200000"/>
                  </a:lnSpc>
                  <a:buSzPct val="99000"/>
                  <a:buFont typeface="Wingdings" panose="05000000000000000000" pitchFamily="2" charset="2"/>
                  <a:buChar char="§"/>
                  <a:defRPr/>
                </a:pPr>
                <a:r>
                  <a:rPr lang="de-DE" sz="1400" dirty="0"/>
                  <a:t>Low noise</a:t>
                </a:r>
              </a:p>
              <a:p>
                <a:pPr marL="285750" indent="-285750">
                  <a:lnSpc>
                    <a:spcPct val="200000"/>
                  </a:lnSpc>
                  <a:buSzPct val="99000"/>
                  <a:buFont typeface="Wingdings" panose="05000000000000000000" pitchFamily="2" charset="2"/>
                  <a:buChar char="§"/>
                  <a:defRPr/>
                </a:pPr>
                <a:r>
                  <a:rPr lang="de-DE" sz="1400" dirty="0"/>
                  <a:t>Turn key operation</a:t>
                </a:r>
              </a:p>
              <a:p>
                <a:pPr marL="285750" indent="-285750">
                  <a:lnSpc>
                    <a:spcPct val="200000"/>
                  </a:lnSpc>
                  <a:buSzPct val="99000"/>
                  <a:buFont typeface="Wingdings" panose="05000000000000000000" pitchFamily="2" charset="2"/>
                  <a:buChar char="§"/>
                  <a:defRPr/>
                </a:pPr>
                <a:r>
                  <a:rPr lang="de-DE" altLang="zh-CN" sz="1400" dirty="0"/>
                  <a:t>Suitable laser parameters</a:t>
                </a:r>
              </a:p>
              <a:p>
                <a:pPr>
                  <a:lnSpc>
                    <a:spcPct val="200000"/>
                  </a:lnSpc>
                  <a:defRPr/>
                </a:pPr>
                <a:endParaRPr lang="de-DE" sz="1400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E25CAE2-A57C-2178-5F25-4F9062BE76BA}"/>
                  </a:ext>
                </a:extLst>
              </p:cNvPr>
              <p:cNvSpPr txBox="1"/>
              <p:nvPr/>
            </p:nvSpPr>
            <p:spPr>
              <a:xfrm>
                <a:off x="1235716" y="5673654"/>
                <a:ext cx="2712950" cy="346049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pPr>
                  <a:lnSpc>
                    <a:spcPct val="112000"/>
                  </a:lnSpc>
                  <a:defRPr/>
                </a:pPr>
                <a:r>
                  <a:rPr lang="de-DE" altLang="zh-CN" sz="1400" dirty="0">
                    <a:solidFill>
                      <a:schemeClr val="tx2">
                        <a:lumMod val="50000"/>
                      </a:schemeClr>
                    </a:solidFill>
                  </a:rPr>
                  <a:t>54-MHz Commercial oscillator</a:t>
                </a:r>
                <a:endParaRPr lang="de-DE" sz="14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4FC892E2-F91E-6456-31D4-9333948DD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285400" y="4301795"/>
                <a:ext cx="694405" cy="407527"/>
              </a:xfrm>
              <a:prstGeom prst="rect">
                <a:avLst/>
              </a:prstGeom>
            </p:spPr>
          </p:pic>
        </p:grpSp>
        <p:sp>
          <p:nvSpPr>
            <p:cNvPr id="6244" name="Arrow: Down 103">
              <a:extLst>
                <a:ext uri="{FF2B5EF4-FFF2-40B4-BE49-F238E27FC236}">
                  <a16:creationId xmlns:a16="http://schemas.microsoft.com/office/drawing/2014/main" id="{54DF2605-64DF-528C-F7A6-AC255BB98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040" y="4129131"/>
              <a:ext cx="622280" cy="18254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3000"/>
                </a:lnSpc>
                <a:defRPr/>
              </a:pPr>
              <a:endParaRPr lang="de-DE" altLang="de-DE" sz="1400"/>
            </a:p>
          </p:txBody>
        </p:sp>
      </p:grpSp>
      <p:sp>
        <p:nvSpPr>
          <p:cNvPr id="7171" name="Title 1">
            <a:extLst>
              <a:ext uri="{FF2B5EF4-FFF2-40B4-BE49-F238E27FC236}">
                <a16:creationId xmlns:a16="http://schemas.microsoft.com/office/drawing/2014/main" id="{CD4679CE-6115-917C-A6BB-4A777FED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altLang="de-DE" dirty="0"/>
              <a:t>Project Background and Project Goals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02DC80-D1D1-AC15-8E54-F0330EA8E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42640"/>
            <a:ext cx="10944224" cy="388937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DE" dirty="0"/>
              <a:t>All laser systems at EuXFEL and FLASH rely critically on 1µm seed laser oscillators operating at 54 MHz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DE" dirty="0"/>
              <a:t>~ 10 years supplier (One-Five, Switzerland) was selected – based on best timing-jitter performance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DE" dirty="0"/>
              <a:t>Initial high reliablity degrades in aging units. High risk not to start after power-cut. Long repair time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DE" dirty="0"/>
              <a:t>One-Five was purchased by NKT (Denmark). Key staff left company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DE" dirty="0">
                <a:sym typeface="Wingdings" pitchFamily="2" charset="2"/>
              </a:rPr>
              <a:t> High operational risk for DESY and EuXFEL.</a:t>
            </a:r>
          </a:p>
          <a:p>
            <a:pPr marL="0" indent="0">
              <a:spcBef>
                <a:spcPts val="0"/>
              </a:spcBef>
              <a:buNone/>
            </a:pPr>
            <a:endParaRPr lang="en-DE" dirty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DE" dirty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DE" dirty="0"/>
          </a:p>
          <a:p>
            <a:pPr>
              <a:buFont typeface="Wingdings" pitchFamily="2" charset="2"/>
              <a:buChar char="§"/>
            </a:pPr>
            <a:endParaRPr lang="en-DE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09E53C6-DE78-2F60-8BFD-F185DCCDD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689350"/>
            <a:ext cx="1958975" cy="425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3000"/>
              </a:lnSpc>
            </a:pPr>
            <a:r>
              <a:rPr lang="de-DE" altLang="zh-CN" sz="1400">
                <a:ea typeface="宋体" panose="02010600030101010101" pitchFamily="2" charset="-122"/>
              </a:rPr>
              <a:t>Low-noise seed laser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A11B9EF-5907-9DC1-A132-B2D99570C47F}"/>
              </a:ext>
            </a:extLst>
          </p:cNvPr>
          <p:cNvGrpSpPr>
            <a:grpSpLocks/>
          </p:cNvGrpSpPr>
          <p:nvPr/>
        </p:nvGrpSpPr>
        <p:grpSpPr bwMode="auto">
          <a:xfrm>
            <a:off x="7835900" y="4273550"/>
            <a:ext cx="2713038" cy="1733550"/>
            <a:chOff x="7835428" y="4273532"/>
            <a:chExt cx="2713585" cy="1733327"/>
          </a:xfrm>
        </p:grpSpPr>
        <p:sp>
          <p:nvSpPr>
            <p:cNvPr id="7237" name="TextBox 84">
              <a:extLst>
                <a:ext uri="{FF2B5EF4-FFF2-40B4-BE49-F238E27FC236}">
                  <a16:creationId xmlns:a16="http://schemas.microsoft.com/office/drawing/2014/main" id="{01969AC7-F65D-CE5F-F406-68C0049AB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428" y="4709322"/>
              <a:ext cx="2713585" cy="129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buFont typeface="Courier New" panose="02070309020205020404" pitchFamily="49" charset="0"/>
                <a:buChar char="o"/>
              </a:pPr>
              <a:r>
                <a:rPr lang="de-DE" altLang="zh-CN" sz="1400" dirty="0">
                  <a:ea typeface="宋体" panose="02010600030101010101" pitchFamily="2" charset="-122"/>
                </a:rPr>
                <a:t>Lack </a:t>
              </a:r>
              <a:r>
                <a:rPr lang="de-DE" altLang="zh-CN" sz="1400" dirty="0" err="1">
                  <a:ea typeface="宋体" panose="02010600030101010101" pitchFamily="2" charset="-122"/>
                </a:rPr>
                <a:t>of</a:t>
              </a:r>
              <a:r>
                <a:rPr lang="de-DE" altLang="zh-CN" sz="1400" dirty="0">
                  <a:ea typeface="宋体" panose="02010600030101010101" pitchFamily="2" charset="-122"/>
                </a:rPr>
                <a:t> </a:t>
              </a:r>
              <a:r>
                <a:rPr lang="de-DE" altLang="zh-CN" sz="1400" dirty="0" err="1">
                  <a:ea typeface="宋体" panose="02010600030101010101" pitchFamily="2" charset="-122"/>
                </a:rPr>
                <a:t>reliability</a:t>
              </a:r>
              <a:r>
                <a:rPr lang="de-DE" altLang="zh-CN" sz="1400" dirty="0">
                  <a:ea typeface="宋体" panose="02010600030101010101" pitchFamily="2" charset="-122"/>
                </a:rPr>
                <a:t>  (</a:t>
              </a:r>
              <a:r>
                <a:rPr lang="de-DE" altLang="zh-CN" sz="1400" dirty="0" err="1">
                  <a:ea typeface="宋体" panose="02010600030101010101" pitchFamily="2" charset="-122"/>
                </a:rPr>
                <a:t>aging</a:t>
              </a:r>
              <a:r>
                <a:rPr lang="de-DE" altLang="zh-CN" sz="1400" dirty="0">
                  <a:ea typeface="宋体" panose="02010600030101010101" pitchFamily="2" charset="-122"/>
                </a:rPr>
                <a:t>)</a:t>
              </a:r>
            </a:p>
            <a:p>
              <a:pPr>
                <a:lnSpc>
                  <a:spcPct val="200000"/>
                </a:lnSpc>
                <a:buFont typeface="Courier New" panose="02070309020205020404" pitchFamily="49" charset="0"/>
                <a:buChar char="o"/>
              </a:pPr>
              <a:r>
                <a:rPr lang="de-DE" altLang="zh-CN" sz="1400" dirty="0">
                  <a:ea typeface="宋体" panose="02010600030101010101" pitchFamily="2" charset="-122"/>
                </a:rPr>
                <a:t>Long </a:t>
              </a:r>
              <a:r>
                <a:rPr lang="de-DE" altLang="zh-CN" sz="1400" dirty="0" err="1">
                  <a:ea typeface="宋体" panose="02010600030101010101" pitchFamily="2" charset="-122"/>
                </a:rPr>
                <a:t>repair</a:t>
              </a:r>
              <a:r>
                <a:rPr lang="de-DE" altLang="zh-CN" sz="1400" dirty="0">
                  <a:ea typeface="宋体" panose="02010600030101010101" pitchFamily="2" charset="-122"/>
                </a:rPr>
                <a:t> time</a:t>
              </a:r>
            </a:p>
            <a:p>
              <a:pPr>
                <a:lnSpc>
                  <a:spcPct val="200000"/>
                </a:lnSpc>
                <a:buFont typeface="Courier New" panose="02070309020205020404" pitchFamily="49" charset="0"/>
                <a:buChar char="o"/>
              </a:pPr>
              <a:r>
                <a:rPr lang="de-DE" altLang="de-DE" sz="1400" dirty="0">
                  <a:ea typeface="宋体" panose="02010600030101010101" pitchFamily="2" charset="-122"/>
                </a:rPr>
                <a:t>Loss </a:t>
              </a:r>
              <a:r>
                <a:rPr lang="de-DE" altLang="de-DE" sz="1400" dirty="0" err="1">
                  <a:ea typeface="宋体" panose="02010600030101010101" pitchFamily="2" charset="-122"/>
                </a:rPr>
                <a:t>of</a:t>
              </a:r>
              <a:r>
                <a:rPr lang="de-DE" altLang="de-DE" sz="1400" dirty="0">
                  <a:ea typeface="宋体" panose="02010600030101010101" pitchFamily="2" charset="-122"/>
                </a:rPr>
                <a:t> </a:t>
              </a:r>
              <a:r>
                <a:rPr lang="de-DE" altLang="de-DE" sz="1400" dirty="0" err="1">
                  <a:ea typeface="宋体" panose="02010600030101010101" pitchFamily="2" charset="-122"/>
                </a:rPr>
                <a:t>critical</a:t>
              </a:r>
              <a:r>
                <a:rPr lang="de-DE" altLang="de-DE" sz="1400" dirty="0">
                  <a:ea typeface="宋体" panose="02010600030101010101" pitchFamily="2" charset="-122"/>
                </a:rPr>
                <a:t> </a:t>
              </a:r>
              <a:r>
                <a:rPr lang="de-DE" altLang="de-DE" sz="1400" dirty="0" err="1">
                  <a:ea typeface="宋体" panose="02010600030101010101" pitchFamily="2" charset="-122"/>
                </a:rPr>
                <a:t>staff</a:t>
              </a:r>
              <a:r>
                <a:rPr lang="de-DE" altLang="de-DE" sz="1400" dirty="0">
                  <a:ea typeface="宋体" panose="02010600030101010101" pitchFamily="2" charset="-122"/>
                </a:rPr>
                <a:t> at NKT</a:t>
              </a:r>
              <a:endParaRPr lang="de-DE" altLang="de-DE" sz="1400" dirty="0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8B2AE78-02F8-517F-5A01-DFC41A1A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26512" y="4273532"/>
              <a:ext cx="544361" cy="534243"/>
            </a:xfrm>
            <a:prstGeom prst="rect">
              <a:avLst/>
            </a:prstGeom>
          </p:spPr>
        </p:pic>
      </p:grpSp>
      <p:sp>
        <p:nvSpPr>
          <p:cNvPr id="7175" name="Rectangle 98">
            <a:extLst>
              <a:ext uri="{FF2B5EF4-FFF2-40B4-BE49-F238E27FC236}">
                <a16:creationId xmlns:a16="http://schemas.microsoft.com/office/drawing/2014/main" id="{5A1FF84A-7BC2-02EF-5555-B4B424495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3695700"/>
            <a:ext cx="3479800" cy="4238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3000"/>
              </a:lnSpc>
            </a:pPr>
            <a:r>
              <a:rPr lang="de-DE" altLang="zh-CN" sz="1400">
                <a:ea typeface="宋体" panose="02010600030101010101" pitchFamily="2" charset="-122"/>
              </a:rPr>
              <a:t>All fiber Front end system</a:t>
            </a:r>
          </a:p>
        </p:txBody>
      </p:sp>
      <p:sp>
        <p:nvSpPr>
          <p:cNvPr id="7176" name="Rectangle 100">
            <a:extLst>
              <a:ext uri="{FF2B5EF4-FFF2-40B4-BE49-F238E27FC236}">
                <a16:creationId xmlns:a16="http://schemas.microsoft.com/office/drawing/2014/main" id="{4846F40A-D75B-B1C2-F45F-31899205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3679825"/>
            <a:ext cx="4157662" cy="439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3000"/>
              </a:lnSpc>
            </a:pPr>
            <a:r>
              <a:rPr lang="de-DE" altLang="zh-CN" sz="1400" dirty="0">
                <a:ea typeface="宋体" panose="02010600030101010101" pitchFamily="2" charset="-122"/>
              </a:rPr>
              <a:t>High Power Laser Systems (pump-probe / </a:t>
            </a:r>
            <a:r>
              <a:rPr lang="de-DE" altLang="zh-CN" sz="1400" dirty="0" err="1">
                <a:ea typeface="宋体" panose="02010600030101010101" pitchFamily="2" charset="-122"/>
              </a:rPr>
              <a:t>seeding</a:t>
            </a:r>
            <a:r>
              <a:rPr lang="de-DE" altLang="zh-CN" sz="1400" dirty="0">
                <a:ea typeface="宋体" panose="02010600030101010101" pitchFamily="2" charset="-122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581AEC9D-49C4-C4AC-A0E9-FC1FA4E7F106}"/>
              </a:ext>
            </a:extLst>
          </p:cNvPr>
          <p:cNvSpPr/>
          <p:nvPr/>
        </p:nvSpPr>
        <p:spPr>
          <a:xfrm>
            <a:off x="8005763" y="4852988"/>
            <a:ext cx="3946525" cy="1206500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/>
          <a:p>
            <a:pPr algn="ctr">
              <a:lnSpc>
                <a:spcPct val="113000"/>
              </a:lnSpc>
              <a:defRPr/>
            </a:pPr>
            <a:endParaRPr lang="de-DE" sz="1400" dirty="0" err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B91493-9211-8A72-1C54-C069C90BD2F0}"/>
              </a:ext>
            </a:extLst>
          </p:cNvPr>
          <p:cNvSpPr/>
          <p:nvPr/>
        </p:nvSpPr>
        <p:spPr>
          <a:xfrm>
            <a:off x="7980363" y="2674938"/>
            <a:ext cx="3971925" cy="1401762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/>
          <a:p>
            <a:pPr algn="ctr">
              <a:lnSpc>
                <a:spcPct val="113000"/>
              </a:lnSpc>
              <a:defRPr/>
            </a:pPr>
            <a:endParaRPr lang="de-DE" sz="1400" dirty="0" err="1"/>
          </a:p>
        </p:txBody>
      </p:sp>
      <p:sp>
        <p:nvSpPr>
          <p:cNvPr id="8196" name="Title 1">
            <a:extLst>
              <a:ext uri="{FF2B5EF4-FFF2-40B4-BE49-F238E27FC236}">
                <a16:creationId xmlns:a16="http://schemas.microsoft.com/office/drawing/2014/main" id="{A431F8D1-36D4-95D6-5910-D3857AC6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63" y="712788"/>
            <a:ext cx="10956925" cy="779462"/>
          </a:xfrm>
        </p:spPr>
        <p:txBody>
          <a:bodyPr/>
          <a:lstStyle/>
          <a:p>
            <a:r>
              <a:rPr lang="de-DE" altLang="de-DE" dirty="0"/>
              <a:t>RP-416:  </a:t>
            </a:r>
            <a:r>
              <a:rPr lang="de-DE" altLang="de-DE" dirty="0" err="1"/>
              <a:t>Develop</a:t>
            </a:r>
            <a:r>
              <a:rPr lang="de-DE" altLang="de-DE" dirty="0"/>
              <a:t> 2nd Source + Be Ready </a:t>
            </a:r>
            <a:r>
              <a:rPr lang="de-DE" altLang="de-DE" dirty="0" err="1"/>
              <a:t>for</a:t>
            </a:r>
            <a:r>
              <a:rPr lang="de-DE" altLang="de-DE" dirty="0"/>
              <a:t> Future Facility Upgrades  </a:t>
            </a:r>
          </a:p>
        </p:txBody>
      </p:sp>
      <p:pic>
        <p:nvPicPr>
          <p:cNvPr id="8197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96A47ADE-C0F5-07AD-86E0-56F1CBEFE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420938"/>
            <a:ext cx="269557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C57E2-6E37-4B9B-2D78-CC075B0CC05A}"/>
              </a:ext>
            </a:extLst>
          </p:cNvPr>
          <p:cNvSpPr txBox="1"/>
          <p:nvPr/>
        </p:nvSpPr>
        <p:spPr>
          <a:xfrm>
            <a:off x="787400" y="3979863"/>
            <a:ext cx="2619375" cy="346075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ct val="112000"/>
              </a:lnSpc>
              <a:defRPr/>
            </a:pPr>
            <a:r>
              <a:rPr lang="de-DE" altLang="zh-CN" sz="1400" dirty="0">
                <a:solidFill>
                  <a:schemeClr val="tx2">
                    <a:lumMod val="50000"/>
                  </a:schemeClr>
                </a:solidFill>
              </a:rPr>
              <a:t>54-MHz Commercial oscillator</a:t>
            </a:r>
            <a:endParaRPr lang="de-DE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8199" name="Group 19">
            <a:extLst>
              <a:ext uri="{FF2B5EF4-FFF2-40B4-BE49-F238E27FC236}">
                <a16:creationId xmlns:a16="http://schemas.microsoft.com/office/drawing/2014/main" id="{8ED4D85F-2479-5F97-7A6D-2AFED7C041E0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1849438"/>
            <a:ext cx="8383587" cy="2843212"/>
            <a:chOff x="3393673" y="2039259"/>
            <a:chExt cx="8382978" cy="2843426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7E52B8A5-8A66-0EC1-7C40-6939D6A682F4}"/>
                </a:ext>
              </a:extLst>
            </p:cNvPr>
            <p:cNvSpPr/>
            <p:nvPr/>
          </p:nvSpPr>
          <p:spPr>
            <a:xfrm>
              <a:off x="3393673" y="2266288"/>
              <a:ext cx="960367" cy="2616397"/>
            </a:xfrm>
            <a:prstGeom prst="leftBrace">
              <a:avLst>
                <a:gd name="adj1" fmla="val 4456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253" name="TextBox 8">
              <a:extLst>
                <a:ext uri="{FF2B5EF4-FFF2-40B4-BE49-F238E27FC236}">
                  <a16:creationId xmlns:a16="http://schemas.microsoft.com/office/drawing/2014/main" id="{5FE5FCEA-B4FC-7A18-E1ED-F50DA7106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3816" y="2039259"/>
              <a:ext cx="7042835" cy="658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2000"/>
                </a:lnSpc>
              </a:pPr>
              <a:r>
                <a:rPr lang="de-DE" altLang="de-DE" sz="1400" b="1" dirty="0"/>
                <a:t>Plan A</a:t>
              </a:r>
              <a:r>
                <a:rPr lang="de-DE" altLang="de-DE" sz="1400" dirty="0"/>
                <a:t>: Ultra-</a:t>
              </a:r>
              <a:r>
                <a:rPr lang="de-DE" altLang="de-DE" sz="1400" dirty="0" err="1"/>
                <a:t>stable</a:t>
              </a:r>
              <a:r>
                <a:rPr lang="de-DE" altLang="de-DE" sz="1400" dirty="0"/>
                <a:t> </a:t>
              </a:r>
              <a:r>
                <a:rPr lang="de-DE" altLang="de-DE" sz="1400" dirty="0" err="1"/>
                <a:t>low-noise</a:t>
              </a:r>
              <a:r>
                <a:rPr lang="de-DE" altLang="de-DE" sz="1400" dirty="0"/>
                <a:t> 216-MHz </a:t>
              </a:r>
              <a:r>
                <a:rPr lang="de-DE" altLang="de-DE" sz="1400" b="1" dirty="0"/>
                <a:t>solid </a:t>
              </a:r>
              <a:r>
                <a:rPr lang="de-DE" altLang="de-DE" sz="1400" b="1" dirty="0" err="1"/>
                <a:t>state</a:t>
              </a:r>
              <a:r>
                <a:rPr lang="de-DE" altLang="de-DE" sz="1400" b="1" dirty="0"/>
                <a:t> </a:t>
              </a:r>
              <a:r>
                <a:rPr lang="de-DE" altLang="de-DE" sz="1400" dirty="0" err="1"/>
                <a:t>seed</a:t>
              </a:r>
              <a:r>
                <a:rPr lang="de-DE" altLang="de-DE" sz="1400" dirty="0"/>
                <a:t> </a:t>
              </a:r>
              <a:r>
                <a:rPr lang="de-DE" altLang="de-DE" sz="1400" dirty="0" err="1"/>
                <a:t>oscillator</a:t>
              </a:r>
              <a:r>
                <a:rPr lang="de-DE" altLang="de-DE" sz="1400" dirty="0"/>
                <a:t> at 1030 </a:t>
              </a:r>
              <a:r>
                <a:rPr lang="de-DE" altLang="de-DE" sz="1400" dirty="0" err="1"/>
                <a:t>nm</a:t>
              </a:r>
              <a:r>
                <a:rPr lang="de-DE" altLang="de-DE" sz="1400" dirty="0"/>
                <a:t> </a:t>
              </a:r>
              <a:br>
                <a:rPr lang="de-DE" altLang="de-DE" sz="1400" dirty="0"/>
              </a:br>
              <a:r>
                <a:rPr lang="de-DE" altLang="de-DE" sz="1400" dirty="0"/>
                <a:t>(XFEL-LAS) + Pulse </a:t>
              </a:r>
              <a:r>
                <a:rPr lang="de-DE" altLang="de-DE" sz="1400" dirty="0" err="1"/>
                <a:t>picker</a:t>
              </a:r>
              <a:r>
                <a:rPr lang="de-DE" altLang="de-DE" sz="1400" dirty="0"/>
                <a:t> and </a:t>
              </a:r>
              <a:r>
                <a:rPr lang="de-DE" altLang="de-DE" sz="1400" dirty="0" err="1"/>
                <a:t>fiber</a:t>
              </a:r>
              <a:r>
                <a:rPr lang="de-DE" altLang="de-DE" sz="1400" dirty="0"/>
                <a:t> </a:t>
              </a:r>
              <a:r>
                <a:rPr lang="de-DE" altLang="de-DE" sz="1400" dirty="0" err="1"/>
                <a:t>amplifier</a:t>
              </a:r>
              <a:r>
                <a:rPr lang="de-DE" altLang="de-DE" sz="1400" dirty="0"/>
                <a:t> (54MHz) </a:t>
              </a:r>
            </a:p>
          </p:txBody>
        </p:sp>
      </p:grpSp>
      <p:sp>
        <p:nvSpPr>
          <p:cNvPr id="8200" name="TextBox 18">
            <a:extLst>
              <a:ext uri="{FF2B5EF4-FFF2-40B4-BE49-F238E27FC236}">
                <a16:creationId xmlns:a16="http://schemas.microsoft.com/office/drawing/2014/main" id="{A8E555B9-1284-5416-A81D-B0AE8A215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4829175"/>
            <a:ext cx="27876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altLang="zh-CN" sz="1400">
                <a:ea typeface="宋体" panose="02010600030101010101" pitchFamily="2" charset="-122"/>
              </a:rPr>
              <a:t>Lack of reliability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altLang="zh-CN" sz="1400">
                <a:ea typeface="宋体" panose="02010600030101010101" pitchFamily="2" charset="-122"/>
              </a:rPr>
              <a:t>Short working lifetime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altLang="zh-CN" sz="1400">
                <a:ea typeface="宋体" panose="02010600030101010101" pitchFamily="2" charset="-122"/>
              </a:rPr>
              <a:t>Long service process</a:t>
            </a:r>
            <a:endParaRPr lang="de-DE" altLang="de-DE" sz="1400"/>
          </a:p>
        </p:txBody>
      </p:sp>
      <p:sp>
        <p:nvSpPr>
          <p:cNvPr id="8201" name="TextBox 24">
            <a:extLst>
              <a:ext uri="{FF2B5EF4-FFF2-40B4-BE49-F238E27FC236}">
                <a16:creationId xmlns:a16="http://schemas.microsoft.com/office/drawing/2014/main" id="{1AED493D-8210-1C93-13A4-4500B3BB7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4308475"/>
            <a:ext cx="62341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de-DE" altLang="de-DE" sz="1400" b="1" dirty="0"/>
              <a:t>Plan B</a:t>
            </a:r>
            <a:r>
              <a:rPr lang="de-DE" altLang="de-DE" sz="1400" dirty="0"/>
              <a:t>: Ultra-</a:t>
            </a:r>
            <a:r>
              <a:rPr lang="de-DE" altLang="de-DE" sz="1400" dirty="0" err="1"/>
              <a:t>stable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low-noise</a:t>
            </a:r>
            <a:r>
              <a:rPr lang="de-DE" altLang="de-DE" sz="1400" dirty="0"/>
              <a:t> 54-MHz </a:t>
            </a:r>
            <a:r>
              <a:rPr lang="de-DE" altLang="de-DE" sz="1400" b="1" dirty="0" err="1"/>
              <a:t>fiber</a:t>
            </a:r>
            <a:r>
              <a:rPr lang="de-DE" altLang="de-DE" sz="1400" b="1" dirty="0"/>
              <a:t> </a:t>
            </a:r>
            <a:r>
              <a:rPr lang="de-DE" altLang="de-DE" sz="1400" dirty="0" err="1"/>
              <a:t>seed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laser</a:t>
            </a:r>
            <a:r>
              <a:rPr lang="de-DE" altLang="de-DE" sz="1400" dirty="0"/>
              <a:t> at 1030 </a:t>
            </a:r>
            <a:r>
              <a:rPr lang="de-DE" altLang="de-DE" sz="1400" dirty="0" err="1"/>
              <a:t>nm</a:t>
            </a:r>
            <a:r>
              <a:rPr lang="de-DE" altLang="de-DE" sz="1400" dirty="0"/>
              <a:t> </a:t>
            </a:r>
            <a:br>
              <a:rPr lang="de-DE" altLang="de-DE" sz="1400" dirty="0"/>
            </a:br>
            <a:r>
              <a:rPr lang="de-DE" altLang="de-DE" sz="1400" dirty="0"/>
              <a:t>(DESY FS-LA)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D21DFC-1512-6EAA-58BC-797CDE7D008D}"/>
              </a:ext>
            </a:extLst>
          </p:cNvPr>
          <p:cNvSpPr txBox="1"/>
          <p:nvPr/>
        </p:nvSpPr>
        <p:spPr>
          <a:xfrm>
            <a:off x="2970213" y="4811713"/>
            <a:ext cx="2849562" cy="1333500"/>
          </a:xfrm>
          <a:prstGeom prst="rect">
            <a:avLst/>
          </a:prstGeom>
          <a:noFill/>
        </p:spPr>
        <p:txBody>
          <a:bodyPr/>
          <a:lstStyle/>
          <a:p>
            <a:pPr marL="285750" indent="-285750">
              <a:lnSpc>
                <a:spcPct val="150000"/>
              </a:lnSpc>
              <a:buSzPct val="99000"/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ea typeface="宋体" panose="02010600030101010101" pitchFamily="2" charset="-122"/>
              </a:rPr>
              <a:t>Low noise</a:t>
            </a:r>
          </a:p>
          <a:p>
            <a:pPr marL="285750" indent="-285750">
              <a:lnSpc>
                <a:spcPct val="150000"/>
              </a:lnSpc>
              <a:buSzPct val="99000"/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ea typeface="宋体" panose="02010600030101010101" pitchFamily="2" charset="-122"/>
              </a:rPr>
              <a:t>Improving Reliability</a:t>
            </a:r>
          </a:p>
          <a:p>
            <a:pPr marL="285750" indent="-285750">
              <a:lnSpc>
                <a:spcPct val="150000"/>
              </a:lnSpc>
              <a:buSzPct val="99000"/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ea typeface="宋体" panose="02010600030101010101" pitchFamily="2" charset="-122"/>
              </a:rPr>
              <a:t>Matching laser parameters</a:t>
            </a:r>
          </a:p>
          <a:p>
            <a:pPr>
              <a:lnSpc>
                <a:spcPct val="150000"/>
              </a:lnSpc>
              <a:buSzPct val="99000"/>
              <a:defRPr/>
            </a:pPr>
            <a:endParaRPr lang="de-DE" sz="1400" dirty="0"/>
          </a:p>
          <a:p>
            <a:pPr>
              <a:lnSpc>
                <a:spcPct val="200000"/>
              </a:lnSpc>
              <a:defRPr/>
            </a:pPr>
            <a:endParaRPr lang="de-DE" sz="1400" dirty="0"/>
          </a:p>
        </p:txBody>
      </p:sp>
      <p:grpSp>
        <p:nvGrpSpPr>
          <p:cNvPr id="8203" name="Group 12">
            <a:extLst>
              <a:ext uri="{FF2B5EF4-FFF2-40B4-BE49-F238E27FC236}">
                <a16:creationId xmlns:a16="http://schemas.microsoft.com/office/drawing/2014/main" id="{D7A7D012-097B-9ACC-B241-A81B33544032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2662238"/>
            <a:ext cx="3768725" cy="1195387"/>
            <a:chOff x="2733295" y="2439421"/>
            <a:chExt cx="4242475" cy="11950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4BBCA4-722D-7E8A-BDAF-52200B02EB88}"/>
                </a:ext>
              </a:extLst>
            </p:cNvPr>
            <p:cNvCxnSpPr>
              <a:cxnSpLocks/>
            </p:cNvCxnSpPr>
            <p:nvPr/>
          </p:nvCxnSpPr>
          <p:spPr>
            <a:xfrm>
              <a:off x="2779759" y="3334547"/>
              <a:ext cx="4196011" cy="476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3A60CE-6CA9-B3B1-A656-795AC7D69602}"/>
                </a:ext>
              </a:extLst>
            </p:cNvPr>
            <p:cNvSpPr/>
            <p:nvPr/>
          </p:nvSpPr>
          <p:spPr>
            <a:xfrm>
              <a:off x="3732261" y="3034584"/>
              <a:ext cx="766647" cy="599925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Pulse picker</a:t>
              </a:r>
              <a:endParaRPr lang="de-DE" sz="1400" dirty="0" err="1"/>
            </a:p>
          </p:txBody>
        </p:sp>
        <p:grpSp>
          <p:nvGrpSpPr>
            <p:cNvPr id="8229" name="Group 15">
              <a:extLst>
                <a:ext uri="{FF2B5EF4-FFF2-40B4-BE49-F238E27FC236}">
                  <a16:creationId xmlns:a16="http://schemas.microsoft.com/office/drawing/2014/main" id="{AA4A667D-724F-6267-C7EA-C3555F57C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6974" y="2941778"/>
              <a:ext cx="442312" cy="392549"/>
              <a:chOff x="3011055" y="2858659"/>
              <a:chExt cx="604983" cy="484912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483DF1B-F993-05BA-7A43-85665761F6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10525" y="2863511"/>
                <a:ext cx="0" cy="470528"/>
              </a:xfrm>
              <a:prstGeom prst="straightConnector1">
                <a:avLst/>
              </a:prstGeom>
              <a:ln w="158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FBF3675-CE0F-D62E-56F2-275C9F0B1602}"/>
                  </a:ext>
                </a:extLst>
              </p:cNvPr>
              <p:cNvCxnSpPr/>
              <p:nvPr/>
            </p:nvCxnSpPr>
            <p:spPr>
              <a:xfrm flipV="1">
                <a:off x="3162071" y="2859590"/>
                <a:ext cx="0" cy="470528"/>
              </a:xfrm>
              <a:prstGeom prst="straightConnector1">
                <a:avLst/>
              </a:prstGeom>
              <a:ln w="15875">
                <a:solidFill>
                  <a:schemeClr val="bg2">
                    <a:alpha val="2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48CAB10-7C2F-DDF8-6ECF-43D6106EB6F4}"/>
                  </a:ext>
                </a:extLst>
              </p:cNvPr>
              <p:cNvCxnSpPr/>
              <p:nvPr/>
            </p:nvCxnSpPr>
            <p:spPr>
              <a:xfrm flipV="1">
                <a:off x="3316061" y="2863511"/>
                <a:ext cx="0" cy="470528"/>
              </a:xfrm>
              <a:prstGeom prst="straightConnector1">
                <a:avLst/>
              </a:prstGeom>
              <a:ln w="15875">
                <a:solidFill>
                  <a:schemeClr val="bg2">
                    <a:alpha val="1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0624491-A041-2100-E9C6-128EF664528F}"/>
                  </a:ext>
                </a:extLst>
              </p:cNvPr>
              <p:cNvCxnSpPr/>
              <p:nvPr/>
            </p:nvCxnSpPr>
            <p:spPr>
              <a:xfrm flipV="1">
                <a:off x="3465163" y="2869393"/>
                <a:ext cx="0" cy="470528"/>
              </a:xfrm>
              <a:prstGeom prst="straightConnector1">
                <a:avLst/>
              </a:prstGeom>
              <a:ln w="15875">
                <a:solidFill>
                  <a:schemeClr val="bg2">
                    <a:alpha val="2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D173A7B-BB8A-ECB6-FFB7-2BA78C071F23}"/>
                  </a:ext>
                </a:extLst>
              </p:cNvPr>
              <p:cNvCxnSpPr/>
              <p:nvPr/>
            </p:nvCxnSpPr>
            <p:spPr>
              <a:xfrm flipV="1">
                <a:off x="3616709" y="2873315"/>
                <a:ext cx="0" cy="470528"/>
              </a:xfrm>
              <a:prstGeom prst="straightConnector1">
                <a:avLst/>
              </a:prstGeom>
              <a:ln w="158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B168A-9CB1-DAE5-BFF4-798879C238C0}"/>
                </a:ext>
              </a:extLst>
            </p:cNvPr>
            <p:cNvSpPr/>
            <p:nvPr/>
          </p:nvSpPr>
          <p:spPr>
            <a:xfrm rot="5400000">
              <a:off x="5341862" y="3023212"/>
              <a:ext cx="587228" cy="600451"/>
            </a:xfrm>
            <a:prstGeom prst="triangle">
              <a:avLst>
                <a:gd name="adj" fmla="val 52754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endParaRPr lang="de-DE" sz="1400" dirty="0" err="1"/>
            </a:p>
          </p:txBody>
        </p:sp>
        <p:grpSp>
          <p:nvGrpSpPr>
            <p:cNvPr id="8231" name="Group 17">
              <a:extLst>
                <a:ext uri="{FF2B5EF4-FFF2-40B4-BE49-F238E27FC236}">
                  <a16:creationId xmlns:a16="http://schemas.microsoft.com/office/drawing/2014/main" id="{119CD14D-127C-E004-4479-3FD2AC5A4D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7470" y="2761677"/>
              <a:ext cx="619839" cy="581894"/>
              <a:chOff x="2927928" y="2761677"/>
              <a:chExt cx="699382" cy="581894"/>
            </a:xfrm>
          </p:grpSpPr>
          <p:grpSp>
            <p:nvGrpSpPr>
              <p:cNvPr id="8239" name="Group 29">
                <a:extLst>
                  <a:ext uri="{FF2B5EF4-FFF2-40B4-BE49-F238E27FC236}">
                    <a16:creationId xmlns:a16="http://schemas.microsoft.com/office/drawing/2014/main" id="{D266177D-5D1E-4559-1894-9252670C76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1056" y="2858659"/>
                <a:ext cx="535704" cy="484912"/>
                <a:chOff x="3011055" y="2858659"/>
                <a:chExt cx="604983" cy="484912"/>
              </a:xfrm>
            </p:grpSpPr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F45A788-67BE-CE74-D654-E468BDBE5B2D}"/>
                    </a:ext>
                  </a:extLst>
                </p:cNvPr>
                <p:cNvCxnSpPr/>
                <p:nvPr/>
              </p:nvCxnSpPr>
              <p:spPr>
                <a:xfrm flipV="1">
                  <a:off x="2989084" y="2863177"/>
                  <a:ext cx="0" cy="471369"/>
                </a:xfrm>
                <a:prstGeom prst="straightConnector1">
                  <a:avLst/>
                </a:prstGeom>
                <a:ln w="15875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DB948EC0-FCFF-5FBD-0BCB-77AE945A853A}"/>
                    </a:ext>
                  </a:extLst>
                </p:cNvPr>
                <p:cNvCxnSpPr/>
                <p:nvPr/>
              </p:nvCxnSpPr>
              <p:spPr>
                <a:xfrm flipV="1">
                  <a:off x="3141653" y="2858416"/>
                  <a:ext cx="0" cy="471368"/>
                </a:xfrm>
                <a:prstGeom prst="straightConnector1">
                  <a:avLst/>
                </a:prstGeom>
                <a:ln w="15875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E881FFB8-0EE5-0A7D-CDB0-23EB01D886C6}"/>
                    </a:ext>
                  </a:extLst>
                </p:cNvPr>
                <p:cNvCxnSpPr/>
                <p:nvPr/>
              </p:nvCxnSpPr>
              <p:spPr>
                <a:xfrm flipV="1">
                  <a:off x="3314716" y="2863177"/>
                  <a:ext cx="0" cy="471369"/>
                </a:xfrm>
                <a:prstGeom prst="straightConnector1">
                  <a:avLst/>
                </a:prstGeom>
                <a:ln w="15875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9D5AA468-4C54-1DBB-1944-E85E4B9810EF}"/>
                    </a:ext>
                  </a:extLst>
                </p:cNvPr>
                <p:cNvCxnSpPr/>
                <p:nvPr/>
              </p:nvCxnSpPr>
              <p:spPr>
                <a:xfrm flipV="1">
                  <a:off x="3462732" y="2867939"/>
                  <a:ext cx="0" cy="471368"/>
                </a:xfrm>
                <a:prstGeom prst="straightConnector1">
                  <a:avLst/>
                </a:prstGeom>
                <a:ln w="15875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A7B7C68E-3822-77C5-C67B-735DCF317083}"/>
                    </a:ext>
                  </a:extLst>
                </p:cNvPr>
                <p:cNvCxnSpPr/>
                <p:nvPr/>
              </p:nvCxnSpPr>
              <p:spPr>
                <a:xfrm flipV="1">
                  <a:off x="3615301" y="2872699"/>
                  <a:ext cx="0" cy="471369"/>
                </a:xfrm>
                <a:prstGeom prst="straightConnector1">
                  <a:avLst/>
                </a:prstGeom>
                <a:ln w="15875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40" name="Rectangle 30">
                <a:extLst>
                  <a:ext uri="{FF2B5EF4-FFF2-40B4-BE49-F238E27FC236}">
                    <a16:creationId xmlns:a16="http://schemas.microsoft.com/office/drawing/2014/main" id="{420A9FA2-E52D-698C-870C-DD253DFC0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7928" y="2761677"/>
                <a:ext cx="159055" cy="56803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3000"/>
                  </a:lnSpc>
                </a:pPr>
                <a:endParaRPr lang="de-DE" altLang="de-DE" sz="1400"/>
              </a:p>
            </p:txBody>
          </p:sp>
          <p:sp>
            <p:nvSpPr>
              <p:cNvPr id="8241" name="Rectangle 31">
                <a:extLst>
                  <a:ext uri="{FF2B5EF4-FFF2-40B4-BE49-F238E27FC236}">
                    <a16:creationId xmlns:a16="http://schemas.microsoft.com/office/drawing/2014/main" id="{207D4479-FF99-1BF5-8274-F77C1D78C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255" y="2766297"/>
                <a:ext cx="159055" cy="56803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3000"/>
                  </a:lnSpc>
                </a:pPr>
                <a:endParaRPr lang="de-DE" altLang="de-DE" sz="1400"/>
              </a:p>
            </p:txBody>
          </p:sp>
        </p:grpSp>
        <p:grpSp>
          <p:nvGrpSpPr>
            <p:cNvPr id="8232" name="Group 18">
              <a:extLst>
                <a:ext uri="{FF2B5EF4-FFF2-40B4-BE49-F238E27FC236}">
                  <a16:creationId xmlns:a16="http://schemas.microsoft.com/office/drawing/2014/main" id="{610F465F-FC18-D439-1977-99541B186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6021" y="2872242"/>
              <a:ext cx="407436" cy="452412"/>
              <a:chOff x="3011055" y="2863273"/>
              <a:chExt cx="604983" cy="480298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675C540-E8B8-458D-64BB-3631D69B72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9733" y="2863759"/>
                <a:ext cx="0" cy="471780"/>
              </a:xfrm>
              <a:prstGeom prst="straightConnector1">
                <a:avLst/>
              </a:prstGeom>
              <a:ln w="25400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C6034A9-1EF2-CBEE-1111-D6AFB1CFB1EC}"/>
                  </a:ext>
                </a:extLst>
              </p:cNvPr>
              <p:cNvCxnSpPr/>
              <p:nvPr/>
            </p:nvCxnSpPr>
            <p:spPr>
              <a:xfrm flipV="1">
                <a:off x="3614736" y="2872184"/>
                <a:ext cx="0" cy="471780"/>
              </a:xfrm>
              <a:prstGeom prst="straightConnector1">
                <a:avLst/>
              </a:prstGeom>
              <a:ln w="25400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07654B-7B2E-7EC1-DDF9-77F096DB2526}"/>
                </a:ext>
              </a:extLst>
            </p:cNvPr>
            <p:cNvSpPr/>
            <p:nvPr/>
          </p:nvSpPr>
          <p:spPr>
            <a:xfrm>
              <a:off x="2733295" y="2456879"/>
              <a:ext cx="1174097" cy="258698"/>
            </a:xfrm>
            <a:prstGeom prst="rect">
              <a:avLst/>
            </a:prstGeom>
            <a:solidFill>
              <a:schemeClr val="accent6"/>
            </a:solidFill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216 MHz</a:t>
              </a:r>
              <a:endParaRPr lang="de-DE" sz="1400" dirty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08BE1A-C45B-DAB3-D5AE-554405778B23}"/>
                </a:ext>
              </a:extLst>
            </p:cNvPr>
            <p:cNvSpPr/>
            <p:nvPr/>
          </p:nvSpPr>
          <p:spPr>
            <a:xfrm>
              <a:off x="4291609" y="2450530"/>
              <a:ext cx="1174097" cy="258698"/>
            </a:xfrm>
            <a:prstGeom prst="rect">
              <a:avLst/>
            </a:prstGeom>
            <a:solidFill>
              <a:schemeClr val="accent6"/>
            </a:solidFill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54 MHz</a:t>
              </a:r>
              <a:endParaRPr lang="de-DE" sz="1400" dirty="0" err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010067-9494-5155-1F17-59FB82A8867E}"/>
                </a:ext>
              </a:extLst>
            </p:cNvPr>
            <p:cNvSpPr/>
            <p:nvPr/>
          </p:nvSpPr>
          <p:spPr>
            <a:xfrm>
              <a:off x="5801674" y="2439421"/>
              <a:ext cx="1174096" cy="258697"/>
            </a:xfrm>
            <a:prstGeom prst="rect">
              <a:avLst/>
            </a:prstGeom>
            <a:solidFill>
              <a:schemeClr val="accent6"/>
            </a:solidFill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54 MHz</a:t>
              </a:r>
              <a:endParaRPr lang="de-DE" sz="1400" dirty="0" err="1"/>
            </a:p>
          </p:txBody>
        </p:sp>
        <p:sp>
          <p:nvSpPr>
            <p:cNvPr id="8236" name="Rectangle 23">
              <a:extLst>
                <a:ext uri="{FF2B5EF4-FFF2-40B4-BE49-F238E27FC236}">
                  <a16:creationId xmlns:a16="http://schemas.microsoft.com/office/drawing/2014/main" id="{F8ACD787-0B88-6F16-7597-A1EC4B8D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6786" y="3170382"/>
              <a:ext cx="722896" cy="258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3000"/>
                </a:lnSpc>
              </a:pPr>
              <a:r>
                <a:rPr lang="en-US" altLang="de-DE" sz="1400"/>
                <a:t>Amp</a:t>
              </a:r>
              <a:endParaRPr lang="de-DE" altLang="de-DE" sz="1400"/>
            </a:p>
          </p:txBody>
        </p:sp>
      </p:grpSp>
      <p:sp>
        <p:nvSpPr>
          <p:cNvPr id="8204" name="TextBox 2">
            <a:extLst>
              <a:ext uri="{FF2B5EF4-FFF2-40B4-BE49-F238E27FC236}">
                <a16:creationId xmlns:a16="http://schemas.microsoft.com/office/drawing/2014/main" id="{56680E80-8576-B1AD-CE1C-8C43538E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2708275"/>
            <a:ext cx="946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altLang="de-DE" sz="1400"/>
              <a:t>216-MHz</a:t>
            </a:r>
            <a:endParaRPr lang="de-DE" altLang="de-DE" sz="1400"/>
          </a:p>
        </p:txBody>
      </p:sp>
      <p:grpSp>
        <p:nvGrpSpPr>
          <p:cNvPr id="8205" name="Group 43">
            <a:extLst>
              <a:ext uri="{FF2B5EF4-FFF2-40B4-BE49-F238E27FC236}">
                <a16:creationId xmlns:a16="http://schemas.microsoft.com/office/drawing/2014/main" id="{8AD2D8A8-BB49-CEEE-63FC-5F5C44964B19}"/>
              </a:ext>
            </a:extLst>
          </p:cNvPr>
          <p:cNvGrpSpPr>
            <a:grpSpLocks/>
          </p:cNvGrpSpPr>
          <p:nvPr/>
        </p:nvGrpSpPr>
        <p:grpSpPr bwMode="auto">
          <a:xfrm>
            <a:off x="8318500" y="4927600"/>
            <a:ext cx="3532188" cy="1028700"/>
            <a:chOff x="2577008" y="4272974"/>
            <a:chExt cx="3532433" cy="102869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DAD2246-B5E1-F497-D5B7-241CEDF4AB0C}"/>
                </a:ext>
              </a:extLst>
            </p:cNvPr>
            <p:cNvSpPr/>
            <p:nvPr/>
          </p:nvSpPr>
          <p:spPr>
            <a:xfrm>
              <a:off x="4977474" y="4622224"/>
              <a:ext cx="533437" cy="679449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endParaRPr lang="de-DE" sz="1400" dirty="0" err="1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8A1EB0F-D826-4F1E-02EA-F7E1AF72C9C9}"/>
                </a:ext>
              </a:extLst>
            </p:cNvPr>
            <p:cNvCxnSpPr>
              <a:cxnSpLocks/>
            </p:cNvCxnSpPr>
            <p:nvPr/>
          </p:nvCxnSpPr>
          <p:spPr>
            <a:xfrm>
              <a:off x="3596254" y="4919086"/>
              <a:ext cx="1563796" cy="317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33A19AA-30A6-7664-54C2-CBB681FEF358}"/>
                </a:ext>
              </a:extLst>
            </p:cNvPr>
            <p:cNvSpPr/>
            <p:nvPr/>
          </p:nvSpPr>
          <p:spPr>
            <a:xfrm>
              <a:off x="2577008" y="4622224"/>
              <a:ext cx="1043060" cy="679449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Oscillator</a:t>
              </a:r>
              <a:endParaRPr lang="de-DE" sz="1400" dirty="0" err="1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1F014CB8-DEC0-2404-866F-DFC441942A96}"/>
                </a:ext>
              </a:extLst>
            </p:cNvPr>
            <p:cNvSpPr/>
            <p:nvPr/>
          </p:nvSpPr>
          <p:spPr>
            <a:xfrm>
              <a:off x="2651626" y="4698424"/>
              <a:ext cx="876361" cy="523874"/>
            </a:xfrm>
            <a:prstGeom prst="arc">
              <a:avLst>
                <a:gd name="adj1" fmla="val 16200000"/>
                <a:gd name="adj2" fmla="val 14388773"/>
              </a:avLst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E2400384-AFB0-9A33-0A67-98932B4BCFEC}"/>
                </a:ext>
              </a:extLst>
            </p:cNvPr>
            <p:cNvSpPr/>
            <p:nvPr/>
          </p:nvSpPr>
          <p:spPr>
            <a:xfrm rot="5400000">
              <a:off x="4007465" y="4649193"/>
              <a:ext cx="587374" cy="533437"/>
            </a:xfrm>
            <a:prstGeom prst="triangle">
              <a:avLst>
                <a:gd name="adj" fmla="val 52754"/>
              </a:avLst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endParaRPr lang="de-DE" sz="1400" dirty="0" err="1"/>
            </a:p>
          </p:txBody>
        </p:sp>
        <p:sp>
          <p:nvSpPr>
            <p:cNvPr id="8216" name="Rectangle 49">
              <a:extLst>
                <a:ext uri="{FF2B5EF4-FFF2-40B4-BE49-F238E27FC236}">
                  <a16:creationId xmlns:a16="http://schemas.microsoft.com/office/drawing/2014/main" id="{CB425A0E-E51D-ADF5-A785-D4B5A6FC4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879" y="4768264"/>
              <a:ext cx="642236" cy="258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3000"/>
                </a:lnSpc>
              </a:pPr>
              <a:r>
                <a:rPr lang="en-US" altLang="de-DE" sz="1400"/>
                <a:t>Amp</a:t>
              </a:r>
              <a:endParaRPr lang="de-DE" altLang="de-DE" sz="140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6852FE0-11D2-4476-90B8-A7C802D74F5A}"/>
                </a:ext>
              </a:extLst>
            </p:cNvPr>
            <p:cNvCxnSpPr/>
            <p:nvPr/>
          </p:nvCxnSpPr>
          <p:spPr>
            <a:xfrm flipH="1">
              <a:off x="5052093" y="4733349"/>
              <a:ext cx="266718" cy="3286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D58B3C2-BC01-918F-2895-2171B6F5DE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4648" y="4869873"/>
              <a:ext cx="266718" cy="3286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539C283-40D0-E8AA-8683-45038FB608AA}"/>
                </a:ext>
              </a:extLst>
            </p:cNvPr>
            <p:cNvCxnSpPr/>
            <p:nvPr/>
          </p:nvCxnSpPr>
          <p:spPr>
            <a:xfrm flipV="1">
              <a:off x="3766128" y="4472999"/>
              <a:ext cx="0" cy="442913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C4B193B-1718-13B2-F167-6A8457625C1D}"/>
                </a:ext>
              </a:extLst>
            </p:cNvPr>
            <p:cNvCxnSpPr/>
            <p:nvPr/>
          </p:nvCxnSpPr>
          <p:spPr>
            <a:xfrm flipV="1">
              <a:off x="3918539" y="4468237"/>
              <a:ext cx="0" cy="442912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6452B1A-BC49-33A5-A62E-CB1507658B92}"/>
                </a:ext>
              </a:extLst>
            </p:cNvPr>
            <p:cNvCxnSpPr/>
            <p:nvPr/>
          </p:nvCxnSpPr>
          <p:spPr>
            <a:xfrm flipV="1">
              <a:off x="4710756" y="4468237"/>
              <a:ext cx="0" cy="442912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3AC220C-683C-4D7C-B30D-2F1AC0C2A6F2}"/>
                </a:ext>
              </a:extLst>
            </p:cNvPr>
            <p:cNvCxnSpPr/>
            <p:nvPr/>
          </p:nvCxnSpPr>
          <p:spPr>
            <a:xfrm flipV="1">
              <a:off x="4863167" y="4472999"/>
              <a:ext cx="0" cy="442913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926081E-FFD6-9B33-3801-B86447B4631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050" y="4911148"/>
              <a:ext cx="115895" cy="12223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45EACB8-C2DD-ADAD-3E8E-86C21E3E3B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5945" y="5033386"/>
              <a:ext cx="609642" cy="317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819FE20-0DEC-AF9D-14C9-6261D190E5A1}"/>
                </a:ext>
              </a:extLst>
            </p:cNvPr>
            <p:cNvSpPr/>
            <p:nvPr/>
          </p:nvSpPr>
          <p:spPr>
            <a:xfrm>
              <a:off x="2651626" y="4272974"/>
              <a:ext cx="909700" cy="258763"/>
            </a:xfrm>
            <a:prstGeom prst="rect">
              <a:avLst/>
            </a:prstGeom>
            <a:solidFill>
              <a:schemeClr val="accent6"/>
            </a:solidFill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54 MHz</a:t>
              </a:r>
              <a:endParaRPr lang="de-DE" sz="1400" dirty="0" err="1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005701-D0CE-1426-0551-686678C98BE8}"/>
                </a:ext>
              </a:extLst>
            </p:cNvPr>
            <p:cNvSpPr/>
            <p:nvPr/>
          </p:nvSpPr>
          <p:spPr>
            <a:xfrm>
              <a:off x="4950486" y="4272974"/>
              <a:ext cx="1158955" cy="280988"/>
            </a:xfrm>
            <a:prstGeom prst="rect">
              <a:avLst/>
            </a:prstGeom>
            <a:solidFill>
              <a:schemeClr val="accent6"/>
            </a:solidFill>
          </p:spPr>
          <p:txBody>
            <a:bodyPr anchor="ctr"/>
            <a:lstStyle/>
            <a:p>
              <a:pPr algn="ctr">
                <a:lnSpc>
                  <a:spcPct val="113000"/>
                </a:lnSpc>
                <a:defRPr/>
              </a:pPr>
              <a:r>
                <a:rPr lang="en-US" sz="1400" dirty="0"/>
                <a:t>Compressor</a:t>
              </a:r>
              <a:endParaRPr lang="de-DE" sz="1400" dirty="0" err="1"/>
            </a:p>
          </p:txBody>
        </p:sp>
      </p:grpSp>
      <p:sp>
        <p:nvSpPr>
          <p:cNvPr id="9" name="Plus Sign 8">
            <a:extLst>
              <a:ext uri="{FF2B5EF4-FFF2-40B4-BE49-F238E27FC236}">
                <a16:creationId xmlns:a16="http://schemas.microsoft.com/office/drawing/2014/main" id="{2812A2AA-9127-9421-AB7E-BCEE8ADD77A6}"/>
              </a:ext>
            </a:extLst>
          </p:cNvPr>
          <p:cNvSpPr/>
          <p:nvPr/>
        </p:nvSpPr>
        <p:spPr>
          <a:xfrm>
            <a:off x="7504113" y="3225800"/>
            <a:ext cx="325437" cy="374650"/>
          </a:xfrm>
          <a:prstGeom prst="mathPlus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txBody>
          <a:bodyPr anchor="ctr"/>
          <a:lstStyle/>
          <a:p>
            <a:pPr algn="ctr">
              <a:lnSpc>
                <a:spcPct val="113000"/>
              </a:lnSpc>
              <a:defRPr/>
            </a:pPr>
            <a:endParaRPr lang="de-DE" sz="1400" dirty="0" err="1"/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E147C303-4361-6E67-DC6E-36C7ABF9BD09}"/>
              </a:ext>
            </a:extLst>
          </p:cNvPr>
          <p:cNvSpPr/>
          <p:nvPr/>
        </p:nvSpPr>
        <p:spPr>
          <a:xfrm>
            <a:off x="7747000" y="5459413"/>
            <a:ext cx="266700" cy="293687"/>
          </a:xfrm>
          <a:prstGeom prst="mathEqual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txBody>
          <a:bodyPr anchor="ctr"/>
          <a:lstStyle/>
          <a:p>
            <a:pPr algn="ctr">
              <a:lnSpc>
                <a:spcPct val="113000"/>
              </a:lnSpc>
              <a:defRPr/>
            </a:pPr>
            <a:endParaRPr lang="de-DE" sz="1400" dirty="0" err="1"/>
          </a:p>
        </p:txBody>
      </p:sp>
      <p:pic>
        <p:nvPicPr>
          <p:cNvPr id="8208" name="Picture 4" descr="Diagram&#10;&#10;Description automatically generated">
            <a:extLst>
              <a:ext uri="{FF2B5EF4-FFF2-40B4-BE49-F238E27FC236}">
                <a16:creationId xmlns:a16="http://schemas.microsoft.com/office/drawing/2014/main" id="{E22ECE9D-EDCF-81BF-ADC0-06257897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-3" b="-3"/>
          <a:stretch>
            <a:fillRect/>
          </a:stretch>
        </p:blipFill>
        <p:spPr bwMode="auto">
          <a:xfrm>
            <a:off x="5465763" y="4805363"/>
            <a:ext cx="22225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Box 42">
            <a:extLst>
              <a:ext uri="{FF2B5EF4-FFF2-40B4-BE49-F238E27FC236}">
                <a16:creationId xmlns:a16="http://schemas.microsoft.com/office/drawing/2014/main" id="{B699FAB0-88EF-6946-5F6F-6D0F701A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0" y="5067300"/>
            <a:ext cx="9445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altLang="de-DE" sz="1400"/>
              <a:t>54-MHz</a:t>
            </a:r>
            <a:endParaRPr lang="de-DE" altLang="de-DE" sz="1400"/>
          </a:p>
        </p:txBody>
      </p:sp>
      <p:pic>
        <p:nvPicPr>
          <p:cNvPr id="8210" name="Picture 3">
            <a:extLst>
              <a:ext uri="{FF2B5EF4-FFF2-40B4-BE49-F238E27FC236}">
                <a16:creationId xmlns:a16="http://schemas.microsoft.com/office/drawing/2014/main" id="{2180B6D2-C33D-3DA8-8449-2967F27D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994025"/>
            <a:ext cx="21923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90191-8C24-754B-32CC-89957E0B1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BFE3721-1EA2-621B-8DCA-BA04C088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392" y="1155293"/>
            <a:ext cx="4705954" cy="17241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88976E6-8346-8E07-2031-054284DB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392" y="3717160"/>
            <a:ext cx="4786333" cy="20842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82256EC-5E41-37C4-E153-C38F6AC6C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1209159"/>
            <a:ext cx="3959820" cy="14508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5513E8E-249E-5D16-AF3C-2B7FAC2A88E0}"/>
              </a:ext>
            </a:extLst>
          </p:cNvPr>
          <p:cNvSpPr txBox="1"/>
          <p:nvPr/>
        </p:nvSpPr>
        <p:spPr bwMode="auto">
          <a:xfrm>
            <a:off x="662240" y="71173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Existing Systems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F471B19-903C-6C9C-BE82-5450B0AC78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27943" y="2487382"/>
            <a:ext cx="360040" cy="754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E032D08-185D-B6D7-4C7B-088AE900D7B8}"/>
              </a:ext>
            </a:extLst>
          </p:cNvPr>
          <p:cNvSpPr txBox="1"/>
          <p:nvPr/>
        </p:nvSpPr>
        <p:spPr bwMode="auto">
          <a:xfrm>
            <a:off x="685904" y="3241469"/>
            <a:ext cx="53142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need drop-in replacement</a:t>
            </a:r>
          </a:p>
          <a:p>
            <a:r>
              <a:rPr lang="en-DE" dirty="0"/>
              <a:t>for this component</a:t>
            </a:r>
          </a:p>
          <a:p>
            <a:endParaRPr lang="en-DE" dirty="0"/>
          </a:p>
          <a:p>
            <a:r>
              <a:rPr lang="en-DE" dirty="0"/>
              <a:t>key specs:</a:t>
            </a:r>
          </a:p>
          <a:p>
            <a:pPr marL="285750" indent="-285750">
              <a:buFontTx/>
              <a:buChar char="-"/>
            </a:pPr>
            <a:r>
              <a:rPr lang="en-DE" dirty="0"/>
              <a:t>1.3 GHz / 24 = 54.166 MHz rep-rate</a:t>
            </a:r>
          </a:p>
          <a:p>
            <a:pPr marL="285750" indent="-285750">
              <a:buFontTx/>
              <a:buChar char="-"/>
            </a:pPr>
            <a:r>
              <a:rPr lang="en-DE" dirty="0"/>
              <a:t>1030 nm center wavelength </a:t>
            </a:r>
          </a:p>
          <a:p>
            <a:pPr marL="285750" indent="-285750">
              <a:buFontTx/>
              <a:buChar char="-"/>
            </a:pPr>
            <a:r>
              <a:rPr lang="en-DE" dirty="0"/>
              <a:t>&lt; 200 fs pulse duration</a:t>
            </a:r>
          </a:p>
          <a:p>
            <a:pPr marL="285750" indent="-285750">
              <a:buFontTx/>
              <a:buChar char="-"/>
            </a:pPr>
            <a:r>
              <a:rPr lang="en-DE" dirty="0"/>
              <a:t>&gt; 100 mW output power</a:t>
            </a:r>
          </a:p>
          <a:p>
            <a:pPr marL="285750" indent="-285750">
              <a:buFontTx/>
              <a:buChar char="-"/>
            </a:pPr>
            <a:r>
              <a:rPr lang="en-DE" dirty="0"/>
              <a:t>&lt; 13 fs free running timing jitter (1kHz – 1MHz)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0B00E-0BDE-FADC-99F7-28EC9E1C4559}"/>
              </a:ext>
            </a:extLst>
          </p:cNvPr>
          <p:cNvSpPr txBox="1"/>
          <p:nvPr/>
        </p:nvSpPr>
        <p:spPr bwMode="auto">
          <a:xfrm>
            <a:off x="5015880" y="644641"/>
            <a:ext cx="676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Plan A (EuXFEL-LAS) work with alternative commercial supplier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5982FD-4189-F8F8-E8B2-2C1847805AB1}"/>
              </a:ext>
            </a:extLst>
          </p:cNvPr>
          <p:cNvSpPr txBox="1"/>
          <p:nvPr/>
        </p:nvSpPr>
        <p:spPr bwMode="auto">
          <a:xfrm>
            <a:off x="5042520" y="3206508"/>
            <a:ext cx="475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Plan B (DESY FS-LA) in-house development</a:t>
            </a:r>
          </a:p>
        </p:txBody>
      </p:sp>
    </p:spTree>
    <p:extLst>
      <p:ext uri="{BB962C8B-B14F-4D97-AF65-F5344CB8AC3E}">
        <p14:creationId xmlns:p14="http://schemas.microsoft.com/office/powerpoint/2010/main" val="117783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08FFA-087F-4F02-3BB5-5F66C95F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DE" dirty="0"/>
              <a:t>Results : Plan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DC163-28F9-163A-D64A-D7F774AF9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851" y="1842568"/>
            <a:ext cx="6552728" cy="1624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DBBB2-D3E3-39AB-9CC2-A91647B3CD48}"/>
              </a:ext>
            </a:extLst>
          </p:cNvPr>
          <p:cNvSpPr txBox="1"/>
          <p:nvPr/>
        </p:nvSpPr>
        <p:spPr bwMode="auto">
          <a:xfrm>
            <a:off x="6153499" y="692696"/>
            <a:ext cx="5870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MENHIR: developed 1µm 216 MHz solid state oscillator</a:t>
            </a:r>
            <a:br>
              <a:rPr lang="en-DE" dirty="0"/>
            </a:br>
            <a:r>
              <a:rPr lang="en-DE" dirty="0"/>
              <a:t>3rd prototype is proven to be stable &amp; reliable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A785E-1EF8-97C3-D20E-040306E5F0BE}"/>
              </a:ext>
            </a:extLst>
          </p:cNvPr>
          <p:cNvSpPr txBox="1"/>
          <p:nvPr/>
        </p:nvSpPr>
        <p:spPr bwMode="auto">
          <a:xfrm>
            <a:off x="3817851" y="3360397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in-house : development of pulse-picker (pick every 4th pulse)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2E1C1-F099-8373-7654-70055A83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772816"/>
            <a:ext cx="2289533" cy="838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3BA3C-6AEC-8236-5823-31686B1C3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851" y="3729729"/>
            <a:ext cx="5850520" cy="21281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E20C3D-BF37-FFBB-440B-85407E4F7331}"/>
              </a:ext>
            </a:extLst>
          </p:cNvPr>
          <p:cNvSpPr txBox="1"/>
          <p:nvPr/>
        </p:nvSpPr>
        <p:spPr bwMode="auto">
          <a:xfrm>
            <a:off x="3817851" y="5795972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no degradation of phase &amp; amplitude noise observed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4E17DC-0AD3-DCAA-081F-CD36C673601F}"/>
              </a:ext>
            </a:extLst>
          </p:cNvPr>
          <p:cNvSpPr txBox="1"/>
          <p:nvPr/>
        </p:nvSpPr>
        <p:spPr bwMode="auto">
          <a:xfrm>
            <a:off x="407988" y="3016180"/>
            <a:ext cx="24994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DE" dirty="0"/>
              <a:t>build 3 prototypes</a:t>
            </a:r>
            <a:br>
              <a:rPr lang="en-DE" dirty="0"/>
            </a:br>
            <a:endParaRPr lang="en-DE" dirty="0"/>
          </a:p>
          <a:p>
            <a:pPr marL="285750" indent="-285750">
              <a:buFontTx/>
              <a:buChar char="-"/>
            </a:pPr>
            <a:r>
              <a:rPr lang="en-DE" dirty="0"/>
              <a:t>3rd prototype</a:t>
            </a:r>
            <a:br>
              <a:rPr lang="en-DE" dirty="0"/>
            </a:br>
            <a:r>
              <a:rPr lang="en-DE" dirty="0"/>
              <a:t>in specifications</a:t>
            </a:r>
            <a:br>
              <a:rPr lang="en-DE" dirty="0"/>
            </a:br>
            <a:r>
              <a:rPr lang="en-DE" dirty="0"/>
              <a:t>and reliable</a:t>
            </a:r>
            <a:br>
              <a:rPr lang="en-DE" dirty="0"/>
            </a:br>
            <a:endParaRPr lang="en-DE" dirty="0"/>
          </a:p>
          <a:p>
            <a:pPr marL="285750" indent="-285750">
              <a:buFontTx/>
              <a:buChar char="-"/>
            </a:pPr>
            <a:r>
              <a:rPr lang="en-DE" dirty="0"/>
              <a:t>tested with EuXFEL</a:t>
            </a:r>
            <a:br>
              <a:rPr lang="en-DE" dirty="0"/>
            </a:br>
            <a:r>
              <a:rPr lang="en-DE" dirty="0"/>
              <a:t>R&amp;D laser amplifier</a:t>
            </a:r>
          </a:p>
          <a:p>
            <a:endParaRPr lang="en-DE" dirty="0"/>
          </a:p>
          <a:p>
            <a:r>
              <a:rPr lang="en-DE" dirty="0">
                <a:sym typeface="Wingdings" pitchFamily="2" charset="2"/>
              </a:rPr>
              <a:t> </a:t>
            </a:r>
            <a:r>
              <a:rPr lang="en-DE" b="1" dirty="0">
                <a:solidFill>
                  <a:srgbClr val="FF1A1A"/>
                </a:solidFill>
                <a:sym typeface="Wingdings" pitchFamily="2" charset="2"/>
              </a:rPr>
              <a:t>overall success</a:t>
            </a:r>
            <a:endParaRPr lang="en-DE" b="1" dirty="0">
              <a:solidFill>
                <a:srgbClr val="FF1A1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193108-F729-BA6A-32DF-96D7B9705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22"/>
          <a:stretch/>
        </p:blipFill>
        <p:spPr>
          <a:xfrm>
            <a:off x="3705422" y="476671"/>
            <a:ext cx="2374032" cy="127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6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08FFA-087F-4F02-3BB5-5F66C95F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DE" dirty="0"/>
              <a:t>Results : Plan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4E17DC-0AD3-DCAA-081F-CD36C673601F}"/>
              </a:ext>
            </a:extLst>
          </p:cNvPr>
          <p:cNvSpPr txBox="1"/>
          <p:nvPr/>
        </p:nvSpPr>
        <p:spPr bwMode="auto">
          <a:xfrm>
            <a:off x="407988" y="3016180"/>
            <a:ext cx="28071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DE" dirty="0"/>
              <a:t>Build upon ongoing</a:t>
            </a:r>
            <a:br>
              <a:rPr lang="en-DE" dirty="0"/>
            </a:br>
            <a:r>
              <a:rPr lang="en-DE" dirty="0"/>
              <a:t>R&amp;D (NALM-oscillator)</a:t>
            </a:r>
          </a:p>
          <a:p>
            <a:pPr marL="285750" indent="-285750">
              <a:buFontTx/>
              <a:buChar char="-"/>
            </a:pPr>
            <a:r>
              <a:rPr lang="en-DE" dirty="0"/>
              <a:t>Packaged systems</a:t>
            </a:r>
          </a:p>
          <a:p>
            <a:pPr marL="285750" indent="-285750">
              <a:buFontTx/>
              <a:buChar char="-"/>
            </a:pPr>
            <a:r>
              <a:rPr lang="en-DE" dirty="0"/>
              <a:t>Developed reliable</a:t>
            </a:r>
            <a:br>
              <a:rPr lang="en-DE" dirty="0"/>
            </a:br>
            <a:r>
              <a:rPr lang="en-DE" dirty="0"/>
              <a:t>manufacturing process</a:t>
            </a:r>
          </a:p>
          <a:p>
            <a:pPr marL="285750" indent="-285750">
              <a:buFontTx/>
              <a:buChar char="-"/>
            </a:pPr>
            <a:endParaRPr lang="en-DE" dirty="0"/>
          </a:p>
          <a:p>
            <a:pPr marL="285750" indent="-285750">
              <a:buFontTx/>
              <a:buChar char="-"/>
            </a:pPr>
            <a:r>
              <a:rPr lang="en-DE" dirty="0"/>
              <a:t>in specifications</a:t>
            </a:r>
            <a:br>
              <a:rPr lang="en-DE" dirty="0"/>
            </a:br>
            <a:r>
              <a:rPr lang="en-DE" dirty="0"/>
              <a:t>and reliable</a:t>
            </a:r>
          </a:p>
          <a:p>
            <a:pPr marL="285750" indent="-285750">
              <a:buFontTx/>
              <a:buChar char="-"/>
            </a:pPr>
            <a:r>
              <a:rPr lang="en-DE" dirty="0"/>
              <a:t>tested at FLASH</a:t>
            </a:r>
            <a:br>
              <a:rPr lang="en-DE" dirty="0"/>
            </a:br>
            <a:r>
              <a:rPr lang="en-DE" dirty="0"/>
              <a:t>pump-probe laser</a:t>
            </a:r>
          </a:p>
          <a:p>
            <a:endParaRPr lang="en-DE" dirty="0"/>
          </a:p>
          <a:p>
            <a:r>
              <a:rPr lang="en-DE" dirty="0">
                <a:sym typeface="Wingdings" pitchFamily="2" charset="2"/>
              </a:rPr>
              <a:t> </a:t>
            </a:r>
            <a:r>
              <a:rPr lang="en-DE" b="1" dirty="0">
                <a:solidFill>
                  <a:srgbClr val="FF1A1A"/>
                </a:solidFill>
                <a:sym typeface="Wingdings" pitchFamily="2" charset="2"/>
              </a:rPr>
              <a:t>overall success</a:t>
            </a:r>
            <a:endParaRPr lang="en-DE" b="1" dirty="0">
              <a:solidFill>
                <a:srgbClr val="FF1A1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321E3-E167-827D-9032-208414D6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9" y="1718728"/>
            <a:ext cx="2465704" cy="1073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BEFEEC-890B-D0D0-85FE-CCBA3EDF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2633338"/>
            <a:ext cx="14078288" cy="274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AE986-96B1-83B0-4192-368E38E67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91" b="6364"/>
          <a:stretch/>
        </p:blipFill>
        <p:spPr>
          <a:xfrm>
            <a:off x="9698734" y="3545258"/>
            <a:ext cx="1982622" cy="201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B20377-770E-FA6E-6C9A-A8ADFED9E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992" y="548680"/>
            <a:ext cx="4071448" cy="13841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784B47-B8F0-5370-3A16-0C353CF4D6D6}"/>
              </a:ext>
            </a:extLst>
          </p:cNvPr>
          <p:cNvSpPr txBox="1"/>
          <p:nvPr/>
        </p:nvSpPr>
        <p:spPr bwMode="auto">
          <a:xfrm>
            <a:off x="3773739" y="1932856"/>
            <a:ext cx="9046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Neue Regular"/>
              </a:rPr>
              <a:t>Y. Ma </a:t>
            </a:r>
            <a:r>
              <a:rPr lang="en-US" b="0" i="1" dirty="0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Neue Regular"/>
              </a:rPr>
              <a:t>.,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Neue Regular"/>
              </a:rPr>
              <a:t>: 10.1109/JLT.2021.3070208.</a:t>
            </a:r>
            <a:endParaRPr lang="en-DE" dirty="0"/>
          </a:p>
        </p:txBody>
      </p:sp>
      <p:sp>
        <p:nvSpPr>
          <p:cNvPr id="18" name="TextBox 17">
            <a:hlinkClick r:id="rId6"/>
            <a:extLst>
              <a:ext uri="{FF2B5EF4-FFF2-40B4-BE49-F238E27FC236}">
                <a16:creationId xmlns:a16="http://schemas.microsoft.com/office/drawing/2014/main" id="{BD1F6907-5E82-EB77-ACB9-A71773B22757}"/>
              </a:ext>
            </a:extLst>
          </p:cNvPr>
          <p:cNvSpPr txBox="1"/>
          <p:nvPr/>
        </p:nvSpPr>
        <p:spPr bwMode="auto">
          <a:xfrm>
            <a:off x="3803329" y="2227911"/>
            <a:ext cx="9006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/>
              <a:t>https://ieeexplore.ieee.org/document/9392237/media#media</a:t>
            </a:r>
          </a:p>
        </p:txBody>
      </p:sp>
      <p:pic>
        <p:nvPicPr>
          <p:cNvPr id="19" name="Picture 4" descr="A circuit board on a counter&#10;&#10;Description automatically generated">
            <a:extLst>
              <a:ext uri="{FF2B5EF4-FFF2-40B4-BE49-F238E27FC236}">
                <a16:creationId xmlns:a16="http://schemas.microsoft.com/office/drawing/2014/main" id="{37C07DA1-8677-D4CE-7602-A8F4C55D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64" y="451810"/>
            <a:ext cx="1900402" cy="143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8756AA-DC4D-78CF-744A-BADA15E5B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64" y="1961224"/>
            <a:ext cx="1982622" cy="14863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17DD4A-91D2-E68B-8AFC-2A577B3F3FC9}"/>
              </a:ext>
            </a:extLst>
          </p:cNvPr>
          <p:cNvSpPr txBox="1"/>
          <p:nvPr/>
        </p:nvSpPr>
        <p:spPr bwMode="auto">
          <a:xfrm>
            <a:off x="8923716" y="1070541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PT1</a:t>
            </a:r>
            <a:br>
              <a:rPr lang="en-DE" dirty="0"/>
            </a:br>
            <a:r>
              <a:rPr lang="en-DE" dirty="0"/>
              <a:t>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BB614-0C20-2560-3C3C-2689E92D9CC4}"/>
              </a:ext>
            </a:extLst>
          </p:cNvPr>
          <p:cNvSpPr txBox="1"/>
          <p:nvPr/>
        </p:nvSpPr>
        <p:spPr bwMode="auto">
          <a:xfrm>
            <a:off x="8923717" y="255541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PT2</a:t>
            </a:r>
            <a:br>
              <a:rPr lang="en-DE" dirty="0"/>
            </a:br>
            <a:r>
              <a:rPr lang="en-DE" dirty="0"/>
              <a:t>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97CD78-FA6B-DA13-8358-FBEA1FED3F6B}"/>
              </a:ext>
            </a:extLst>
          </p:cNvPr>
          <p:cNvSpPr txBox="1"/>
          <p:nvPr/>
        </p:nvSpPr>
        <p:spPr bwMode="auto">
          <a:xfrm>
            <a:off x="9001107" y="440117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PT3</a:t>
            </a:r>
            <a:br>
              <a:rPr lang="en-DE" dirty="0"/>
            </a:br>
            <a:r>
              <a:rPr lang="en-DE" dirty="0"/>
              <a:t>2023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C7CDCD-4EFA-2BA4-D704-6F75A4E194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76" y="5376014"/>
            <a:ext cx="5569880" cy="13749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BDF295-FC8E-FA66-9B94-EBBCE5E32E4F}"/>
              </a:ext>
            </a:extLst>
          </p:cNvPr>
          <p:cNvSpPr txBox="1"/>
          <p:nvPr/>
        </p:nvSpPr>
        <p:spPr bwMode="auto">
          <a:xfrm>
            <a:off x="3803329" y="5385358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PT2 operates in FLASH2 since 4 months</a:t>
            </a:r>
          </a:p>
        </p:txBody>
      </p:sp>
    </p:spTree>
    <p:extLst>
      <p:ext uri="{BB962C8B-B14F-4D97-AF65-F5344CB8AC3E}">
        <p14:creationId xmlns:p14="http://schemas.microsoft.com/office/powerpoint/2010/main" val="204025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9774-8E69-2030-9D7E-51F0A982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DE" dirty="0"/>
              <a:t>Results : Timing Jitter Performance – Well Within Requirements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058B7F-84CE-D787-71AB-13E1D0C2B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664" y="1449388"/>
            <a:ext cx="6552728" cy="45928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D49D3D-C61D-E4D4-0146-56DDB2038475}"/>
              </a:ext>
            </a:extLst>
          </p:cNvPr>
          <p:cNvCxnSpPr>
            <a:cxnSpLocks/>
          </p:cNvCxnSpPr>
          <p:nvPr/>
        </p:nvCxnSpPr>
        <p:spPr bwMode="auto">
          <a:xfrm>
            <a:off x="2279576" y="2523125"/>
            <a:ext cx="2286540" cy="2069839"/>
          </a:xfrm>
          <a:prstGeom prst="straightConnector1">
            <a:avLst/>
          </a:prstGeom>
          <a:ln w="38100">
            <a:solidFill>
              <a:srgbClr val="16A1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FE7137-CE6C-0133-B33C-6B948B1EE7DF}"/>
              </a:ext>
            </a:extLst>
          </p:cNvPr>
          <p:cNvSpPr txBox="1"/>
          <p:nvPr/>
        </p:nvSpPr>
        <p:spPr bwMode="auto">
          <a:xfrm>
            <a:off x="1296009" y="2372637"/>
            <a:ext cx="89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16A116"/>
                </a:solidFill>
              </a:rPr>
              <a:t>Plan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D6619-F1D8-1D3A-7D36-F73EF7854569}"/>
              </a:ext>
            </a:extLst>
          </p:cNvPr>
          <p:cNvSpPr txBox="1"/>
          <p:nvPr/>
        </p:nvSpPr>
        <p:spPr bwMode="auto">
          <a:xfrm>
            <a:off x="1260083" y="29339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10ADFF"/>
                </a:solidFill>
              </a:rPr>
              <a:t>Plan B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92C1CC-A09C-1243-E2FA-034A116CC1E4}"/>
              </a:ext>
            </a:extLst>
          </p:cNvPr>
          <p:cNvCxnSpPr>
            <a:cxnSpLocks/>
          </p:cNvCxnSpPr>
          <p:nvPr/>
        </p:nvCxnSpPr>
        <p:spPr bwMode="auto">
          <a:xfrm>
            <a:off x="2279576" y="2523126"/>
            <a:ext cx="2376264" cy="329810"/>
          </a:xfrm>
          <a:prstGeom prst="straightConnector1">
            <a:avLst/>
          </a:prstGeom>
          <a:ln w="38100">
            <a:solidFill>
              <a:srgbClr val="16A1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A0890F-0129-7A70-8539-63B82B7D95A7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2162894" y="3118640"/>
            <a:ext cx="2348823" cy="1593536"/>
          </a:xfrm>
          <a:prstGeom prst="straightConnector1">
            <a:avLst/>
          </a:prstGeom>
          <a:ln w="38100">
            <a:solidFill>
              <a:srgbClr val="10A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DF14DC-267B-ACCF-3887-4B3BCD02A3C3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 flipV="1">
            <a:off x="2162894" y="2708920"/>
            <a:ext cx="3501058" cy="409720"/>
          </a:xfrm>
          <a:prstGeom prst="straightConnector1">
            <a:avLst/>
          </a:prstGeom>
          <a:ln w="38100">
            <a:solidFill>
              <a:srgbClr val="10A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C83BBD-29AA-A89F-A5EB-E0FEA1FDA671}"/>
              </a:ext>
            </a:extLst>
          </p:cNvPr>
          <p:cNvCxnSpPr>
            <a:cxnSpLocks/>
            <a:stCxn id="26" idx="3"/>
          </p:cNvCxnSpPr>
          <p:nvPr/>
        </p:nvCxnSpPr>
        <p:spPr bwMode="auto">
          <a:xfrm flipV="1">
            <a:off x="3043038" y="3573016"/>
            <a:ext cx="4205090" cy="2048950"/>
          </a:xfrm>
          <a:prstGeom prst="straightConnector1">
            <a:avLst/>
          </a:prstGeom>
          <a:ln w="38100">
            <a:solidFill>
              <a:srgbClr val="FF1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2B1998A-59B7-9D4B-72FE-F9B339F1C081}"/>
              </a:ext>
            </a:extLst>
          </p:cNvPr>
          <p:cNvSpPr txBox="1"/>
          <p:nvPr/>
        </p:nvSpPr>
        <p:spPr bwMode="auto">
          <a:xfrm>
            <a:off x="639816" y="5298800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FF1A1A"/>
                </a:solidFill>
              </a:rPr>
              <a:t>Plan B, higher</a:t>
            </a:r>
            <a:br>
              <a:rPr lang="en-DE" b="1" dirty="0">
                <a:solidFill>
                  <a:srgbClr val="FF1A1A"/>
                </a:solidFill>
              </a:rPr>
            </a:br>
            <a:r>
              <a:rPr lang="en-DE" b="1" dirty="0">
                <a:solidFill>
                  <a:srgbClr val="FF1A1A"/>
                </a:solidFill>
              </a:rPr>
              <a:t>feedback bandwidth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F3A34B-7EB5-0591-7786-2EE059EED068}"/>
              </a:ext>
            </a:extLst>
          </p:cNvPr>
          <p:cNvCxnSpPr>
            <a:cxnSpLocks/>
          </p:cNvCxnSpPr>
          <p:nvPr/>
        </p:nvCxnSpPr>
        <p:spPr bwMode="auto">
          <a:xfrm flipV="1">
            <a:off x="3071664" y="5229200"/>
            <a:ext cx="1584176" cy="392765"/>
          </a:xfrm>
          <a:prstGeom prst="straightConnector1">
            <a:avLst/>
          </a:prstGeom>
          <a:ln w="38100">
            <a:solidFill>
              <a:srgbClr val="FF1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9E3977E-EE0C-7EE1-E2EC-FCA3E28888F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92144" y="4221088"/>
            <a:ext cx="2232248" cy="11875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780D0C3-9FF7-E873-D545-7E8C9A9E006F}"/>
              </a:ext>
            </a:extLst>
          </p:cNvPr>
          <p:cNvSpPr txBox="1"/>
          <p:nvPr/>
        </p:nvSpPr>
        <p:spPr bwMode="auto">
          <a:xfrm>
            <a:off x="9768408" y="5298800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Instrument</a:t>
            </a:r>
            <a:br>
              <a:rPr lang="en-DE" dirty="0"/>
            </a:br>
            <a:r>
              <a:rPr lang="en-DE" dirty="0"/>
              <a:t>noise level</a:t>
            </a:r>
          </a:p>
        </p:txBody>
      </p:sp>
    </p:spTree>
    <p:extLst>
      <p:ext uri="{BB962C8B-B14F-4D97-AF65-F5344CB8AC3E}">
        <p14:creationId xmlns:p14="http://schemas.microsoft.com/office/powerpoint/2010/main" val="201800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CD61EE6-5F52-C3F5-4849-E5B42A22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de-DE" dirty="0"/>
              <a:t>Summary</a:t>
            </a:r>
            <a:endParaRPr lang="de-DE" altLang="de-DE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5DD684-998A-F41B-567B-AC7948E09C6E}"/>
              </a:ext>
            </a:extLst>
          </p:cNvPr>
          <p:cNvGraphicFramePr>
            <a:graphicFrameLocks noGrp="1"/>
          </p:cNvGraphicFramePr>
          <p:nvPr/>
        </p:nvGraphicFramePr>
        <p:xfrm>
          <a:off x="481013" y="1682750"/>
          <a:ext cx="1055052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1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2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Origami 10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NALM fiber laser</a:t>
                      </a:r>
                    </a:p>
                    <a:p>
                      <a:r>
                        <a:rPr lang="en-US" sz="1400" dirty="0"/>
                        <a:t>(DESY)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Menhir + fiber amp with Pulse picker (XFEL)</a:t>
                      </a:r>
                      <a:endParaRPr lang="de-DE" sz="1400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Center wavelength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1030±1 nm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1030±1 nm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1030±1 nm</a:t>
                      </a:r>
                      <a:endParaRPr lang="de-DE" sz="1200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Rep rate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54.1667 MHz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54.1667 MHz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216.667 MHz 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200" dirty="0"/>
                        <a:t>54.1667 MHz</a:t>
                      </a:r>
                      <a:endParaRPr lang="de-DE" sz="1200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Average</a:t>
                      </a:r>
                      <a:r>
                        <a:rPr lang="en-US" sz="1400" baseline="0" dirty="0"/>
                        <a:t> power 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&gt; 130 </a:t>
                      </a:r>
                      <a:r>
                        <a:rPr lang="en-US" sz="1200" dirty="0" err="1"/>
                        <a:t>mW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&gt; 130 </a:t>
                      </a:r>
                      <a:r>
                        <a:rPr lang="en-US" sz="1200" dirty="0" err="1"/>
                        <a:t>mW</a:t>
                      </a:r>
                      <a:endParaRPr lang="en-US" sz="1200" baseline="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&gt; 130 </a:t>
                      </a:r>
                      <a:r>
                        <a:rPr lang="en-US" sz="1200" baseline="0" dirty="0" err="1"/>
                        <a:t>mW</a:t>
                      </a:r>
                      <a:endParaRPr lang="en-US" sz="1200" baseline="0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Pulse</a:t>
                      </a:r>
                      <a:r>
                        <a:rPr lang="en-US" sz="1400" baseline="0" dirty="0"/>
                        <a:t> duration 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 fs (TL)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Wingdings" panose="05000000000000000000" pitchFamily="2" charset="2"/>
                        </a:rPr>
                        <a:t>130 fs (TL)</a:t>
                      </a:r>
                      <a:endParaRPr lang="en-US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 fs (TL)</a:t>
                      </a: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Spectrum</a:t>
                      </a:r>
                      <a:r>
                        <a:rPr lang="en-US" sz="1400" baseline="0" dirty="0"/>
                        <a:t> Bandwidth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7.7 nm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20 nm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5.5 nm</a:t>
                      </a:r>
                      <a:endParaRPr lang="de-DE" sz="1200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Timing</a:t>
                      </a:r>
                      <a:r>
                        <a:rPr lang="en-US" sz="1400" baseline="0" dirty="0"/>
                        <a:t> jitter (free-running)</a:t>
                      </a:r>
                      <a:endParaRPr lang="de-DE" sz="14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 13 fs (1 kHz~1 MHz)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&lt;13 fs (1 kHz~1MHz)</a:t>
                      </a:r>
                      <a:endParaRPr lang="de-DE" sz="12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 13 fs (1 kHz~1MHz)</a:t>
                      </a:r>
                      <a:endParaRPr lang="de-DE" sz="1200" dirty="0"/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8477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737DC59A-691C-39C3-6DD3-0F3A502CF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554538"/>
            <a:ext cx="21844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8" name="Picture 4" descr="Diagram&#10;&#10;Description automatically generated">
            <a:extLst>
              <a:ext uri="{FF2B5EF4-FFF2-40B4-BE49-F238E27FC236}">
                <a16:creationId xmlns:a16="http://schemas.microsoft.com/office/drawing/2014/main" id="{534508CE-6A1C-3B26-D361-655891D2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-3" b="-3"/>
          <a:stretch>
            <a:fillRect/>
          </a:stretch>
        </p:blipFill>
        <p:spPr bwMode="auto">
          <a:xfrm>
            <a:off x="5581650" y="4554538"/>
            <a:ext cx="22225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9" name="Picture 4">
            <a:extLst>
              <a:ext uri="{FF2B5EF4-FFF2-40B4-BE49-F238E27FC236}">
                <a16:creationId xmlns:a16="http://schemas.microsoft.com/office/drawing/2014/main" id="{E28A27FC-B8F6-76B9-523F-D691072B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4838700"/>
            <a:ext cx="21923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7AA17-38A7-280E-2AF4-397603BC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196197"/>
            <a:ext cx="7772400" cy="1404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05080-E326-B0D2-F56A-C4FCF742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2782313"/>
            <a:ext cx="7772400" cy="1100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1DEB1-F5C5-2E83-AAEF-5FBDE72EB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636977"/>
            <a:ext cx="7772400" cy="1832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C1FFAF-2510-83EE-2070-2096CFDC3DBA}"/>
              </a:ext>
            </a:extLst>
          </p:cNvPr>
          <p:cNvSpPr txBox="1"/>
          <p:nvPr/>
        </p:nvSpPr>
        <p:spPr bwMode="auto">
          <a:xfrm>
            <a:off x="983432" y="1700808"/>
            <a:ext cx="106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LAC #11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6A62B-EAF0-7FE4-86BC-3B0C7FE0FDEC}"/>
              </a:ext>
            </a:extLst>
          </p:cNvPr>
          <p:cNvSpPr txBox="1"/>
          <p:nvPr/>
        </p:nvSpPr>
        <p:spPr bwMode="auto">
          <a:xfrm>
            <a:off x="1919536" y="364762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LAC #12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A1D3E-BDA2-42F2-731A-23E5347DAAAD}"/>
              </a:ext>
            </a:extLst>
          </p:cNvPr>
          <p:cNvSpPr txBox="1"/>
          <p:nvPr/>
        </p:nvSpPr>
        <p:spPr bwMode="auto">
          <a:xfrm>
            <a:off x="3215680" y="520288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LAC #13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0F0BF-4989-9E14-CD09-D817BEEF5B84}"/>
              </a:ext>
            </a:extLst>
          </p:cNvPr>
          <p:cNvSpPr txBox="1"/>
          <p:nvPr/>
        </p:nvSpPr>
        <p:spPr bwMode="auto">
          <a:xfrm>
            <a:off x="468818" y="4972055"/>
            <a:ext cx="2901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Technology Transfer:</a:t>
            </a:r>
          </a:p>
          <a:p>
            <a:pPr marL="285750" indent="-285750">
              <a:buFontTx/>
              <a:buChar char="-"/>
            </a:pPr>
            <a:r>
              <a:rPr lang="en-DE" dirty="0"/>
              <a:t>LLE (Rochester)</a:t>
            </a:r>
          </a:p>
          <a:p>
            <a:pPr marL="285750" indent="-285750">
              <a:buFontTx/>
              <a:buChar char="-"/>
            </a:pPr>
            <a:r>
              <a:rPr lang="en-DE" dirty="0"/>
              <a:t>ELI (Prague)</a:t>
            </a:r>
          </a:p>
          <a:p>
            <a:pPr marL="285750" indent="-285750">
              <a:buFontTx/>
              <a:buChar char="-"/>
            </a:pPr>
            <a:r>
              <a:rPr lang="en-DE" dirty="0"/>
              <a:t>CYCLE (DESY spin-off)</a:t>
            </a:r>
          </a:p>
        </p:txBody>
      </p:sp>
    </p:spTree>
    <p:extLst>
      <p:ext uri="{BB962C8B-B14F-4D97-AF65-F5344CB8AC3E}">
        <p14:creationId xmlns:p14="http://schemas.microsoft.com/office/powerpoint/2010/main" val="3564348086"/>
      </p:ext>
    </p:extLst>
  </p:cSld>
  <p:clrMapOvr>
    <a:masterClrMapping/>
  </p:clrMapOvr>
</p:sld>
</file>

<file path=ppt/theme/theme1.xml><?xml version="1.0" encoding="utf-8"?>
<a:theme xmlns:a="http://schemas.openxmlformats.org/drawingml/2006/main" name="2_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line">
          <a:avLst/>
        </a:prstGeom>
        <a:solidFill>
          <a:schemeClr val="accent6"/>
        </a:solidFill>
      </a:spPr>
      <a:bodyPr/>
      <a:lstStyle/>
    </a:spDef>
    <a:lnDef>
      <a:spPr bwMode="auto">
        <a:prstGeom prst="line">
          <a:avLst/>
        </a:prstGeom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line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291</TotalTime>
  <Words>791</Words>
  <Application>Microsoft Macintosh PowerPoint</Application>
  <PresentationFormat>Widescreen</PresentationFormat>
  <Paragraphs>131</Paragraphs>
  <Slides>11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HelveticaNeue Regular</vt:lpstr>
      <vt:lpstr>Wingdings</vt:lpstr>
      <vt:lpstr>2_XFEL_PowerPoint_16x9_v3_RW</vt:lpstr>
      <vt:lpstr>RP-416: Seed Laser</vt:lpstr>
      <vt:lpstr>Project Background and Project Goals </vt:lpstr>
      <vt:lpstr>RP-416:  Develop 2nd Source + Be Ready for Future Facility Upgrades  </vt:lpstr>
      <vt:lpstr>PowerPoint Presentation</vt:lpstr>
      <vt:lpstr>Results : Plan A</vt:lpstr>
      <vt:lpstr>Results : Plan B</vt:lpstr>
      <vt:lpstr>Results : Timing Jitter Performance – Well Within Requirements</vt:lpstr>
      <vt:lpstr>Summary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RP-416: Seed Laser</dc:title>
  <dc:creator>Ingmar Hartl</dc:creator>
  <cp:lastModifiedBy>Ingmar Hartl</cp:lastModifiedBy>
  <cp:revision>10</cp:revision>
  <dcterms:created xsi:type="dcterms:W3CDTF">2023-05-03T08:45:52Z</dcterms:created>
  <dcterms:modified xsi:type="dcterms:W3CDTF">2023-05-03T13:57:33Z</dcterms:modified>
</cp:coreProperties>
</file>