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75A2EE0-3911-A282-8652-156FF108B2EB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5.jpeg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9930130" y="4438650"/>
            <a:ext cx="1852941" cy="252000"/>
          </a:xfrm>
          <a:prstGeom prst="rect">
            <a:avLst/>
          </a:prstGeom>
        </p:spPr>
      </p:pic>
      <p:pic>
        <p:nvPicPr>
          <p:cNvPr id="4" name="Picture 3" descr="DESY_logo_3C_web_neu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00005" y="2564130"/>
            <a:ext cx="1343660" cy="1343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userDrawn="1">
  <p:cSld name="Title, Picture,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8101013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617325" y="6419215"/>
            <a:ext cx="914400" cy="914400"/>
          </a:xfrm>
          <a:prstGeom prst="rect">
            <a:avLst/>
          </a:prstGeom>
          <a:noFill/>
        </p:spPr>
        <p:txBody>
          <a:bodyPr wrap="none"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0136119" y="2518681"/>
            <a:ext cx="1440000" cy="144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9930130" y="4438650"/>
            <a:ext cx="1852941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Chapter brea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userDrawn="1">
  <p:cSld name="Title and 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10944224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828675"/>
            <a:ext cx="10944224" cy="50847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userDrawn="1">
  <p:cSld name="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9" y="1196976"/>
            <a:ext cx="5292723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8" y="1196976"/>
            <a:ext cx="5292725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 lang="de-DE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2024063"/>
            <a:ext cx="5292725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9" y="2024063"/>
            <a:ext cx="5292724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 lang="de-DE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userDrawn="1">
  <p:cSld name="Title, Picture,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8101013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Chapter brea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userDrawn="1">
  <p:cSld name="Title and 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10944224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828675"/>
            <a:ext cx="10944224" cy="50847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userDrawn="1">
  <p:cSld name="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9" y="1196976"/>
            <a:ext cx="5292723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8" y="1196976"/>
            <a:ext cx="5292725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 lang="de-DE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2024063"/>
            <a:ext cx="5292725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9" y="2024063"/>
            <a:ext cx="5292724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 lang="de-DE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jpeg"/><Relationship Id="rId12" Type="http://schemas.openxmlformats.org/officeDocument/2006/relationships/image" Target="../media/image3.png"/><Relationship Id="rId11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4" Type="http://schemas.openxmlformats.org/officeDocument/2006/relationships/theme" Target="../theme/theme2.xml"/><Relationship Id="rId13" Type="http://schemas.openxmlformats.org/officeDocument/2006/relationships/image" Target="../media/image4.jpeg"/><Relationship Id="rId12" Type="http://schemas.openxmlformats.org/officeDocument/2006/relationships/image" Target="../media/image3.png"/><Relationship Id="rId11" Type="http://schemas.openxmlformats.org/officeDocument/2006/relationships/image" Target="../media/image2.emf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9" y="2024063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/>
              <a:t>Level 1</a:t>
            </a:r>
            <a:endParaRPr lang="en-US"/>
          </a:p>
          <a:p>
            <a:pPr lvl="1">
              <a:defRPr/>
            </a:pPr>
            <a:r>
              <a:rPr lang="en-US"/>
              <a:t>Level 2</a:t>
            </a:r>
            <a:endParaRPr lang="en-US"/>
          </a:p>
          <a:p>
            <a:pPr lvl="2">
              <a:defRPr/>
            </a:pPr>
            <a:r>
              <a:rPr lang="en-US"/>
              <a:t>Level 3</a:t>
            </a:r>
            <a:endParaRPr lang="en-US"/>
          </a:p>
          <a:p>
            <a:pPr lvl="3">
              <a:defRPr/>
            </a:pPr>
            <a:r>
              <a:rPr lang="en-US"/>
              <a:t>Level 4</a:t>
            </a:r>
            <a:endParaRPr lang="en-US"/>
          </a:p>
          <a:p>
            <a:pPr lvl="4">
              <a:defRPr/>
            </a:pPr>
            <a:r>
              <a:rPr lang="en-US"/>
              <a:t>Level 5</a:t>
            </a:r>
            <a:endParaRPr lang="en-US"/>
          </a:p>
        </p:txBody>
      </p:sp>
      <p:sp>
        <p:nvSpPr>
          <p:cNvPr id="9" name="Textfeld 8"/>
          <p:cNvSpPr txBox="1"/>
          <p:nvPr/>
        </p:nvSpPr>
        <p:spPr bwMode="auto"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A5DEC3FA-4FB7-4309-A077-6BB31CA8E81A}" type="slidenum">
              <a:rPr lang="en-US" sz="1600"/>
            </a:fld>
            <a:endParaRPr lang="en-US" sz="1600"/>
          </a:p>
        </p:txBody>
      </p:sp>
      <p:cxnSp>
        <p:nvCxnSpPr>
          <p:cNvPr id="11" name="Gerader Verbinder 10"/>
          <p:cNvCxnSpPr/>
          <p:nvPr/>
        </p:nvCxnSpPr>
        <p:spPr bwMode="auto"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 bwMode="auto"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 sz="900">
                <a:latin typeface="Calibri" panose="020F0502020204030204"/>
              </a:rPr>
              <a:t>XFEL Accelerator R&amp;D Status, RP-417: SCU in hall3</a:t>
            </a:r>
            <a:endParaRPr lang="de-DE" sz="900">
              <a:latin typeface="Calibri" panose="020F0502020204030204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 sz="900">
                <a:latin typeface="Calibri" panose="020F0502020204030204"/>
              </a:rPr>
              <a:t>Riko Wichmann, MXL, 03.05.2023</a:t>
            </a:r>
            <a:endParaRPr lang="de-DE" sz="900">
              <a:latin typeface="Calibri" panose="020F0502020204030204"/>
            </a:endParaRPr>
          </a:p>
        </p:txBody>
      </p:sp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8688705" y="6207125"/>
            <a:ext cx="1852941" cy="252000"/>
          </a:xfrm>
          <a:prstGeom prst="rect">
            <a:avLst/>
          </a:prstGeom>
        </p:spPr>
      </p:pic>
      <p:pic>
        <p:nvPicPr>
          <p:cNvPr id="4" name="Picture 3" descr="DESY_logo_3C_web_neu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208385" y="6021070"/>
            <a:ext cx="720725" cy="7207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>
        <a:lnSpc>
          <a:spcPct val="100000"/>
        </a:lnSpc>
        <a:spcBef>
          <a:spcPts val="0"/>
        </a:spcBef>
        <a:buNone/>
        <a:defRPr sz="2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>
        <a:lnSpc>
          <a:spcPct val="114000"/>
        </a:lnSpc>
        <a:spcBef>
          <a:spcPts val="1800"/>
        </a:spcBef>
        <a:buClr>
          <a:schemeClr val="bg2"/>
        </a:buClr>
        <a:buSzPct val="80000"/>
        <a:buFontTx/>
        <a:buChar char="*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505" algn="l" defTabSz="914400">
        <a:lnSpc>
          <a:spcPct val="114000"/>
        </a:lnSpc>
        <a:spcBef>
          <a:spcPts val="0"/>
        </a:spcBef>
        <a:buClr>
          <a:schemeClr val="accent2"/>
        </a:buClr>
        <a:buFont typeface="Wingdings" panose="05000000000000000000"/>
        <a:buChar char="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82980" indent="-268605" algn="l" defTabSz="914400">
        <a:lnSpc>
          <a:spcPct val="114000"/>
        </a:lnSpc>
        <a:spcBef>
          <a:spcPts val="0"/>
        </a:spcBef>
        <a:buSzPct val="60000"/>
        <a:buFont typeface="Arial" panose="020B0604020202020204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35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48105" indent="-18097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9" y="2024063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/>
              <a:t>Level 1</a:t>
            </a:r>
            <a:endParaRPr lang="en-US"/>
          </a:p>
          <a:p>
            <a:pPr lvl="1">
              <a:defRPr/>
            </a:pPr>
            <a:r>
              <a:rPr lang="en-US"/>
              <a:t>Level 2</a:t>
            </a:r>
            <a:endParaRPr lang="en-US"/>
          </a:p>
          <a:p>
            <a:pPr lvl="2">
              <a:defRPr/>
            </a:pPr>
            <a:r>
              <a:rPr lang="en-US"/>
              <a:t>Level 3</a:t>
            </a:r>
            <a:endParaRPr lang="en-US"/>
          </a:p>
          <a:p>
            <a:pPr lvl="3">
              <a:defRPr/>
            </a:pPr>
            <a:r>
              <a:rPr lang="en-US"/>
              <a:t>Level 4</a:t>
            </a:r>
            <a:endParaRPr lang="en-US"/>
          </a:p>
          <a:p>
            <a:pPr lvl="4">
              <a:defRPr/>
            </a:pPr>
            <a:r>
              <a:rPr lang="en-US"/>
              <a:t>Level 5</a:t>
            </a:r>
            <a:endParaRPr lang="en-US"/>
          </a:p>
        </p:txBody>
      </p:sp>
      <p:sp>
        <p:nvSpPr>
          <p:cNvPr id="9" name="Textfeld 8"/>
          <p:cNvSpPr txBox="1"/>
          <p:nvPr userDrawn="1"/>
        </p:nvSpPr>
        <p:spPr bwMode="auto"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A5DEC3FA-4FB7-4309-A077-6BB31CA8E81A}" type="slidenum">
              <a:rPr lang="en-US" sz="1600"/>
            </a:fld>
            <a:endParaRPr lang="en-US" sz="160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 bwMode="auto"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 bwMode="auto"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 sz="900">
                <a:latin typeface="Calibri" panose="020F0502020204030204"/>
              </a:rPr>
              <a:t>XFEL Accelerator R&amp;D Status, RP-417: SCU in hall3</a:t>
            </a:r>
            <a:endParaRPr lang="de-DE" sz="900">
              <a:latin typeface="Calibri" panose="020F0502020204030204"/>
            </a:endParaRP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 sz="900">
                <a:latin typeface="Calibri" panose="020F0502020204030204"/>
              </a:rPr>
              <a:t>Riko Wichmann, MXL, 03.05.2023</a:t>
            </a:r>
            <a:endParaRPr lang="de-DE" sz="900">
              <a:latin typeface="Calibri" panose="020F0502020204030204"/>
            </a:endParaRPr>
          </a:p>
        </p:txBody>
      </p:sp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8688705" y="6207125"/>
            <a:ext cx="1852941" cy="252000"/>
          </a:xfrm>
          <a:prstGeom prst="rect">
            <a:avLst/>
          </a:prstGeom>
        </p:spPr>
      </p:pic>
      <p:pic>
        <p:nvPicPr>
          <p:cNvPr id="4" name="Picture 3" descr="DESY_logo_3C_web_neu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208385" y="6021070"/>
            <a:ext cx="720725" cy="7207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lvl1pPr algn="l" defTabSz="914400">
        <a:lnSpc>
          <a:spcPct val="100000"/>
        </a:lnSpc>
        <a:spcBef>
          <a:spcPts val="0"/>
        </a:spcBef>
        <a:buNone/>
        <a:defRPr sz="2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>
        <a:lnSpc>
          <a:spcPct val="114000"/>
        </a:lnSpc>
        <a:spcBef>
          <a:spcPts val="1800"/>
        </a:spcBef>
        <a:buClr>
          <a:schemeClr val="bg2"/>
        </a:buClr>
        <a:buSzPct val="80000"/>
        <a:buFontTx/>
        <a:buChar char="*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505" algn="l" defTabSz="914400">
        <a:lnSpc>
          <a:spcPct val="114000"/>
        </a:lnSpc>
        <a:spcBef>
          <a:spcPts val="0"/>
        </a:spcBef>
        <a:buClr>
          <a:schemeClr val="accent2"/>
        </a:buClr>
        <a:buFont typeface="Wingdings" panose="05000000000000000000"/>
        <a:buChar char="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82980" indent="-268605" algn="l" defTabSz="914400">
        <a:lnSpc>
          <a:spcPct val="114000"/>
        </a:lnSpc>
        <a:spcBef>
          <a:spcPts val="0"/>
        </a:spcBef>
        <a:buSzPct val="60000"/>
        <a:buFont typeface="Arial" panose="020B0604020202020204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35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48105" indent="-18097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Calibri" panose="020F0502020204030204"/>
              </a:rPr>
              <a:t>XFEL Accelerator R&amp;D </a:t>
            </a:r>
            <a:r>
              <a:rPr lang="de-DE">
                <a:latin typeface="Calibri" panose="020F0502020204030204"/>
              </a:rPr>
              <a:t>Status Report</a:t>
            </a:r>
            <a:br>
              <a:rPr lang="de-DE">
                <a:latin typeface="Calibri" panose="020F0502020204030204"/>
              </a:rPr>
            </a:br>
            <a:r>
              <a:rPr lang="de-DE">
                <a:latin typeface="Calibri" panose="020F0502020204030204"/>
              </a:rPr>
              <a:t>RP-417: SCU in Hall3</a:t>
            </a:r>
            <a:endParaRPr lang="de-DE"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latin typeface="Calibri" panose="020F0502020204030204"/>
              </a:rPr>
              <a:t>Riko Wichmann</a:t>
            </a:r>
            <a:endParaRPr lang="en-US"/>
          </a:p>
          <a:p>
            <a:pPr>
              <a:defRPr/>
            </a:pPr>
            <a:r>
              <a:rPr lang="de-DE">
                <a:latin typeface="Calibri" panose="020F0502020204030204"/>
                <a:cs typeface="Calibri" panose="020F0502020204030204"/>
              </a:rPr>
              <a:t>03. May 2023</a:t>
            </a:r>
            <a:endParaRPr lang="de-DE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Text Box 3"/>
          <p:cNvSpPr txBox="1"/>
          <p:nvPr/>
        </p:nvSpPr>
        <p:spPr bwMode="auto">
          <a:xfrm>
            <a:off x="687705" y="5441950"/>
            <a:ext cx="8432800" cy="592455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de-DE" i="1">
                <a:latin typeface="Calibri" panose="020F0502020204030204"/>
              </a:rPr>
              <a:t>Pictures and info regarding time plan </a:t>
            </a:r>
            <a:endParaRPr lang="de-DE" i="1">
              <a:latin typeface="Calibri" panose="020F0502020204030204"/>
            </a:endParaRPr>
          </a:p>
          <a:p>
            <a:pPr>
              <a:defRPr/>
            </a:pPr>
            <a:r>
              <a:rPr lang="de-DE" i="1">
                <a:latin typeface="Calibri" panose="020F0502020204030204"/>
              </a:rPr>
              <a:t>courtesy Serena Barbanotti (MKS), Sara Casalbuoni / Mikhail Yakopov (XFEL UND)</a:t>
            </a:r>
            <a:endParaRPr lang="de-DE" i="1"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>
                <a:latin typeface="Calibri" panose="020F0502020204030204"/>
              </a:rPr>
              <a:t>Scope of the R&amp;D </a:t>
            </a:r>
            <a:r>
              <a:rPr lang="de-DE">
                <a:latin typeface="Calibri" panose="020F0502020204030204"/>
              </a:rPr>
              <a:t>a</a:t>
            </a:r>
            <a:r>
              <a:rPr lang="en-US">
                <a:latin typeface="Calibri" panose="020F0502020204030204"/>
              </a:rPr>
              <a:t>ctivity</a:t>
            </a:r>
            <a:endParaRPr lang="en-US"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anose="020F0502020204030204"/>
              </a:rPr>
              <a:t>administrative / accounting package without own activities</a:t>
            </a:r>
            <a:endParaRPr lang="de-DE">
              <a:latin typeface="Calibri" panose="020F0502020204030204"/>
            </a:endParaRPr>
          </a:p>
          <a:p>
            <a:pPr lvl="1">
              <a:defRPr/>
            </a:pPr>
            <a:r>
              <a:rPr lang="de-DE">
                <a:latin typeface="Calibri" panose="020F0502020204030204"/>
              </a:rPr>
              <a:t>program is led by XFEL UND group</a:t>
            </a:r>
            <a:endParaRPr lang="en-US">
              <a:latin typeface="Calibri" panose="020F0502020204030204"/>
            </a:endParaRPr>
          </a:p>
          <a:p>
            <a:pPr>
              <a:defRPr/>
            </a:pPr>
            <a:r>
              <a:rPr lang="de-DE">
                <a:latin typeface="Calibri" panose="020F0502020204030204"/>
              </a:rPr>
              <a:t>XFEL builds 2 test stand for their Super Conducting Undulator (SCU) programm in DESY‘s hall3</a:t>
            </a:r>
            <a:endParaRPr lang="de-DE">
              <a:latin typeface="Calibri" panose="020F0502020204030204"/>
            </a:endParaRPr>
          </a:p>
          <a:p>
            <a:pPr lvl="1">
              <a:defRPr/>
            </a:pPr>
            <a:r>
              <a:rPr lang="de-DE">
                <a:latin typeface="Calibri" panose="020F0502020204030204"/>
              </a:rPr>
              <a:t>vertical test stand reusing the available cryostat for SC coils (SUNDAE-1)</a:t>
            </a:r>
            <a:endParaRPr lang="de-DE">
              <a:latin typeface="Calibri" panose="020F0502020204030204"/>
            </a:endParaRPr>
          </a:p>
          <a:p>
            <a:pPr lvl="1">
              <a:defRPr/>
            </a:pPr>
            <a:r>
              <a:rPr lang="de-DE">
                <a:latin typeface="Calibri" panose="020F0502020204030204"/>
              </a:rPr>
              <a:t>(new) horizontal test stand for complete SCU module (SUNDAE-2)</a:t>
            </a:r>
            <a:endParaRPr lang="de-DE">
              <a:latin typeface="Calibri" panose="020F0502020204030204"/>
            </a:endParaRPr>
          </a:p>
          <a:p>
            <a:pPr lvl="2">
              <a:defRPr/>
            </a:pPr>
            <a:r>
              <a:rPr lang="de-DE">
                <a:latin typeface="Calibri" panose="020F0502020204030204"/>
              </a:rPr>
              <a:t>prototype module: S-PRESSO</a:t>
            </a:r>
            <a:endParaRPr lang="de-DE">
              <a:latin typeface="Calibri" panose="020F0502020204030204"/>
            </a:endParaRPr>
          </a:p>
          <a:p>
            <a:pPr lvl="0">
              <a:defRPr/>
            </a:pPr>
            <a:r>
              <a:rPr lang="de-DE">
                <a:latin typeface="Calibri" panose="020F0502020204030204"/>
              </a:rPr>
              <a:t>set-up of the test stands relies on support by DESY groups</a:t>
            </a:r>
            <a:endParaRPr lang="de-DE">
              <a:latin typeface="Calibri" panose="020F0502020204030204"/>
            </a:endParaRPr>
          </a:p>
          <a:p>
            <a:pPr lvl="1">
              <a:defRPr/>
            </a:pPr>
            <a:r>
              <a:rPr lang="de-DE">
                <a:latin typeface="Calibri" panose="020F0502020204030204"/>
              </a:rPr>
              <a:t>cost incurred by DESY groups are covered by XFEL Acc. R&amp;D funds as RP-417</a:t>
            </a:r>
            <a:endParaRPr lang="de-DE">
              <a:latin typeface="Calibri" panose="020F0502020204030204"/>
            </a:endParaRPr>
          </a:p>
          <a:p>
            <a:pPr lvl="0">
              <a:defRPr/>
            </a:pPr>
            <a:r>
              <a:rPr lang="de-DE">
                <a:latin typeface="Calibri" panose="020F0502020204030204"/>
              </a:rPr>
              <a:t>Goal of „Hall 3 Activity“:</a:t>
            </a:r>
            <a:endParaRPr lang="de-DE">
              <a:latin typeface="Calibri" panose="020F0502020204030204"/>
            </a:endParaRPr>
          </a:p>
          <a:p>
            <a:pPr lvl="1">
              <a:defRPr/>
            </a:pPr>
            <a:r>
              <a:rPr lang="de-DE">
                <a:latin typeface="Calibri" panose="020F0502020204030204"/>
              </a:rPr>
              <a:t>provide functional SCU prototype module to install behind SASE2</a:t>
            </a:r>
            <a:endParaRPr lang="de-DE">
              <a:latin typeface="Calibri" panose="020F0502020204030204"/>
            </a:endParaRPr>
          </a:p>
          <a:p>
            <a:pPr lvl="1">
              <a:defRPr/>
            </a:pPr>
            <a:r>
              <a:rPr lang="de-DE">
                <a:latin typeface="Calibri" panose="020F0502020204030204"/>
              </a:rPr>
              <a:t>alignment of the two 2 m long SCU coils in the 5 m long cryostat, mechanical tolerances, implementation of the module in the accelerator</a:t>
            </a:r>
            <a:endParaRPr lang="de-DE">
              <a:latin typeface="Calibri" panose="020F0502020204030204"/>
            </a:endParaRPr>
          </a:p>
          <a:p>
            <a:pPr lvl="2">
              <a:defRPr/>
            </a:pPr>
            <a:endParaRPr lang="de-DE">
              <a:latin typeface="Calibri" panose="020F0502020204030204"/>
            </a:endParaRPr>
          </a:p>
        </p:txBody>
      </p:sp>
      <p:sp>
        <p:nvSpPr>
          <p:cNvPr id="4" name="Text Box 3"/>
          <p:cNvSpPr txBox="1"/>
          <p:nvPr/>
        </p:nvSpPr>
        <p:spPr bwMode="auto">
          <a:xfrm>
            <a:off x="3863975" y="6285865"/>
            <a:ext cx="3812540" cy="452120"/>
          </a:xfrm>
          <a:prstGeom prst="rect">
            <a:avLst/>
          </a:prstGeom>
          <a:noFill/>
        </p:spPr>
        <p:txBody>
          <a:bodyPr wrap="none"/>
          <a:p>
            <a:pPr>
              <a:defRPr/>
            </a:pPr>
            <a:r>
              <a:rPr lang="de-DE" sz="1200">
                <a:latin typeface="Calibri" panose="020F0502020204030204"/>
              </a:rPr>
              <a:t>SUNDAE:   Superconducting UNDulAtor Experiment</a:t>
            </a:r>
            <a:endParaRPr lang="de-DE" sz="1200">
              <a:latin typeface="Calibri" panose="020F0502020204030204"/>
            </a:endParaRPr>
          </a:p>
          <a:p>
            <a:pPr>
              <a:defRPr/>
            </a:pPr>
            <a:r>
              <a:rPr lang="de-DE" sz="1200">
                <a:latin typeface="Calibri" panose="020F0502020204030204"/>
              </a:rPr>
              <a:t>S-PRESSO: Superconducting undulator PRE-SerieS mOdule</a:t>
            </a:r>
            <a:endParaRPr lang="de-DE" sz="1200">
              <a:latin typeface="Calibri" panose="020F0502020204030204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0056539" y="1198625"/>
            <a:ext cx="1667871" cy="1668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200415" y="2780883"/>
            <a:ext cx="1430589" cy="908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>
                <a:latin typeface="Calibri" panose="020F0502020204030204"/>
              </a:rPr>
              <a:t>Scope of the R&amp;D </a:t>
            </a:r>
            <a:r>
              <a:rPr lang="de-DE">
                <a:latin typeface="Calibri" panose="020F0502020204030204"/>
              </a:rPr>
              <a:t>a</a:t>
            </a:r>
            <a:r>
              <a:rPr lang="en-US">
                <a:latin typeface="Calibri" panose="020F0502020204030204"/>
              </a:rPr>
              <a:t>ctivity</a:t>
            </a:r>
            <a:endParaRPr lang="en-US"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65430" y="1340485"/>
            <a:ext cx="5568950" cy="290385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 bwMode="auto">
          <a:xfrm>
            <a:off x="913129" y="1124584"/>
            <a:ext cx="4297252" cy="473110"/>
          </a:xfrm>
          <a:prstGeom prst="rect">
            <a:avLst/>
          </a:prstGeom>
          <a:noFill/>
        </p:spPr>
        <p:txBody>
          <a:bodyPr wrap="none"/>
          <a:p>
            <a:pPr>
              <a:defRPr/>
            </a:pPr>
            <a:r>
              <a:rPr lang="de-DE">
                <a:latin typeface="Calibri" panose="020F0502020204030204"/>
              </a:rPr>
              <a:t>Hall 3 / Geb. 28 - FLASH / Cav. Infratsructure</a:t>
            </a:r>
            <a:endParaRPr lang="de-DE"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55281" y="853062"/>
            <a:ext cx="5985133" cy="399699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TextBox 2"/>
          <p:cNvSpPr txBox="1"/>
          <p:nvPr/>
        </p:nvSpPr>
        <p:spPr bwMode="auto">
          <a:xfrm>
            <a:off x="6055281" y="4852593"/>
            <a:ext cx="1038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accent1">
                    <a:lumMod val="75000"/>
                  </a:schemeClr>
                </a:solidFill>
              </a:rPr>
              <a:t>SUNDAE1 main power supplies</a:t>
            </a:r>
            <a:endParaRPr lang="en-US" sz="1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9"/>
          <p:cNvSpPr txBox="1"/>
          <p:nvPr/>
        </p:nvSpPr>
        <p:spPr bwMode="auto">
          <a:xfrm>
            <a:off x="11225715" y="5268251"/>
            <a:ext cx="968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00">
                <a:solidFill>
                  <a:srgbClr val="FF0000"/>
                </a:solidFill>
              </a:defRPr>
            </a:lvl1pPr>
          </a:lstStyle>
          <a:p>
            <a:pPr algn="ctr">
              <a:defRPr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S-PRESSO main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power supplies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0"/>
          <p:cNvSpPr txBox="1"/>
          <p:nvPr/>
        </p:nvSpPr>
        <p:spPr bwMode="auto">
          <a:xfrm>
            <a:off x="7662692" y="4852593"/>
            <a:ext cx="10651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00">
                <a:solidFill>
                  <a:srgbClr val="FF0000"/>
                </a:solidFill>
              </a:defRPr>
            </a:lvl1pPr>
          </a:lstStyle>
          <a:p>
            <a:pPr algn="ctr">
              <a:defRPr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S-PRESSO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 correction coils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 power supplies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1"/>
          <p:cNvSpPr txBox="1"/>
          <p:nvPr/>
        </p:nvSpPr>
        <p:spPr bwMode="auto">
          <a:xfrm>
            <a:off x="6753531" y="5193581"/>
            <a:ext cx="1094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00">
                <a:solidFill>
                  <a:srgbClr val="FF0000"/>
                </a:solidFill>
              </a:defRPr>
            </a:lvl1pPr>
          </a:lstStyle>
          <a:p>
            <a:pPr algn="ctr">
              <a:defRPr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SUNDAE1 </a:t>
            </a: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correction coils</a:t>
            </a:r>
            <a:endParaRPr lang="en-GB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 power supplies</a:t>
            </a:r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2"/>
          <p:cNvSpPr txBox="1"/>
          <p:nvPr/>
        </p:nvSpPr>
        <p:spPr bwMode="auto">
          <a:xfrm>
            <a:off x="9047847" y="4852593"/>
            <a:ext cx="948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00">
                <a:solidFill>
                  <a:srgbClr val="FF0000"/>
                </a:solidFill>
              </a:defRPr>
            </a:lvl1pPr>
          </a:lstStyle>
          <a:p>
            <a:pPr algn="ctr">
              <a:defRPr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S-PRESSO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3"/>
          <p:cNvSpPr txBox="1"/>
          <p:nvPr/>
        </p:nvSpPr>
        <p:spPr bwMode="auto">
          <a:xfrm>
            <a:off x="10852514" y="4855109"/>
            <a:ext cx="867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00">
                <a:solidFill>
                  <a:srgbClr val="FF0000"/>
                </a:solidFill>
              </a:defRPr>
            </a:lvl1pPr>
          </a:lstStyle>
          <a:p>
            <a:pPr algn="ctr">
              <a:defRPr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S-PRESSO control rack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/>
          <p:cNvCxnSpPr>
            <a:stCxn id="10" idx="0"/>
          </p:cNvCxnSpPr>
          <p:nvPr/>
        </p:nvCxnSpPr>
        <p:spPr bwMode="auto">
          <a:xfrm flipV="1">
            <a:off x="6574303" y="3872417"/>
            <a:ext cx="241793" cy="98017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0"/>
          </p:cNvCxnSpPr>
          <p:nvPr/>
        </p:nvCxnSpPr>
        <p:spPr bwMode="auto">
          <a:xfrm flipV="1">
            <a:off x="6574303" y="3237999"/>
            <a:ext cx="241793" cy="161459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0"/>
          </p:cNvCxnSpPr>
          <p:nvPr/>
        </p:nvCxnSpPr>
        <p:spPr bwMode="auto">
          <a:xfrm flipV="1">
            <a:off x="7300791" y="3200064"/>
            <a:ext cx="231171" cy="199351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 bwMode="auto">
          <a:xfrm>
            <a:off x="7752759" y="5422141"/>
            <a:ext cx="1817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accent1">
                    <a:lumMod val="75000"/>
                  </a:schemeClr>
                </a:solidFill>
              </a:rPr>
              <a:t>SUNDAE2 diagnostic chamber 1 </a:t>
            </a:r>
            <a:endParaRPr lang="en-US" sz="100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8"/>
          <p:cNvCxnSpPr>
            <a:stCxn id="12" idx="0"/>
          </p:cNvCxnSpPr>
          <p:nvPr/>
        </p:nvCxnSpPr>
        <p:spPr bwMode="auto">
          <a:xfrm flipH="1" flipV="1">
            <a:off x="7743524" y="2992553"/>
            <a:ext cx="451733" cy="186003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0"/>
          </p:cNvCxnSpPr>
          <p:nvPr/>
        </p:nvCxnSpPr>
        <p:spPr bwMode="auto">
          <a:xfrm flipH="1" flipV="1">
            <a:off x="7743524" y="2769169"/>
            <a:ext cx="451733" cy="208342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4" idx="0"/>
          </p:cNvCxnSpPr>
          <p:nvPr/>
        </p:nvCxnSpPr>
        <p:spPr bwMode="auto">
          <a:xfrm flipV="1">
            <a:off x="8661323" y="4477385"/>
            <a:ext cx="292066" cy="94475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4" idx="0"/>
          </p:cNvCxnSpPr>
          <p:nvPr/>
        </p:nvCxnSpPr>
        <p:spPr bwMode="auto">
          <a:xfrm flipV="1">
            <a:off x="9521974" y="4572149"/>
            <a:ext cx="111792" cy="28044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 bwMode="auto">
          <a:xfrm>
            <a:off x="9787750" y="4855754"/>
            <a:ext cx="990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00">
                <a:solidFill>
                  <a:srgbClr val="FF0000"/>
                </a:solidFill>
              </a:defRPr>
            </a:lvl1pPr>
          </a:lstStyle>
          <a:p>
            <a:pPr algn="ctr">
              <a:defRPr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Six cryocooler’s compressors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6" name="Straight Arrow Connector 55"/>
          <p:cNvCxnSpPr>
            <a:stCxn id="55" idx="0"/>
          </p:cNvCxnSpPr>
          <p:nvPr/>
        </p:nvCxnSpPr>
        <p:spPr bwMode="auto">
          <a:xfrm flipH="1" flipV="1">
            <a:off x="10203496" y="4665570"/>
            <a:ext cx="79288" cy="19018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5" idx="0"/>
          </p:cNvCxnSpPr>
          <p:nvPr/>
        </p:nvCxnSpPr>
        <p:spPr bwMode="auto">
          <a:xfrm flipV="1">
            <a:off x="10282784" y="4664086"/>
            <a:ext cx="149114" cy="19166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5" idx="0"/>
          </p:cNvCxnSpPr>
          <p:nvPr/>
        </p:nvCxnSpPr>
        <p:spPr bwMode="auto">
          <a:xfrm flipV="1">
            <a:off x="10282784" y="4664086"/>
            <a:ext cx="378473" cy="19166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5" idx="0"/>
          </p:cNvCxnSpPr>
          <p:nvPr/>
        </p:nvCxnSpPr>
        <p:spPr bwMode="auto">
          <a:xfrm flipH="1" flipV="1">
            <a:off x="11029982" y="3872417"/>
            <a:ext cx="256060" cy="98269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1" idx="0"/>
          </p:cNvCxnSpPr>
          <p:nvPr/>
        </p:nvCxnSpPr>
        <p:spPr bwMode="auto">
          <a:xfrm flipH="1" flipV="1">
            <a:off x="11281071" y="3951126"/>
            <a:ext cx="428986" cy="131712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0"/>
          </p:cNvCxnSpPr>
          <p:nvPr/>
        </p:nvCxnSpPr>
        <p:spPr bwMode="auto">
          <a:xfrm flipH="1" flipV="1">
            <a:off x="11532891" y="3951126"/>
            <a:ext cx="177166" cy="131712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 bwMode="auto">
          <a:xfrm>
            <a:off x="9486120" y="5422141"/>
            <a:ext cx="1817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accent1">
                    <a:lumMod val="75000"/>
                  </a:schemeClr>
                </a:solidFill>
              </a:rPr>
              <a:t>SUNDAE2 diagnostic chamber 2 </a:t>
            </a:r>
            <a:endParaRPr lang="en-US" sz="100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9" name="Straight Arrow Connector 88"/>
          <p:cNvCxnSpPr>
            <a:stCxn id="83" idx="0"/>
          </p:cNvCxnSpPr>
          <p:nvPr/>
        </p:nvCxnSpPr>
        <p:spPr bwMode="auto">
          <a:xfrm flipV="1">
            <a:off x="10394684" y="4504463"/>
            <a:ext cx="978512" cy="91767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 bwMode="auto">
          <a:xfrm>
            <a:off x="8621333" y="3107226"/>
            <a:ext cx="772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00">
                <a:solidFill>
                  <a:schemeClr val="accent1">
                    <a:lumMod val="75000"/>
                  </a:schemeClr>
                </a:solidFill>
              </a:rPr>
              <a:t>SUNDAE1 cryostat</a:t>
            </a:r>
            <a:endParaRPr lang="en-US" sz="80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 bwMode="auto">
          <a:xfrm flipH="1">
            <a:off x="8661323" y="3278712"/>
            <a:ext cx="116149" cy="18102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Text Box 2"/>
          <p:cNvSpPr txBox="1"/>
          <p:nvPr/>
        </p:nvSpPr>
        <p:spPr>
          <a:xfrm>
            <a:off x="11395710" y="6442075"/>
            <a:ext cx="914400" cy="914400"/>
          </a:xfrm>
          <a:prstGeom prst="rect">
            <a:avLst/>
          </a:prstGeom>
          <a:noFill/>
        </p:spPr>
        <p:txBody>
          <a:bodyPr wrap="none"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99787" y="767318"/>
            <a:ext cx="7165959" cy="3286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568960"/>
            <a:ext cx="10956925" cy="360045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/>
          <a:lstStyle/>
          <a:p>
            <a:pPr>
              <a:defRPr/>
            </a:pPr>
            <a:r>
              <a:rPr lang="de-DE">
                <a:latin typeface="Calibri" panose="020F0502020204030204"/>
              </a:rPr>
              <a:t>Achievements so far</a:t>
            </a:r>
            <a:endParaRPr lang="de-DE">
              <a:latin typeface="Calibri" panose="020F0502020204030204"/>
            </a:endParaRPr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5510461" y="3414964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/>
          </a:p>
        </p:txBody>
      </p:sp>
      <p:sp>
        <p:nvSpPr>
          <p:cNvPr id="26" name="TextBox 25"/>
          <p:cNvSpPr txBox="1"/>
          <p:nvPr/>
        </p:nvSpPr>
        <p:spPr bwMode="auto">
          <a:xfrm>
            <a:off x="10111909" y="156281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Char char="*"/>
              <a:defRPr/>
            </a:pPr>
            <a:endParaRPr lang="en-US" sz="140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7242931" y="3943984"/>
            <a:ext cx="16667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00">
                <a:solidFill>
                  <a:srgbClr val="FF0000"/>
                </a:solidFill>
              </a:defRPr>
            </a:lvl1pPr>
          </a:lstStyle>
          <a:p>
            <a:pPr algn="ctr">
              <a:defRPr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SUNDAE1 correction coils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 power supply delivered. First tests have been started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12" idx="0"/>
          </p:cNvCxnSpPr>
          <p:nvPr/>
        </p:nvCxnSpPr>
        <p:spPr bwMode="auto">
          <a:xfrm flipV="1">
            <a:off x="8076287" y="1950468"/>
            <a:ext cx="10440" cy="199351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609723" y="777748"/>
            <a:ext cx="1473884" cy="32139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391506" y="777748"/>
            <a:ext cx="1452772" cy="31678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975007" y="777748"/>
            <a:ext cx="1452771" cy="31678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35293" y="4492816"/>
            <a:ext cx="4965357" cy="227708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453786" y="4521000"/>
            <a:ext cx="4430677" cy="20318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840385" y="4286558"/>
            <a:ext cx="1170016" cy="255131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 bwMode="auto">
          <a:xfrm>
            <a:off x="8882144" y="4002304"/>
            <a:ext cx="1601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00">
                <a:solidFill>
                  <a:srgbClr val="FF0000"/>
                </a:solidFill>
              </a:defRPr>
            </a:lvl1pPr>
          </a:lstStyle>
          <a:p>
            <a:pPr algn="ctr">
              <a:defRPr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IT and diagnostics racks delivered </a:t>
            </a:r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10445625" y="4002304"/>
            <a:ext cx="1601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00">
                <a:solidFill>
                  <a:srgbClr val="FF0000"/>
                </a:solidFill>
              </a:defRPr>
            </a:lvl1pPr>
          </a:lstStyle>
          <a:p>
            <a:pPr algn="ctr">
              <a:defRPr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Power distribution box installed</a:t>
            </a:r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 bwMode="auto">
          <a:xfrm>
            <a:off x="95520" y="4044811"/>
            <a:ext cx="716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00">
                <a:solidFill>
                  <a:srgbClr val="FF0000"/>
                </a:solidFill>
              </a:defRPr>
            </a:lvl1pPr>
          </a:lstStyle>
          <a:p>
            <a:pPr algn="ctr">
              <a:defRPr/>
            </a:pPr>
            <a:r>
              <a:rPr lang="en-US" sz="1600">
                <a:solidFill>
                  <a:schemeClr val="accent1">
                    <a:lumMod val="75000"/>
                  </a:schemeClr>
                </a:solidFill>
              </a:rPr>
              <a:t>SUNDAE1 cryostat piping is ongoing</a:t>
            </a:r>
            <a:endParaRPr lang="en-GB" sz="1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 bwMode="auto">
          <a:xfrm>
            <a:off x="7453787" y="6603210"/>
            <a:ext cx="4430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00">
                <a:solidFill>
                  <a:srgbClr val="FF0000"/>
                </a:solidFill>
              </a:defRPr>
            </a:lvl1pPr>
          </a:lstStyle>
          <a:p>
            <a:pPr algn="ctr">
              <a:defRPr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Control room is ready to be equipped with the furniture </a:t>
            </a:r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>
                <a:latin typeface="Calibri" panose="020F0502020204030204"/>
              </a:rPr>
              <a:t>Timeline of this R&amp;D </a:t>
            </a:r>
            <a:r>
              <a:rPr lang="de-DE">
                <a:latin typeface="Calibri" panose="020F0502020204030204"/>
              </a:rPr>
              <a:t>a</a:t>
            </a:r>
            <a:r>
              <a:rPr lang="en-US">
                <a:latin typeface="Calibri" panose="020F0502020204030204"/>
              </a:rPr>
              <a:t>ctivity </a:t>
            </a:r>
            <a:endParaRPr lang="en-US"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4" y="1200785"/>
            <a:ext cx="10944225" cy="1652905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anose="020F0502020204030204"/>
              </a:rPr>
              <a:t>in total 6 - 12 month delay</a:t>
            </a:r>
            <a:endParaRPr lang="de-DE">
              <a:latin typeface="Calibri" panose="020F0502020204030204"/>
            </a:endParaRPr>
          </a:p>
          <a:p>
            <a:pPr lvl="1">
              <a:defRPr/>
            </a:pPr>
            <a:r>
              <a:rPr lang="de-DE">
                <a:latin typeface="Calibri" panose="020F0502020204030204"/>
              </a:rPr>
              <a:t>difficulty in coordination between DESY groups and XFEL responsibles</a:t>
            </a:r>
            <a:endParaRPr lang="de-DE">
              <a:latin typeface="Calibri" panose="020F0502020204030204"/>
            </a:endParaRPr>
          </a:p>
          <a:p>
            <a:pPr lvl="1">
              <a:defRPr/>
            </a:pPr>
            <a:r>
              <a:rPr lang="de-DE">
                <a:latin typeface="Calibri" panose="020F0502020204030204"/>
              </a:rPr>
              <a:t>scope change refurbishment 900W cryo plant</a:t>
            </a:r>
            <a:endParaRPr lang="de-DE">
              <a:latin typeface="Calibri" panose="020F0502020204030204"/>
            </a:endParaRPr>
          </a:p>
          <a:p>
            <a:pPr lvl="1">
              <a:defRPr/>
            </a:pPr>
            <a:r>
              <a:rPr lang="de-DE">
                <a:latin typeface="Calibri" panose="020F0502020204030204"/>
              </a:rPr>
              <a:t>high work-load of involved infrastructure groups (e.g. FLASH shutdown) </a:t>
            </a:r>
            <a:endParaRPr lang="de-DE">
              <a:latin typeface="Calibri" panose="020F0502020204030204"/>
            </a:endParaRPr>
          </a:p>
        </p:txBody>
      </p:sp>
      <p:graphicFrame>
        <p:nvGraphicFramePr>
          <p:cNvPr id="5" name="Table 4"/>
          <p:cNvGraphicFramePr/>
          <p:nvPr/>
        </p:nvGraphicFramePr>
        <p:xfrm>
          <a:off x="947420" y="2557780"/>
          <a:ext cx="10289540" cy="3223895"/>
        </p:xfrm>
        <a:graphic>
          <a:graphicData uri="http://schemas.openxmlformats.org/drawingml/2006/table">
            <a:tbl>
              <a:tblPr firstRow="1" firstCol="1">
                <a:tableStyleId>{A75A2EE0-3911-A282-8652-156FF108B2EB}</a:tableStyleId>
              </a:tblPr>
              <a:tblGrid>
                <a:gridCol w="1069975"/>
                <a:gridCol w="8112760"/>
                <a:gridCol w="1106805"/>
              </a:tblGrid>
              <a:tr h="716280">
                <a:tc>
                  <a:txBody>
                    <a:bodyPr/>
                    <a:p>
                      <a:pPr indent="0">
                        <a:buNone/>
                        <a:defRPr/>
                      </a:pPr>
                      <a:r>
                        <a:rPr lang="de-DE" sz="1800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Proposed Date</a:t>
                      </a:r>
                      <a:endParaRPr lang="de-DE" sz="1800">
                        <a:solidFill>
                          <a:schemeClr val="bg1"/>
                        </a:solidFill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  <a:defRPr/>
                      </a:pPr>
                      <a:r>
                        <a:rPr lang="en-US" sz="1800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Milestone Description</a:t>
                      </a:r>
                      <a:endParaRPr lang="en-US" sz="1800">
                        <a:solidFill>
                          <a:schemeClr val="bg1"/>
                        </a:solidFill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  <a:defRPr/>
                      </a:pPr>
                      <a:r>
                        <a:rPr lang="de-DE" sz="1800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Updated Date</a:t>
                      </a:r>
                      <a:endParaRPr lang="de-DE" sz="1800">
                        <a:solidFill>
                          <a:schemeClr val="bg1"/>
                        </a:solidFill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68580" marR="68580" marT="0" marB="0" vert="horz" anchor="t"/>
                </a:tc>
              </a:tr>
              <a:tr h="35814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Calibri" panose="020F0502020204030204"/>
                          <a:cs typeface="Calibri" panose="020F0502020204030204"/>
                        </a:rPr>
                        <a:t>09/2021</a:t>
                      </a:r>
                      <a:endParaRPr lang="en-US" sz="1800" b="0">
                        <a:solidFill>
                          <a:schemeClr val="dk1"/>
                        </a:solidFill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68580" marR="68580" marT="0" marB="0" vert="horz" anchor="t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  <a:defRPr/>
                      </a:pPr>
                      <a:r>
                        <a:rPr lang="en-US" sz="1800">
                          <a:latin typeface="Calibri" panose="020F0502020204030204"/>
                          <a:cs typeface="Calibri" panose="020F0502020204030204"/>
                        </a:rPr>
                        <a:t>Contracts for distribution box assigned</a:t>
                      </a:r>
                      <a:endParaRPr lang="en-US"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68580" marR="68580" marT="0" marB="0" vert="horz" anchor="t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  <a:defRPr/>
                      </a:pPr>
                      <a:r>
                        <a:rPr lang="en-US" sz="1800">
                          <a:latin typeface="Calibri" panose="020F0502020204030204"/>
                          <a:cs typeface="Calibri" panose="020F0502020204030204"/>
                        </a:rPr>
                        <a:t>05/2022</a:t>
                      </a:r>
                      <a:endParaRPr lang="en-US"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68580" marR="68580" marT="0" marB="0" vert="horz" anchor="t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814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Calibri" panose="020F0502020204030204"/>
                          <a:cs typeface="Calibri" panose="020F0502020204030204"/>
                        </a:rPr>
                        <a:t>06/2022</a:t>
                      </a:r>
                      <a:endParaRPr lang="en-US" sz="1800" b="0">
                        <a:solidFill>
                          <a:schemeClr val="dk1"/>
                        </a:solidFill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68580" marR="68580" marT="0" marB="0" vert="horz" anchor="t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  <a:defRPr/>
                      </a:pPr>
                      <a:r>
                        <a:rPr lang="en-US" sz="1800">
                          <a:latin typeface="Calibri" panose="020F0502020204030204"/>
                          <a:cs typeface="Calibri" panose="020F0502020204030204"/>
                        </a:rPr>
                        <a:t>Refurbishment of the infrastructure for the vertical AND horizontal test stands is completed</a:t>
                      </a:r>
                      <a:endParaRPr lang="en-US"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68580" marR="68580" marT="0" marB="0" vert="horz" anchor="t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  <a:defRPr/>
                      </a:pPr>
                      <a:r>
                        <a:rPr lang="en-US" sz="1800">
                          <a:latin typeface="Calibri" panose="020F0502020204030204"/>
                          <a:cs typeface="Calibri" panose="020F0502020204030204"/>
                        </a:rPr>
                        <a:t>06/2023</a:t>
                      </a:r>
                      <a:endParaRPr lang="en-US"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68580" marR="68580" marT="0" marB="0" vert="horz" anchor="t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877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Calibri" panose="020F0502020204030204"/>
                          <a:cs typeface="Calibri" panose="020F0502020204030204"/>
                        </a:rPr>
                        <a:t>12/2022</a:t>
                      </a:r>
                      <a:endParaRPr lang="en-US" sz="1800" b="0">
                        <a:solidFill>
                          <a:schemeClr val="dk1"/>
                        </a:solidFill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68580" marR="68580" marT="0" marB="0" vert="horz" anchor="t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  <a:defRPr/>
                      </a:pPr>
                      <a:r>
                        <a:rPr lang="en-US" sz="1800">
                          <a:latin typeface="Calibri" panose="020F0502020204030204"/>
                          <a:cs typeface="Calibri" panose="020F0502020204030204"/>
                        </a:rPr>
                        <a:t>Renewal cryogenic plant is completed</a:t>
                      </a:r>
                      <a:endParaRPr lang="en-US"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68580" marR="68580" marT="0" marB="0" vert="horz" anchor="t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  <a:defRPr/>
                      </a:pPr>
                      <a:r>
                        <a:rPr lang="en-US" sz="1800">
                          <a:latin typeface="Calibri" panose="020F0502020204030204"/>
                          <a:cs typeface="Calibri" panose="020F0502020204030204"/>
                        </a:rPr>
                        <a:t>07/2023</a:t>
                      </a:r>
                      <a:endParaRPr lang="en-US"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68580" marR="68580" marT="0" marB="0" vert="horz" anchor="t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814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Calibri" panose="020F0502020204030204"/>
                          <a:cs typeface="Calibri" panose="020F0502020204030204"/>
                        </a:rPr>
                        <a:t>01/2023</a:t>
                      </a:r>
                      <a:endParaRPr lang="en-US" sz="1800" b="0">
                        <a:solidFill>
                          <a:schemeClr val="dk1"/>
                        </a:solidFill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68580" marR="68580" marT="0" marB="0" vert="horz" anchor="t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  <a:defRPr/>
                      </a:pPr>
                      <a:r>
                        <a:rPr lang="en-US" sz="1800">
                          <a:latin typeface="Calibri" panose="020F0502020204030204"/>
                          <a:cs typeface="Calibri" panose="020F0502020204030204"/>
                        </a:rPr>
                        <a:t>Installations of major components for the vertical test-stand</a:t>
                      </a:r>
                      <a:endParaRPr lang="en-US"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68580" marR="68580" marT="0" marB="0" vert="horz" anchor="t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  <a:defRPr/>
                      </a:pPr>
                      <a:r>
                        <a:rPr lang="en-US" sz="1800">
                          <a:latin typeface="Calibri" panose="020F0502020204030204"/>
                          <a:cs typeface="Calibri" panose="020F0502020204030204"/>
                        </a:rPr>
                        <a:t>08/2023</a:t>
                      </a:r>
                      <a:endParaRPr lang="en-US"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68580" marR="68580" marT="0" marB="0" vert="horz" anchor="t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814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Calibri" panose="020F0502020204030204"/>
                          <a:cs typeface="Calibri" panose="020F0502020204030204"/>
                        </a:rPr>
                        <a:t>03/2023</a:t>
                      </a:r>
                      <a:endParaRPr lang="en-US" sz="1800" b="0">
                        <a:solidFill>
                          <a:schemeClr val="dk1"/>
                        </a:solidFill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68580" marR="68580" marT="0" marB="0" vert="horz" anchor="t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  <a:defRPr/>
                      </a:pPr>
                      <a:r>
                        <a:rPr lang="en-US" sz="1800">
                          <a:latin typeface="Calibri" panose="020F0502020204030204"/>
                          <a:cs typeface="Calibri" panose="020F0502020204030204"/>
                        </a:rPr>
                        <a:t>Commissioning </a:t>
                      </a:r>
                      <a:r>
                        <a:rPr lang="de-DE" sz="1800">
                          <a:latin typeface="Calibri" panose="020F0502020204030204"/>
                          <a:cs typeface="Calibri" panose="020F0502020204030204"/>
                        </a:rPr>
                        <a:t>SUNDAE-1</a:t>
                      </a:r>
                      <a:r>
                        <a:rPr lang="en-US" sz="1800">
                          <a:latin typeface="Calibri" panose="020F0502020204030204"/>
                          <a:cs typeface="Calibri" panose="020F0502020204030204"/>
                        </a:rPr>
                        <a:t> at 2K done</a:t>
                      </a:r>
                      <a:endParaRPr lang="en-US"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68580" marR="68580" marT="0" marB="0" vert="horz" anchor="t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  <a:defRPr/>
                      </a:pPr>
                      <a:r>
                        <a:rPr lang="en-US" sz="1800">
                          <a:latin typeface="Calibri" panose="020F0502020204030204"/>
                          <a:cs typeface="Calibri" panose="020F0502020204030204"/>
                        </a:rPr>
                        <a:t>1</a:t>
                      </a:r>
                      <a:r>
                        <a:rPr lang="de-DE" sz="1800">
                          <a:latin typeface="Calibri" panose="020F0502020204030204"/>
                          <a:cs typeface="Calibri" panose="020F0502020204030204"/>
                        </a:rPr>
                        <a:t>0</a:t>
                      </a:r>
                      <a:r>
                        <a:rPr lang="en-US" sz="1800">
                          <a:latin typeface="Calibri" panose="020F0502020204030204"/>
                          <a:cs typeface="Calibri" panose="020F0502020204030204"/>
                        </a:rPr>
                        <a:t>/2023</a:t>
                      </a:r>
                      <a:endParaRPr lang="en-US"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68580" marR="68580" marT="0" marB="0" vert="horz" anchor="t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814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endParaRPr lang="en-US" sz="1800" b="0">
                        <a:solidFill>
                          <a:schemeClr val="dk1"/>
                        </a:solidFill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68580" marR="68580" marT="0" marB="0" vert="horz" anchor="t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  <a:defRPr/>
                      </a:pPr>
                      <a:r>
                        <a:rPr lang="de-DE" sz="1800">
                          <a:latin typeface="Calibri" panose="020F0502020204030204"/>
                          <a:cs typeface="Calibri" panose="020F0502020204030204"/>
                        </a:rPr>
                        <a:t>Delivery S-PRESSO</a:t>
                      </a:r>
                      <a:endParaRPr lang="de-DE"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68580" marR="68580" marT="0" marB="0" vert="horz" anchor="t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  <a:defRPr/>
                      </a:pPr>
                      <a:r>
                        <a:rPr lang="de-DE" sz="1800">
                          <a:latin typeface="Calibri" panose="020F0502020204030204"/>
                          <a:cs typeface="Calibri" panose="020F0502020204030204"/>
                        </a:rPr>
                        <a:t>12/2024</a:t>
                      </a:r>
                      <a:endParaRPr lang="de-DE"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68580" marR="68580" marT="0" marB="0" vert="horz" anchor="t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814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endParaRPr lang="en-US" sz="1800" b="0">
                        <a:solidFill>
                          <a:schemeClr val="dk1"/>
                        </a:solidFill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68580" marR="68580" marT="0" marB="0" vert="horz" anchor="t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  <a:defRPr/>
                      </a:pPr>
                      <a:r>
                        <a:rPr lang="de-DE" sz="1800">
                          <a:latin typeface="Calibri" panose="020F0502020204030204"/>
                          <a:cs typeface="Calibri" panose="020F0502020204030204"/>
                        </a:rPr>
                        <a:t>Start commissioning </a:t>
                      </a:r>
                      <a:endParaRPr lang="de-DE"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68580" marR="68580" marT="0" marB="0" vert="horz" anchor="t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  <a:defRPr/>
                      </a:pPr>
                      <a:r>
                        <a:rPr lang="de-DE" sz="1800">
                          <a:latin typeface="Calibri" panose="020F0502020204030204"/>
                          <a:cs typeface="Calibri" panose="020F0502020204030204"/>
                        </a:rPr>
                        <a:t>01/2025</a:t>
                      </a:r>
                      <a:endParaRPr lang="de-DE"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68580" marR="68580" marT="0" marB="0" vert="horz" anchor="t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anose="020F0502020204030204"/>
              </a:rPr>
              <a:t>Risks to R&amp;D Project</a:t>
            </a:r>
            <a:endParaRPr lang="de-DE">
              <a:latin typeface="Calibri" panose="020F050202020403020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p>
            <a:pPr>
              <a:defRPr/>
            </a:pPr>
            <a:r>
              <a:rPr lang="de-DE">
                <a:latin typeface="Calibri" panose="020F0502020204030204"/>
              </a:rPr>
              <a:t>high work-load</a:t>
            </a:r>
            <a:endParaRPr lang="de-DE">
              <a:latin typeface="Calibri" panose="020F0502020204030204"/>
            </a:endParaRPr>
          </a:p>
          <a:p>
            <a:pPr>
              <a:defRPr/>
            </a:pPr>
            <a:r>
              <a:rPr lang="de-DE">
                <a:latin typeface="Calibri" panose="020F0502020204030204"/>
              </a:rPr>
              <a:t>supply chain issues with long delivery times / high cost</a:t>
            </a:r>
            <a:endParaRPr lang="de-DE">
              <a:latin typeface="Calibri" panose="020F0502020204030204"/>
            </a:endParaRPr>
          </a:p>
          <a:p>
            <a:pPr>
              <a:defRPr/>
            </a:pPr>
            <a:r>
              <a:rPr lang="de-DE">
                <a:latin typeface="Calibri" panose="020F0502020204030204"/>
              </a:rPr>
              <a:t>AFAIK: no technical challenges in sight for the infrastructure </a:t>
            </a:r>
            <a:endParaRPr lang="de-DE">
              <a:latin typeface="Calibri" panose="020F0502020204030204"/>
            </a:endParaRPr>
          </a:p>
          <a:p>
            <a:pPr lvl="1">
              <a:defRPr/>
            </a:pPr>
            <a:endParaRPr lang="de-DE"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anose="020F0502020204030204"/>
              </a:rPr>
              <a:t>Outlook</a:t>
            </a:r>
            <a:endParaRPr lang="de-DE"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 panose="020F0502020204030204"/>
              </a:rPr>
              <a:t>complete the infrastructure and start commissioning SUNDAE-1 </a:t>
            </a:r>
            <a:endParaRPr lang="de-DE">
              <a:latin typeface="Calibri" panose="020F0502020204030204"/>
            </a:endParaRPr>
          </a:p>
          <a:p>
            <a:pPr>
              <a:defRPr/>
            </a:pPr>
            <a:r>
              <a:rPr lang="de-DE">
                <a:latin typeface="Calibri" panose="020F0502020204030204"/>
              </a:rPr>
              <a:t>with commissioning of both test stands this RP will be closed</a:t>
            </a:r>
            <a:endParaRPr lang="de-DE">
              <a:latin typeface="Calibri" panose="020F0502020204030204"/>
            </a:endParaRPr>
          </a:p>
          <a:p>
            <a:pPr lvl="1">
              <a:defRPr/>
            </a:pPr>
            <a:r>
              <a:rPr lang="de-DE">
                <a:latin typeface="Calibri" panose="020F0502020204030204"/>
              </a:rPr>
              <a:t>no follow-up expected</a:t>
            </a:r>
            <a:endParaRPr lang="de-DE">
              <a:latin typeface="Calibri" panose="020F0502020204030204"/>
            </a:endParaRPr>
          </a:p>
          <a:p>
            <a:pPr>
              <a:defRPr/>
            </a:pPr>
            <a:r>
              <a:rPr lang="de-DE">
                <a:latin typeface="Calibri" panose="020F0502020204030204"/>
              </a:rPr>
              <a:t>out-of-scope and already ongoing</a:t>
            </a:r>
            <a:endParaRPr lang="de-DE">
              <a:latin typeface="Calibri" panose="020F0502020204030204"/>
            </a:endParaRPr>
          </a:p>
          <a:p>
            <a:pPr lvl="1">
              <a:defRPr/>
            </a:pPr>
            <a:r>
              <a:rPr lang="de-DE">
                <a:latin typeface="Calibri" panose="020F0502020204030204"/>
              </a:rPr>
              <a:t>define operation model and fix contractually</a:t>
            </a:r>
            <a:endParaRPr lang="de-DE">
              <a:latin typeface="Calibri" panose="020F0502020204030204"/>
            </a:endParaRPr>
          </a:p>
          <a:p>
            <a:pPr lvl="1">
              <a:defRPr/>
            </a:pPr>
            <a:r>
              <a:rPr lang="de-DE">
                <a:latin typeface="Calibri" panose="020F0502020204030204"/>
              </a:rPr>
              <a:t>in particular: define which parts (electricity consumption) is operated by DESY personnel and what by XFEL.eu personnel</a:t>
            </a:r>
            <a:endParaRPr lang="de-DE"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theme/theme1.xml><?xml version="1.0" encoding="utf-8"?>
<a:theme xmlns:a="http://schemas.openxmlformats.org/drawingml/2006/main" name="2_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6"/>
        </a:solidFill>
        <a:prstGeom prst="line">
          <a:avLst/>
        </a:prstGeom>
      </a:spPr>
      <a:bodyPr/>
      <a:lstStyle/>
    </a:spDef>
    <a:lnDef>
      <a:spPr bwMode="auto">
        <a:ln>
          <a:solidFill>
            <a:schemeClr val="tx1"/>
          </a:solidFill>
        </a:ln>
        <a:prstGeom prst="line">
          <a:avLst/>
        </a:prstGeom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prstGeom prst="line">
          <a:avLst/>
        </a:prstGeom>
      </a:spPr>
      <a:bodyPr/>
      <a:lstStyle/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6"/>
        </a:solidFill>
        <a:prstGeom prst="line">
          <a:avLst/>
        </a:prstGeom>
      </a:spPr>
      <a:bodyPr/>
      <a:lstStyle/>
    </a:spDef>
    <a:lnDef>
      <a:spPr bwMode="auto">
        <a:ln>
          <a:solidFill>
            <a:schemeClr val="tx1"/>
          </a:solidFill>
        </a:ln>
        <a:prstGeom prst="line">
          <a:avLst/>
        </a:prstGeom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prstGeom prst="line">
          <a:avLst/>
        </a:prstGeom>
      </a:spPr>
      <a:bodyPr/>
      <a:lstStyle/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XFEL_PowerPoint_16x9_v3_RW</Template>
  <TotalTime>0</TotalTime>
  <Words>2775</Words>
  <Application>WPS Presentation</Application>
  <PresentationFormat>Widescreen</PresentationFormat>
  <Paragraphs>138</Paragraphs>
  <Slides>7</Slides>
  <Notes>7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Calibri</vt:lpstr>
      <vt:lpstr>Wingdings</vt:lpstr>
      <vt:lpstr>Arial</vt:lpstr>
      <vt:lpstr>微软雅黑</vt:lpstr>
      <vt:lpstr>Arial Unicode MS</vt:lpstr>
      <vt:lpstr>2_XFEL_PowerPoint_16x9_v3_RW</vt:lpstr>
      <vt:lpstr>1_XFEL_PowerPoint_16x9_v3_RW</vt:lpstr>
      <vt:lpstr>XFEL Accelerator R&amp;D Status Report RP-417: SCU in Hall3</vt:lpstr>
      <vt:lpstr>Scope of the R&amp;D activity</vt:lpstr>
      <vt:lpstr>Scope of the R&amp;D activity</vt:lpstr>
      <vt:lpstr>Achievements so far</vt:lpstr>
      <vt:lpstr>Timeline of this R&amp;D activity </vt:lpstr>
      <vt:lpstr>Risks to R&amp;D Project</vt:lpstr>
      <vt:lpstr>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Riko Wichmann</dc:creator>
  <cp:lastModifiedBy>wichmann</cp:lastModifiedBy>
  <cp:revision>34</cp:revision>
  <dcterms:created xsi:type="dcterms:W3CDTF">2023-05-03T08:40:16Z</dcterms:created>
  <dcterms:modified xsi:type="dcterms:W3CDTF">2023-05-03T08:40:16Z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1033-11.1.0.11698</vt:lpwstr>
  </property>
</Properties>
</file>