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4" r:id="rId5"/>
    <p:sldId id="280" r:id="rId6"/>
    <p:sldId id="281" r:id="rId7"/>
    <p:sldId id="282" r:id="rId8"/>
    <p:sldId id="259" r:id="rId9"/>
    <p:sldId id="275" r:id="rId10"/>
    <p:sldId id="265" r:id="rId11"/>
    <p:sldId id="283" r:id="rId12"/>
    <p:sldId id="276" r:id="rId13"/>
    <p:sldId id="277" r:id="rId14"/>
    <p:sldId id="278" r:id="rId1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‹Nr.›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</a:t>
            </a:r>
            <a:r>
              <a:rPr lang="de-DE" sz="900" dirty="0" err="1">
                <a:latin typeface="Calibri" panose="020F0502020204030204"/>
              </a:rPr>
              <a:t>Accelerator</a:t>
            </a:r>
            <a:r>
              <a:rPr lang="de-DE" sz="900" dirty="0">
                <a:latin typeface="Calibri" panose="020F0502020204030204"/>
              </a:rPr>
              <a:t> R&amp;D Status (XFELO Demonstrator : RD-418)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Patrick </a:t>
            </a:r>
            <a:r>
              <a:rPr lang="en-US" sz="900" dirty="0" err="1"/>
              <a:t>Rauer</a:t>
            </a:r>
            <a:r>
              <a:rPr lang="en-US" sz="900" dirty="0"/>
              <a:t>, MXL, 03/05/2023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‹Nr.›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DDC144B-FDF1-4762-A7F3-2F4477EE992C}"/>
              </a:ext>
            </a:extLst>
          </p:cNvPr>
          <p:cNvSpPr/>
          <p:nvPr userDrawn="1"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</a:t>
            </a:r>
            <a:r>
              <a:rPr lang="de-DE" sz="900" dirty="0" err="1">
                <a:latin typeface="Calibri" panose="020F0502020204030204"/>
              </a:rPr>
              <a:t>Accelerator</a:t>
            </a:r>
            <a:r>
              <a:rPr lang="de-DE" sz="900" dirty="0">
                <a:latin typeface="Calibri" panose="020F0502020204030204"/>
              </a:rPr>
              <a:t> R&amp;D Status (XFELO Demonstrator : RD-418)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C2A0F0-03F1-4565-AE03-642ABB6F4E3A}"/>
              </a:ext>
            </a:extLst>
          </p:cNvPr>
          <p:cNvSpPr/>
          <p:nvPr userDrawn="1"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Patrick </a:t>
            </a:r>
            <a:r>
              <a:rPr lang="en-US" sz="900" dirty="0" err="1"/>
              <a:t>Rauer</a:t>
            </a:r>
            <a:r>
              <a:rPr lang="en-US" sz="900" dirty="0"/>
              <a:t>, MXL, 03/05/2023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 Report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XFEL Oscillator (CBXFEL) Demonstrator (RP-418)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Patrick </a:t>
            </a:r>
            <a:r>
              <a:rPr lang="en-US" dirty="0" err="1">
                <a:latin typeface="Calibri" panose="020F0502020204030204"/>
              </a:rPr>
              <a:t>Rauer</a:t>
            </a:r>
            <a:r>
              <a:rPr lang="en-US" dirty="0">
                <a:latin typeface="Calibri" panose="020F0502020204030204"/>
              </a:rPr>
              <a:t> / Winfried Decking</a:t>
            </a:r>
            <a:endParaRPr lang="en-US" dirty="0"/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3</a:t>
            </a:r>
            <a:r>
              <a:rPr lang="en-US" baseline="30000" dirty="0">
                <a:latin typeface="Calibri" panose="020F0502020204030204"/>
                <a:cs typeface="Calibri" panose="020F0502020204030204"/>
              </a:rPr>
              <a:t>rd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 of May,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6E5E9-43E3-4BFC-B481-944B3981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96595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Scope of the R&amp;D </a:t>
            </a:r>
            <a:r>
              <a:rPr lang="de-DE" altLang="en-US" b="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a</a:t>
            </a:r>
            <a:r>
              <a:rPr lang="en-US" b="0" dirty="0" err="1">
                <a:latin typeface="DesySans Office Cn Medium" panose="020B0706040000020003" pitchFamily="34" charset="0"/>
                <a:cs typeface="Calibri" panose="020F0502020204030204" pitchFamily="34" charset="0"/>
              </a:rPr>
              <a:t>ctivity</a:t>
            </a:r>
            <a:endParaRPr lang="en-US" b="0" dirty="0">
              <a:latin typeface="DesySans Office Cn Medium" panose="020B0706040000020003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id="{89958ACB-3B44-434A-9D74-BC8195489C25}"/>
              </a:ext>
            </a:extLst>
          </p:cNvPr>
          <p:cNvSpPr/>
          <p:nvPr/>
        </p:nvSpPr>
        <p:spPr>
          <a:xfrm>
            <a:off x="628669" y="1052736"/>
            <a:ext cx="1137456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1600" b="1" spc="-1" dirty="0">
                <a:solidFill>
                  <a:srgbClr val="F18F1F"/>
                </a:solidFill>
                <a:latin typeface="DesySans Office Cn Regular" panose="020B0506040000020003" pitchFamily="34" charset="0"/>
                <a:ea typeface="DejaVu Sans"/>
                <a:cs typeface="Arial" panose="020B0604020202020204" pitchFamily="34" charset="0"/>
              </a:rPr>
              <a:t>CBXFEL/XFELO</a:t>
            </a:r>
            <a:r>
              <a:rPr lang="en-US" sz="1600" b="1" strike="noStrike" spc="-1" dirty="0">
                <a:solidFill>
                  <a:srgbClr val="F18F1F"/>
                </a:solidFill>
                <a:latin typeface="DesySans Office Cn Regular" panose="020B0506040000020003" pitchFamily="34" charset="0"/>
                <a:ea typeface="DejaVu Sans"/>
                <a:cs typeface="Arial" panose="020B0604020202020204" pitchFamily="34" charset="0"/>
              </a:rPr>
              <a:t> = X-ray Free Electron Laser Oscillator with monochromatizing crystal mirrors</a:t>
            </a:r>
            <a:endParaRPr lang="en-US" sz="1600" b="0" strike="noStrike" spc="-1" dirty="0">
              <a:latin typeface="DesySans Office Cn Regular" panose="020B0506040000020003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en-US" sz="1600" b="0" strike="noStrike" spc="-1" dirty="0">
              <a:latin typeface="DesySans Office Cn Regular" panose="020B05060400000200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7">
            <a:extLst>
              <a:ext uri="{FF2B5EF4-FFF2-40B4-BE49-F238E27FC236}">
                <a16:creationId xmlns:a16="http://schemas.microsoft.com/office/drawing/2014/main" id="{990E8FD6-3423-430F-A6BB-A1E1E78054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1073"/>
          <a:stretch/>
        </p:blipFill>
        <p:spPr>
          <a:xfrm>
            <a:off x="7408960" y="3645024"/>
            <a:ext cx="3223544" cy="2353043"/>
          </a:xfrm>
          <a:prstGeom prst="rect">
            <a:avLst/>
          </a:prstGeom>
          <a:ln w="0">
            <a:noFill/>
          </a:ln>
        </p:spPr>
      </p:pic>
      <p:sp>
        <p:nvSpPr>
          <p:cNvPr id="12" name="CustomShape 5">
            <a:extLst>
              <a:ext uri="{FF2B5EF4-FFF2-40B4-BE49-F238E27FC236}">
                <a16:creationId xmlns:a16="http://schemas.microsoft.com/office/drawing/2014/main" id="{5A20BC74-5FFE-4728-A778-9FFC117517B7}"/>
              </a:ext>
            </a:extLst>
          </p:cNvPr>
          <p:cNvSpPr/>
          <p:nvPr/>
        </p:nvSpPr>
        <p:spPr>
          <a:xfrm flipH="1">
            <a:off x="3340800" y="2718000"/>
            <a:ext cx="6906286" cy="14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D1546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ormula 8">
                <a:extLst>
                  <a:ext uri="{FF2B5EF4-FFF2-40B4-BE49-F238E27FC236}">
                    <a16:creationId xmlns:a16="http://schemas.microsoft.com/office/drawing/2014/main" id="{3194803B-A6F8-4ECB-922A-6EEB3A94F665}"/>
                  </a:ext>
                </a:extLst>
              </p:cNvPr>
              <p:cNvSpPr txBox="1"/>
              <p:nvPr/>
            </p:nvSpPr>
            <p:spPr>
              <a:xfrm>
                <a:off x="908280" y="4140000"/>
                <a:ext cx="3045960" cy="4600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≈2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Formula 8">
                <a:extLst>
                  <a:ext uri="{FF2B5EF4-FFF2-40B4-BE49-F238E27FC236}">
                    <a16:creationId xmlns:a16="http://schemas.microsoft.com/office/drawing/2014/main" id="{3194803B-A6F8-4ECB-922A-6EEB3A94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0" y="4140000"/>
                <a:ext cx="3045960" cy="460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stomShape 9">
            <a:extLst>
              <a:ext uri="{FF2B5EF4-FFF2-40B4-BE49-F238E27FC236}">
                <a16:creationId xmlns:a16="http://schemas.microsoft.com/office/drawing/2014/main" id="{76A7F3F8-3EF8-4908-9453-DE0CC735D90B}"/>
              </a:ext>
            </a:extLst>
          </p:cNvPr>
          <p:cNvSpPr/>
          <p:nvPr/>
        </p:nvSpPr>
        <p:spPr>
          <a:xfrm>
            <a:off x="933840" y="3709800"/>
            <a:ext cx="274248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Bragg’s law: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2554C45-3FDC-4130-9803-5BF5A6EE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203" y="1434580"/>
            <a:ext cx="9349194" cy="1562372"/>
          </a:xfrm>
          <a:prstGeom prst="rect">
            <a:avLst/>
          </a:prstGeom>
        </p:spPr>
      </p:pic>
      <p:sp>
        <p:nvSpPr>
          <p:cNvPr id="16" name="CustomShape 3">
            <a:extLst>
              <a:ext uri="{FF2B5EF4-FFF2-40B4-BE49-F238E27FC236}">
                <a16:creationId xmlns:a16="http://schemas.microsoft.com/office/drawing/2014/main" id="{001B6EF7-5D64-438F-8A1C-08822ACF9620}"/>
              </a:ext>
            </a:extLst>
          </p:cNvPr>
          <p:cNvSpPr/>
          <p:nvPr/>
        </p:nvSpPr>
        <p:spPr>
          <a:xfrm flipH="1">
            <a:off x="1523999" y="2641600"/>
            <a:ext cx="449943" cy="1102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D1546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19587F4-9C26-404A-932C-9560F9E95376}"/>
              </a:ext>
            </a:extLst>
          </p:cNvPr>
          <p:cNvSpPr/>
          <p:nvPr/>
        </p:nvSpPr>
        <p:spPr bwMode="auto">
          <a:xfrm>
            <a:off x="623392" y="4524450"/>
            <a:ext cx="4896544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Monochromatic X-ray Seed at each round trip</a:t>
            </a:r>
          </a:p>
        </p:txBody>
      </p:sp>
    </p:spTree>
    <p:extLst>
      <p:ext uri="{BB962C8B-B14F-4D97-AF65-F5344CB8AC3E}">
        <p14:creationId xmlns:p14="http://schemas.microsoft.com/office/powerpoint/2010/main" val="9619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Scope of the R&amp;D </a:t>
            </a:r>
            <a:r>
              <a:rPr lang="de-DE" altLang="en-US" b="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a</a:t>
            </a:r>
            <a:r>
              <a:rPr lang="en-US" b="0" dirty="0" err="1">
                <a:latin typeface="DesySans Office Cn Medium" panose="020B0706040000020003" pitchFamily="34" charset="0"/>
                <a:cs typeface="Calibri" panose="020F0502020204030204" pitchFamily="34" charset="0"/>
              </a:rPr>
              <a:t>ctivity</a:t>
            </a:r>
            <a:endParaRPr lang="en-US" b="0" dirty="0">
              <a:latin typeface="DesySans Office Cn Medium" panose="020B0706040000020003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id="{89958ACB-3B44-434A-9D74-BC8195489C25}"/>
              </a:ext>
            </a:extLst>
          </p:cNvPr>
          <p:cNvSpPr/>
          <p:nvPr/>
        </p:nvSpPr>
        <p:spPr>
          <a:xfrm>
            <a:off x="628669" y="1052736"/>
            <a:ext cx="1137456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1600" b="1" spc="-1" dirty="0">
                <a:solidFill>
                  <a:srgbClr val="F18F1F"/>
                </a:solidFill>
                <a:latin typeface="DesySans Office Cn Regular" panose="020B0506040000020003" pitchFamily="34" charset="0"/>
                <a:ea typeface="DejaVu Sans"/>
                <a:cs typeface="Arial" panose="020B0604020202020204" pitchFamily="34" charset="0"/>
              </a:rPr>
              <a:t>CBXFEL/XFELO</a:t>
            </a:r>
            <a:r>
              <a:rPr lang="en-US" sz="1600" b="1" strike="noStrike" spc="-1" dirty="0">
                <a:solidFill>
                  <a:srgbClr val="F18F1F"/>
                </a:solidFill>
                <a:latin typeface="DesySans Office Cn Regular" panose="020B0506040000020003" pitchFamily="34" charset="0"/>
                <a:ea typeface="DejaVu Sans"/>
                <a:cs typeface="Arial" panose="020B0604020202020204" pitchFamily="34" charset="0"/>
              </a:rPr>
              <a:t> = X-ray Free Electron Laser Oscillator with monochromatizing crystal mirrors</a:t>
            </a:r>
            <a:endParaRPr lang="en-US" sz="1600" b="0" strike="noStrike" spc="-1" dirty="0">
              <a:latin typeface="DesySans Office Cn Regular" panose="020B0506040000020003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en-US" sz="1600" b="0" strike="noStrike" spc="-1" dirty="0">
              <a:latin typeface="DesySans Office Cn Regular" panose="020B0506040000020003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2554C45-3FDC-4130-9803-5BF5A6EE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203" y="1434580"/>
            <a:ext cx="9349194" cy="156237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65DBE51-934A-4243-8949-E4F8EA9A4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300"/>
          <a:stretch/>
        </p:blipFill>
        <p:spPr>
          <a:xfrm>
            <a:off x="983432" y="3161093"/>
            <a:ext cx="4548619" cy="2984437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50701927-B159-4FD7-926F-C4CB68E6CF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4384" r="829" b="8562"/>
          <a:stretch/>
        </p:blipFill>
        <p:spPr>
          <a:xfrm>
            <a:off x="5807968" y="3176645"/>
            <a:ext cx="4225935" cy="2724918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B63BF8A3-BD1B-43D8-BDAD-3E889CD38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r="2670"/>
          <a:stretch/>
        </p:blipFill>
        <p:spPr>
          <a:xfrm>
            <a:off x="5879975" y="3140968"/>
            <a:ext cx="4633937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Scope of the R&amp;D </a:t>
            </a:r>
            <a:r>
              <a:rPr lang="de-DE" altLang="en-US" b="0" dirty="0">
                <a:latin typeface="DesySans Office Cn Medium" panose="020B0706040000020003" pitchFamily="34" charset="0"/>
                <a:cs typeface="Calibri" panose="020F0502020204030204" pitchFamily="34" charset="0"/>
              </a:rPr>
              <a:t>a</a:t>
            </a:r>
            <a:r>
              <a:rPr lang="en-US" b="0" dirty="0" err="1">
                <a:latin typeface="DesySans Office Cn Medium" panose="020B0706040000020003" pitchFamily="34" charset="0"/>
                <a:cs typeface="Calibri" panose="020F0502020204030204" pitchFamily="34" charset="0"/>
              </a:rPr>
              <a:t>ctivity</a:t>
            </a:r>
            <a:endParaRPr lang="en-US" b="0" dirty="0">
              <a:latin typeface="DesySans Office Cn Medium" panose="020B0706040000020003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id="{89958ACB-3B44-434A-9D74-BC8195489C25}"/>
              </a:ext>
            </a:extLst>
          </p:cNvPr>
          <p:cNvSpPr/>
          <p:nvPr/>
        </p:nvSpPr>
        <p:spPr>
          <a:xfrm>
            <a:off x="628669" y="1052736"/>
            <a:ext cx="1137456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US" sz="1600" b="1" spc="-1" dirty="0">
                <a:solidFill>
                  <a:srgbClr val="F18F1F"/>
                </a:solidFill>
                <a:latin typeface="DesySans Office Cn Regular" panose="020B0506040000020003" pitchFamily="34" charset="0"/>
                <a:ea typeface="DejaVu Sans"/>
                <a:cs typeface="Arial" panose="020B0604020202020204" pitchFamily="34" charset="0"/>
              </a:rPr>
              <a:t>CBXFEL/XFELO</a:t>
            </a:r>
            <a:r>
              <a:rPr lang="en-US" sz="1600" b="1" strike="noStrike" spc="-1" dirty="0">
                <a:solidFill>
                  <a:srgbClr val="F18F1F"/>
                </a:solidFill>
                <a:latin typeface="DesySans Office Cn Regular" panose="020B0506040000020003" pitchFamily="34" charset="0"/>
                <a:ea typeface="DejaVu Sans"/>
                <a:cs typeface="Arial" panose="020B0604020202020204" pitchFamily="34" charset="0"/>
              </a:rPr>
              <a:t> = X-ray Free Electron Laser Oscillator with monochromatizing crystal mirrors</a:t>
            </a:r>
            <a:endParaRPr lang="en-US" sz="1600" b="0" strike="noStrike" spc="-1" dirty="0">
              <a:latin typeface="DesySans Office Cn Regular" panose="020B0506040000020003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en-US" sz="1600" b="0" strike="noStrike" spc="-1" dirty="0">
              <a:latin typeface="DesySans Office Cn Regular" panose="020B0506040000020003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2554C45-3FDC-4130-9803-5BF5A6EE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203" y="1434580"/>
            <a:ext cx="9349194" cy="156237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78C1F7E-47AD-424B-A84F-6046E3144218}"/>
              </a:ext>
            </a:extLst>
          </p:cNvPr>
          <p:cNvSpPr/>
          <p:nvPr/>
        </p:nvSpPr>
        <p:spPr bwMode="auto">
          <a:xfrm>
            <a:off x="479376" y="3568328"/>
            <a:ext cx="9627096" cy="198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3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R&amp;D project to realize a </a:t>
            </a:r>
            <a:r>
              <a:rPr lang="en-US" sz="1600" b="1" dirty="0">
                <a:latin typeface="DesySans Office" panose="020B0503040000020003" pitchFamily="34" charset="0"/>
              </a:rPr>
              <a:t>proof-of-concept CBXFEL demonstrator</a:t>
            </a:r>
            <a:r>
              <a:rPr lang="en-US" sz="1600" dirty="0">
                <a:latin typeface="DesySans Office" panose="020B0503040000020003" pitchFamily="34" charset="0"/>
              </a:rPr>
              <a:t> at the </a:t>
            </a:r>
            <a:r>
              <a:rPr lang="en-US" sz="1600" dirty="0" err="1">
                <a:latin typeface="DesySans Office" panose="020B0503040000020003" pitchFamily="34" charset="0"/>
              </a:rPr>
              <a:t>EuXFEL</a:t>
            </a:r>
            <a:r>
              <a:rPr lang="en-US" sz="1600" dirty="0">
                <a:latin typeface="DesySans Office" panose="020B0503040000020003" pitchFamily="34" charset="0"/>
              </a:rPr>
              <a:t>.</a:t>
            </a: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SzPct val="120000"/>
              <a:buFont typeface="Wingdings" panose="05000000000000000000" pitchFamily="2" charset="2"/>
              <a:buChar char="è"/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Main goal is to prove that seeding is possible!</a:t>
            </a:r>
            <a:r>
              <a:rPr lang="en-US" sz="1600" dirty="0">
                <a:latin typeface="DesySans Office" panose="020B0503040000020003" pitchFamily="34" charset="0"/>
              </a:rPr>
              <a:t> .</a:t>
            </a: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Build X-ray cavity with losses lower than four undulator gain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4"/>
              </a:buBlip>
              <a:defRPr/>
            </a:pPr>
            <a:r>
              <a:rPr lang="en-US" sz="1600" b="1" dirty="0">
                <a:solidFill>
                  <a:srgbClr val="000000"/>
                </a:solidFill>
                <a:latin typeface="DesySans Office" panose="020B0503040000020003" pitchFamily="34" charset="0"/>
              </a:rPr>
              <a:t>Align </a:t>
            </a: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X-ray cavity with ~5 µm and ~100 </a:t>
            </a:r>
            <a:r>
              <a:rPr lang="en-US" sz="1600" dirty="0" err="1">
                <a:solidFill>
                  <a:srgbClr val="000000"/>
                </a:solidFill>
                <a:latin typeface="DesySans Office" panose="020B0503040000020003" pitchFamily="34" charset="0"/>
              </a:rPr>
              <a:t>nrad</a:t>
            </a: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 precision to achieve sufficient FEL gain</a:t>
            </a:r>
            <a:endParaRPr lang="en-US" sz="1600" b="1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814388" lvl="1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SzPct val="120000"/>
              <a:buFont typeface="Wingdings" panose="05000000000000000000" pitchFamily="2" charset="2"/>
              <a:buChar char="è"/>
              <a:defRPr/>
            </a:pP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516C35EE-2520-4721-B343-CDC6E14AE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4384" r="829" b="8562"/>
          <a:stretch/>
        </p:blipFill>
        <p:spPr bwMode="auto">
          <a:xfrm>
            <a:off x="1221993" y="1130914"/>
            <a:ext cx="4225935" cy="272491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63716CA-110B-4B49-94C4-C7297B51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r="2670"/>
          <a:stretch/>
        </p:blipFill>
        <p:spPr bwMode="auto">
          <a:xfrm>
            <a:off x="5494511" y="1052736"/>
            <a:ext cx="4633937" cy="29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DesySans Office Cn Medium" panose="020B0706040000020003" pitchFamily="34" charset="0"/>
              </a:rPr>
              <a:t>Scope of the R&amp;D </a:t>
            </a:r>
            <a:r>
              <a:rPr lang="de-DE" altLang="en-US" b="0" dirty="0">
                <a:latin typeface="DesySans Office Cn Medium" panose="020B0706040000020003" pitchFamily="34" charset="0"/>
              </a:rPr>
              <a:t>a</a:t>
            </a:r>
            <a:r>
              <a:rPr lang="en-US" b="0" dirty="0">
                <a:latin typeface="DesySans Office Cn Medium" panose="020B0706040000020003" pitchFamily="34" charset="0"/>
              </a:rPr>
              <a:t>ctivity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5664993-863A-4759-8033-4AAEADAC7667}"/>
              </a:ext>
            </a:extLst>
          </p:cNvPr>
          <p:cNvGrpSpPr/>
          <p:nvPr/>
        </p:nvGrpSpPr>
        <p:grpSpPr>
          <a:xfrm>
            <a:off x="3287688" y="1484784"/>
            <a:ext cx="4945270" cy="2257529"/>
            <a:chOff x="2719180" y="1591834"/>
            <a:chExt cx="5996196" cy="273727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F3D6FD7-D1E9-48E0-977C-F1E76370C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02" b="5864"/>
            <a:stretch/>
          </p:blipFill>
          <p:spPr>
            <a:xfrm>
              <a:off x="2719180" y="1591834"/>
              <a:ext cx="5996196" cy="2737279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9B92149-37C8-42AB-B16C-3B1C1BFB298F}"/>
                </a:ext>
              </a:extLst>
            </p:cNvPr>
            <p:cNvSpPr/>
            <p:nvPr/>
          </p:nvSpPr>
          <p:spPr>
            <a:xfrm>
              <a:off x="5638800" y="3209925"/>
              <a:ext cx="523875" cy="295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err="1"/>
            </a:p>
          </p:txBody>
        </p:sp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4855F2B6-D07B-4741-80D1-B7F31A1F29A3}"/>
                </a:ext>
              </a:extLst>
            </p:cNvPr>
            <p:cNvSpPr txBox="1"/>
            <p:nvPr/>
          </p:nvSpPr>
          <p:spPr>
            <a:xfrm>
              <a:off x="5534025" y="3471036"/>
              <a:ext cx="1685925" cy="5668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>
                  <a:solidFill>
                    <a:srgbClr val="C00000"/>
                  </a:solidFill>
                </a:rPr>
                <a:t>CBXFEL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25167751-1B1F-4419-B4AB-72359DB65494}"/>
              </a:ext>
            </a:extLst>
          </p:cNvPr>
          <p:cNvSpPr/>
          <p:nvPr/>
        </p:nvSpPr>
        <p:spPr>
          <a:xfrm>
            <a:off x="479376" y="3861048"/>
            <a:ext cx="9627096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R&amp;D project to realize a proof-of-concept Cavity Based X-ray FEL demonstrator at the </a:t>
            </a:r>
            <a:r>
              <a:rPr lang="en-US" sz="1600" dirty="0" err="1">
                <a:latin typeface="DesySans Office" panose="020B0503040000020003" pitchFamily="34" charset="0"/>
              </a:rPr>
              <a:t>EuXFEL</a:t>
            </a:r>
            <a:r>
              <a:rPr lang="en-US" sz="1600" dirty="0">
                <a:latin typeface="DesySans Office" panose="020B0503040000020003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6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Located at the end of the SASE1 tunnel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6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Using last four (typically not used) undulators 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6"/>
              </a:buBlip>
              <a:defRPr/>
            </a:pP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Based on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2.25</a:t>
            </a:r>
            <a:r>
              <a:rPr lang="en-US" sz="1050" b="1" dirty="0">
                <a:latin typeface="DesySans Office" panose="020B0503040000020003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MHz</a:t>
            </a: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 repetition rate ↔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132</a:t>
            </a:r>
            <a:r>
              <a:rPr lang="en-US" sz="1050" b="1" dirty="0">
                <a:latin typeface="DesySans Office" panose="020B0503040000020003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m</a:t>
            </a: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 roundtrip length</a:t>
            </a: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Interface: XFELO Oscillator Project on photon side (XRO)</a:t>
            </a:r>
          </a:p>
          <a:p>
            <a:pPr marL="357188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Deliverable: </a:t>
            </a: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A as “simple” as possible demonstrator to realize working principle = seeding!</a:t>
            </a:r>
            <a:endParaRPr lang="en-US" sz="1600" dirty="0">
              <a:latin typeface="DesySans Office" panose="020B05030400000200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DBBFBAB-7F12-48FB-B4D2-CB749F48AD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200" y="1453346"/>
            <a:ext cx="8499687" cy="242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185EF3-768F-468B-B927-F4894A8A88FC}"/>
              </a:ext>
            </a:extLst>
          </p:cNvPr>
          <p:cNvSpPr/>
          <p:nvPr/>
        </p:nvSpPr>
        <p:spPr bwMode="auto">
          <a:xfrm>
            <a:off x="611504" y="1052736"/>
            <a:ext cx="10525056" cy="568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2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DESY side of the project only is to provide (existing) infrastructure, later operation and one </a:t>
            </a:r>
            <a:r>
              <a:rPr lang="en-US" sz="1600" dirty="0" err="1">
                <a:latin typeface="DesySans Office" panose="020B0503040000020003" pitchFamily="34" charset="0"/>
              </a:rPr>
              <a:t>PostDoc</a:t>
            </a:r>
            <a:r>
              <a:rPr lang="en-US" sz="1600" dirty="0">
                <a:latin typeface="DesySans Office" panose="020B0503040000020003" pitchFamily="34" charset="0"/>
              </a:rPr>
              <a:t> for support and simulation!</a:t>
            </a: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Bulk (and especially hardware) of the project on photon side. </a:t>
            </a: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  <a:sym typeface="Wingdings" panose="05000000000000000000" pitchFamily="2" charset="2"/>
              </a:rPr>
              <a:t> will be (partially) included here.</a:t>
            </a: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Together with </a:t>
            </a:r>
            <a:r>
              <a:rPr lang="en-US" sz="1600" dirty="0" err="1">
                <a:solidFill>
                  <a:srgbClr val="000000"/>
                </a:solidFill>
                <a:latin typeface="DesySans Office" panose="020B0503040000020003" pitchFamily="34" charset="0"/>
              </a:rPr>
              <a:t>EuXFEL</a:t>
            </a: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 hardware components were specified and optimized to yield to the high demands of the alignment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Backed by simulation (and analytics) assisted tolerance studies as well as stability measurements in the SASE1</a:t>
            </a: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  <a:sym typeface="Wingdings" panose="05000000000000000000" pitchFamily="2" charset="2"/>
            </a:endParaRP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Step by step alignment concept (and experimental plan) was designed (see                   )</a:t>
            </a:r>
            <a:b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and presented at last MAC</a:t>
            </a: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Simulation framework was improved (and is being improved) and pushed to open domain (                   ) 	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Paper remains to be written</a:t>
            </a:r>
          </a:p>
          <a:p>
            <a:pPr marL="357187" lvl="1" defTabSz="914400">
              <a:lnSpc>
                <a:spcPct val="125000"/>
              </a:lnSpc>
              <a:buClr>
                <a:srgbClr val="559DBB"/>
              </a:buClr>
              <a:defRPr/>
            </a:pP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257175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3"/>
              </a:buBlip>
              <a:defRPr/>
            </a:pP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814388" lvl="1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2"/>
              </a:buBlip>
              <a:defRPr/>
            </a:pP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  <a:sym typeface="Wingdings" panose="05000000000000000000" pitchFamily="2" charset="2"/>
            </a:endParaRP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3"/>
              </a:buBlip>
              <a:defRPr/>
            </a:pP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  <a:sym typeface="Wingdings" panose="05000000000000000000" pitchFamily="2" charset="2"/>
            </a:endParaRPr>
          </a:p>
          <a:p>
            <a:pPr marL="257175" indent="-357188" defTabSz="914400">
              <a:lnSpc>
                <a:spcPct val="125000"/>
              </a:lnSpc>
              <a:buClr>
                <a:srgbClr val="559DBB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C513285-92B5-481F-970E-4F34ED004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284984"/>
            <a:ext cx="1005244" cy="10052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7E786C-4803-4306-BE5D-5020A58C9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14" y="4077072"/>
            <a:ext cx="1004400" cy="100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026AB4-4D51-4602-BF64-6D141D11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018800"/>
            <a:ext cx="9972275" cy="49348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EDE1098-B573-415D-B6F7-D64B366DC849}"/>
              </a:ext>
            </a:extLst>
          </p:cNvPr>
          <p:cNvSpPr/>
          <p:nvPr/>
        </p:nvSpPr>
        <p:spPr>
          <a:xfrm>
            <a:off x="5201541" y="2054605"/>
            <a:ext cx="386443" cy="206461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FFF200"/>
              </a:solidFill>
              <a:highlight>
                <a:srgbClr val="00FF00"/>
              </a:highligh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409DF36-6216-4E33-A05F-926CA8AB4D49}"/>
              </a:ext>
            </a:extLst>
          </p:cNvPr>
          <p:cNvSpPr/>
          <p:nvPr/>
        </p:nvSpPr>
        <p:spPr>
          <a:xfrm>
            <a:off x="5193921" y="1424782"/>
            <a:ext cx="386443" cy="206461"/>
          </a:xfrm>
          <a:prstGeom prst="rect">
            <a:avLst/>
          </a:prstGeom>
          <a:solidFill>
            <a:srgbClr val="026D0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FFF200"/>
              </a:solidFill>
              <a:highlight>
                <a:srgbClr val="00FF00"/>
              </a:highlight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DEE7E7-BD63-4D1E-B3BF-DD8CA3604209}"/>
              </a:ext>
            </a:extLst>
          </p:cNvPr>
          <p:cNvSpPr/>
          <p:nvPr/>
        </p:nvSpPr>
        <p:spPr>
          <a:xfrm>
            <a:off x="5663861" y="1324293"/>
            <a:ext cx="595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392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Installed (undulators, diagnostic chamber + camera +scintillator, data infrastructure [racks, cables])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345EFB-15A4-4AAC-995C-AE64ED580F6E}"/>
              </a:ext>
            </a:extLst>
          </p:cNvPr>
          <p:cNvSpPr/>
          <p:nvPr/>
        </p:nvSpPr>
        <p:spPr>
          <a:xfrm>
            <a:off x="5671483" y="1970624"/>
            <a:ext cx="604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392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Available, not installed (crystals, diode chamber, chicane)</a:t>
            </a:r>
          </a:p>
        </p:txBody>
      </p:sp>
    </p:spTree>
    <p:extLst>
      <p:ext uri="{BB962C8B-B14F-4D97-AF65-F5344CB8AC3E}">
        <p14:creationId xmlns:p14="http://schemas.microsoft.com/office/powerpoint/2010/main" val="3170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C28372-B159-426A-BA01-304966805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866DAFB-11EB-407F-8650-C30483B23D8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4204" y="1278984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Adjustments in the necessary hardware (especially crystal mirrors and Montel/KB-mirrors)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Strong delays in the delivery chain (simple motors/stages take multiple months to be delivered)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Delays caused by (external) manufacturers (Mirror chambers were supposed to be delivered </a:t>
            </a:r>
            <a:br>
              <a:rPr lang="en-US" dirty="0">
                <a:latin typeface="Calibri" panose="020F0502020204030204" charset="0"/>
              </a:rPr>
            </a:br>
            <a:r>
              <a:rPr lang="en-US" dirty="0">
                <a:latin typeface="Calibri" panose="020F0502020204030204" charset="0"/>
              </a:rPr>
              <a:t>latest last November)</a:t>
            </a:r>
          </a:p>
          <a:p>
            <a:pPr>
              <a:buSzPct val="120000"/>
              <a:buFont typeface="Wingdings" panose="05000000000000000000" pitchFamily="2" charset="2"/>
              <a:buChar char="è"/>
              <a:defRPr/>
            </a:pPr>
            <a:r>
              <a:rPr lang="en-US" dirty="0">
                <a:latin typeface="Calibri" panose="020F0502020204030204" charset="0"/>
              </a:rPr>
              <a:t>Installation of main hardware not finished by next summer maintenance period</a:t>
            </a:r>
          </a:p>
        </p:txBody>
      </p:sp>
    </p:spTree>
    <p:extLst>
      <p:ext uri="{BB962C8B-B14F-4D97-AF65-F5344CB8AC3E}">
        <p14:creationId xmlns:p14="http://schemas.microsoft.com/office/powerpoint/2010/main" val="17397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C28372-B159-426A-BA01-304966805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EF46D5-F11B-46A5-B030-87374809A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018800"/>
            <a:ext cx="9973872" cy="49356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5E0CC4C-2E1B-4FFB-9809-C63A8AB32487}"/>
              </a:ext>
            </a:extLst>
          </p:cNvPr>
          <p:cNvSpPr txBox="1">
            <a:spLocks/>
          </p:cNvSpPr>
          <p:nvPr/>
        </p:nvSpPr>
        <p:spPr>
          <a:xfrm>
            <a:off x="585882" y="4677984"/>
            <a:ext cx="5150078" cy="767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39200"/>
              </a:buClr>
              <a:defRPr/>
            </a:pPr>
            <a:r>
              <a:rPr lang="en-US" b="1" dirty="0">
                <a:solidFill>
                  <a:srgbClr val="000000"/>
                </a:solidFill>
              </a:rPr>
              <a:t>All missing components to be installed in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Winter Maintenance Period 2023/2024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FC8FBA0-53F4-4EF6-AE18-5B82DCC98780}"/>
              </a:ext>
            </a:extLst>
          </p:cNvPr>
          <p:cNvGrpSpPr/>
          <p:nvPr/>
        </p:nvGrpSpPr>
        <p:grpSpPr>
          <a:xfrm>
            <a:off x="5405460" y="1901256"/>
            <a:ext cx="5734389" cy="369332"/>
            <a:chOff x="5405460" y="1217225"/>
            <a:chExt cx="5734389" cy="36933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BDD9283-BC12-43F9-B2BA-85EE558077CF}"/>
                </a:ext>
              </a:extLst>
            </p:cNvPr>
            <p:cNvSpPr/>
            <p:nvPr/>
          </p:nvSpPr>
          <p:spPr>
            <a:xfrm>
              <a:off x="5405460" y="1298661"/>
              <a:ext cx="386443" cy="206461"/>
            </a:xfrm>
            <a:prstGeom prst="rect">
              <a:avLst/>
            </a:prstGeom>
            <a:solidFill>
              <a:srgbClr val="8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C0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6C2F081-D43A-467F-9669-459A5B74862A}"/>
                </a:ext>
              </a:extLst>
            </p:cNvPr>
            <p:cNvSpPr/>
            <p:nvPr/>
          </p:nvSpPr>
          <p:spPr>
            <a:xfrm>
              <a:off x="5875401" y="1217225"/>
              <a:ext cx="5264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F39200"/>
                </a:buClr>
                <a:defRPr/>
              </a:pPr>
              <a:r>
                <a:rPr lang="en-US" dirty="0">
                  <a:solidFill>
                    <a:srgbClr val="000000"/>
                  </a:solidFill>
                </a:rPr>
                <a:t>Not yet ordered (Photodiode, z-translation stage)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1FFAD-0FAD-49BE-9E97-648BA56F7F11}"/>
              </a:ext>
            </a:extLst>
          </p:cNvPr>
          <p:cNvGrpSpPr/>
          <p:nvPr/>
        </p:nvGrpSpPr>
        <p:grpSpPr>
          <a:xfrm>
            <a:off x="5413080" y="1216800"/>
            <a:ext cx="6335650" cy="646331"/>
            <a:chOff x="5413080" y="1844503"/>
            <a:chExt cx="6335650" cy="646331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76FBE6E-1217-4577-BE98-28B053A61985}"/>
                </a:ext>
              </a:extLst>
            </p:cNvPr>
            <p:cNvSpPr/>
            <p:nvPr/>
          </p:nvSpPr>
          <p:spPr>
            <a:xfrm>
              <a:off x="5413080" y="1928484"/>
              <a:ext cx="386443" cy="206461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FFF2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B4706F4-443D-4852-9CA0-7D3C9A22001F}"/>
                </a:ext>
              </a:extLst>
            </p:cNvPr>
            <p:cNvSpPr/>
            <p:nvPr/>
          </p:nvSpPr>
          <p:spPr>
            <a:xfrm>
              <a:off x="5883022" y="1844503"/>
              <a:ext cx="58657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F39200"/>
                </a:buClr>
                <a:defRPr/>
              </a:pPr>
              <a:r>
                <a:rPr lang="en-US" dirty="0">
                  <a:solidFill>
                    <a:srgbClr val="000000"/>
                  </a:solidFill>
                </a:rPr>
                <a:t>Ordered, in procurement (mirror chambers, KB mirrors, 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000000"/>
                  </a:solidFill>
                </a:rPr>
                <a:t>chamber mechanics, cryogenic coolers)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F5786A3-8DDB-4369-81B2-BE31625E8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2" y="1072515"/>
            <a:ext cx="4480979" cy="33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928FE87-C17D-4C08-A502-8CEB44844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24076"/>
              </p:ext>
            </p:extLst>
          </p:nvPr>
        </p:nvGraphicFramePr>
        <p:xfrm>
          <a:off x="1343473" y="2132856"/>
          <a:ext cx="8496943" cy="2391664"/>
        </p:xfrm>
        <a:graphic>
          <a:graphicData uri="http://schemas.openxmlformats.org/drawingml/2006/table">
            <a:tbl>
              <a:tblPr firstRow="1" firstCol="1" bandRow="1"/>
              <a:tblGrid>
                <a:gridCol w="1231361">
                  <a:extLst>
                    <a:ext uri="{9D8B030D-6E8A-4147-A177-3AD203B41FA5}">
                      <a16:colId xmlns:a16="http://schemas.microsoft.com/office/drawing/2014/main" val="92340986"/>
                    </a:ext>
                  </a:extLst>
                </a:gridCol>
                <a:gridCol w="6041447">
                  <a:extLst>
                    <a:ext uri="{9D8B030D-6E8A-4147-A177-3AD203B41FA5}">
                      <a16:colId xmlns:a16="http://schemas.microsoft.com/office/drawing/2014/main" val="413061538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878930823"/>
                    </a:ext>
                  </a:extLst>
                </a:gridCol>
              </a:tblGrid>
              <a:tr h="24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Date / Period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Milestone Description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New Date/ Period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187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Support of installation plans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04303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Q2/2022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Refined simulations and transfer of software into open domain 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101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Definition of experiment plan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99323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Q2-3/2022</a:t>
                      </a: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Installation of main components in SMP 23</a:t>
                      </a: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WMP 23/34</a:t>
                      </a: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726727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Q2/2023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Execution of beam experiments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Q1/2024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96694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Analysis of results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Q3/2024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46989"/>
                  </a:ext>
                </a:extLst>
              </a:tr>
              <a:tr h="25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Q2/2024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Documentation and publication of results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98134" marR="98134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00969"/>
                  </a:ext>
                </a:extLst>
              </a:tr>
            </a:tbl>
          </a:graphicData>
        </a:graphic>
      </p:graphicFrame>
      <p:pic>
        <p:nvPicPr>
          <p:cNvPr id="8" name="Grafik 7" descr="Daumen-hoch-Zeichen">
            <a:extLst>
              <a:ext uri="{FF2B5EF4-FFF2-40B4-BE49-F238E27FC236}">
                <a16:creationId xmlns:a16="http://schemas.microsoft.com/office/drawing/2014/main" id="{0C06384F-3901-4FAD-BF3D-A42F2B853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663952" y="2636912"/>
            <a:ext cx="385192" cy="385192"/>
          </a:xfrm>
          <a:prstGeom prst="rect">
            <a:avLst/>
          </a:prstGeom>
        </p:spPr>
      </p:pic>
      <p:pic>
        <p:nvPicPr>
          <p:cNvPr id="9" name="Grafik 8" descr="Daumen-hoch-Zeichen">
            <a:extLst>
              <a:ext uri="{FF2B5EF4-FFF2-40B4-BE49-F238E27FC236}">
                <a16:creationId xmlns:a16="http://schemas.microsoft.com/office/drawing/2014/main" id="{40D54C25-DD29-4235-AECD-81BBF6F78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168008" y="3115816"/>
            <a:ext cx="385192" cy="385192"/>
          </a:xfrm>
          <a:prstGeom prst="rect">
            <a:avLst/>
          </a:prstGeom>
        </p:spPr>
      </p:pic>
      <p:pic>
        <p:nvPicPr>
          <p:cNvPr id="10" name="Grafik 9" descr="Daumen-hoch-Zeichen">
            <a:extLst>
              <a:ext uri="{FF2B5EF4-FFF2-40B4-BE49-F238E27FC236}">
                <a16:creationId xmlns:a16="http://schemas.microsoft.com/office/drawing/2014/main" id="{0EE48D39-0394-43DF-8B07-99860BEB2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 flipV="1">
            <a:off x="7032104" y="3429000"/>
            <a:ext cx="385192" cy="385192"/>
          </a:xfrm>
          <a:prstGeom prst="rect">
            <a:avLst/>
          </a:prstGeom>
        </p:spPr>
      </p:pic>
      <p:pic>
        <p:nvPicPr>
          <p:cNvPr id="11" name="Grafik 10" descr="Daumen-hoch-Zeichen">
            <a:extLst>
              <a:ext uri="{FF2B5EF4-FFF2-40B4-BE49-F238E27FC236}">
                <a16:creationId xmlns:a16="http://schemas.microsoft.com/office/drawing/2014/main" id="{3C4E933B-CA4E-4E4D-93DA-F30280A40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 flipV="1">
            <a:off x="7403598" y="3645024"/>
            <a:ext cx="385192" cy="3851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DB9957-BE3B-4E0B-A5FC-A33CD2558FA6}"/>
              </a:ext>
            </a:extLst>
          </p:cNvPr>
          <p:cNvSpPr txBox="1"/>
          <p:nvPr/>
        </p:nvSpPr>
        <p:spPr bwMode="auto">
          <a:xfrm>
            <a:off x="5602798" y="3162454"/>
            <a:ext cx="67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(95%)</a:t>
            </a:r>
            <a:endParaRPr lang="en-US" sz="1600" dirty="0"/>
          </a:p>
        </p:txBody>
      </p:sp>
      <p:pic>
        <p:nvPicPr>
          <p:cNvPr id="13" name="Grafik 12" descr="Daumen-hoch-Zeichen">
            <a:extLst>
              <a:ext uri="{FF2B5EF4-FFF2-40B4-BE49-F238E27FC236}">
                <a16:creationId xmlns:a16="http://schemas.microsoft.com/office/drawing/2014/main" id="{F217E9AB-BF30-44D9-892E-588B0ADCE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7968208" y="2892670"/>
            <a:ext cx="288032" cy="288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Chamber and KB mirrors will not arrive by next November </a:t>
            </a:r>
            <a:r>
              <a:rPr lang="en-US" dirty="0">
                <a:latin typeface="Calibri" panose="020F0502020204030204" charset="0"/>
                <a:sym typeface="Wingdings" panose="05000000000000000000" pitchFamily="2" charset="2"/>
              </a:rPr>
              <a:t> Cannot be installed by next WMP</a:t>
            </a:r>
          </a:p>
          <a:p>
            <a:pPr>
              <a:buSzPct val="120000"/>
              <a:buFont typeface="Wingdings" panose="05000000000000000000" pitchFamily="2" charset="2"/>
              <a:buChar char="è"/>
              <a:defRPr/>
            </a:pPr>
            <a:r>
              <a:rPr lang="en-US" dirty="0">
                <a:latin typeface="Calibri" panose="020F0502020204030204" charset="0"/>
                <a:sym typeface="Wingdings" panose="05000000000000000000" pitchFamily="2" charset="2"/>
              </a:rPr>
              <a:t>Massive shift of time-line</a:t>
            </a:r>
          </a:p>
          <a:p>
            <a:pPr lvl="0">
              <a:buClr>
                <a:srgbClr val="F392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charset="0"/>
              </a:rPr>
              <a:t>Alignment will be very time-consuming. How much beamtime will we actually get to proceed with the project</a:t>
            </a:r>
          </a:p>
          <a:p>
            <a:pPr lvl="0">
              <a:buClr>
                <a:srgbClr val="F392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charset="0"/>
                <a:sym typeface="Wingdings" panose="05000000000000000000" pitchFamily="2" charset="2"/>
              </a:rPr>
              <a:t>LCLS also wants to commission their demonstrator in 2024…</a:t>
            </a:r>
          </a:p>
          <a:p>
            <a:pPr>
              <a:buSzPct val="120000"/>
              <a:buFont typeface="Wingdings" panose="05000000000000000000" pitchFamily="2" charset="2"/>
              <a:buChar char="è"/>
              <a:defRPr/>
            </a:pPr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Installation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main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hardware</a:t>
            </a:r>
            <a:r>
              <a:rPr lang="de-DE" altLang="en-US" dirty="0">
                <a:latin typeface="Calibri" panose="020F0502020204030204" charset="0"/>
              </a:rPr>
              <a:t> in </a:t>
            </a:r>
            <a:r>
              <a:rPr lang="de-DE" altLang="en-US" dirty="0" err="1">
                <a:latin typeface="Calibri" panose="020F0502020204030204" charset="0"/>
              </a:rPr>
              <a:t>next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winter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maintenance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period</a:t>
            </a: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Start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commissioning</a:t>
            </a:r>
            <a:r>
              <a:rPr lang="de-DE" altLang="en-US" dirty="0">
                <a:latin typeface="Calibri" panose="020F0502020204030204" charset="0"/>
              </a:rPr>
              <a:t> in Q1/2024</a:t>
            </a:r>
          </a:p>
          <a:p>
            <a:pPr marL="357188" lvl="0" indent="-357188">
              <a:buClr>
                <a:srgbClr val="F39200"/>
              </a:buClr>
              <a:defRPr/>
            </a:pPr>
            <a:r>
              <a:rPr lang="de-DE" altLang="en-US" b="1" dirty="0" err="1">
                <a:latin typeface="Calibri" panose="020F0502020204030204" charset="0"/>
                <a:sym typeface="+mn-ea"/>
              </a:rPr>
              <a:t>list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publications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: </a:t>
            </a: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lvl="1" indent="-357188">
              <a:lnSpc>
                <a:spcPct val="125000"/>
              </a:lnSpc>
              <a:buClr>
                <a:srgbClr val="559DBB"/>
              </a:buClr>
              <a:buBlip>
                <a:blip r:embed="rId2"/>
              </a:buBlip>
              <a:defRPr/>
            </a:pPr>
            <a:r>
              <a:rPr lang="en-US" sz="1600" dirty="0">
                <a:latin typeface="DesySans Office Cn Regular" panose="020B0506040000020003" pitchFamily="34" charset="0"/>
              </a:rPr>
              <a:t>P. </a:t>
            </a:r>
            <a:r>
              <a:rPr lang="en-US" sz="1600" dirty="0" err="1">
                <a:latin typeface="DesySans Office Cn Regular" panose="020B0506040000020003" pitchFamily="34" charset="0"/>
              </a:rPr>
              <a:t>Rauer</a:t>
            </a:r>
            <a:r>
              <a:rPr lang="en-US" sz="1600" dirty="0">
                <a:latin typeface="DesySans Office Cn Regular" panose="020B0506040000020003" pitchFamily="34" charset="0"/>
              </a:rPr>
              <a:t>, et al. "Cavity based x-ray free electron laser demonstrator at the European X-ray Free Electron Laser facility." </a:t>
            </a:r>
            <a:r>
              <a:rPr lang="en-US" sz="1600" i="1" dirty="0">
                <a:latin typeface="DesySans Office Cn Regular" panose="020B0506040000020003" pitchFamily="34" charset="0"/>
              </a:rPr>
              <a:t>Physical Review Accelerators and Beams</a:t>
            </a:r>
            <a:r>
              <a:rPr lang="en-US" sz="1600" dirty="0">
                <a:latin typeface="DesySans Office Cn Regular" panose="020B0506040000020003" pitchFamily="34" charset="0"/>
              </a:rPr>
              <a:t> 26.2 (2023): 020701.</a:t>
            </a:r>
          </a:p>
          <a:p>
            <a:pPr lvl="1" indent="-357188">
              <a:lnSpc>
                <a:spcPct val="125000"/>
              </a:lnSpc>
              <a:buClr>
                <a:srgbClr val="559DBB"/>
              </a:buClr>
              <a:buBlip>
                <a:blip r:embed="rId2"/>
              </a:buBlip>
              <a:defRPr/>
            </a:pPr>
            <a:r>
              <a:rPr lang="de-DE" sz="1600" dirty="0">
                <a:latin typeface="DesySans Office Cn Regular" panose="020B0506040000020003" pitchFamily="34" charset="0"/>
              </a:rPr>
              <a:t>P. Rauer. </a:t>
            </a:r>
            <a:r>
              <a:rPr lang="de-DE" sz="1600" i="1" dirty="0">
                <a:latin typeface="DesySans Office Cn Regular" panose="020B0506040000020003" pitchFamily="34" charset="0"/>
              </a:rPr>
              <a:t>A Proof-</a:t>
            </a:r>
            <a:r>
              <a:rPr lang="de-DE" sz="1600" i="1" dirty="0" err="1">
                <a:latin typeface="DesySans Office Cn Regular" panose="020B0506040000020003" pitchFamily="34" charset="0"/>
              </a:rPr>
              <a:t>Of</a:t>
            </a:r>
            <a:r>
              <a:rPr lang="de-DE" sz="1600" i="1" dirty="0">
                <a:latin typeface="DesySans Office Cn Regular" panose="020B0506040000020003" pitchFamily="34" charset="0"/>
              </a:rPr>
              <a:t>-</a:t>
            </a:r>
            <a:r>
              <a:rPr lang="de-DE" sz="1600" i="1" dirty="0" err="1">
                <a:latin typeface="DesySans Office Cn Regular" panose="020B0506040000020003" pitchFamily="34" charset="0"/>
              </a:rPr>
              <a:t>Principle</a:t>
            </a:r>
            <a:r>
              <a:rPr lang="de-DE" sz="1600" i="1" dirty="0">
                <a:latin typeface="DesySans Office Cn Regular" panose="020B0506040000020003" pitchFamily="34" charset="0"/>
              </a:rPr>
              <a:t> </a:t>
            </a:r>
            <a:r>
              <a:rPr lang="de-DE" sz="1600" i="1" dirty="0" err="1">
                <a:latin typeface="DesySans Office Cn Regular" panose="020B0506040000020003" pitchFamily="34" charset="0"/>
              </a:rPr>
              <a:t>Cavity-Based</a:t>
            </a:r>
            <a:r>
              <a:rPr lang="de-DE" sz="1600" i="1" dirty="0">
                <a:latin typeface="DesySans Office Cn Regular" panose="020B0506040000020003" pitchFamily="34" charset="0"/>
              </a:rPr>
              <a:t> X-Ray Free-</a:t>
            </a:r>
            <a:r>
              <a:rPr lang="de-DE" sz="1600" i="1" dirty="0" err="1">
                <a:latin typeface="DesySans Office Cn Regular" panose="020B0506040000020003" pitchFamily="34" charset="0"/>
              </a:rPr>
              <a:t>Electron</a:t>
            </a:r>
            <a:r>
              <a:rPr lang="de-DE" sz="1600" i="1" dirty="0">
                <a:latin typeface="DesySans Office Cn Regular" panose="020B0506040000020003" pitchFamily="34" charset="0"/>
              </a:rPr>
              <a:t>-Laser Demonstrator at </a:t>
            </a:r>
            <a:r>
              <a:rPr lang="de-DE" sz="1600" i="1" dirty="0" err="1">
                <a:latin typeface="DesySans Office Cn Regular" panose="020B0506040000020003" pitchFamily="34" charset="0"/>
              </a:rPr>
              <a:t>the</a:t>
            </a:r>
            <a:r>
              <a:rPr lang="de-DE" sz="1600" i="1" dirty="0">
                <a:latin typeface="DesySans Office Cn Regular" panose="020B0506040000020003" pitchFamily="34" charset="0"/>
              </a:rPr>
              <a:t> European XFEL</a:t>
            </a:r>
            <a:r>
              <a:rPr lang="de-DE" sz="1600" dirty="0">
                <a:latin typeface="DesySans Office Cn Regular" panose="020B0506040000020003" pitchFamily="34" charset="0"/>
              </a:rPr>
              <a:t>. </a:t>
            </a:r>
            <a:r>
              <a:rPr lang="de-DE" sz="1600" dirty="0" err="1">
                <a:latin typeface="DesySans Office Cn Regular" panose="020B0506040000020003" pitchFamily="34" charset="0"/>
              </a:rPr>
              <a:t>Diss</a:t>
            </a:r>
            <a:r>
              <a:rPr lang="de-DE" sz="1600" dirty="0">
                <a:latin typeface="DesySans Office Cn Regular" panose="020B0506040000020003" pitchFamily="34" charset="0"/>
              </a:rPr>
              <a:t>. Deutsches Elektronen-Synchrotron DESY, 2022</a:t>
            </a:r>
          </a:p>
          <a:p>
            <a:pPr lvl="1" indent="-357188">
              <a:lnSpc>
                <a:spcPct val="125000"/>
              </a:lnSpc>
              <a:buClr>
                <a:srgbClr val="559DBB"/>
              </a:buClr>
              <a:buBlip>
                <a:blip r:embed="rId2"/>
              </a:buBlip>
              <a:defRPr/>
            </a:pPr>
            <a:endParaRPr lang="de-DE" altLang="en-US" sz="1600" dirty="0">
              <a:latin typeface="DesySans Office Cn Regular" panose="020B0506040000020003" pitchFamily="34" charset="0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719</Words>
  <Application>Microsoft Office PowerPoint</Application>
  <PresentationFormat>Breitbild</PresentationFormat>
  <Paragraphs>86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SimSun</vt:lpstr>
      <vt:lpstr>Arial</vt:lpstr>
      <vt:lpstr>Calibri</vt:lpstr>
      <vt:lpstr>Cambria Math</vt:lpstr>
      <vt:lpstr>DejaVu Sans</vt:lpstr>
      <vt:lpstr>DesySans Office</vt:lpstr>
      <vt:lpstr>DesySans Office Cn Medium</vt:lpstr>
      <vt:lpstr>DesySans Office Cn Regular</vt:lpstr>
      <vt:lpstr>Wingdings</vt:lpstr>
      <vt:lpstr>2_XFEL_PowerPoint_16x9_v3_RW</vt:lpstr>
      <vt:lpstr>1_XFEL_PowerPoint_16x9_v3_RW</vt:lpstr>
      <vt:lpstr>XFEL Accelerator R&amp;D Status Report XFEL Oscillator (CBXFEL) Demonstrator (RP-418)</vt:lpstr>
      <vt:lpstr>Scope of the R&amp;D activity</vt:lpstr>
      <vt:lpstr>Achievements in the past year</vt:lpstr>
      <vt:lpstr>Achievements in the past year</vt:lpstr>
      <vt:lpstr>Deviations from plan</vt:lpstr>
      <vt:lpstr>Deviations from plan</vt:lpstr>
      <vt:lpstr>Timeline of this R&amp;D activity </vt:lpstr>
      <vt:lpstr>Risks to R&amp;D Project</vt:lpstr>
      <vt:lpstr>Outlook / Summary</vt:lpstr>
      <vt:lpstr>Backup</vt:lpstr>
      <vt:lpstr>Scope of the R&amp;D activity</vt:lpstr>
      <vt:lpstr>Scope of the R&amp;D activity</vt:lpstr>
      <vt:lpstr>Scope of the R&amp;D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Thiessen, Patrick</cp:lastModifiedBy>
  <cp:revision>52</cp:revision>
  <dcterms:created xsi:type="dcterms:W3CDTF">2023-04-06T12:12:36Z</dcterms:created>
  <dcterms:modified xsi:type="dcterms:W3CDTF">2023-05-03T14:00:16Z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