
<file path=[Content_Types].xml><?xml version="1.0" encoding="utf-8"?>
<Types xmlns="http://schemas.openxmlformats.org/package/2006/content-types">
  <Default Extension="png" ContentType="image/png"/>
  <Default Extension="tmp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0" r:id="rId2"/>
  </p:sldMasterIdLst>
  <p:notesMasterIdLst>
    <p:notesMasterId r:id="rId14"/>
  </p:notesMasterIdLst>
  <p:sldIdLst>
    <p:sldId id="256" r:id="rId3"/>
    <p:sldId id="268" r:id="rId4"/>
    <p:sldId id="269" r:id="rId5"/>
    <p:sldId id="264" r:id="rId6"/>
    <p:sldId id="258" r:id="rId7"/>
    <p:sldId id="267" r:id="rId8"/>
    <p:sldId id="259" r:id="rId9"/>
    <p:sldId id="260" r:id="rId10"/>
    <p:sldId id="262" r:id="rId11"/>
    <p:sldId id="265" r:id="rId12"/>
    <p:sldId id="266" r:id="rId13"/>
  </p:sldIdLst>
  <p:sldSz cx="12192000" cy="6858000"/>
  <p:notesSz cx="12192000" cy="68580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4437"/>
    <a:srgbClr val="8EB021"/>
    <a:srgbClr val="3B7FC4"/>
    <a:srgbClr val="DC7369"/>
    <a:srgbClr val="AAC459"/>
    <a:srgbClr val="6C9FD3"/>
    <a:srgbClr val="E6AF00"/>
    <a:srgbClr val="C95825"/>
    <a:srgbClr val="BB5223"/>
    <a:srgbClr val="F29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76F9EEF-890F-5222-D2BD-A1D140290D93}">
  <a:tblStyle styleId="{476F9EEF-890F-5222-D2BD-A1D140290D93}" styleName="Medium Style 2 - Accent 1">
    <a:wholeTbl>
      <a:tcTxStyle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9D94B56-FDB6-C1D5-7667-3D096468742C}" styleName="Medium Style 2 - Accent 1">
    <a:wholeTbl>
      <a:tcTxStyle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11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fundings-projects\FD-LLRF\reports\mileston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fundings-projects\FD-LLRF\reports\mileston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1050" dirty="0">
                <a:solidFill>
                  <a:sysClr val="windowText" lastClr="000000"/>
                </a:solidFill>
              </a:rPr>
              <a:t>Quenches</a:t>
            </a:r>
            <a:r>
              <a:rPr lang="en-US" sz="1050" baseline="0" dirty="0">
                <a:solidFill>
                  <a:sysClr val="windowText" lastClr="000000"/>
                </a:solidFill>
              </a:rPr>
              <a:t> proportion in 2022</a:t>
            </a:r>
            <a:endParaRPr lang="en-US" sz="1050" dirty="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18149234518569671"/>
          <c:y val="6.48147924899517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C95825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0EE-4AFA-82DB-976F4E477844}"/>
              </c:ext>
            </c:extLst>
          </c:dPt>
          <c:dPt>
            <c:idx val="1"/>
            <c:bubble3D val="0"/>
            <c:spPr>
              <a:solidFill>
                <a:srgbClr val="E6A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0EE-4AFA-82DB-976F4E47784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2CF88AC1-19D7-44B1-956A-381F70D17073}" type="PERCENTAGE">
                      <a:rPr lang="en-US" sz="1000" b="1">
                        <a:solidFill>
                          <a:sysClr val="windowText" lastClr="000000"/>
                        </a:solidFill>
                      </a:rPr>
                      <a:pPr/>
                      <a:t>[PERCENTAGE]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0EE-4AFA-82DB-976F4E47784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AE8F446-FC94-4934-99D5-670504A3BC0A}" type="PERCENTAGE">
                      <a:rPr lang="en-US" sz="1000" b="1">
                        <a:solidFill>
                          <a:sysClr val="windowText" lastClr="000000"/>
                        </a:solidFill>
                      </a:rPr>
                      <a:pPr/>
                      <a:t>[PERCENTAGE]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0EE-4AFA-82DB-976F4E4778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Sheet1!$G$1:$H$1</c:f>
              <c:strCache>
                <c:ptCount val="2"/>
                <c:pt idx="0">
                  <c:v>Quenches</c:v>
                </c:pt>
                <c:pt idx="1">
                  <c:v>Other Trips</c:v>
                </c:pt>
              </c:strCache>
            </c:strRef>
          </c:cat>
          <c:val>
            <c:numRef>
              <c:f>Sheet1!$G$2:$H$2</c:f>
              <c:numCache>
                <c:formatCode>General</c:formatCode>
                <c:ptCount val="2"/>
                <c:pt idx="0">
                  <c:v>90</c:v>
                </c:pt>
                <c:pt idx="1">
                  <c:v>303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0EE-4AFA-82DB-976F4E47784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24692558324108688"/>
          <c:y val="0.8616892680081657"/>
          <c:w val="0.51725878429652528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1050" dirty="0">
                <a:solidFill>
                  <a:sysClr val="windowText" lastClr="000000"/>
                </a:solidFill>
              </a:rPr>
              <a:t>Quenches</a:t>
            </a:r>
            <a:r>
              <a:rPr lang="en-US" sz="1050" baseline="0" dirty="0">
                <a:solidFill>
                  <a:sysClr val="windowText" lastClr="000000"/>
                </a:solidFill>
              </a:rPr>
              <a:t> proportion in 2022</a:t>
            </a:r>
            <a:endParaRPr lang="en-US" sz="1050" dirty="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18149234518569671"/>
          <c:y val="6.48147924899517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C95825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0EE-4AFA-82DB-976F4E477844}"/>
              </c:ext>
            </c:extLst>
          </c:dPt>
          <c:dPt>
            <c:idx val="1"/>
            <c:bubble3D val="0"/>
            <c:spPr>
              <a:solidFill>
                <a:srgbClr val="E6A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0EE-4AFA-82DB-976F4E47784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2CF88AC1-19D7-44B1-956A-381F70D17073}" type="PERCENTAGE">
                      <a:rPr lang="en-US" sz="1000" b="1">
                        <a:solidFill>
                          <a:sysClr val="windowText" lastClr="000000"/>
                        </a:solidFill>
                      </a:rPr>
                      <a:pPr/>
                      <a:t>[PERCENTAGE]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0EE-4AFA-82DB-976F4E47784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AE8F446-FC94-4934-99D5-670504A3BC0A}" type="PERCENTAGE">
                      <a:rPr lang="en-US" sz="1000" b="1">
                        <a:solidFill>
                          <a:sysClr val="windowText" lastClr="000000"/>
                        </a:solidFill>
                      </a:rPr>
                      <a:pPr/>
                      <a:t>[PERCENTAGE]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0EE-4AFA-82DB-976F4E4778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Sheet1!$G$1:$H$1</c:f>
              <c:strCache>
                <c:ptCount val="2"/>
                <c:pt idx="0">
                  <c:v>Quenches</c:v>
                </c:pt>
                <c:pt idx="1">
                  <c:v>Other Trips</c:v>
                </c:pt>
              </c:strCache>
            </c:strRef>
          </c:cat>
          <c:val>
            <c:numRef>
              <c:f>Sheet1!$G$2:$H$2</c:f>
              <c:numCache>
                <c:formatCode>General</c:formatCode>
                <c:ptCount val="2"/>
                <c:pt idx="0">
                  <c:v>90</c:v>
                </c:pt>
                <c:pt idx="1">
                  <c:v>303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0EE-4AFA-82DB-976F4E47784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24692558324108688"/>
          <c:y val="0.8616892680081657"/>
          <c:w val="0.51725878429652528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49EDF3-0315-49E2-8D73-FECC75BB6B06}" type="doc">
      <dgm:prSet loTypeId="urn:microsoft.com/office/officeart/2005/8/layout/radial3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31FE641-DAA2-4549-B972-470245550C6E}">
      <dgm:prSet phldrT="[Text]"/>
      <dgm:spPr>
        <a:solidFill>
          <a:srgbClr val="0D1546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Fault Diagnosis</a:t>
          </a:r>
        </a:p>
      </dgm:t>
    </dgm:pt>
    <dgm:pt modelId="{A7CA39E2-334C-4D86-8CCA-150AF309D0F7}" type="parTrans" cxnId="{B1A94178-8F84-474E-BC54-243CDECEAE4C}">
      <dgm:prSet/>
      <dgm:spPr/>
      <dgm:t>
        <a:bodyPr/>
        <a:lstStyle/>
        <a:p>
          <a:endParaRPr lang="en-US"/>
        </a:p>
      </dgm:t>
    </dgm:pt>
    <dgm:pt modelId="{A0286A5F-CD48-4734-B083-BE4C02A76AB5}" type="sibTrans" cxnId="{B1A94178-8F84-474E-BC54-243CDECEAE4C}">
      <dgm:prSet/>
      <dgm:spPr/>
      <dgm:t>
        <a:bodyPr/>
        <a:lstStyle/>
        <a:p>
          <a:endParaRPr lang="en-US"/>
        </a:p>
      </dgm:t>
    </dgm:pt>
    <dgm:pt modelId="{EC22E96E-16E0-4D97-A87F-A0CDA45C9C12}">
      <dgm:prSet phldrT="[Text]"/>
      <dgm:spPr/>
      <dgm:t>
        <a:bodyPr/>
        <a:lstStyle/>
        <a:p>
          <a:r>
            <a:rPr lang="en-US" b="1" dirty="0"/>
            <a:t>AI</a:t>
          </a:r>
        </a:p>
      </dgm:t>
    </dgm:pt>
    <dgm:pt modelId="{F6155371-EE75-4036-AC0D-58A12648DE23}" type="parTrans" cxnId="{2C507197-D660-43FF-973B-B33E9719ACDC}">
      <dgm:prSet/>
      <dgm:spPr/>
      <dgm:t>
        <a:bodyPr/>
        <a:lstStyle/>
        <a:p>
          <a:endParaRPr lang="en-US"/>
        </a:p>
      </dgm:t>
    </dgm:pt>
    <dgm:pt modelId="{3C435B78-8FC0-4CE9-8E07-2DF299C03BFD}" type="sibTrans" cxnId="{2C507197-D660-43FF-973B-B33E9719ACDC}">
      <dgm:prSet/>
      <dgm:spPr/>
      <dgm:t>
        <a:bodyPr/>
        <a:lstStyle/>
        <a:p>
          <a:endParaRPr lang="en-US"/>
        </a:p>
      </dgm:t>
    </dgm:pt>
    <dgm:pt modelId="{F113375A-166B-4061-93A4-AF92CE941715}">
      <dgm:prSet phldrT="[Text]"/>
      <dgm:spPr/>
      <dgm:t>
        <a:bodyPr/>
        <a:lstStyle/>
        <a:p>
          <a:r>
            <a:rPr lang="en-US" b="1" dirty="0"/>
            <a:t>Online</a:t>
          </a:r>
        </a:p>
      </dgm:t>
    </dgm:pt>
    <dgm:pt modelId="{786B2A76-5495-47DB-A7F7-C7D64BFCF161}" type="parTrans" cxnId="{940128E9-947D-4470-953D-11DD7DFD02AC}">
      <dgm:prSet/>
      <dgm:spPr/>
      <dgm:t>
        <a:bodyPr/>
        <a:lstStyle/>
        <a:p>
          <a:endParaRPr lang="en-US"/>
        </a:p>
      </dgm:t>
    </dgm:pt>
    <dgm:pt modelId="{00D7D84B-17A8-4D48-8E5A-550C7846A512}" type="sibTrans" cxnId="{940128E9-947D-4470-953D-11DD7DFD02AC}">
      <dgm:prSet/>
      <dgm:spPr/>
      <dgm:t>
        <a:bodyPr/>
        <a:lstStyle/>
        <a:p>
          <a:endParaRPr lang="en-US"/>
        </a:p>
      </dgm:t>
    </dgm:pt>
    <dgm:pt modelId="{AADAFED1-75C3-4978-ADAE-FF0EA3607437}">
      <dgm:prSet phldrT="[Text]"/>
      <dgm:spPr/>
      <dgm:t>
        <a:bodyPr/>
        <a:lstStyle/>
        <a:p>
          <a:r>
            <a:rPr lang="en-US" b="1" dirty="0"/>
            <a:t>Recovery</a:t>
          </a:r>
        </a:p>
      </dgm:t>
    </dgm:pt>
    <dgm:pt modelId="{D27A6387-5272-4AD5-9098-453F1BD087BF}" type="parTrans" cxnId="{17E03CE5-E73F-4C37-B163-41D82285772E}">
      <dgm:prSet/>
      <dgm:spPr/>
      <dgm:t>
        <a:bodyPr/>
        <a:lstStyle/>
        <a:p>
          <a:endParaRPr lang="en-US"/>
        </a:p>
      </dgm:t>
    </dgm:pt>
    <dgm:pt modelId="{0DE5025C-1EBA-46FB-9EAA-D808BC65C3B2}" type="sibTrans" cxnId="{17E03CE5-E73F-4C37-B163-41D82285772E}">
      <dgm:prSet/>
      <dgm:spPr/>
      <dgm:t>
        <a:bodyPr/>
        <a:lstStyle/>
        <a:p>
          <a:endParaRPr lang="en-US"/>
        </a:p>
      </dgm:t>
    </dgm:pt>
    <dgm:pt modelId="{59C849BF-CF84-4174-AFCA-BD4999FC403C}">
      <dgm:prSet phldrT="[Text]"/>
      <dgm:spPr/>
      <dgm:t>
        <a:bodyPr/>
        <a:lstStyle/>
        <a:p>
          <a:r>
            <a:rPr lang="en-US" b="1" dirty="0"/>
            <a:t>Rep</a:t>
          </a:r>
        </a:p>
      </dgm:t>
    </dgm:pt>
    <dgm:pt modelId="{062CAAF6-4AE4-4E23-81FA-376A8B89066D}" type="parTrans" cxnId="{165522C8-E232-43B5-A321-9A25DBD51D76}">
      <dgm:prSet/>
      <dgm:spPr/>
      <dgm:t>
        <a:bodyPr/>
        <a:lstStyle/>
        <a:p>
          <a:endParaRPr lang="en-US"/>
        </a:p>
      </dgm:t>
    </dgm:pt>
    <dgm:pt modelId="{5E721D88-D394-446A-94D2-52A97C308E6C}" type="sibTrans" cxnId="{165522C8-E232-43B5-A321-9A25DBD51D76}">
      <dgm:prSet/>
      <dgm:spPr/>
      <dgm:t>
        <a:bodyPr/>
        <a:lstStyle/>
        <a:p>
          <a:endParaRPr lang="en-US"/>
        </a:p>
      </dgm:t>
    </dgm:pt>
    <dgm:pt modelId="{F9130ACB-60AB-41AA-80C8-D37BEAD9CCB2}" type="pres">
      <dgm:prSet presAssocID="{A049EDF3-0315-49E2-8D73-FECC75BB6B06}" presName="composite" presStyleCnt="0">
        <dgm:presLayoutVars>
          <dgm:chMax val="1"/>
          <dgm:dir/>
          <dgm:resizeHandles val="exact"/>
        </dgm:presLayoutVars>
      </dgm:prSet>
      <dgm:spPr/>
    </dgm:pt>
    <dgm:pt modelId="{EB5D01B7-61AF-4FE5-B0FE-A66D5E6445FD}" type="pres">
      <dgm:prSet presAssocID="{A049EDF3-0315-49E2-8D73-FECC75BB6B06}" presName="radial" presStyleCnt="0">
        <dgm:presLayoutVars>
          <dgm:animLvl val="ctr"/>
        </dgm:presLayoutVars>
      </dgm:prSet>
      <dgm:spPr/>
    </dgm:pt>
    <dgm:pt modelId="{EE96010E-B055-4761-865C-F62C819CAF23}" type="pres">
      <dgm:prSet presAssocID="{D31FE641-DAA2-4549-B972-470245550C6E}" presName="centerShape" presStyleLbl="vennNode1" presStyleIdx="0" presStyleCnt="5"/>
      <dgm:spPr/>
    </dgm:pt>
    <dgm:pt modelId="{7C22C334-5BB8-458A-901C-855F99EBEAA6}" type="pres">
      <dgm:prSet presAssocID="{EC22E96E-16E0-4D97-A87F-A0CDA45C9C12}" presName="node" presStyleLbl="vennNode1" presStyleIdx="1" presStyleCnt="5" custRadScaleRad="115762" custRadScaleInc="-53227">
        <dgm:presLayoutVars>
          <dgm:bulletEnabled val="1"/>
        </dgm:presLayoutVars>
      </dgm:prSet>
      <dgm:spPr>
        <a:prstGeom prst="round2DiagRect">
          <a:avLst/>
        </a:prstGeom>
      </dgm:spPr>
    </dgm:pt>
    <dgm:pt modelId="{2906C34D-3819-4C8F-8961-30A1646302A6}" type="pres">
      <dgm:prSet presAssocID="{F113375A-166B-4061-93A4-AF92CE941715}" presName="node" presStyleLbl="vennNode1" presStyleIdx="2" presStyleCnt="5" custRadScaleRad="118816" custRadScaleInc="-46848">
        <dgm:presLayoutVars>
          <dgm:bulletEnabled val="1"/>
        </dgm:presLayoutVars>
      </dgm:prSet>
      <dgm:spPr>
        <a:prstGeom prst="round2DiagRect">
          <a:avLst/>
        </a:prstGeom>
      </dgm:spPr>
    </dgm:pt>
    <dgm:pt modelId="{15A9162A-030E-463C-8526-4ABFBD9ECF4C}" type="pres">
      <dgm:prSet presAssocID="{AADAFED1-75C3-4978-ADAE-FF0EA3607437}" presName="node" presStyleLbl="vennNode1" presStyleIdx="3" presStyleCnt="5" custRadScaleRad="115283" custRadScaleInc="-55349">
        <dgm:presLayoutVars>
          <dgm:bulletEnabled val="1"/>
        </dgm:presLayoutVars>
      </dgm:prSet>
      <dgm:spPr>
        <a:prstGeom prst="round2DiagRect">
          <a:avLst/>
        </a:prstGeom>
      </dgm:spPr>
    </dgm:pt>
    <dgm:pt modelId="{8060D9C1-79E1-45EA-9A5D-3AD23B6AA81D}" type="pres">
      <dgm:prSet presAssocID="{59C849BF-CF84-4174-AFCA-BD4999FC403C}" presName="node" presStyleLbl="vennNode1" presStyleIdx="4" presStyleCnt="5" custRadScaleRad="115297" custRadScaleInc="-44644">
        <dgm:presLayoutVars>
          <dgm:bulletEnabled val="1"/>
        </dgm:presLayoutVars>
      </dgm:prSet>
      <dgm:spPr>
        <a:prstGeom prst="round2DiagRect">
          <a:avLst/>
        </a:prstGeom>
      </dgm:spPr>
    </dgm:pt>
  </dgm:ptLst>
  <dgm:cxnLst>
    <dgm:cxn modelId="{B7F72732-58F6-4A92-AB72-101BEDC459EC}" type="presOf" srcId="{F113375A-166B-4061-93A4-AF92CE941715}" destId="{2906C34D-3819-4C8F-8961-30A1646302A6}" srcOrd="0" destOrd="0" presId="urn:microsoft.com/office/officeart/2005/8/layout/radial3"/>
    <dgm:cxn modelId="{723C6E37-5D21-460D-9E0D-0BC78C009353}" type="presOf" srcId="{EC22E96E-16E0-4D97-A87F-A0CDA45C9C12}" destId="{7C22C334-5BB8-458A-901C-855F99EBEAA6}" srcOrd="0" destOrd="0" presId="urn:microsoft.com/office/officeart/2005/8/layout/radial3"/>
    <dgm:cxn modelId="{092C9D70-AFA8-465C-A9E4-400A0B39B7CC}" type="presOf" srcId="{A049EDF3-0315-49E2-8D73-FECC75BB6B06}" destId="{F9130ACB-60AB-41AA-80C8-D37BEAD9CCB2}" srcOrd="0" destOrd="0" presId="urn:microsoft.com/office/officeart/2005/8/layout/radial3"/>
    <dgm:cxn modelId="{B1A94178-8F84-474E-BC54-243CDECEAE4C}" srcId="{A049EDF3-0315-49E2-8D73-FECC75BB6B06}" destId="{D31FE641-DAA2-4549-B972-470245550C6E}" srcOrd="0" destOrd="0" parTransId="{A7CA39E2-334C-4D86-8CCA-150AF309D0F7}" sibTransId="{A0286A5F-CD48-4734-B083-BE4C02A76AB5}"/>
    <dgm:cxn modelId="{89846388-C521-4545-B44C-0780BD83167B}" type="presOf" srcId="{59C849BF-CF84-4174-AFCA-BD4999FC403C}" destId="{8060D9C1-79E1-45EA-9A5D-3AD23B6AA81D}" srcOrd="0" destOrd="0" presId="urn:microsoft.com/office/officeart/2005/8/layout/radial3"/>
    <dgm:cxn modelId="{2C507197-D660-43FF-973B-B33E9719ACDC}" srcId="{D31FE641-DAA2-4549-B972-470245550C6E}" destId="{EC22E96E-16E0-4D97-A87F-A0CDA45C9C12}" srcOrd="0" destOrd="0" parTransId="{F6155371-EE75-4036-AC0D-58A12648DE23}" sibTransId="{3C435B78-8FC0-4CE9-8E07-2DF299C03BFD}"/>
    <dgm:cxn modelId="{1C6D11B2-D8AF-4927-8822-104DDE200119}" type="presOf" srcId="{AADAFED1-75C3-4978-ADAE-FF0EA3607437}" destId="{15A9162A-030E-463C-8526-4ABFBD9ECF4C}" srcOrd="0" destOrd="0" presId="urn:microsoft.com/office/officeart/2005/8/layout/radial3"/>
    <dgm:cxn modelId="{553F07BC-E7CE-4996-A5AE-FE2599DFCF85}" type="presOf" srcId="{D31FE641-DAA2-4549-B972-470245550C6E}" destId="{EE96010E-B055-4761-865C-F62C819CAF23}" srcOrd="0" destOrd="0" presId="urn:microsoft.com/office/officeart/2005/8/layout/radial3"/>
    <dgm:cxn modelId="{165522C8-E232-43B5-A321-9A25DBD51D76}" srcId="{D31FE641-DAA2-4549-B972-470245550C6E}" destId="{59C849BF-CF84-4174-AFCA-BD4999FC403C}" srcOrd="3" destOrd="0" parTransId="{062CAAF6-4AE4-4E23-81FA-376A8B89066D}" sibTransId="{5E721D88-D394-446A-94D2-52A97C308E6C}"/>
    <dgm:cxn modelId="{17E03CE5-E73F-4C37-B163-41D82285772E}" srcId="{D31FE641-DAA2-4549-B972-470245550C6E}" destId="{AADAFED1-75C3-4978-ADAE-FF0EA3607437}" srcOrd="2" destOrd="0" parTransId="{D27A6387-5272-4AD5-9098-453F1BD087BF}" sibTransId="{0DE5025C-1EBA-46FB-9EAA-D808BC65C3B2}"/>
    <dgm:cxn modelId="{940128E9-947D-4470-953D-11DD7DFD02AC}" srcId="{D31FE641-DAA2-4549-B972-470245550C6E}" destId="{F113375A-166B-4061-93A4-AF92CE941715}" srcOrd="1" destOrd="0" parTransId="{786B2A76-5495-47DB-A7F7-C7D64BFCF161}" sibTransId="{00D7D84B-17A8-4D48-8E5A-550C7846A512}"/>
    <dgm:cxn modelId="{46C96576-9B4F-407C-B983-D489041C05E2}" type="presParOf" srcId="{F9130ACB-60AB-41AA-80C8-D37BEAD9CCB2}" destId="{EB5D01B7-61AF-4FE5-B0FE-A66D5E6445FD}" srcOrd="0" destOrd="0" presId="urn:microsoft.com/office/officeart/2005/8/layout/radial3"/>
    <dgm:cxn modelId="{62454714-680A-47DB-8C9B-8E0A5AE89352}" type="presParOf" srcId="{EB5D01B7-61AF-4FE5-B0FE-A66D5E6445FD}" destId="{EE96010E-B055-4761-865C-F62C819CAF23}" srcOrd="0" destOrd="0" presId="urn:microsoft.com/office/officeart/2005/8/layout/radial3"/>
    <dgm:cxn modelId="{8756498A-6D86-4227-81FB-0207473D2BF8}" type="presParOf" srcId="{EB5D01B7-61AF-4FE5-B0FE-A66D5E6445FD}" destId="{7C22C334-5BB8-458A-901C-855F99EBEAA6}" srcOrd="1" destOrd="0" presId="urn:microsoft.com/office/officeart/2005/8/layout/radial3"/>
    <dgm:cxn modelId="{04EC8128-6EB0-4DF8-A43D-264B094CF940}" type="presParOf" srcId="{EB5D01B7-61AF-4FE5-B0FE-A66D5E6445FD}" destId="{2906C34D-3819-4C8F-8961-30A1646302A6}" srcOrd="2" destOrd="0" presId="urn:microsoft.com/office/officeart/2005/8/layout/radial3"/>
    <dgm:cxn modelId="{47E526A5-5467-4810-8CD1-5450F9113017}" type="presParOf" srcId="{EB5D01B7-61AF-4FE5-B0FE-A66D5E6445FD}" destId="{15A9162A-030E-463C-8526-4ABFBD9ECF4C}" srcOrd="3" destOrd="0" presId="urn:microsoft.com/office/officeart/2005/8/layout/radial3"/>
    <dgm:cxn modelId="{DB3BF841-4D3E-495C-9A64-38D52B493474}" type="presParOf" srcId="{EB5D01B7-61AF-4FE5-B0FE-A66D5E6445FD}" destId="{8060D9C1-79E1-45EA-9A5D-3AD23B6AA81D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4973A4-D4CE-4A23-8F58-AB8E98796D8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7F03E5E-FFB6-47FB-93A2-FAD91C6F014D}">
      <dgm:prSet phldrT="[Text]"/>
      <dgm:spPr/>
      <dgm:t>
        <a:bodyPr/>
        <a:lstStyle/>
        <a:p>
          <a:r>
            <a:rPr lang="en-US" b="0" i="0" dirty="0"/>
            <a:t>Online testing</a:t>
          </a:r>
          <a:endParaRPr lang="en-US" dirty="0"/>
        </a:p>
      </dgm:t>
    </dgm:pt>
    <dgm:pt modelId="{684730BD-643D-48B5-9A6F-0304515B1073}" type="parTrans" cxnId="{A6DB5FAC-11A5-4A32-82A6-D080C672952D}">
      <dgm:prSet/>
      <dgm:spPr/>
      <dgm:t>
        <a:bodyPr/>
        <a:lstStyle/>
        <a:p>
          <a:endParaRPr lang="en-US"/>
        </a:p>
      </dgm:t>
    </dgm:pt>
    <dgm:pt modelId="{F8EE98C4-E1A8-4C8D-A58C-CB1E100E6C8C}" type="sibTrans" cxnId="{A6DB5FAC-11A5-4A32-82A6-D080C672952D}">
      <dgm:prSet/>
      <dgm:spPr/>
      <dgm:t>
        <a:bodyPr/>
        <a:lstStyle/>
        <a:p>
          <a:endParaRPr lang="en-US"/>
        </a:p>
      </dgm:t>
    </dgm:pt>
    <dgm:pt modelId="{A1AE2670-806A-48B4-B6E0-BDC852B7B793}">
      <dgm:prSet phldrT="[Text]"/>
      <dgm:spPr/>
      <dgm:t>
        <a:bodyPr/>
        <a:lstStyle/>
        <a:p>
          <a:r>
            <a:rPr lang="en-US" b="0" i="0" dirty="0"/>
            <a:t>Signal calibration</a:t>
          </a:r>
          <a:endParaRPr lang="en-US" dirty="0"/>
        </a:p>
      </dgm:t>
    </dgm:pt>
    <dgm:pt modelId="{665F7FCA-924F-44DC-A702-BCCB8A744538}" type="parTrans" cxnId="{F707FB73-777C-45A9-99F2-1015A5B1E0E5}">
      <dgm:prSet/>
      <dgm:spPr/>
      <dgm:t>
        <a:bodyPr/>
        <a:lstStyle/>
        <a:p>
          <a:endParaRPr lang="en-US"/>
        </a:p>
      </dgm:t>
    </dgm:pt>
    <dgm:pt modelId="{EBD309DE-0EF3-46AC-8252-62B969E55904}" type="sibTrans" cxnId="{F707FB73-777C-45A9-99F2-1015A5B1E0E5}">
      <dgm:prSet/>
      <dgm:spPr/>
      <dgm:t>
        <a:bodyPr/>
        <a:lstStyle/>
        <a:p>
          <a:endParaRPr lang="en-US"/>
        </a:p>
      </dgm:t>
    </dgm:pt>
    <dgm:pt modelId="{C725F982-1612-4A06-A4D6-BAB4B07B17F5}">
      <dgm:prSet phldrT="[Text]"/>
      <dgm:spPr/>
      <dgm:t>
        <a:bodyPr/>
        <a:lstStyle/>
        <a:p>
          <a:r>
            <a:rPr lang="en-US" dirty="0"/>
            <a:t>Scalability</a:t>
          </a:r>
        </a:p>
      </dgm:t>
    </dgm:pt>
    <dgm:pt modelId="{88B05A4A-2E8D-4A6F-886D-2D6D0EA28F74}" type="parTrans" cxnId="{086DA79B-A982-435C-A44A-2365BCACB161}">
      <dgm:prSet/>
      <dgm:spPr/>
      <dgm:t>
        <a:bodyPr/>
        <a:lstStyle/>
        <a:p>
          <a:endParaRPr lang="en-US"/>
        </a:p>
      </dgm:t>
    </dgm:pt>
    <dgm:pt modelId="{8F088DAB-768E-4A01-9282-23CAEB368DFB}" type="sibTrans" cxnId="{086DA79B-A982-435C-A44A-2365BCACB161}">
      <dgm:prSet/>
      <dgm:spPr/>
      <dgm:t>
        <a:bodyPr/>
        <a:lstStyle/>
        <a:p>
          <a:endParaRPr lang="en-US"/>
        </a:p>
      </dgm:t>
    </dgm:pt>
    <dgm:pt modelId="{881A36EB-4F00-4C30-9D90-E970500DBDA4}" type="pres">
      <dgm:prSet presAssocID="{694973A4-D4CE-4A23-8F58-AB8E98796D82}" presName="Name0" presStyleCnt="0">
        <dgm:presLayoutVars>
          <dgm:dir/>
          <dgm:animLvl val="lvl"/>
          <dgm:resizeHandles val="exact"/>
        </dgm:presLayoutVars>
      </dgm:prSet>
      <dgm:spPr/>
    </dgm:pt>
    <dgm:pt modelId="{C88D7022-62A1-4B67-B144-FCE2935A6892}" type="pres">
      <dgm:prSet presAssocID="{87F03E5E-FFB6-47FB-93A2-FAD91C6F014D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198C5FF-6B1B-4CEF-95E6-88C5E1B5EA5C}" type="pres">
      <dgm:prSet presAssocID="{F8EE98C4-E1A8-4C8D-A58C-CB1E100E6C8C}" presName="parTxOnlySpace" presStyleCnt="0"/>
      <dgm:spPr/>
    </dgm:pt>
    <dgm:pt modelId="{469B982A-7AFC-405F-9EF8-2C3DDED12795}" type="pres">
      <dgm:prSet presAssocID="{A1AE2670-806A-48B4-B6E0-BDC852B7B79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C9023FFF-CE8D-4E97-A46B-17558F4161FD}" type="pres">
      <dgm:prSet presAssocID="{EBD309DE-0EF3-46AC-8252-62B969E55904}" presName="parTxOnlySpace" presStyleCnt="0"/>
      <dgm:spPr/>
    </dgm:pt>
    <dgm:pt modelId="{F46BF41C-9FC2-4DE6-9162-F293E30E5E9C}" type="pres">
      <dgm:prSet presAssocID="{C725F982-1612-4A06-A4D6-BAB4B07B17F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66034F00-40B0-4E29-83AB-7BD1FC1053C1}" type="presOf" srcId="{694973A4-D4CE-4A23-8F58-AB8E98796D82}" destId="{881A36EB-4F00-4C30-9D90-E970500DBDA4}" srcOrd="0" destOrd="0" presId="urn:microsoft.com/office/officeart/2005/8/layout/chevron1"/>
    <dgm:cxn modelId="{4E9CFC1C-B26C-43E6-9333-C5B8F241EF10}" type="presOf" srcId="{C725F982-1612-4A06-A4D6-BAB4B07B17F5}" destId="{F46BF41C-9FC2-4DE6-9162-F293E30E5E9C}" srcOrd="0" destOrd="0" presId="urn:microsoft.com/office/officeart/2005/8/layout/chevron1"/>
    <dgm:cxn modelId="{7B71EC6A-2CC6-49F9-8088-9598C6761419}" type="presOf" srcId="{87F03E5E-FFB6-47FB-93A2-FAD91C6F014D}" destId="{C88D7022-62A1-4B67-B144-FCE2935A6892}" srcOrd="0" destOrd="0" presId="urn:microsoft.com/office/officeart/2005/8/layout/chevron1"/>
    <dgm:cxn modelId="{F707FB73-777C-45A9-99F2-1015A5B1E0E5}" srcId="{694973A4-D4CE-4A23-8F58-AB8E98796D82}" destId="{A1AE2670-806A-48B4-B6E0-BDC852B7B793}" srcOrd="1" destOrd="0" parTransId="{665F7FCA-924F-44DC-A702-BCCB8A744538}" sibTransId="{EBD309DE-0EF3-46AC-8252-62B969E55904}"/>
    <dgm:cxn modelId="{C2B3DE7F-8357-4B43-B98F-9F1E44A0267F}" type="presOf" srcId="{A1AE2670-806A-48B4-B6E0-BDC852B7B793}" destId="{469B982A-7AFC-405F-9EF8-2C3DDED12795}" srcOrd="0" destOrd="0" presId="urn:microsoft.com/office/officeart/2005/8/layout/chevron1"/>
    <dgm:cxn modelId="{086DA79B-A982-435C-A44A-2365BCACB161}" srcId="{694973A4-D4CE-4A23-8F58-AB8E98796D82}" destId="{C725F982-1612-4A06-A4D6-BAB4B07B17F5}" srcOrd="2" destOrd="0" parTransId="{88B05A4A-2E8D-4A6F-886D-2D6D0EA28F74}" sibTransId="{8F088DAB-768E-4A01-9282-23CAEB368DFB}"/>
    <dgm:cxn modelId="{A6DB5FAC-11A5-4A32-82A6-D080C672952D}" srcId="{694973A4-D4CE-4A23-8F58-AB8E98796D82}" destId="{87F03E5E-FFB6-47FB-93A2-FAD91C6F014D}" srcOrd="0" destOrd="0" parTransId="{684730BD-643D-48B5-9A6F-0304515B1073}" sibTransId="{F8EE98C4-E1A8-4C8D-A58C-CB1E100E6C8C}"/>
    <dgm:cxn modelId="{5CDA9B17-7EBA-4BD0-B357-4DF739C6B427}" type="presParOf" srcId="{881A36EB-4F00-4C30-9D90-E970500DBDA4}" destId="{C88D7022-62A1-4B67-B144-FCE2935A6892}" srcOrd="0" destOrd="0" presId="urn:microsoft.com/office/officeart/2005/8/layout/chevron1"/>
    <dgm:cxn modelId="{21E6DE9B-9F44-474A-AD84-B7893418458D}" type="presParOf" srcId="{881A36EB-4F00-4C30-9D90-E970500DBDA4}" destId="{F198C5FF-6B1B-4CEF-95E6-88C5E1B5EA5C}" srcOrd="1" destOrd="0" presId="urn:microsoft.com/office/officeart/2005/8/layout/chevron1"/>
    <dgm:cxn modelId="{9CF826C9-37DE-4951-9D49-335133008EBC}" type="presParOf" srcId="{881A36EB-4F00-4C30-9D90-E970500DBDA4}" destId="{469B982A-7AFC-405F-9EF8-2C3DDED12795}" srcOrd="2" destOrd="0" presId="urn:microsoft.com/office/officeart/2005/8/layout/chevron1"/>
    <dgm:cxn modelId="{2D52B2CB-C30D-4849-8504-FE06A7225D9C}" type="presParOf" srcId="{881A36EB-4F00-4C30-9D90-E970500DBDA4}" destId="{C9023FFF-CE8D-4E97-A46B-17558F4161FD}" srcOrd="3" destOrd="0" presId="urn:microsoft.com/office/officeart/2005/8/layout/chevron1"/>
    <dgm:cxn modelId="{4E794D77-DE3F-461D-9C45-BD06C0E25EC3}" type="presParOf" srcId="{881A36EB-4F00-4C30-9D90-E970500DBDA4}" destId="{F46BF41C-9FC2-4DE6-9162-F293E30E5E9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96010E-B055-4761-865C-F62C819CAF23}">
      <dsp:nvSpPr>
        <dsp:cNvPr id="0" name=""/>
        <dsp:cNvSpPr/>
      </dsp:nvSpPr>
      <dsp:spPr>
        <a:xfrm>
          <a:off x="1593856" y="554081"/>
          <a:ext cx="1380343" cy="1380343"/>
        </a:xfrm>
        <a:prstGeom prst="ellipse">
          <a:avLst/>
        </a:prstGeom>
        <a:solidFill>
          <a:srgbClr val="0D154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Fault Diagnosis</a:t>
          </a:r>
        </a:p>
      </dsp:txBody>
      <dsp:txXfrm>
        <a:off x="1796003" y="756228"/>
        <a:ext cx="976049" cy="976049"/>
      </dsp:txXfrm>
    </dsp:sp>
    <dsp:sp modelId="{7C22C334-5BB8-458A-901C-855F99EBEAA6}">
      <dsp:nvSpPr>
        <dsp:cNvPr id="0" name=""/>
        <dsp:cNvSpPr/>
      </dsp:nvSpPr>
      <dsp:spPr>
        <a:xfrm>
          <a:off x="1166783" y="201573"/>
          <a:ext cx="690171" cy="690171"/>
        </a:xfrm>
        <a:prstGeom prst="round2DiagRect">
          <a:avLst/>
        </a:prstGeom>
        <a:solidFill>
          <a:schemeClr val="accent2">
            <a:alpha val="50000"/>
            <a:hueOff val="39530"/>
            <a:satOff val="-908"/>
            <a:lumOff val="27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AI</a:t>
          </a:r>
        </a:p>
      </dsp:txBody>
      <dsp:txXfrm>
        <a:off x="1200474" y="235264"/>
        <a:ext cx="622789" cy="622789"/>
      </dsp:txXfrm>
    </dsp:sp>
    <dsp:sp modelId="{2906C34D-3819-4C8F-8961-30A1646302A6}">
      <dsp:nvSpPr>
        <dsp:cNvPr id="0" name=""/>
        <dsp:cNvSpPr/>
      </dsp:nvSpPr>
      <dsp:spPr>
        <a:xfrm>
          <a:off x="2730627" y="182236"/>
          <a:ext cx="690171" cy="690171"/>
        </a:xfrm>
        <a:prstGeom prst="round2DiagRect">
          <a:avLst/>
        </a:prstGeom>
        <a:solidFill>
          <a:schemeClr val="accent2">
            <a:alpha val="50000"/>
            <a:hueOff val="79060"/>
            <a:satOff val="-1816"/>
            <a:lumOff val="5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Online</a:t>
          </a:r>
        </a:p>
      </dsp:txBody>
      <dsp:txXfrm>
        <a:off x="2764318" y="215927"/>
        <a:ext cx="622789" cy="622789"/>
      </dsp:txXfrm>
    </dsp:sp>
    <dsp:sp modelId="{15A9162A-030E-463C-8526-4ABFBD9ECF4C}">
      <dsp:nvSpPr>
        <dsp:cNvPr id="0" name=""/>
        <dsp:cNvSpPr/>
      </dsp:nvSpPr>
      <dsp:spPr>
        <a:xfrm>
          <a:off x="2730630" y="1567862"/>
          <a:ext cx="690171" cy="690171"/>
        </a:xfrm>
        <a:prstGeom prst="round2DiagRect">
          <a:avLst/>
        </a:prstGeom>
        <a:solidFill>
          <a:schemeClr val="accent2">
            <a:alpha val="50000"/>
            <a:hueOff val="118591"/>
            <a:satOff val="-2723"/>
            <a:lumOff val="83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Recovery</a:t>
          </a:r>
        </a:p>
      </dsp:txBody>
      <dsp:txXfrm>
        <a:off x="2764321" y="1601553"/>
        <a:ext cx="622789" cy="622789"/>
      </dsp:txXfrm>
    </dsp:sp>
    <dsp:sp modelId="{8060D9C1-79E1-45EA-9A5D-3AD23B6AA81D}">
      <dsp:nvSpPr>
        <dsp:cNvPr id="0" name=""/>
        <dsp:cNvSpPr/>
      </dsp:nvSpPr>
      <dsp:spPr>
        <a:xfrm>
          <a:off x="1147083" y="1567856"/>
          <a:ext cx="690171" cy="690171"/>
        </a:xfrm>
        <a:prstGeom prst="round2DiagRect">
          <a:avLst/>
        </a:prstGeom>
        <a:solidFill>
          <a:schemeClr val="accent2">
            <a:alpha val="50000"/>
            <a:hueOff val="158121"/>
            <a:satOff val="-3631"/>
            <a:lumOff val="1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Rep</a:t>
          </a:r>
        </a:p>
      </dsp:txBody>
      <dsp:txXfrm>
        <a:off x="1180774" y="1601547"/>
        <a:ext cx="622789" cy="6227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8D7022-62A1-4B67-B144-FCE2935A6892}">
      <dsp:nvSpPr>
        <dsp:cNvPr id="0" name=""/>
        <dsp:cNvSpPr/>
      </dsp:nvSpPr>
      <dsp:spPr>
        <a:xfrm>
          <a:off x="2088" y="1443547"/>
          <a:ext cx="2544505" cy="10178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/>
            <a:t>Online testing</a:t>
          </a:r>
          <a:endParaRPr lang="en-US" sz="2400" kern="1200" dirty="0"/>
        </a:p>
      </dsp:txBody>
      <dsp:txXfrm>
        <a:off x="510989" y="1443547"/>
        <a:ext cx="1526703" cy="1017802"/>
      </dsp:txXfrm>
    </dsp:sp>
    <dsp:sp modelId="{469B982A-7AFC-405F-9EF8-2C3DDED12795}">
      <dsp:nvSpPr>
        <dsp:cNvPr id="0" name=""/>
        <dsp:cNvSpPr/>
      </dsp:nvSpPr>
      <dsp:spPr>
        <a:xfrm>
          <a:off x="2292143" y="1443547"/>
          <a:ext cx="2544505" cy="10178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/>
            <a:t>Signal calibration</a:t>
          </a:r>
          <a:endParaRPr lang="en-US" sz="2400" kern="1200" dirty="0"/>
        </a:p>
      </dsp:txBody>
      <dsp:txXfrm>
        <a:off x="2801044" y="1443547"/>
        <a:ext cx="1526703" cy="1017802"/>
      </dsp:txXfrm>
    </dsp:sp>
    <dsp:sp modelId="{F46BF41C-9FC2-4DE6-9162-F293E30E5E9C}">
      <dsp:nvSpPr>
        <dsp:cNvPr id="0" name=""/>
        <dsp:cNvSpPr/>
      </dsp:nvSpPr>
      <dsp:spPr>
        <a:xfrm>
          <a:off x="4582198" y="1443547"/>
          <a:ext cx="2544505" cy="10178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Scalability</a:t>
          </a:r>
        </a:p>
      </dsp:txBody>
      <dsp:txXfrm>
        <a:off x="5091099" y="1443547"/>
        <a:ext cx="1526703" cy="10178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6EE9AF7-EB07-4AC9-AEF0-8BB95B879CFB}" type="datetimeFigureOut">
              <a:rPr lang="en-US"/>
              <a:t>5/2/2023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1219200" y="3300413"/>
            <a:ext cx="9753600" cy="270033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B5FE63F-6413-416A-9BB9-9D45667C45E7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1200" b="0" i="0" u="none" strike="noStrike" cap="none" spc="0" baseline="30000">
                <a:solidFill>
                  <a:schemeClr val="tx1"/>
                </a:solidFill>
                <a:latin typeface="Arial"/>
                <a:ea typeface="Arial"/>
                <a:cs typeface="Arial"/>
              </a:rPr>
              <a:t>give a short summary of what your project is about</a:t>
            </a:r>
            <a:endParaRPr sz="1200" b="0" i="0" u="none" strike="noStrike" cap="none" spc="0" baseline="300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en-US" sz="1200" b="0" i="0" u="none" strike="noStrike" cap="none" spc="0" baseline="30000">
                <a:solidFill>
                  <a:schemeClr val="tx1"/>
                </a:solidFill>
                <a:latin typeface="Arial"/>
                <a:ea typeface="Arial"/>
                <a:cs typeface="Arial"/>
              </a:rPr>
              <a:t>if you have any interfaces with other XFEL R&amp;D or operation activities both on the accelerator and/or photon system side, mention them here</a:t>
            </a:r>
            <a:endParaRPr sz="1200" b="0" i="0" u="none" strike="noStrike" cap="none" spc="0" baseline="300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en-US" sz="1200" b="0" i="0" u="none" strike="noStrike" cap="none" spc="0" baseline="30000">
                <a:solidFill>
                  <a:schemeClr val="tx1"/>
                </a:solidFill>
                <a:latin typeface="Arial"/>
                <a:ea typeface="Arial"/>
                <a:cs typeface="Arial"/>
              </a:rPr>
              <a:t>if you promised any deliverables, list them here</a:t>
            </a:r>
            <a:endParaRPr sz="1200" b="0" i="0" u="none" strike="noStrike" cap="none" spc="0" baseline="300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6955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1200" b="0" i="0" u="none" strike="noStrike" cap="none" spc="0" baseline="30000">
                <a:solidFill>
                  <a:schemeClr val="tx1"/>
                </a:solidFill>
                <a:latin typeface="Arial"/>
                <a:ea typeface="Arial"/>
                <a:cs typeface="Arial"/>
              </a:rPr>
              <a:t>give a short summary of what your project is about</a:t>
            </a:r>
            <a:endParaRPr sz="1200" b="0" i="0" u="none" strike="noStrike" cap="none" spc="0" baseline="300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en-US" sz="1200" b="0" i="0" u="none" strike="noStrike" cap="none" spc="0" baseline="30000">
                <a:solidFill>
                  <a:schemeClr val="tx1"/>
                </a:solidFill>
                <a:latin typeface="Arial"/>
                <a:ea typeface="Arial"/>
                <a:cs typeface="Arial"/>
              </a:rPr>
              <a:t>if you have any interfaces with other XFEL R&amp;D or operation activities both on the accelerator and/or photon system side, mention them here</a:t>
            </a:r>
            <a:endParaRPr sz="1200" b="0" i="0" u="none" strike="noStrike" cap="none" spc="0" baseline="300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en-US" sz="1200" b="0" i="0" u="none" strike="noStrike" cap="none" spc="0" baseline="30000">
                <a:solidFill>
                  <a:schemeClr val="tx1"/>
                </a:solidFill>
                <a:latin typeface="Arial"/>
                <a:ea typeface="Arial"/>
                <a:cs typeface="Arial"/>
              </a:rPr>
              <a:t>if you promised any deliverables, list them here</a:t>
            </a:r>
            <a:endParaRPr sz="1200" b="0" i="0" u="none" strike="noStrike" cap="none" spc="0" baseline="300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478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1200" b="0" i="0" u="none" strike="noStrike" cap="none" spc="0" baseline="300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this matches  your summary in the written report</a:t>
            </a:r>
            <a:endParaRPr sz="1200" b="0" i="0" u="none" baseline="300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>
              <a:defRPr/>
            </a:pPr>
            <a:r>
              <a:rPr lang="de-DE" sz="1200" b="0" i="0" u="none" strike="noStrike" cap="none" spc="0" baseline="300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depending on the amount of presentation time assigned to your report, you can use up to 3 slides on this topic</a:t>
            </a:r>
            <a:endParaRPr sz="1200" baseline="30000">
              <a:latin typeface="Calibri"/>
            </a:endParaRPr>
          </a:p>
          <a:p>
            <a:pPr>
              <a:defRPr/>
            </a:pPr>
            <a:r>
              <a:rPr lang="de-DE" sz="1200" b="0" i="0" u="none" strike="noStrike" cap="none" spc="0" baseline="300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if this is your final report, give the achievements of the entire R&amp;D project</a:t>
            </a:r>
            <a:endParaRPr sz="1200" baseline="30000"/>
          </a:p>
          <a:p>
            <a:pPr>
              <a:defRPr/>
            </a:pPr>
            <a:endParaRPr sz="1200" baseline="30000"/>
          </a:p>
          <a:p>
            <a:pPr lvl="1">
              <a:defRPr/>
            </a:pPr>
            <a:r>
              <a:rPr lang="en-US" sz="12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Hire a software expert</a:t>
            </a:r>
            <a:endParaRPr sz="1200" b="0" i="0" u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lvl="1">
              <a:defRPr/>
            </a:pPr>
            <a:r>
              <a:rPr lang="en-US" sz="12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Online implementation of the previously developed trip event logger </a:t>
            </a:r>
            <a:endParaRPr sz="1200" b="0" i="0" u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lvl="1">
              <a:defRPr/>
            </a:pPr>
            <a:r>
              <a:rPr lang="en-US" sz="12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Integration for other modules like signal calibration. </a:t>
            </a:r>
            <a:endParaRPr sz="1200" b="0" i="0" u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>
              <a:defRPr/>
            </a:pPr>
            <a:endParaRPr sz="1200" b="0" i="0" u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1200" b="0" i="0" u="none" strike="noStrike" cap="none" spc="0" baseline="300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this matches  your summary in the written report</a:t>
            </a:r>
            <a:endParaRPr sz="1200" b="0" i="0" u="none" baseline="300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>
              <a:defRPr/>
            </a:pPr>
            <a:r>
              <a:rPr lang="de-DE" sz="1200" b="0" i="0" u="none" strike="noStrike" cap="none" spc="0" baseline="300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depending on the amount of presentation time assigned to your report, you can use up to 3 slides on this topic</a:t>
            </a:r>
            <a:endParaRPr sz="1200" baseline="30000">
              <a:latin typeface="Calibri"/>
            </a:endParaRPr>
          </a:p>
          <a:p>
            <a:pPr>
              <a:defRPr/>
            </a:pPr>
            <a:r>
              <a:rPr lang="de-DE" sz="1200" b="0" i="0" u="none" strike="noStrike" cap="none" spc="0" baseline="300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if this is your final report, give the achievements of the entire R&amp;D project</a:t>
            </a:r>
            <a:endParaRPr sz="1200" baseline="30000"/>
          </a:p>
          <a:p>
            <a:pPr>
              <a:defRPr/>
            </a:pPr>
            <a:endParaRPr sz="1200" baseline="30000"/>
          </a:p>
          <a:p>
            <a:pPr lvl="1">
              <a:defRPr/>
            </a:pPr>
            <a:r>
              <a:rPr lang="en-US" sz="12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Hire a software expert</a:t>
            </a:r>
            <a:endParaRPr sz="1200" b="0" i="0" u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lvl="1">
              <a:defRPr/>
            </a:pPr>
            <a:r>
              <a:rPr lang="en-US" sz="12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Online implementation of the previously developed trip event logger </a:t>
            </a:r>
            <a:endParaRPr sz="1200" b="0" i="0" u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lvl="1">
              <a:defRPr/>
            </a:pPr>
            <a:r>
              <a:rPr lang="en-US" sz="12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Integration for other modules like signal calibration. </a:t>
            </a:r>
            <a:endParaRPr sz="1200" b="0" i="0" u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>
              <a:defRPr/>
            </a:pPr>
            <a:endParaRPr sz="1200" b="0" i="0" u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3333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1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this matches  your summary in the written report</a:t>
            </a:r>
            <a:endParaRPr sz="1200">
              <a:latin typeface="Calibri"/>
            </a:endParaRPr>
          </a:p>
          <a:p>
            <a:pPr>
              <a:defRPr/>
            </a:pPr>
            <a:r>
              <a:rPr lang="de-DE" sz="1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depending on the amount of presentation time assigned to your report, you can use up to 3 slides on this topic</a:t>
            </a:r>
            <a:endParaRPr sz="1200">
              <a:latin typeface="Calibri"/>
            </a:endParaRPr>
          </a:p>
          <a:p>
            <a:pPr>
              <a:defRPr/>
            </a:pPr>
            <a:r>
              <a:rPr lang="de-DE" sz="1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if this is your final report, give the achievements of the entire R&amp;D project</a:t>
            </a:r>
            <a:endParaRPr sz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1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this matches  your summary in the written report</a:t>
            </a:r>
            <a:endParaRPr sz="1200">
              <a:latin typeface="Calibri"/>
            </a:endParaRPr>
          </a:p>
          <a:p>
            <a:pPr>
              <a:defRPr/>
            </a:pPr>
            <a:r>
              <a:rPr lang="de-DE" sz="1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depending on the amount of presentation time assigned to your report, you can use up to 3 slides on this topic</a:t>
            </a:r>
            <a:endParaRPr sz="1200">
              <a:latin typeface="Calibri"/>
            </a:endParaRPr>
          </a:p>
          <a:p>
            <a:pPr>
              <a:defRPr/>
            </a:pPr>
            <a:r>
              <a:rPr lang="de-DE" sz="1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if this is your final report, give the achievements of the entire R&amp;D project</a:t>
            </a:r>
            <a:endParaRPr sz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62510788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6311899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1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this matches  your summary in the written report</a:t>
            </a:r>
            <a:endParaRPr sz="1200">
              <a:latin typeface="Calibri"/>
            </a:endParaRPr>
          </a:p>
          <a:p>
            <a:pPr>
              <a:defRPr/>
            </a:pPr>
            <a:r>
              <a:rPr lang="de-DE" sz="1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depending on the amount of presentation time assigned to your report, you can use up to 3 slides on this topic</a:t>
            </a:r>
            <a:endParaRPr sz="1200">
              <a:latin typeface="Calibri"/>
            </a:endParaRPr>
          </a:p>
          <a:p>
            <a:pPr>
              <a:defRPr/>
            </a:pPr>
            <a:r>
              <a:rPr lang="de-DE" sz="1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if this is your final report, give the achievements of the entire R&amp;D project</a:t>
            </a:r>
            <a:endParaRPr sz="1200"/>
          </a:p>
        </p:txBody>
      </p:sp>
      <p:sp>
        <p:nvSpPr>
          <p:cNvPr id="5156297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1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describe the planned activities for the this year</a:t>
            </a:r>
            <a:endParaRPr sz="1200"/>
          </a:p>
          <a:p>
            <a:pPr>
              <a:defRPr/>
            </a:pPr>
            <a:r>
              <a:rPr lang="de-DE" sz="1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are there any risk that may challenge this plans</a:t>
            </a:r>
            <a:endParaRPr sz="1200"/>
          </a:p>
          <a:p>
            <a:pPr>
              <a:defRPr/>
            </a:pPr>
            <a:r>
              <a:rPr lang="de-DE" sz="1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if this is your final report, summarize the achievements of the entire R&amp;D project</a:t>
            </a:r>
            <a:endParaRPr sz="1200"/>
          </a:p>
          <a:p>
            <a:pPr lvl="1">
              <a:defRPr/>
            </a:pPr>
            <a:r>
              <a:rPr lang="de-DE" sz="1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give list of deliverable</a:t>
            </a:r>
            <a:endParaRPr sz="1200"/>
          </a:p>
          <a:p>
            <a:pPr lvl="1">
              <a:defRPr/>
            </a:pPr>
            <a:r>
              <a:rPr lang="de-DE" sz="1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give a short summary of its planned content</a:t>
            </a:r>
            <a:endParaRPr sz="1200">
              <a:latin typeface="Calibri"/>
            </a:endParaRPr>
          </a:p>
          <a:p>
            <a:pPr>
              <a:defRPr/>
            </a:pPr>
            <a:r>
              <a:rPr lang="de-DE" sz="1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do you plan a </a:t>
            </a:r>
            <a:r>
              <a:rPr lang="de-DE" sz="1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follow-up proposal</a:t>
            </a:r>
            <a:endParaRPr sz="1200">
              <a:latin typeface="Calibri"/>
            </a:endParaRPr>
          </a:p>
          <a:p>
            <a:pPr>
              <a:defRPr/>
            </a:pPr>
            <a:r>
              <a:rPr lang="de-DE" sz="1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give a short summary of its planned content for the follow-up</a:t>
            </a:r>
            <a:endParaRPr sz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612000" y="1120776"/>
            <a:ext cx="8039624" cy="1050925"/>
          </a:xfrm>
        </p:spPr>
        <p:txBody>
          <a:bodyPr anchor="b"/>
          <a:lstStyle>
            <a:lvl1pPr algn="l">
              <a:defRPr sz="28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623889" y="2583180"/>
            <a:ext cx="8039624" cy="333025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/>
          </a:p>
        </p:txBody>
      </p:sp>
      <p:pic>
        <p:nvPicPr>
          <p:cNvPr id="7" name="Grafik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144125" y="771527"/>
            <a:ext cx="1423988" cy="142234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623888" y="6413956"/>
            <a:ext cx="2275200" cy="1204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10136119" y="2518681"/>
            <a:ext cx="1440000" cy="1440000"/>
          </a:xfrm>
          <a:prstGeom prst="rect">
            <a:avLst/>
          </a:prstGeom>
        </p:spPr>
      </p:pic>
      <p:pic>
        <p:nvPicPr>
          <p:cNvPr id="12" name="Picture 11" descr="Helmholtz-Logo-Blue-RGB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9930130" y="4438650"/>
            <a:ext cx="1852941" cy="25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, Picture,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8" y="2024063"/>
            <a:ext cx="8101013" cy="388937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23887" y="5913438"/>
            <a:ext cx="8101013" cy="241299"/>
          </a:xfrm>
        </p:spPr>
        <p:txBody>
          <a:bodyPr tIns="36000" rIns="0"/>
          <a:lstStyle>
            <a:lvl1pPr marL="0" indent="0">
              <a:buFont typeface="Arial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  <a:endParaRPr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 bwMode="auto">
          <a:xfrm>
            <a:off x="8934451" y="2033590"/>
            <a:ext cx="2633662" cy="3879847"/>
          </a:xfrm>
        </p:spPr>
        <p:txBody>
          <a:bodyPr/>
          <a:lstStyle>
            <a:lvl1pPr marL="266700" indent="-266700">
              <a:defRPr sz="1400"/>
            </a:lvl1pPr>
            <a:lvl2pPr marL="542925" indent="-276225">
              <a:defRPr sz="1400"/>
            </a:lvl2pPr>
            <a:lvl3pPr marL="809625" indent="-266700">
              <a:defRPr sz="1400"/>
            </a:lvl3pPr>
            <a:lvl4pPr marL="990600" indent="-180975">
              <a:defRPr sz="1400"/>
            </a:lvl4pPr>
            <a:lvl5pPr marL="1162050" indent="-171450">
              <a:defRPr sz="1400"/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612000" y="1120776"/>
            <a:ext cx="8039624" cy="1050925"/>
          </a:xfrm>
        </p:spPr>
        <p:txBody>
          <a:bodyPr anchor="b"/>
          <a:lstStyle>
            <a:lvl1pPr algn="l">
              <a:defRPr sz="28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623889" y="2583180"/>
            <a:ext cx="8039624" cy="333025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/>
          </a:p>
        </p:txBody>
      </p:sp>
      <p:pic>
        <p:nvPicPr>
          <p:cNvPr id="7" name="Grafik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144125" y="771527"/>
            <a:ext cx="1423988" cy="142234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623888" y="6413956"/>
            <a:ext cx="2275200" cy="1204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10136119" y="2518681"/>
            <a:ext cx="1440000" cy="1440000"/>
          </a:xfrm>
          <a:prstGeom prst="rect">
            <a:avLst/>
          </a:prstGeom>
        </p:spPr>
      </p:pic>
      <p:pic>
        <p:nvPicPr>
          <p:cNvPr id="12" name="Picture 11" descr="Helmholtz-Logo-Blue-RGB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9930130" y="4438650"/>
            <a:ext cx="1852941" cy="25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Chapter brea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06635" y="1552576"/>
            <a:ext cx="10961477" cy="3814764"/>
          </a:xfrm>
        </p:spPr>
        <p:txBody>
          <a:bodyPr anchor="ctr"/>
          <a:lstStyle>
            <a:lvl1pPr>
              <a:defRPr sz="6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7" y="5448300"/>
            <a:ext cx="10944225" cy="57467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and Big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8" y="2024063"/>
            <a:ext cx="10944224" cy="388937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ig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8" y="828675"/>
            <a:ext cx="10944224" cy="508476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623887" y="5913438"/>
            <a:ext cx="10944225" cy="241299"/>
          </a:xfrm>
        </p:spPr>
        <p:txBody>
          <a:bodyPr tIns="36000" rIns="0"/>
          <a:lstStyle>
            <a:lvl1pPr marL="0" indent="0">
              <a:buFont typeface="Arial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 Pictu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9" y="1196976"/>
            <a:ext cx="5292723" cy="471646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 bwMode="auto">
          <a:xfrm>
            <a:off x="6275388" y="1196976"/>
            <a:ext cx="5292725" cy="471646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23888" y="5913438"/>
            <a:ext cx="5292726" cy="241299"/>
          </a:xfrm>
        </p:spPr>
        <p:txBody>
          <a:bodyPr tIns="36000" rIns="0"/>
          <a:lstStyle>
            <a:lvl1pPr marL="0" indent="0">
              <a:buFont typeface="Arial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  <a:endParaRPr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6275385" y="5913438"/>
            <a:ext cx="5292727" cy="241299"/>
          </a:xfrm>
        </p:spPr>
        <p:txBody>
          <a:bodyPr tIns="36000" rIns="0"/>
          <a:lstStyle>
            <a:lvl1pPr marL="0" indent="0">
              <a:buFont typeface="Arial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and 2 Pictu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7" y="2024063"/>
            <a:ext cx="5292725" cy="306228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 bwMode="auto">
          <a:xfrm>
            <a:off x="6275389" y="2024063"/>
            <a:ext cx="5292724" cy="306228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23888" y="5086351"/>
            <a:ext cx="5292726" cy="241299"/>
          </a:xfrm>
        </p:spPr>
        <p:txBody>
          <a:bodyPr tIns="36000" rIns="0"/>
          <a:lstStyle>
            <a:lvl1pPr marL="0" indent="0">
              <a:buFont typeface="Arial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  <a:endParaRPr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6275385" y="5086351"/>
            <a:ext cx="5292727" cy="241299"/>
          </a:xfrm>
        </p:spPr>
        <p:txBody>
          <a:bodyPr tIns="36000" rIns="0"/>
          <a:lstStyle>
            <a:lvl1pPr marL="0" indent="0">
              <a:buFont typeface="Arial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1189" y="692696"/>
            <a:ext cx="10956924" cy="780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, Picture,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8" y="2024063"/>
            <a:ext cx="8101013" cy="388937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23887" y="5913438"/>
            <a:ext cx="8101013" cy="241299"/>
          </a:xfrm>
        </p:spPr>
        <p:txBody>
          <a:bodyPr tIns="36000" rIns="0"/>
          <a:lstStyle>
            <a:lvl1pPr marL="0" indent="0">
              <a:buFont typeface="Arial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  <a:endParaRPr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 bwMode="auto">
          <a:xfrm>
            <a:off x="8934451" y="2033590"/>
            <a:ext cx="2633662" cy="3879847"/>
          </a:xfrm>
        </p:spPr>
        <p:txBody>
          <a:bodyPr/>
          <a:lstStyle>
            <a:lvl1pPr marL="266700" indent="-266700">
              <a:defRPr sz="1400"/>
            </a:lvl1pPr>
            <a:lvl2pPr marL="542925" indent="-276225">
              <a:defRPr sz="1400"/>
            </a:lvl2pPr>
            <a:lvl3pPr marL="809625" indent="-266700">
              <a:defRPr sz="1400"/>
            </a:lvl3pPr>
            <a:lvl4pPr marL="990600" indent="-180975">
              <a:defRPr sz="1400"/>
            </a:lvl4pPr>
            <a:lvl5pPr marL="1162050" indent="-171450">
              <a:defRPr sz="1400"/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Chapter brea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06635" y="1552576"/>
            <a:ext cx="10961477" cy="3814764"/>
          </a:xfrm>
        </p:spPr>
        <p:txBody>
          <a:bodyPr anchor="ctr"/>
          <a:lstStyle>
            <a:lvl1pPr>
              <a:defRPr sz="6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7" y="5448300"/>
            <a:ext cx="10944225" cy="57467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and Big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8" y="2024063"/>
            <a:ext cx="10944224" cy="388937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ig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8" y="828675"/>
            <a:ext cx="10944224" cy="508476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623887" y="5913438"/>
            <a:ext cx="10944225" cy="241299"/>
          </a:xfrm>
        </p:spPr>
        <p:txBody>
          <a:bodyPr tIns="36000" rIns="0"/>
          <a:lstStyle>
            <a:lvl1pPr marL="0" indent="0">
              <a:buFont typeface="Arial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 Pictu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9" y="1196976"/>
            <a:ext cx="5292723" cy="471646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 bwMode="auto">
          <a:xfrm>
            <a:off x="6275388" y="1196976"/>
            <a:ext cx="5292725" cy="471646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23888" y="5913438"/>
            <a:ext cx="5292726" cy="241299"/>
          </a:xfrm>
        </p:spPr>
        <p:txBody>
          <a:bodyPr tIns="36000" rIns="0"/>
          <a:lstStyle>
            <a:lvl1pPr marL="0" indent="0">
              <a:buFont typeface="Arial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  <a:endParaRPr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6275385" y="5913438"/>
            <a:ext cx="5292727" cy="241299"/>
          </a:xfrm>
        </p:spPr>
        <p:txBody>
          <a:bodyPr tIns="36000" rIns="0"/>
          <a:lstStyle>
            <a:lvl1pPr marL="0" indent="0">
              <a:buFont typeface="Arial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and 2 Pictu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7" y="2024063"/>
            <a:ext cx="5292725" cy="306228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 bwMode="auto">
          <a:xfrm>
            <a:off x="6275389" y="2024063"/>
            <a:ext cx="5292724" cy="306228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23888" y="5086351"/>
            <a:ext cx="5292726" cy="241299"/>
          </a:xfrm>
        </p:spPr>
        <p:txBody>
          <a:bodyPr tIns="36000" rIns="0"/>
          <a:lstStyle>
            <a:lvl1pPr marL="0" indent="0">
              <a:buFont typeface="Arial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  <a:endParaRPr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6275385" y="5086351"/>
            <a:ext cx="5292727" cy="241299"/>
          </a:xfrm>
        </p:spPr>
        <p:txBody>
          <a:bodyPr tIns="36000" rIns="0"/>
          <a:lstStyle>
            <a:lvl1pPr marL="0" indent="0">
              <a:buFont typeface="Arial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11189" y="712232"/>
            <a:ext cx="10956924" cy="78054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9" y="2024063"/>
            <a:ext cx="10944224" cy="3889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en-US"/>
              <a:t>Level 1</a:t>
            </a:r>
            <a:endParaRPr/>
          </a:p>
          <a:p>
            <a:pPr lvl="1">
              <a:defRPr/>
            </a:pPr>
            <a:r>
              <a:rPr lang="en-US"/>
              <a:t>Level 2</a:t>
            </a:r>
            <a:endParaRPr/>
          </a:p>
          <a:p>
            <a:pPr lvl="2">
              <a:defRPr/>
            </a:pPr>
            <a:r>
              <a:rPr lang="en-US"/>
              <a:t>Level 3</a:t>
            </a:r>
            <a:endParaRPr/>
          </a:p>
          <a:p>
            <a:pPr lvl="3">
              <a:defRPr/>
            </a:pPr>
            <a:r>
              <a:rPr lang="en-US"/>
              <a:t>Level 4</a:t>
            </a:r>
            <a:endParaRPr/>
          </a:p>
          <a:p>
            <a:pPr lvl="4">
              <a:defRPr/>
            </a:pPr>
            <a:r>
              <a:rPr lang="en-US"/>
              <a:t>Level 5</a:t>
            </a:r>
            <a:endParaRPr/>
          </a:p>
        </p:txBody>
      </p:sp>
      <p:sp>
        <p:nvSpPr>
          <p:cNvPr id="9" name="Textfeld 8"/>
          <p:cNvSpPr txBox="1"/>
          <p:nvPr/>
        </p:nvSpPr>
        <p:spPr bwMode="auto">
          <a:xfrm>
            <a:off x="11377083" y="293577"/>
            <a:ext cx="514351" cy="2937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defRPr/>
            </a:pPr>
            <a:fld id="{A5DEC3FA-4FB7-4309-A077-6BB31CA8E81A}" type="slidenum">
              <a:rPr lang="en-US" sz="1600"/>
              <a:t>‹#›</a:t>
            </a:fld>
            <a:endParaRPr lang="en-US" sz="1600"/>
          </a:p>
        </p:txBody>
      </p:sp>
      <p:cxnSp>
        <p:nvCxnSpPr>
          <p:cNvPr id="11" name="Gerader Verbinder 10"/>
          <p:cNvCxnSpPr>
            <a:cxnSpLocks/>
          </p:cNvCxnSpPr>
          <p:nvPr/>
        </p:nvCxnSpPr>
        <p:spPr bwMode="auto">
          <a:xfrm>
            <a:off x="623889" y="339297"/>
            <a:ext cx="529272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>
            <a:cxnSpLocks/>
          </p:cNvCxnSpPr>
          <p:nvPr/>
        </p:nvCxnSpPr>
        <p:spPr bwMode="auto">
          <a:xfrm>
            <a:off x="6275389" y="339297"/>
            <a:ext cx="5292726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623888" y="6413956"/>
            <a:ext cx="2275200" cy="120448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 bwMode="auto">
          <a:xfrm>
            <a:off x="623888" y="346529"/>
            <a:ext cx="5292725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de-DE" sz="900">
                <a:latin typeface="Calibri"/>
              </a:rPr>
              <a:t>XFEL Accelerator R&amp;D Status| Fault Diagnosis for the LLRF Control System</a:t>
            </a:r>
            <a:endParaRPr/>
          </a:p>
        </p:txBody>
      </p:sp>
      <p:sp>
        <p:nvSpPr>
          <p:cNvPr id="8" name="Rechteck 7"/>
          <p:cNvSpPr/>
          <p:nvPr/>
        </p:nvSpPr>
        <p:spPr bwMode="auto">
          <a:xfrm>
            <a:off x="6275389" y="381001"/>
            <a:ext cx="529272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en-US" sz="900"/>
              <a:t>Annika Eichler | Leader | MSK-IPC | May 3, 2023</a:t>
            </a:r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3"/>
          <a:stretch/>
        </p:blipFill>
        <p:spPr bwMode="auto">
          <a:xfrm>
            <a:off x="10848113" y="5973115"/>
            <a:ext cx="720000" cy="720000"/>
          </a:xfrm>
          <a:prstGeom prst="rect">
            <a:avLst/>
          </a:prstGeom>
        </p:spPr>
      </p:pic>
      <p:pic>
        <p:nvPicPr>
          <p:cNvPr id="12" name="Picture 11" descr="Helmholtz-Logo-Blue-RGB"/>
          <p:cNvPicPr>
            <a:picLocks noChangeAspect="1"/>
          </p:cNvPicPr>
          <p:nvPr userDrawn="1"/>
        </p:nvPicPr>
        <p:blipFill>
          <a:blip r:embed="rId14"/>
          <a:stretch/>
        </p:blipFill>
        <p:spPr bwMode="auto">
          <a:xfrm>
            <a:off x="8688705" y="6207125"/>
            <a:ext cx="1852941" cy="25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l" defTabSz="914400">
        <a:lnSpc>
          <a:spcPct val="100000"/>
        </a:lnSpc>
        <a:spcBef>
          <a:spcPts val="0"/>
        </a:spcBef>
        <a:buNone/>
        <a:defRPr sz="220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505" indent="-357505" algn="l" defTabSz="914400">
        <a:lnSpc>
          <a:spcPct val="113999"/>
        </a:lnSpc>
        <a:spcBef>
          <a:spcPts val="1800"/>
        </a:spcBef>
        <a:buClr>
          <a:schemeClr val="bg2"/>
        </a:buClr>
        <a:buSzPct val="80000"/>
        <a:buFontTx/>
        <a:buChar char="*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357505" algn="l" defTabSz="914400">
        <a:lnSpc>
          <a:spcPct val="113999"/>
        </a:lnSpc>
        <a:spcBef>
          <a:spcPts val="0"/>
        </a:spcBef>
        <a:buClr>
          <a:schemeClr val="accent2"/>
        </a:buClr>
        <a:buFont typeface="Wingdings"/>
        <a:buChar char="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82980" indent="-268605" algn="l" defTabSz="914400">
        <a:lnSpc>
          <a:spcPct val="113999"/>
        </a:lnSpc>
        <a:spcBef>
          <a:spcPts val="0"/>
        </a:spcBef>
        <a:buSzPct val="60000"/>
        <a:buFont typeface="Arial"/>
        <a:buChar char="►"/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173355" algn="l" defTabSz="914400">
        <a:lnSpc>
          <a:spcPct val="113999"/>
        </a:lnSpc>
        <a:spcBef>
          <a:spcPts val="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348105" indent="-180975" algn="l" defTabSz="914400">
        <a:lnSpc>
          <a:spcPct val="113999"/>
        </a:lnSpc>
        <a:spcBef>
          <a:spcPts val="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11189" y="712232"/>
            <a:ext cx="10956924" cy="78054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9" y="2024063"/>
            <a:ext cx="10944224" cy="3889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en-US"/>
              <a:t>Level 1</a:t>
            </a:r>
            <a:endParaRPr/>
          </a:p>
          <a:p>
            <a:pPr lvl="1">
              <a:defRPr/>
            </a:pPr>
            <a:r>
              <a:rPr lang="en-US"/>
              <a:t>Level 2</a:t>
            </a:r>
            <a:endParaRPr/>
          </a:p>
          <a:p>
            <a:pPr lvl="2">
              <a:defRPr/>
            </a:pPr>
            <a:r>
              <a:rPr lang="en-US"/>
              <a:t>Level 3</a:t>
            </a:r>
            <a:endParaRPr/>
          </a:p>
          <a:p>
            <a:pPr lvl="3">
              <a:defRPr/>
            </a:pPr>
            <a:r>
              <a:rPr lang="en-US"/>
              <a:t>Level 4</a:t>
            </a:r>
            <a:endParaRPr/>
          </a:p>
          <a:p>
            <a:pPr lvl="4">
              <a:defRPr/>
            </a:pPr>
            <a:r>
              <a:rPr lang="en-US"/>
              <a:t>Level 5</a:t>
            </a:r>
            <a:endParaRPr/>
          </a:p>
        </p:txBody>
      </p:sp>
      <p:sp>
        <p:nvSpPr>
          <p:cNvPr id="9" name="Textfeld 8"/>
          <p:cNvSpPr txBox="1"/>
          <p:nvPr/>
        </p:nvSpPr>
        <p:spPr bwMode="auto">
          <a:xfrm>
            <a:off x="11377083" y="293577"/>
            <a:ext cx="514351" cy="2937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defRPr/>
            </a:pPr>
            <a:fld id="{A5DEC3FA-4FB7-4309-A077-6BB31CA8E81A}" type="slidenum">
              <a:rPr lang="en-US" sz="1600"/>
              <a:t>‹#›</a:t>
            </a:fld>
            <a:endParaRPr lang="en-US" sz="1600"/>
          </a:p>
        </p:txBody>
      </p:sp>
      <p:cxnSp>
        <p:nvCxnSpPr>
          <p:cNvPr id="11" name="Gerader Verbinder 10"/>
          <p:cNvCxnSpPr>
            <a:cxnSpLocks/>
          </p:cNvCxnSpPr>
          <p:nvPr/>
        </p:nvCxnSpPr>
        <p:spPr bwMode="auto">
          <a:xfrm>
            <a:off x="623889" y="339297"/>
            <a:ext cx="529272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>
            <a:cxnSpLocks/>
          </p:cNvCxnSpPr>
          <p:nvPr/>
        </p:nvCxnSpPr>
        <p:spPr bwMode="auto">
          <a:xfrm>
            <a:off x="6275389" y="339297"/>
            <a:ext cx="5292726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623888" y="6413956"/>
            <a:ext cx="2275200" cy="120448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 bwMode="auto">
          <a:xfrm>
            <a:off x="623888" y="381001"/>
            <a:ext cx="5292725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de-DE" sz="900">
                <a:latin typeface="Calibri"/>
              </a:rPr>
              <a:t>XFEL Accelerator R&amp;D Status</a:t>
            </a:r>
            <a:endParaRPr/>
          </a:p>
        </p:txBody>
      </p:sp>
      <p:sp>
        <p:nvSpPr>
          <p:cNvPr id="8" name="Rechteck 7"/>
          <p:cNvSpPr/>
          <p:nvPr/>
        </p:nvSpPr>
        <p:spPr bwMode="auto">
          <a:xfrm>
            <a:off x="6275389" y="381001"/>
            <a:ext cx="529272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en-US" sz="900"/>
              <a:t>Your name, position / group , date</a:t>
            </a:r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3"/>
          <a:stretch/>
        </p:blipFill>
        <p:spPr bwMode="auto">
          <a:xfrm>
            <a:off x="10848113" y="5973115"/>
            <a:ext cx="720000" cy="720000"/>
          </a:xfrm>
          <a:prstGeom prst="rect">
            <a:avLst/>
          </a:prstGeom>
        </p:spPr>
      </p:pic>
      <p:pic>
        <p:nvPicPr>
          <p:cNvPr id="12" name="Picture 11" descr="Helmholtz-Logo-Blue-RGB"/>
          <p:cNvPicPr>
            <a:picLocks noChangeAspect="1"/>
          </p:cNvPicPr>
          <p:nvPr userDrawn="1"/>
        </p:nvPicPr>
        <p:blipFill>
          <a:blip r:embed="rId14"/>
          <a:stretch/>
        </p:blipFill>
        <p:spPr bwMode="auto">
          <a:xfrm>
            <a:off x="8688705" y="6207125"/>
            <a:ext cx="1852941" cy="25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hf sldNum="0" hdr="0" ftr="0" dt="0"/>
  <p:txStyles>
    <p:titleStyle>
      <a:lvl1pPr algn="l" defTabSz="914400">
        <a:lnSpc>
          <a:spcPct val="100000"/>
        </a:lnSpc>
        <a:spcBef>
          <a:spcPts val="0"/>
        </a:spcBef>
        <a:buNone/>
        <a:defRPr sz="220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505" indent="-357505" algn="l" defTabSz="914400">
        <a:lnSpc>
          <a:spcPct val="113999"/>
        </a:lnSpc>
        <a:spcBef>
          <a:spcPts val="1800"/>
        </a:spcBef>
        <a:buClr>
          <a:schemeClr val="bg2"/>
        </a:buClr>
        <a:buSzPct val="80000"/>
        <a:buFontTx/>
        <a:buChar char="*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357505" algn="l" defTabSz="914400">
        <a:lnSpc>
          <a:spcPct val="113999"/>
        </a:lnSpc>
        <a:spcBef>
          <a:spcPts val="0"/>
        </a:spcBef>
        <a:buClr>
          <a:schemeClr val="accent2"/>
        </a:buClr>
        <a:buFont typeface="Wingdings"/>
        <a:buChar char="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82980" indent="-268605" algn="l" defTabSz="914400">
        <a:lnSpc>
          <a:spcPct val="113999"/>
        </a:lnSpc>
        <a:spcBef>
          <a:spcPts val="0"/>
        </a:spcBef>
        <a:buSzPct val="60000"/>
        <a:buFont typeface="Arial"/>
        <a:buChar char="►"/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173355" algn="l" defTabSz="914400">
        <a:lnSpc>
          <a:spcPct val="113999"/>
        </a:lnSpc>
        <a:spcBef>
          <a:spcPts val="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348105" indent="-180975" algn="l" defTabSz="914400">
        <a:lnSpc>
          <a:spcPct val="113999"/>
        </a:lnSpc>
        <a:spcBef>
          <a:spcPts val="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jp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chart" Target="../charts/chart2.xml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551384" y="886477"/>
            <a:ext cx="8796368" cy="1462403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Calibri"/>
              </a:rPr>
              <a:t>XFEL Accelerator R&amp;D </a:t>
            </a:r>
            <a:r>
              <a:rPr lang="de-DE" dirty="0">
                <a:latin typeface="Calibri"/>
              </a:rPr>
              <a:t>Status Report</a:t>
            </a:r>
            <a:br>
              <a:rPr lang="en-US" dirty="0"/>
            </a:br>
            <a:br>
              <a:rPr lang="en-US" dirty="0"/>
            </a:br>
            <a:r>
              <a:rPr lang="en-US" sz="320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Fault Diagnosis for the LLRF control system</a:t>
            </a:r>
            <a:endParaRPr lang="en-US" dirty="0">
              <a:latin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623889" y="2880835"/>
            <a:ext cx="8039623" cy="333025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Calibri"/>
              </a:rPr>
              <a:t>Julien </a:t>
            </a:r>
            <a:r>
              <a:rPr lang="en-US" dirty="0" err="1">
                <a:latin typeface="Calibri"/>
              </a:rPr>
              <a:t>Branlard</a:t>
            </a:r>
            <a:endParaRPr lang="en-US" dirty="0">
              <a:latin typeface="Calibri"/>
            </a:endParaRPr>
          </a:p>
          <a:p>
            <a:pPr>
              <a:defRPr/>
            </a:pPr>
            <a:r>
              <a:rPr lang="en-US" dirty="0">
                <a:latin typeface="Calibri"/>
              </a:rPr>
              <a:t>With Lynda </a:t>
            </a:r>
            <a:r>
              <a:rPr lang="en-US" dirty="0" err="1">
                <a:latin typeface="Calibri"/>
              </a:rPr>
              <a:t>Boukela</a:t>
            </a:r>
            <a:r>
              <a:rPr lang="en-US" dirty="0">
                <a:latin typeface="Calibri"/>
              </a:rPr>
              <a:t>, Nur </a:t>
            </a:r>
            <a:r>
              <a:rPr lang="en-US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Zulaika</a:t>
            </a:r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Jumhari</a:t>
            </a:r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and</a:t>
            </a:r>
            <a:r>
              <a:rPr lang="en-US" dirty="0">
                <a:latin typeface="Calibri"/>
              </a:rPr>
              <a:t>  Annika Eichler</a:t>
            </a:r>
            <a:endParaRPr lang="en-US" dirty="0"/>
          </a:p>
          <a:p>
            <a:pPr>
              <a:defRPr/>
            </a:pPr>
            <a:r>
              <a:rPr lang="en-US" sz="2000" b="0" i="0" u="none" strike="noStrike" cap="none" spc="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May 3, 2023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243108804" name="Picture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369374" y="5108575"/>
            <a:ext cx="1253703" cy="1253703"/>
          </a:xfrm>
          <a:prstGeom prst="flowChartAlternateProcess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1504" y="712470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de-DE">
                <a:latin typeface="Calibri"/>
              </a:rPr>
              <a:t>Risks to R&amp;D Project</a:t>
            </a:r>
            <a:endParaRPr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 bwMode="auto">
          <a:xfrm>
            <a:off x="624204" y="1344295"/>
            <a:ext cx="10944225" cy="4526280"/>
          </a:xfrm>
        </p:spPr>
        <p:txBody>
          <a:bodyPr/>
          <a:lstStyle/>
          <a:p>
            <a:pPr>
              <a:defRPr/>
            </a:pPr>
            <a:r>
              <a:rPr lang="en-US" b="1" dirty="0">
                <a:latin typeface="Calibri"/>
              </a:rPr>
              <a:t>Online analysis </a:t>
            </a:r>
            <a:r>
              <a:rPr lang="en-US" dirty="0">
                <a:latin typeface="Calibri"/>
              </a:rPr>
              <a:t>needs new hardware in the tunnel (is </a:t>
            </a:r>
            <a:r>
              <a:rPr lang="en-US" b="1" dirty="0">
                <a:latin typeface="Calibri"/>
              </a:rPr>
              <a:t>already bought</a:t>
            </a:r>
            <a:r>
              <a:rPr lang="en-US" dirty="0">
                <a:latin typeface="Calibri"/>
              </a:rPr>
              <a:t>)</a:t>
            </a:r>
          </a:p>
          <a:p>
            <a:pPr lvl="1">
              <a:defRPr/>
            </a:pPr>
            <a:r>
              <a:rPr lang="en-US" dirty="0">
                <a:latin typeface="Calibri"/>
              </a:rPr>
              <a:t>Test phase with A24 (installation in summer shutdown)</a:t>
            </a:r>
          </a:p>
          <a:p>
            <a:pPr lvl="1">
              <a:defRPr/>
            </a:pPr>
            <a:r>
              <a:rPr lang="en-US" dirty="0">
                <a:latin typeface="Calibri"/>
              </a:rPr>
              <a:t>Goal is </a:t>
            </a:r>
            <a:r>
              <a:rPr lang="en-US" b="1" dirty="0">
                <a:latin typeface="Calibri"/>
              </a:rPr>
              <a:t>seamless integration </a:t>
            </a:r>
            <a:r>
              <a:rPr lang="en-US" dirty="0">
                <a:latin typeface="Calibri"/>
              </a:rPr>
              <a:t>with </a:t>
            </a:r>
            <a:r>
              <a:rPr lang="en-US" b="1" dirty="0">
                <a:latin typeface="Calibri"/>
              </a:rPr>
              <a:t>existing LLRF systems</a:t>
            </a:r>
          </a:p>
          <a:p>
            <a:pPr lvl="1">
              <a:defRPr/>
            </a:pPr>
            <a:r>
              <a:rPr lang="en-US" dirty="0">
                <a:latin typeface="Calibri"/>
              </a:rPr>
              <a:t>Therefore, as many offline tests as possible (+ </a:t>
            </a:r>
            <a:r>
              <a:rPr lang="en-US" b="1" dirty="0">
                <a:latin typeface="Calibri"/>
              </a:rPr>
              <a:t>staged approach</a:t>
            </a:r>
            <a:r>
              <a:rPr lang="en-US" dirty="0">
                <a:latin typeface="Calibri"/>
              </a:rPr>
              <a:t>)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6407AF-A3D7-448F-84FB-24F188AD74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7" t="6656" r="11609"/>
          <a:stretch/>
        </p:blipFill>
        <p:spPr>
          <a:xfrm>
            <a:off x="3431703" y="2852936"/>
            <a:ext cx="4559865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1504" y="712470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de-DE">
                <a:latin typeface="Calibri"/>
              </a:rPr>
              <a:t>Outlook / Summary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24203" y="4075471"/>
            <a:ext cx="10944225" cy="1513769"/>
          </a:xfrm>
        </p:spPr>
        <p:txBody>
          <a:bodyPr/>
          <a:lstStyle/>
          <a:p>
            <a:pPr>
              <a:defRPr/>
            </a:pPr>
            <a:r>
              <a:rPr lang="en-US" sz="1800" b="1" i="0" u="none" strike="noStrike" cap="none" spc="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Publications</a:t>
            </a:r>
            <a:endParaRPr lang="en-US" sz="1800" b="0" i="0" u="none" strike="noStrike" cap="none" spc="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lvl="1">
              <a:defRPr/>
            </a:pPr>
            <a:r>
              <a:rPr lang="en-US" sz="1800" b="0" i="0" u="none" strike="noStrike" cap="none" spc="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[1]  J. </a:t>
            </a:r>
            <a:r>
              <a:rPr lang="en-US" sz="1800" b="0" i="0" u="none" strike="noStrike" cap="none" spc="0" dirty="0" err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Branlard</a:t>
            </a:r>
            <a:r>
              <a:rPr lang="en-US" sz="1800" b="0" i="0" u="none" strike="noStrike" cap="none" spc="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, A. Eichler, J. Timm and N Walker, “Machine Learning Assisted Cavity Quench Identification at the European XFEL“, LINAC2022, Liverpool, UK, 2022, doi:10.18429/JACoW-LINAC2022-THPOPA26</a:t>
            </a:r>
          </a:p>
          <a:p>
            <a:pPr lvl="1">
              <a:defRPr/>
            </a:pPr>
            <a:r>
              <a:rPr lang="en-US" sz="1800" b="0" i="0" u="none" strike="noStrike" cap="none" spc="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[2] A. Eichler, J. </a:t>
            </a:r>
            <a:r>
              <a:rPr lang="en-US" sz="1800" b="0" i="0" u="none" strike="noStrike" cap="none" spc="0" dirty="0" err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Branlard</a:t>
            </a:r>
            <a:r>
              <a:rPr lang="en-US" sz="1800" b="0" i="0" u="none" strike="noStrike" cap="none" spc="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, and J. H. K. Timm, „Anomaly detection at the European X-ray Free Electron Laser using a parity-space-based method“, Physical Review Accelerator and Beams, vol. 26, no. 1, pp. 012801, 2023, doi:10.1103/PhysRevAccelBeams.26.012801</a:t>
            </a:r>
          </a:p>
          <a:p>
            <a:pPr>
              <a:defRPr/>
            </a:pPr>
            <a:endParaRPr lang="de-DE" dirty="0">
              <a:latin typeface="Calibri"/>
            </a:endParaRPr>
          </a:p>
        </p:txBody>
      </p:sp>
      <p:sp>
        <p:nvSpPr>
          <p:cNvPr id="1117014721" name=" 1117014720"/>
          <p:cNvSpPr/>
          <p:nvPr/>
        </p:nvSpPr>
        <p:spPr bwMode="auto">
          <a:xfrm>
            <a:off x="5968559" y="3291840"/>
            <a:ext cx="25491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C40F3FE-3BDA-B45B-002F-EF48258D6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4113102"/>
              </p:ext>
            </p:extLst>
          </p:nvPr>
        </p:nvGraphicFramePr>
        <p:xfrm>
          <a:off x="2063552" y="-38345"/>
          <a:ext cx="7128792" cy="3904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44178466" name="Picture 24417846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775644" y="1108136"/>
            <a:ext cx="5120556" cy="3545000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B976F47-8FBB-AA98-6D9D-7D1929E4B4B5}"/>
              </a:ext>
            </a:extLst>
          </p:cNvPr>
          <p:cNvGraphicFramePr>
            <a:graphicFrameLocks/>
          </p:cNvGraphicFramePr>
          <p:nvPr/>
        </p:nvGraphicFramePr>
        <p:xfrm>
          <a:off x="360425" y="1516558"/>
          <a:ext cx="2983090" cy="2488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26202117" name=" 1126202116"/>
          <p:cNvSpPr/>
          <p:nvPr/>
        </p:nvSpPr>
        <p:spPr bwMode="auto">
          <a:xfrm>
            <a:off x="5968559" y="3291840"/>
            <a:ext cx="25491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599013" y="764704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en-US">
                <a:latin typeface="Calibri"/>
              </a:rPr>
              <a:t>Scope of the R&amp;D </a:t>
            </a:r>
            <a:r>
              <a:rPr lang="de-DE">
                <a:latin typeface="Calibri"/>
              </a:rPr>
              <a:t>a</a:t>
            </a:r>
            <a:r>
              <a:rPr lang="en-US">
                <a:latin typeface="Calibri"/>
              </a:rPr>
              <a:t>ctivity</a:t>
            </a:r>
            <a:endParaRPr/>
          </a:p>
        </p:txBody>
      </p:sp>
      <p:sp>
        <p:nvSpPr>
          <p:cNvPr id="1687766653" name=" 1687766652"/>
          <p:cNvSpPr/>
          <p:nvPr/>
        </p:nvSpPr>
        <p:spPr bwMode="auto">
          <a:xfrm>
            <a:off x="11351499" y="8057883"/>
            <a:ext cx="112111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125254837" name=" 1125254836"/>
          <p:cNvSpPr/>
          <p:nvPr/>
        </p:nvSpPr>
        <p:spPr bwMode="auto">
          <a:xfrm>
            <a:off x="11357764" y="3756002"/>
            <a:ext cx="211695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256895146" name=" 1256895145"/>
          <p:cNvSpPr/>
          <p:nvPr/>
        </p:nvSpPr>
        <p:spPr bwMode="auto">
          <a:xfrm>
            <a:off x="11794726" y="4673282"/>
            <a:ext cx="160881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246927323" name="Content Placeholder 2"/>
          <p:cNvSpPr>
            <a:spLocks noGrp="1"/>
          </p:cNvSpPr>
          <p:nvPr/>
        </p:nvSpPr>
        <p:spPr bwMode="auto">
          <a:xfrm>
            <a:off x="551384" y="4581128"/>
            <a:ext cx="3940765" cy="1553724"/>
          </a:xfrm>
        </p:spPr>
        <p:txBody>
          <a:bodyPr vert="horz" lIns="0" tIns="0" rIns="0" bIns="0" rtlCol="0" anchor="t" anchorCtr="0">
            <a:noAutofit/>
          </a:bodyPr>
          <a:lstStyle>
            <a:lvl1pPr marL="357503" indent="-357503" algn="l" defTabSz="914400">
              <a:lnSpc>
                <a:spcPct val="113999"/>
              </a:lnSpc>
              <a:spcBef>
                <a:spcPts val="1798"/>
              </a:spcBef>
              <a:buClr>
                <a:schemeClr val="bg2"/>
              </a:buClr>
              <a:buSzPct val="80000"/>
              <a:buFontTx/>
              <a:buChar char="*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503" algn="l" defTabSz="914400">
              <a:lnSpc>
                <a:spcPct val="113999"/>
              </a:lnSpc>
              <a:spcBef>
                <a:spcPts val="0"/>
              </a:spcBef>
              <a:buClr>
                <a:schemeClr val="accent2"/>
              </a:buClr>
              <a:buFont typeface="Wingdings"/>
              <a:buChar char="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980" indent="-268605" algn="l" defTabSz="914400">
              <a:lnSpc>
                <a:spcPct val="113999"/>
              </a:lnSpc>
              <a:spcBef>
                <a:spcPts val="0"/>
              </a:spcBef>
              <a:buSzPct val="60000"/>
              <a:buFont typeface="Arial"/>
              <a:buChar char="►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48" indent="-173353" algn="l" defTabSz="914400">
              <a:lnSpc>
                <a:spcPct val="113999"/>
              </a:lnSpc>
              <a:spcBef>
                <a:spcPts val="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8103" indent="-180973" algn="l" defTabSz="914400">
              <a:lnSpc>
                <a:spcPct val="113999"/>
              </a:lnSpc>
              <a:spcBef>
                <a:spcPts val="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8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2"/>
              </a:buClr>
              <a:buSzPct val="80000"/>
              <a:buFont typeface="Arial"/>
              <a:buChar char="•"/>
              <a:defRPr/>
            </a:pPr>
            <a:r>
              <a:rPr lang="en-US" sz="1800" b="1" i="0" u="none" strike="noStrike" cap="none" spc="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Trips and Quenches</a:t>
            </a:r>
            <a:r>
              <a:rPr lang="en-US" sz="1800" b="0" i="0" u="none" strike="noStrike" cap="none" spc="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	</a:t>
            </a:r>
            <a:endParaRPr sz="1800" b="1" i="0" u="none" strike="noStrike" cap="none" spc="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lvl="1">
              <a:defRPr/>
            </a:pPr>
            <a:r>
              <a:rPr lang="en-US" sz="1800" b="0" i="0" u="none" strike="noStrike" cap="none" spc="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Significant downtime</a:t>
            </a:r>
          </a:p>
          <a:p>
            <a:pPr lvl="1">
              <a:defRPr/>
            </a:pPr>
            <a:r>
              <a:rPr lang="en-US" dirty="0">
                <a:latin typeface="Calibri"/>
                <a:ea typeface="Calibri"/>
                <a:cs typeface="Calibri"/>
              </a:rPr>
              <a:t>System degradation </a:t>
            </a:r>
          </a:p>
          <a:p>
            <a:pPr lvl="1">
              <a:defRPr/>
            </a:pPr>
            <a:r>
              <a:rPr lang="en-US" dirty="0">
                <a:latin typeface="Calibri"/>
                <a:ea typeface="Calibri"/>
                <a:cs typeface="Calibri"/>
              </a:rPr>
              <a:t>Energy and financial costs</a:t>
            </a:r>
          </a:p>
          <a:p>
            <a:pPr>
              <a:defRPr/>
            </a:pPr>
            <a:endParaRPr sz="1800" b="0" i="0" u="none" strike="noStrike" cap="none" spc="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276522-6F67-5AEE-B68C-7D15DB836106}"/>
              </a:ext>
            </a:extLst>
          </p:cNvPr>
          <p:cNvSpPr txBox="1">
            <a:spLocks/>
          </p:cNvSpPr>
          <p:nvPr/>
        </p:nvSpPr>
        <p:spPr bwMode="auto">
          <a:xfrm>
            <a:off x="3647728" y="4611579"/>
            <a:ext cx="3903473" cy="14817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505" indent="-357505" algn="l" defTabSz="914400">
              <a:lnSpc>
                <a:spcPct val="113999"/>
              </a:lnSpc>
              <a:spcBef>
                <a:spcPts val="1800"/>
              </a:spcBef>
              <a:buClr>
                <a:schemeClr val="bg2"/>
              </a:buClr>
              <a:buSzPct val="80000"/>
              <a:buFontTx/>
              <a:buChar char="*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505" algn="l" defTabSz="914400">
              <a:lnSpc>
                <a:spcPct val="113999"/>
              </a:lnSpc>
              <a:spcBef>
                <a:spcPts val="0"/>
              </a:spcBef>
              <a:buClr>
                <a:schemeClr val="accent2"/>
              </a:buClr>
              <a:buFont typeface="Wingdings"/>
              <a:buChar char="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980" indent="-268605" algn="l" defTabSz="914400">
              <a:lnSpc>
                <a:spcPct val="113999"/>
              </a:lnSpc>
              <a:spcBef>
                <a:spcPts val="0"/>
              </a:spcBef>
              <a:buSzPct val="60000"/>
              <a:buFont typeface="Arial"/>
              <a:buChar char="►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355" algn="l" defTabSz="914400">
              <a:lnSpc>
                <a:spcPct val="113999"/>
              </a:lnSpc>
              <a:spcBef>
                <a:spcPts val="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8105" indent="-180975" algn="l" defTabSz="914400">
              <a:lnSpc>
                <a:spcPct val="113999"/>
              </a:lnSpc>
              <a:spcBef>
                <a:spcPts val="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  <a:defRPr/>
            </a:pPr>
            <a:r>
              <a:rPr lang="en-US" b="1" dirty="0">
                <a:latin typeface="Calibri"/>
                <a:ea typeface="Calibri"/>
                <a:cs typeface="Calibri"/>
              </a:rPr>
              <a:t>Fault diagnosis </a:t>
            </a:r>
            <a:endParaRPr lang="en-US" dirty="0">
              <a:latin typeface="Calibri"/>
              <a:ea typeface="Calibri"/>
              <a:cs typeface="Calibri"/>
            </a:endParaRPr>
          </a:p>
          <a:p>
            <a:pPr lvl="1">
              <a:defRPr/>
            </a:pPr>
            <a:r>
              <a:rPr lang="en-US" b="0" i="0" u="none" strike="noStrike" cap="none" spc="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Reliability study </a:t>
            </a:r>
          </a:p>
          <a:p>
            <a:pPr lvl="1">
              <a:defRPr/>
            </a:pPr>
            <a:r>
              <a:rPr lang="en-US" sz="1800" b="0" i="0" u="none" strike="noStrike" cap="none" spc="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Significant impact</a:t>
            </a:r>
          </a:p>
          <a:p>
            <a:pPr lvl="1">
              <a:defRPr/>
            </a:pPr>
            <a:r>
              <a:rPr lang="en-US" sz="1800" b="0" i="0" u="none" strike="noStrike" cap="none" spc="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Opportunity for enhancement </a:t>
            </a:r>
          </a:p>
        </p:txBody>
      </p:sp>
    </p:spTree>
    <p:extLst>
      <p:ext uri="{BB962C8B-B14F-4D97-AF65-F5344CB8AC3E}">
        <p14:creationId xmlns:p14="http://schemas.microsoft.com/office/powerpoint/2010/main" val="1500865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44178466" name="Picture 24417846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775644" y="1108136"/>
            <a:ext cx="5120556" cy="3545000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B976F47-8FBB-AA98-6D9D-7D1929E4B4B5}"/>
              </a:ext>
            </a:extLst>
          </p:cNvPr>
          <p:cNvGraphicFramePr>
            <a:graphicFrameLocks/>
          </p:cNvGraphicFramePr>
          <p:nvPr/>
        </p:nvGraphicFramePr>
        <p:xfrm>
          <a:off x="360425" y="1516558"/>
          <a:ext cx="2983090" cy="2488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26202117" name=" 1126202116"/>
          <p:cNvSpPr/>
          <p:nvPr/>
        </p:nvSpPr>
        <p:spPr bwMode="auto">
          <a:xfrm>
            <a:off x="5968559" y="3291840"/>
            <a:ext cx="25491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599013" y="764704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en-US">
                <a:latin typeface="Calibri"/>
              </a:rPr>
              <a:t>Scope of the R&amp;D </a:t>
            </a:r>
            <a:r>
              <a:rPr lang="de-DE">
                <a:latin typeface="Calibri"/>
              </a:rPr>
              <a:t>a</a:t>
            </a:r>
            <a:r>
              <a:rPr lang="en-US">
                <a:latin typeface="Calibri"/>
              </a:rPr>
              <a:t>ctivity</a:t>
            </a:r>
            <a:endParaRPr/>
          </a:p>
        </p:txBody>
      </p:sp>
      <p:sp>
        <p:nvSpPr>
          <p:cNvPr id="1687766653" name=" 1687766652"/>
          <p:cNvSpPr/>
          <p:nvPr/>
        </p:nvSpPr>
        <p:spPr bwMode="auto">
          <a:xfrm>
            <a:off x="11351499" y="8057883"/>
            <a:ext cx="112111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258367542" name="Content Placeholder 2"/>
          <p:cNvSpPr>
            <a:spLocks noGrp="1"/>
          </p:cNvSpPr>
          <p:nvPr/>
        </p:nvSpPr>
        <p:spPr bwMode="auto">
          <a:xfrm>
            <a:off x="7551201" y="4084725"/>
            <a:ext cx="4655840" cy="1863237"/>
          </a:xfrm>
        </p:spPr>
        <p:txBody>
          <a:bodyPr vert="horz" lIns="0" tIns="0" rIns="0" bIns="0" rtlCol="0" anchor="t" anchorCtr="0">
            <a:noAutofit/>
          </a:bodyPr>
          <a:lstStyle>
            <a:lvl1pPr marL="357504" indent="-357504" algn="l" defTabSz="914400">
              <a:lnSpc>
                <a:spcPct val="113999"/>
              </a:lnSpc>
              <a:spcBef>
                <a:spcPts val="1799"/>
              </a:spcBef>
              <a:buClr>
                <a:schemeClr val="bg2"/>
              </a:buClr>
              <a:buSzPct val="80000"/>
              <a:buFontTx/>
              <a:buChar char="*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504" algn="l" defTabSz="914400">
              <a:lnSpc>
                <a:spcPct val="113999"/>
              </a:lnSpc>
              <a:spcBef>
                <a:spcPts val="0"/>
              </a:spcBef>
              <a:buClr>
                <a:schemeClr val="accent2"/>
              </a:buClr>
              <a:buFont typeface="Wingdings"/>
              <a:buChar char="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980" indent="-268605" algn="l" defTabSz="914400">
              <a:lnSpc>
                <a:spcPct val="113999"/>
              </a:lnSpc>
              <a:spcBef>
                <a:spcPts val="0"/>
              </a:spcBef>
              <a:buSzPct val="60000"/>
              <a:buFont typeface="Arial"/>
              <a:buChar char="►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49" indent="-173354" algn="l" defTabSz="914400">
              <a:lnSpc>
                <a:spcPct val="113999"/>
              </a:lnSpc>
              <a:spcBef>
                <a:spcPts val="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8104" indent="-180974" algn="l" defTabSz="914400">
              <a:lnSpc>
                <a:spcPct val="113999"/>
              </a:lnSpc>
              <a:spcBef>
                <a:spcPts val="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9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i="0" u="none" strike="noStrike" cap="none" spc="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Scientific work </a:t>
            </a:r>
          </a:p>
          <a:p>
            <a:pPr lvl="1">
              <a:defRPr/>
            </a:pPr>
            <a:r>
              <a:rPr lang="en-US" dirty="0">
                <a:latin typeface="Calibri"/>
                <a:ea typeface="Calibri"/>
                <a:cs typeface="Calibri"/>
              </a:rPr>
              <a:t>Online operation</a:t>
            </a:r>
          </a:p>
          <a:p>
            <a:pPr lvl="1">
              <a:defRPr/>
            </a:pPr>
            <a:r>
              <a:rPr lang="en-US" dirty="0">
                <a:latin typeface="Calibri"/>
                <a:ea typeface="Calibri"/>
                <a:cs typeface="Calibri"/>
              </a:rPr>
              <a:t>ML-based algorithm for quench detection</a:t>
            </a:r>
            <a:endParaRPr sz="1800" b="0" i="0" u="none" strike="noStrike" cap="none" spc="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lvl="1">
              <a:defRPr/>
            </a:pPr>
            <a:r>
              <a:rPr lang="en-US" sz="1800" b="0" i="0" u="none" strike="noStrike" cap="none" spc="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Fault prevention &amp; system recovery</a:t>
            </a:r>
            <a:endParaRPr sz="1800" b="0" i="0" u="none" strike="noStrike" cap="none" spc="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lvl="1">
              <a:defRPr/>
            </a:pPr>
            <a:r>
              <a:rPr lang="en-US" sz="1800" b="0" i="0" u="none" strike="noStrike" cap="none" spc="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Communication and reporting</a:t>
            </a:r>
          </a:p>
          <a:p>
            <a:pPr lvl="1">
              <a:defRPr/>
            </a:pPr>
            <a:r>
              <a:rPr lang="en-US" dirty="0">
                <a:latin typeface="Calibri"/>
                <a:ea typeface="Calibri"/>
                <a:cs typeface="Calibri"/>
              </a:rPr>
              <a:t>Resources management </a:t>
            </a:r>
            <a:endParaRPr sz="1800" b="0" i="0" u="none" strike="noStrike" cap="none" spc="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>
              <a:defRPr/>
            </a:pPr>
            <a:endParaRPr lang="en-US" sz="1800" b="0" i="0" u="none" strike="noStrike" cap="none" spc="0" dirty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25254837" name=" 1125254836"/>
          <p:cNvSpPr/>
          <p:nvPr/>
        </p:nvSpPr>
        <p:spPr bwMode="auto">
          <a:xfrm>
            <a:off x="11357764" y="3756002"/>
            <a:ext cx="211695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256895146" name=" 1256895145"/>
          <p:cNvSpPr/>
          <p:nvPr/>
        </p:nvSpPr>
        <p:spPr bwMode="auto">
          <a:xfrm>
            <a:off x="11794726" y="4673282"/>
            <a:ext cx="160881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246927323" name="Content Placeholder 2"/>
          <p:cNvSpPr>
            <a:spLocks noGrp="1"/>
          </p:cNvSpPr>
          <p:nvPr/>
        </p:nvSpPr>
        <p:spPr bwMode="auto">
          <a:xfrm>
            <a:off x="551384" y="4581128"/>
            <a:ext cx="3940765" cy="1553724"/>
          </a:xfrm>
        </p:spPr>
        <p:txBody>
          <a:bodyPr vert="horz" lIns="0" tIns="0" rIns="0" bIns="0" rtlCol="0" anchor="t" anchorCtr="0">
            <a:noAutofit/>
          </a:bodyPr>
          <a:lstStyle>
            <a:lvl1pPr marL="357503" indent="-357503" algn="l" defTabSz="914400">
              <a:lnSpc>
                <a:spcPct val="113999"/>
              </a:lnSpc>
              <a:spcBef>
                <a:spcPts val="1798"/>
              </a:spcBef>
              <a:buClr>
                <a:schemeClr val="bg2"/>
              </a:buClr>
              <a:buSzPct val="80000"/>
              <a:buFontTx/>
              <a:buChar char="*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503" algn="l" defTabSz="914400">
              <a:lnSpc>
                <a:spcPct val="113999"/>
              </a:lnSpc>
              <a:spcBef>
                <a:spcPts val="0"/>
              </a:spcBef>
              <a:buClr>
                <a:schemeClr val="accent2"/>
              </a:buClr>
              <a:buFont typeface="Wingdings"/>
              <a:buChar char="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980" indent="-268605" algn="l" defTabSz="914400">
              <a:lnSpc>
                <a:spcPct val="113999"/>
              </a:lnSpc>
              <a:spcBef>
                <a:spcPts val="0"/>
              </a:spcBef>
              <a:buSzPct val="60000"/>
              <a:buFont typeface="Arial"/>
              <a:buChar char="►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48" indent="-173353" algn="l" defTabSz="914400">
              <a:lnSpc>
                <a:spcPct val="113999"/>
              </a:lnSpc>
              <a:spcBef>
                <a:spcPts val="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8103" indent="-180973" algn="l" defTabSz="914400">
              <a:lnSpc>
                <a:spcPct val="113999"/>
              </a:lnSpc>
              <a:spcBef>
                <a:spcPts val="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8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2"/>
              </a:buClr>
              <a:buSzPct val="80000"/>
              <a:buFont typeface="Arial"/>
              <a:buChar char="•"/>
              <a:defRPr/>
            </a:pPr>
            <a:r>
              <a:rPr lang="en-US" sz="1800" b="1" i="0" u="none" strike="noStrike" cap="none" spc="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Trips and Quenches</a:t>
            </a:r>
            <a:r>
              <a:rPr lang="en-US" sz="1800" b="0" i="0" u="none" strike="noStrike" cap="none" spc="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	</a:t>
            </a:r>
            <a:endParaRPr sz="1800" b="1" i="0" u="none" strike="noStrike" cap="none" spc="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lvl="1">
              <a:defRPr/>
            </a:pPr>
            <a:r>
              <a:rPr lang="en-US" sz="1800" b="0" i="0" u="none" strike="noStrike" cap="none" spc="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Significant downtime</a:t>
            </a:r>
          </a:p>
          <a:p>
            <a:pPr lvl="1">
              <a:defRPr/>
            </a:pPr>
            <a:r>
              <a:rPr lang="en-US" dirty="0">
                <a:latin typeface="Calibri"/>
                <a:ea typeface="Calibri"/>
                <a:cs typeface="Calibri"/>
              </a:rPr>
              <a:t>System degradation </a:t>
            </a:r>
          </a:p>
          <a:p>
            <a:pPr lvl="1">
              <a:defRPr/>
            </a:pPr>
            <a:r>
              <a:rPr lang="en-US" dirty="0">
                <a:latin typeface="Calibri"/>
                <a:ea typeface="Calibri"/>
                <a:cs typeface="Calibri"/>
              </a:rPr>
              <a:t>Energy and financial costs</a:t>
            </a:r>
          </a:p>
          <a:p>
            <a:pPr>
              <a:defRPr/>
            </a:pPr>
            <a:endParaRPr sz="1800" b="0" i="0" u="none" strike="noStrike" cap="none" spc="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276522-6F67-5AEE-B68C-7D15DB836106}"/>
              </a:ext>
            </a:extLst>
          </p:cNvPr>
          <p:cNvSpPr txBox="1">
            <a:spLocks/>
          </p:cNvSpPr>
          <p:nvPr/>
        </p:nvSpPr>
        <p:spPr bwMode="auto">
          <a:xfrm>
            <a:off x="3647728" y="4611579"/>
            <a:ext cx="3903473" cy="14817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505" indent="-357505" algn="l" defTabSz="914400">
              <a:lnSpc>
                <a:spcPct val="113999"/>
              </a:lnSpc>
              <a:spcBef>
                <a:spcPts val="1800"/>
              </a:spcBef>
              <a:buClr>
                <a:schemeClr val="bg2"/>
              </a:buClr>
              <a:buSzPct val="80000"/>
              <a:buFontTx/>
              <a:buChar char="*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505" algn="l" defTabSz="914400">
              <a:lnSpc>
                <a:spcPct val="113999"/>
              </a:lnSpc>
              <a:spcBef>
                <a:spcPts val="0"/>
              </a:spcBef>
              <a:buClr>
                <a:schemeClr val="accent2"/>
              </a:buClr>
              <a:buFont typeface="Wingdings"/>
              <a:buChar char="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980" indent="-268605" algn="l" defTabSz="914400">
              <a:lnSpc>
                <a:spcPct val="113999"/>
              </a:lnSpc>
              <a:spcBef>
                <a:spcPts val="0"/>
              </a:spcBef>
              <a:buSzPct val="60000"/>
              <a:buFont typeface="Arial"/>
              <a:buChar char="►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355" algn="l" defTabSz="914400">
              <a:lnSpc>
                <a:spcPct val="113999"/>
              </a:lnSpc>
              <a:spcBef>
                <a:spcPts val="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8105" indent="-180975" algn="l" defTabSz="914400">
              <a:lnSpc>
                <a:spcPct val="113999"/>
              </a:lnSpc>
              <a:spcBef>
                <a:spcPts val="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  <a:defRPr/>
            </a:pPr>
            <a:r>
              <a:rPr lang="en-US" b="1" dirty="0">
                <a:latin typeface="Calibri"/>
                <a:ea typeface="Calibri"/>
                <a:cs typeface="Calibri"/>
              </a:rPr>
              <a:t>Fault diagnosis </a:t>
            </a:r>
            <a:endParaRPr lang="en-US" dirty="0">
              <a:latin typeface="Calibri"/>
              <a:ea typeface="Calibri"/>
              <a:cs typeface="Calibri"/>
            </a:endParaRPr>
          </a:p>
          <a:p>
            <a:pPr lvl="1">
              <a:defRPr/>
            </a:pPr>
            <a:r>
              <a:rPr lang="en-US" b="0" i="0" u="none" strike="noStrike" cap="none" spc="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Reliability study </a:t>
            </a:r>
          </a:p>
          <a:p>
            <a:pPr lvl="1">
              <a:defRPr/>
            </a:pPr>
            <a:r>
              <a:rPr lang="en-US" sz="1800" b="0" i="0" u="none" strike="noStrike" cap="none" spc="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Significant impact</a:t>
            </a:r>
          </a:p>
          <a:p>
            <a:pPr lvl="1">
              <a:defRPr/>
            </a:pPr>
            <a:r>
              <a:rPr lang="en-US" sz="1800" b="0" i="0" u="none" strike="noStrike" cap="none" spc="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Opportunity for enhancement 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60644A17-D164-F4F1-B95D-E18E9B9195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8107150"/>
              </p:ext>
            </p:extLst>
          </p:nvPr>
        </p:nvGraphicFramePr>
        <p:xfrm>
          <a:off x="7412906" y="1453472"/>
          <a:ext cx="4568056" cy="2488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678265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1504" y="712470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en-US">
                <a:latin typeface="Calibri"/>
              </a:rPr>
              <a:t>Timeline of this R&amp;D </a:t>
            </a:r>
            <a:r>
              <a:rPr lang="de-DE">
                <a:latin typeface="Calibri"/>
              </a:rPr>
              <a:t>a</a:t>
            </a:r>
            <a:r>
              <a:rPr lang="en-US">
                <a:latin typeface="Calibri"/>
              </a:rPr>
              <a:t>ctivity </a:t>
            </a:r>
            <a:endParaRPr/>
          </a:p>
        </p:txBody>
      </p:sp>
      <p:graphicFrame>
        <p:nvGraphicFramePr>
          <p:cNvPr id="1956851836" name="Table 19568518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7559589"/>
              </p:ext>
            </p:extLst>
          </p:nvPr>
        </p:nvGraphicFramePr>
        <p:xfrm>
          <a:off x="611504" y="1218654"/>
          <a:ext cx="11029110" cy="4502820"/>
        </p:xfrm>
        <a:graphic>
          <a:graphicData uri="http://schemas.openxmlformats.org/drawingml/2006/table">
            <a:tbl>
              <a:tblPr firstRow="1" firstCol="1" bandRow="1">
                <a:tableStyleId>{D9D94B56-FDB6-C1D5-7667-3D096468742C}</a:tableStyleId>
              </a:tblPr>
              <a:tblGrid>
                <a:gridCol w="1505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09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44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700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</a:rPr>
                        <a:t>Proposed Date</a:t>
                      </a:r>
                      <a:endParaRPr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600" b="1">
                          <a:latin typeface="Calibri"/>
                          <a:ea typeface="Calibri"/>
                          <a:cs typeface="Calibri"/>
                        </a:rPr>
                        <a:t>Milestone Description</a:t>
                      </a:r>
                      <a:endParaRPr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Calibri"/>
                        </a:rPr>
                        <a:t>Updated Date</a:t>
                      </a:r>
                      <a:endParaRPr sz="16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37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600" dirty="0">
                          <a:latin typeface="Calibri"/>
                          <a:ea typeface="Calibri"/>
                          <a:cs typeface="Calibri"/>
                        </a:rPr>
                        <a:t>Q1/2022</a:t>
                      </a:r>
                      <a:endParaRPr sz="1600" b="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</a:rPr>
                        <a:t>Module integration of signal calibration (PostDoc)</a:t>
                      </a:r>
                      <a:endParaRPr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600" b="1" dirty="0">
                          <a:solidFill>
                            <a:srgbClr val="D04437"/>
                          </a:solidFill>
                          <a:latin typeface="Calibri"/>
                          <a:ea typeface="Calibri"/>
                          <a:cs typeface="Calibri"/>
                        </a:rPr>
                        <a:t>Q4/2023</a:t>
                      </a:r>
                      <a:endParaRPr sz="1600" b="1" dirty="0">
                        <a:solidFill>
                          <a:srgbClr val="D04437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37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600" dirty="0">
                          <a:latin typeface="Calibri"/>
                          <a:ea typeface="Calibri"/>
                          <a:cs typeface="Calibri"/>
                        </a:rPr>
                        <a:t>Q3/2022</a:t>
                      </a:r>
                      <a:endParaRPr sz="1600" b="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</a:rPr>
                        <a:t>Online implementation of the trip event logger (PostDoc)</a:t>
                      </a:r>
                      <a:endParaRPr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600" b="1" dirty="0">
                          <a:solidFill>
                            <a:srgbClr val="D04437"/>
                          </a:solidFill>
                          <a:latin typeface="Calibri"/>
                          <a:ea typeface="Calibri"/>
                          <a:cs typeface="Calibri"/>
                        </a:rPr>
                        <a:t>Q2/2023</a:t>
                      </a:r>
                      <a:endParaRPr sz="1600" b="1" dirty="0">
                        <a:solidFill>
                          <a:srgbClr val="D04437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37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600" dirty="0">
                          <a:latin typeface="Calibri"/>
                          <a:ea typeface="Calibri"/>
                          <a:cs typeface="Calibri"/>
                        </a:rPr>
                        <a:t>Q4/2022</a:t>
                      </a:r>
                      <a:endParaRPr sz="1600" b="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600" dirty="0">
                          <a:latin typeface="Calibri"/>
                          <a:ea typeface="Calibri"/>
                          <a:cs typeface="Calibri"/>
                        </a:rPr>
                        <a:t>Scalability analysis of online implementation (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Calibri"/>
                        </a:rPr>
                        <a:t>PostDo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)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</a:rPr>
                        <a:t>—&gt;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</a:rPr>
                        <a:t>changed to: In-depth offline analysis</a:t>
                      </a:r>
                      <a:endParaRPr sz="16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endParaRPr sz="1600" dirty="0">
                        <a:solidFill>
                          <a:srgbClr val="80808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37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</a:rPr>
                        <a:t>Q4/2022</a:t>
                      </a:r>
                      <a:endParaRPr sz="1600" b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600" dirty="0">
                          <a:latin typeface="Calibri"/>
                          <a:ea typeface="Calibri"/>
                          <a:cs typeface="Calibri"/>
                        </a:rPr>
                        <a:t>Online analysis of the cavity module (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Calibri"/>
                        </a:rPr>
                        <a:t>PostDoc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Calibri"/>
                        </a:rPr>
                        <a:t>)</a:t>
                      </a:r>
                      <a:endParaRPr sz="16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600" b="1" dirty="0">
                          <a:solidFill>
                            <a:srgbClr val="D04437"/>
                          </a:solidFill>
                          <a:latin typeface="Calibri"/>
                          <a:ea typeface="Calibri"/>
                          <a:cs typeface="Calibri"/>
                        </a:rPr>
                        <a:t>Q3/2023</a:t>
                      </a:r>
                      <a:endParaRPr sz="1600" b="1" dirty="0">
                        <a:solidFill>
                          <a:srgbClr val="D04437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37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</a:rPr>
                        <a:t>Q4/2022</a:t>
                      </a:r>
                      <a:endParaRPr sz="1600" b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600" dirty="0">
                          <a:latin typeface="Calibri"/>
                          <a:ea typeface="Calibri"/>
                          <a:cs typeface="Calibri"/>
                        </a:rPr>
                        <a:t>Hire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Calibri"/>
                        </a:rPr>
                        <a:t>phd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Calibri"/>
                        </a:rPr>
                        <a:t> student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</a:rPr>
                        <a:t>—&gt; changed to: Hire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</a:rPr>
                        <a:t>PostDoc</a:t>
                      </a:r>
                      <a:endParaRPr sz="16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endParaRPr sz="1600">
                        <a:solidFill>
                          <a:srgbClr val="80808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37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</a:rPr>
                        <a:t>Q3/2023</a:t>
                      </a:r>
                      <a:endParaRPr sz="1600" b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600" dirty="0">
                          <a:latin typeface="Calibri"/>
                          <a:ea typeface="Calibri"/>
                          <a:cs typeface="Calibri"/>
                        </a:rPr>
                        <a:t>Scalable solution of the infrastructure (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Calibri"/>
                        </a:rPr>
                        <a:t>PostDoc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Calibri"/>
                        </a:rPr>
                        <a:t>)</a:t>
                      </a:r>
                      <a:endParaRPr sz="16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endParaRPr sz="1600">
                        <a:solidFill>
                          <a:srgbClr val="80808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237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</a:rPr>
                        <a:t>Q4/2023</a:t>
                      </a:r>
                      <a:endParaRPr sz="1600" b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600" dirty="0">
                          <a:latin typeface="Calibri"/>
                          <a:ea typeface="Calibri"/>
                          <a:cs typeface="Calibri"/>
                        </a:rPr>
                        <a:t>Fault detection and isolation algorithms developed for further subsystems (PhD)</a:t>
                      </a:r>
                      <a:endParaRPr sz="16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endParaRPr sz="1600">
                        <a:solidFill>
                          <a:srgbClr val="80808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237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</a:rPr>
                        <a:t>Q3/2024</a:t>
                      </a:r>
                      <a:endParaRPr sz="1600" b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600" dirty="0">
                          <a:latin typeface="Calibri"/>
                          <a:ea typeface="Calibri"/>
                          <a:cs typeface="Calibri"/>
                        </a:rPr>
                        <a:t>Infrastructure updates for feedback to allow system recovery and fault prevention (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Calibri"/>
                        </a:rPr>
                        <a:t>PostDoc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Calibri"/>
                        </a:rPr>
                        <a:t>)</a:t>
                      </a:r>
                      <a:endParaRPr sz="16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endParaRPr sz="1600">
                        <a:solidFill>
                          <a:srgbClr val="80808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237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</a:rPr>
                        <a:t>Q4/2024</a:t>
                      </a:r>
                      <a:endParaRPr sz="1600" b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Calibri"/>
                        </a:rPr>
                        <a:t>Algorithms developed for recovery and/or fault prevention (PhD)</a:t>
                      </a:r>
                      <a:endParaRPr sz="16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endParaRPr sz="16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237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</a:rPr>
                        <a:t>Q2/2025</a:t>
                      </a:r>
                      <a:endParaRPr sz="1600" b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600" b="1">
                          <a:latin typeface="Calibri"/>
                          <a:ea typeface="Calibri"/>
                          <a:cs typeface="Calibri"/>
                        </a:rPr>
                        <a:t>Analysis of the overall system with regard to all modules and capabilities (PostDoc + PhD)</a:t>
                      </a:r>
                      <a:endParaRPr sz="16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endParaRPr sz="16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CC49074-8668-71A1-030F-E17EC2446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1317861"/>
            <a:ext cx="9563470" cy="18963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1504" y="712470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de-DE">
                <a:latin typeface="Calibri"/>
              </a:rPr>
              <a:t>Achievements in the past year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14197" y="1124744"/>
            <a:ext cx="5298795" cy="4526280"/>
          </a:xfrm>
        </p:spPr>
        <p:txBody>
          <a:bodyPr/>
          <a:lstStyle/>
          <a:p>
            <a:pPr>
              <a:defRPr/>
            </a:pPr>
            <a:r>
              <a:rPr sz="18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Planned Achievements </a:t>
            </a:r>
            <a:endParaRPr sz="1800" b="0" i="0" u="none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356869" lvl="1" indent="0">
              <a:buClr>
                <a:schemeClr val="accent2"/>
              </a:buClr>
              <a:buFont typeface="Wingdings"/>
              <a:buNone/>
              <a:defRPr/>
            </a:pPr>
            <a:endParaRPr sz="1800" b="0" i="0" u="none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49BC21C-A375-4E25-ACCE-28909F8F095F}"/>
              </a:ext>
            </a:extLst>
          </p:cNvPr>
          <p:cNvGrpSpPr/>
          <p:nvPr/>
        </p:nvGrpSpPr>
        <p:grpSpPr>
          <a:xfrm>
            <a:off x="643286" y="1559118"/>
            <a:ext cx="7486345" cy="1304928"/>
            <a:chOff x="643286" y="1559118"/>
            <a:chExt cx="7486345" cy="1304928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64BE706-AF05-433C-AB9B-4DD7B3D4530F}"/>
                </a:ext>
              </a:extLst>
            </p:cNvPr>
            <p:cNvSpPr/>
            <p:nvPr/>
          </p:nvSpPr>
          <p:spPr bwMode="auto">
            <a:xfrm>
              <a:off x="2711624" y="1919741"/>
              <a:ext cx="2376264" cy="141107"/>
            </a:xfrm>
            <a:prstGeom prst="rect">
              <a:avLst/>
            </a:prstGeom>
            <a:solidFill>
              <a:srgbClr val="AAC459"/>
            </a:solidFill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6B21B59-1CE9-4D39-A307-74897D31C224}"/>
                </a:ext>
              </a:extLst>
            </p:cNvPr>
            <p:cNvSpPr txBox="1"/>
            <p:nvPr/>
          </p:nvSpPr>
          <p:spPr bwMode="auto">
            <a:xfrm>
              <a:off x="2770777" y="1871864"/>
              <a:ext cx="212750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</a:rPr>
                <a:t>Purchase servers and Ethernet switch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2238B07-C1E1-4AD6-9112-CB48427EBF0A}"/>
                </a:ext>
              </a:extLst>
            </p:cNvPr>
            <p:cNvSpPr/>
            <p:nvPr/>
          </p:nvSpPr>
          <p:spPr bwMode="auto">
            <a:xfrm>
              <a:off x="1203765" y="1729281"/>
              <a:ext cx="1075811" cy="80459"/>
            </a:xfrm>
            <a:prstGeom prst="rect">
              <a:avLst/>
            </a:prstGeom>
            <a:solidFill>
              <a:srgbClr val="AAC459"/>
            </a:solidFill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51E8B08-9302-4AF7-B5BF-AB44F29AF3AB}"/>
                </a:ext>
              </a:extLst>
            </p:cNvPr>
            <p:cNvSpPr txBox="1"/>
            <p:nvPr/>
          </p:nvSpPr>
          <p:spPr bwMode="auto">
            <a:xfrm>
              <a:off x="1077681" y="1658521"/>
              <a:ext cx="196079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Hiring a software expert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AC50989-F79B-412F-9DCF-21851986DF2F}"/>
                </a:ext>
              </a:extLst>
            </p:cNvPr>
            <p:cNvSpPr/>
            <p:nvPr/>
          </p:nvSpPr>
          <p:spPr bwMode="auto">
            <a:xfrm>
              <a:off x="6987381" y="1723065"/>
              <a:ext cx="673903" cy="86675"/>
            </a:xfrm>
            <a:prstGeom prst="rect">
              <a:avLst/>
            </a:prstGeom>
            <a:solidFill>
              <a:srgbClr val="AAC459"/>
            </a:solidFill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8E5AB41-D108-4DCD-BAAB-CE6226C347E3}"/>
                </a:ext>
              </a:extLst>
            </p:cNvPr>
            <p:cNvSpPr txBox="1"/>
            <p:nvPr/>
          </p:nvSpPr>
          <p:spPr bwMode="auto">
            <a:xfrm>
              <a:off x="6904986" y="1650986"/>
              <a:ext cx="83869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</a:rPr>
                <a:t>Hiring a PhD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18CFEE3-D0F8-4C92-98E7-1B730CAECC5E}"/>
                </a:ext>
              </a:extLst>
            </p:cNvPr>
            <p:cNvSpPr/>
            <p:nvPr/>
          </p:nvSpPr>
          <p:spPr bwMode="auto">
            <a:xfrm>
              <a:off x="717272" y="2139881"/>
              <a:ext cx="105919" cy="615503"/>
            </a:xfrm>
            <a:prstGeom prst="rect">
              <a:avLst/>
            </a:prstGeom>
            <a:solidFill>
              <a:srgbClr val="3B7FC4"/>
            </a:solidFill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AFF102C-A84F-4ED1-AA1F-1C210A21ABE6}"/>
                </a:ext>
              </a:extLst>
            </p:cNvPr>
            <p:cNvSpPr txBox="1"/>
            <p:nvPr/>
          </p:nvSpPr>
          <p:spPr bwMode="auto">
            <a:xfrm rot="16200000">
              <a:off x="348974" y="2338903"/>
              <a:ext cx="81945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</a:rPr>
                <a:t>Deliverables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CBF73C9-7DC0-4893-9BCF-17B195387E97}"/>
                </a:ext>
              </a:extLst>
            </p:cNvPr>
            <p:cNvSpPr/>
            <p:nvPr/>
          </p:nvSpPr>
          <p:spPr bwMode="auto">
            <a:xfrm>
              <a:off x="694382" y="1694431"/>
              <a:ext cx="128809" cy="397805"/>
            </a:xfrm>
            <a:prstGeom prst="rect">
              <a:avLst/>
            </a:prstGeom>
            <a:solidFill>
              <a:srgbClr val="8EB021"/>
            </a:solidFill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4A5D3CB-C791-441B-ABB9-591C2A8BE361}"/>
                </a:ext>
              </a:extLst>
            </p:cNvPr>
            <p:cNvSpPr txBox="1"/>
            <p:nvPr/>
          </p:nvSpPr>
          <p:spPr bwMode="auto">
            <a:xfrm rot="16200000">
              <a:off x="453650" y="1764142"/>
              <a:ext cx="62549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Resource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1B0BE3F-7C0C-4C96-B800-EFC001AE0E8D}"/>
                </a:ext>
              </a:extLst>
            </p:cNvPr>
            <p:cNvSpPr/>
            <p:nvPr/>
          </p:nvSpPr>
          <p:spPr bwMode="auto">
            <a:xfrm>
              <a:off x="3509703" y="2412377"/>
              <a:ext cx="2736304" cy="97759"/>
            </a:xfrm>
            <a:prstGeom prst="rect">
              <a:avLst/>
            </a:prstGeom>
            <a:solidFill>
              <a:srgbClr val="6C9FD3"/>
            </a:solidFill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6959B88-5D0C-4D67-AEA2-C31FC1F37685}"/>
                </a:ext>
              </a:extLst>
            </p:cNvPr>
            <p:cNvSpPr txBox="1"/>
            <p:nvPr/>
          </p:nvSpPr>
          <p:spPr bwMode="auto">
            <a:xfrm>
              <a:off x="3748326" y="2330453"/>
              <a:ext cx="171713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Online implementation of the TEL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38A89E7-0CB6-4DF8-A7A5-81F881B6B828}"/>
                </a:ext>
              </a:extLst>
            </p:cNvPr>
            <p:cNvSpPr/>
            <p:nvPr/>
          </p:nvSpPr>
          <p:spPr bwMode="auto">
            <a:xfrm>
              <a:off x="1919536" y="2190495"/>
              <a:ext cx="1800200" cy="105318"/>
            </a:xfrm>
            <a:prstGeom prst="rect">
              <a:avLst/>
            </a:prstGeom>
            <a:solidFill>
              <a:srgbClr val="6C9FD3"/>
            </a:solidFill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EE91FDD5-D2DE-43E1-BF0B-11BE6ED7DC4A}"/>
                </a:ext>
              </a:extLst>
            </p:cNvPr>
            <p:cNvSpPr/>
            <p:nvPr/>
          </p:nvSpPr>
          <p:spPr bwMode="auto">
            <a:xfrm>
              <a:off x="6639389" y="2419075"/>
              <a:ext cx="1259472" cy="97763"/>
            </a:xfrm>
            <a:prstGeom prst="rect">
              <a:avLst/>
            </a:prstGeom>
            <a:solidFill>
              <a:srgbClr val="6C9FD3"/>
            </a:solidFill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9F42430-C85C-443C-9297-DDDDC6C93411}"/>
                </a:ext>
              </a:extLst>
            </p:cNvPr>
            <p:cNvSpPr txBox="1"/>
            <p:nvPr/>
          </p:nvSpPr>
          <p:spPr bwMode="auto">
            <a:xfrm>
              <a:off x="6542337" y="2347957"/>
              <a:ext cx="158729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>
                  <a:solidFill>
                    <a:schemeClr val="bg1"/>
                  </a:solidFill>
                </a:rPr>
                <a:t>Online analysis of the cavity mod…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8F814D1-ECF8-4EF2-85F0-F90D8BB17282}"/>
                </a:ext>
              </a:extLst>
            </p:cNvPr>
            <p:cNvSpPr txBox="1"/>
            <p:nvPr/>
          </p:nvSpPr>
          <p:spPr bwMode="auto">
            <a:xfrm>
              <a:off x="1790079" y="2128805"/>
              <a:ext cx="209704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Integration of a signal calibration module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E07BF08-861F-4277-A013-A46E4BD6A79A}"/>
                </a:ext>
              </a:extLst>
            </p:cNvPr>
            <p:cNvSpPr/>
            <p:nvPr/>
          </p:nvSpPr>
          <p:spPr bwMode="auto">
            <a:xfrm>
              <a:off x="6130548" y="2605524"/>
              <a:ext cx="1561088" cy="114678"/>
            </a:xfrm>
            <a:prstGeom prst="rect">
              <a:avLst/>
            </a:prstGeom>
            <a:solidFill>
              <a:srgbClr val="6C9FD3"/>
            </a:solidFill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3E7A56F-78D8-453D-B869-00FE8F0C3F3A}"/>
                </a:ext>
              </a:extLst>
            </p:cNvPr>
            <p:cNvSpPr txBox="1"/>
            <p:nvPr/>
          </p:nvSpPr>
          <p:spPr bwMode="auto">
            <a:xfrm>
              <a:off x="5995761" y="2546400"/>
              <a:ext cx="168668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Scalability analysis of online TEL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03148036" name="Picture 603148035">
            <a:extLst>
              <a:ext uri="{FF2B5EF4-FFF2-40B4-BE49-F238E27FC236}">
                <a16:creationId xmlns:a16="http://schemas.microsoft.com/office/drawing/2014/main" id="{45F7CA61-BA67-9810-3F16-8C812570E0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22" y="1124744"/>
            <a:ext cx="11270370" cy="2446730"/>
          </a:xfrm>
          <a:prstGeom prst="rect">
            <a:avLst/>
          </a:prstGeom>
          <a:noFill/>
          <a:ln>
            <a:noFill/>
          </a:ln>
        </p:spPr>
      </p:pic>
      <p:sp>
        <p:nvSpPr>
          <p:cNvPr id="603148044" name=" 603148043"/>
          <p:cNvSpPr/>
          <p:nvPr/>
        </p:nvSpPr>
        <p:spPr bwMode="auto">
          <a:xfrm>
            <a:off x="7039873" y="3223803"/>
            <a:ext cx="248579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1504" y="712470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de-DE">
                <a:latin typeface="Calibri"/>
              </a:rPr>
              <a:t>Achievements in the past year</a:t>
            </a:r>
            <a:endParaRPr/>
          </a:p>
        </p:txBody>
      </p:sp>
      <p:sp>
        <p:nvSpPr>
          <p:cNvPr id="1088122509" name="Content Placeholder 4"/>
          <p:cNvSpPr>
            <a:spLocks noGrp="1"/>
          </p:cNvSpPr>
          <p:nvPr/>
        </p:nvSpPr>
        <p:spPr bwMode="auto">
          <a:xfrm>
            <a:off x="6755422" y="3717032"/>
            <a:ext cx="5105678" cy="4526280"/>
          </a:xfrm>
        </p:spPr>
        <p:txBody>
          <a:bodyPr vert="horz" lIns="0" tIns="0" rIns="0" bIns="0" rtlCol="0" anchor="t" anchorCtr="0">
            <a:noAutofit/>
          </a:bodyPr>
          <a:lstStyle>
            <a:lvl1pPr marL="357504" indent="-357504" algn="l" defTabSz="914400">
              <a:lnSpc>
                <a:spcPct val="113999"/>
              </a:lnSpc>
              <a:spcBef>
                <a:spcPts val="1799"/>
              </a:spcBef>
              <a:buClr>
                <a:schemeClr val="bg2"/>
              </a:buClr>
              <a:buSzPct val="80000"/>
              <a:buFontTx/>
              <a:buChar char="*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504" algn="l" defTabSz="914400">
              <a:lnSpc>
                <a:spcPct val="113999"/>
              </a:lnSpc>
              <a:spcBef>
                <a:spcPts val="0"/>
              </a:spcBef>
              <a:buClr>
                <a:schemeClr val="accent2"/>
              </a:buClr>
              <a:buFont typeface="Wingdings"/>
              <a:buChar char="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980" indent="-268605" algn="l" defTabSz="914400">
              <a:lnSpc>
                <a:spcPct val="113999"/>
              </a:lnSpc>
              <a:spcBef>
                <a:spcPts val="0"/>
              </a:spcBef>
              <a:buSzPct val="60000"/>
              <a:buFont typeface="Arial"/>
              <a:buChar char="►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49" indent="-173354" algn="l" defTabSz="914400">
              <a:lnSpc>
                <a:spcPct val="113999"/>
              </a:lnSpc>
              <a:spcBef>
                <a:spcPts val="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8104" indent="-180974" algn="l" defTabSz="914400">
              <a:lnSpc>
                <a:spcPct val="113999"/>
              </a:lnSpc>
              <a:spcBef>
                <a:spcPts val="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9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sz="18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Deviations from plan </a:t>
            </a:r>
            <a:endParaRPr sz="1800" b="0" i="0" u="none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lvl="1">
              <a:defRPr/>
            </a:pPr>
            <a:r>
              <a:rPr sz="18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Visa problem and hiring process difficulties</a:t>
            </a:r>
            <a:endParaRPr lang="en-US" sz="1800" b="0" i="0" u="none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lvl="1">
              <a:defRPr/>
            </a:pPr>
            <a:r>
              <a:rPr lang="en-US" sz="1800" b="0" i="0" u="none" strike="noStrike" cap="none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Delays occurred in the project between May and November 2022, absence of the PI due to maternity and sick leave.</a:t>
            </a:r>
            <a:endParaRPr lang="en-US" sz="1800" b="0" i="0" u="none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lvl="1">
              <a:defRPr/>
            </a:pPr>
            <a:endParaRPr sz="1800" b="0" i="0" u="none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119016835" name="Content Placeholder 4"/>
          <p:cNvSpPr>
            <a:spLocks noGrp="1"/>
          </p:cNvSpPr>
          <p:nvPr/>
        </p:nvSpPr>
        <p:spPr bwMode="auto">
          <a:xfrm>
            <a:off x="659422" y="3501008"/>
            <a:ext cx="6096000" cy="4526280"/>
          </a:xfrm>
        </p:spPr>
        <p:txBody>
          <a:bodyPr vert="horz" lIns="0" tIns="0" rIns="0" bIns="0" rtlCol="0" anchor="t" anchorCtr="0">
            <a:noAutofit/>
          </a:bodyPr>
          <a:lstStyle>
            <a:lvl1pPr marL="357503" indent="-357503" algn="l" defTabSz="914400">
              <a:lnSpc>
                <a:spcPct val="113999"/>
              </a:lnSpc>
              <a:spcBef>
                <a:spcPts val="1798"/>
              </a:spcBef>
              <a:buClr>
                <a:schemeClr val="bg2"/>
              </a:buClr>
              <a:buSzPct val="80000"/>
              <a:buFontTx/>
              <a:buChar char="*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503" algn="l" defTabSz="914400">
              <a:lnSpc>
                <a:spcPct val="113999"/>
              </a:lnSpc>
              <a:spcBef>
                <a:spcPts val="0"/>
              </a:spcBef>
              <a:buClr>
                <a:schemeClr val="accent2"/>
              </a:buClr>
              <a:buFont typeface="Wingdings"/>
              <a:buChar char="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980" indent="-268605" algn="l" defTabSz="914400">
              <a:lnSpc>
                <a:spcPct val="113999"/>
              </a:lnSpc>
              <a:spcBef>
                <a:spcPts val="0"/>
              </a:spcBef>
              <a:buSzPct val="60000"/>
              <a:buFont typeface="Arial"/>
              <a:buChar char="►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48" indent="-173353" algn="l" defTabSz="914400">
              <a:lnSpc>
                <a:spcPct val="113999"/>
              </a:lnSpc>
              <a:spcBef>
                <a:spcPts val="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8103" indent="-180973" algn="l" defTabSz="914400">
              <a:lnSpc>
                <a:spcPct val="113999"/>
              </a:lnSpc>
              <a:spcBef>
                <a:spcPts val="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8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sz="18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Achievements  </a:t>
            </a:r>
            <a:endParaRPr sz="1800" b="0" i="0" u="none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lvl="1">
              <a:defRPr/>
            </a:pPr>
            <a:r>
              <a:rPr lang="en-US" sz="1800" b="0" i="0" u="none" strike="noStrike" cap="none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Two postdocs were hired </a:t>
            </a:r>
          </a:p>
          <a:p>
            <a:pPr lvl="2">
              <a:defRPr/>
            </a:pPr>
            <a:r>
              <a:rPr lang="en-US" sz="1800" b="0" i="0" u="none" strike="noStrike" cap="none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Nur </a:t>
            </a:r>
            <a:r>
              <a:rPr lang="en-US" sz="1800" b="0" i="0" u="none" strike="noStrike" cap="none" spc="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Zulaika</a:t>
            </a:r>
            <a:r>
              <a:rPr lang="en-US" sz="1800" b="0" i="0" u="none" strike="noStrike" cap="none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800" b="0" i="0" u="none" strike="noStrike" cap="none" spc="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Jumhari</a:t>
            </a:r>
            <a:r>
              <a:rPr lang="en-US" sz="1800" b="0" i="0" u="none" strike="noStrike" cap="none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software expert</a:t>
            </a:r>
            <a:r>
              <a:rPr lang="en-US" sz="1800" b="0" i="0" u="none" strike="noStrike" cap="none" spc="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, June 2022</a:t>
            </a:r>
            <a:endParaRPr sz="1800" b="0" i="0" u="none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lvl="2">
              <a:defRPr/>
            </a:pPr>
            <a:r>
              <a:rPr lang="en-US" sz="1800" b="0" i="0" u="none" strike="noStrike" cap="none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Lynda Boukela, ML and fault detection, October 2022</a:t>
            </a:r>
            <a:endParaRPr sz="1800" b="0" i="0" u="none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lvl="1">
              <a:defRPr/>
            </a:pPr>
            <a:r>
              <a:rPr lang="en-US" sz="1800" b="0" i="0" u="none" strike="noStrike" cap="none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Familiarization of  the new staff </a:t>
            </a:r>
          </a:p>
          <a:p>
            <a:pPr lvl="1">
              <a:defRPr/>
            </a:pPr>
            <a:r>
              <a:rPr lang="en-US" sz="1800" b="0" i="0" u="none" strike="noStrike" cap="none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In-depth offline analyses </a:t>
            </a:r>
            <a:endParaRPr sz="1800" b="0" i="0" u="none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lvl="1">
              <a:defRPr/>
            </a:pPr>
            <a:r>
              <a:rPr lang="en-US" sz="1800" b="0" i="0" u="none" strike="noStrike" cap="none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Online prototype implementation</a:t>
            </a:r>
            <a:endParaRPr sz="1800" b="0" i="0" u="none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lvl="1">
              <a:defRPr/>
            </a:pPr>
            <a:r>
              <a:rPr lang="en-US" dirty="0">
                <a:latin typeface="Calibri"/>
                <a:cs typeface="Calibri"/>
              </a:rPr>
              <a:t>Data storage, Ethernet switch, servers</a:t>
            </a:r>
          </a:p>
          <a:p>
            <a:pPr lvl="1">
              <a:defRPr/>
            </a:pPr>
            <a:r>
              <a:rPr sz="18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Publications</a:t>
            </a:r>
          </a:p>
          <a:p>
            <a:pPr lvl="1">
              <a:defRPr/>
            </a:pPr>
            <a:endParaRPr sz="1800" b="0" i="0" u="none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4C50F0-8790-CF32-D62B-227F7F142440}"/>
              </a:ext>
            </a:extLst>
          </p:cNvPr>
          <p:cNvSpPr txBox="1"/>
          <p:nvPr/>
        </p:nvSpPr>
        <p:spPr bwMode="auto">
          <a:xfrm>
            <a:off x="3048000" y="324664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AADFF6-881F-CD84-F2ED-720DAB76FEDC}"/>
              </a:ext>
            </a:extLst>
          </p:cNvPr>
          <p:cNvSpPr txBox="1"/>
          <p:nvPr/>
        </p:nvSpPr>
        <p:spPr bwMode="auto">
          <a:xfrm>
            <a:off x="3048000" y="324664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8215E818-40C5-F865-6F64-4DB884980DAF}"/>
              </a:ext>
            </a:extLst>
          </p:cNvPr>
          <p:cNvCxnSpPr>
            <a:cxnSpLocks/>
          </p:cNvCxnSpPr>
          <p:nvPr/>
        </p:nvCxnSpPr>
        <p:spPr bwMode="auto">
          <a:xfrm rot="10800000" flipV="1">
            <a:off x="4341977" y="1484784"/>
            <a:ext cx="673903" cy="128807"/>
          </a:xfrm>
          <a:prstGeom prst="bentConnector3">
            <a:avLst>
              <a:gd name="adj1" fmla="val 100672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83A20A6D-CC55-C008-93C2-87E4E8106925}"/>
              </a:ext>
            </a:extLst>
          </p:cNvPr>
          <p:cNvSpPr txBox="1"/>
          <p:nvPr/>
        </p:nvSpPr>
        <p:spPr bwMode="auto">
          <a:xfrm>
            <a:off x="920776" y="1393031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X</a:t>
            </a:r>
            <a:endParaRPr lang="en-US" dirty="0"/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8644D355-5819-B544-6E8A-4795E6399A59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915808" y="1974583"/>
            <a:ext cx="1234009" cy="378681"/>
          </a:xfrm>
          <a:prstGeom prst="bentConnector3">
            <a:avLst>
              <a:gd name="adj1" fmla="val 262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3148037" name="Connector: Elbow 603148036">
            <a:extLst>
              <a:ext uri="{FF2B5EF4-FFF2-40B4-BE49-F238E27FC236}">
                <a16:creationId xmlns:a16="http://schemas.microsoft.com/office/drawing/2014/main" id="{41792B8C-7378-36F5-BD05-EFFA73F20B63}"/>
              </a:ext>
            </a:extLst>
          </p:cNvPr>
          <p:cNvCxnSpPr>
            <a:cxnSpLocks/>
          </p:cNvCxnSpPr>
          <p:nvPr/>
        </p:nvCxnSpPr>
        <p:spPr bwMode="auto">
          <a:xfrm>
            <a:off x="4583833" y="2564904"/>
            <a:ext cx="432047" cy="114225"/>
          </a:xfrm>
          <a:prstGeom prst="bentConnector3">
            <a:avLst>
              <a:gd name="adj1" fmla="val 71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3148042" name="Graphic 603148041" descr="Checkmark">
            <a:extLst>
              <a:ext uri="{FF2B5EF4-FFF2-40B4-BE49-F238E27FC236}">
                <a16:creationId xmlns:a16="http://schemas.microsoft.com/office/drawing/2014/main" id="{1AF16876-93D5-7047-B7FC-305447BD1A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07193" y="2796377"/>
            <a:ext cx="200575" cy="200575"/>
          </a:xfrm>
          <a:prstGeom prst="rect">
            <a:avLst/>
          </a:prstGeom>
        </p:spPr>
      </p:pic>
      <p:pic>
        <p:nvPicPr>
          <p:cNvPr id="603148045" name="Graphic 603148044" descr="Checkmark">
            <a:extLst>
              <a:ext uri="{FF2B5EF4-FFF2-40B4-BE49-F238E27FC236}">
                <a16:creationId xmlns:a16="http://schemas.microsoft.com/office/drawing/2014/main" id="{2961678D-8E5D-8AFE-D65B-9EB70261B8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6296395" y="2564904"/>
            <a:ext cx="200575" cy="200575"/>
          </a:xfrm>
          <a:prstGeom prst="rect">
            <a:avLst/>
          </a:prstGeom>
        </p:spPr>
      </p:pic>
      <p:pic>
        <p:nvPicPr>
          <p:cNvPr id="603148046" name="Graphic 603148045" descr="Checkmark">
            <a:extLst>
              <a:ext uri="{FF2B5EF4-FFF2-40B4-BE49-F238E27FC236}">
                <a16:creationId xmlns:a16="http://schemas.microsoft.com/office/drawing/2014/main" id="{42233E8F-2B1C-0509-9F53-4290E32465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6296395" y="1772816"/>
            <a:ext cx="200575" cy="2005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B2CF1A-9BB3-452C-A937-CF48A1137056}"/>
              </a:ext>
            </a:extLst>
          </p:cNvPr>
          <p:cNvSpPr/>
          <p:nvPr/>
        </p:nvSpPr>
        <p:spPr bwMode="auto">
          <a:xfrm>
            <a:off x="4926455" y="2255560"/>
            <a:ext cx="2736304" cy="97759"/>
          </a:xfrm>
          <a:prstGeom prst="rect">
            <a:avLst/>
          </a:prstGeom>
          <a:solidFill>
            <a:srgbClr val="6C9FD3"/>
          </a:solidFill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5C42FD-F144-4F5B-A680-0FA5F5260EFC}"/>
              </a:ext>
            </a:extLst>
          </p:cNvPr>
          <p:cNvSpPr txBox="1"/>
          <p:nvPr/>
        </p:nvSpPr>
        <p:spPr bwMode="auto">
          <a:xfrm>
            <a:off x="5087888" y="2199731"/>
            <a:ext cx="17171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Online implementation of the TEL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B56922D-E6F3-43E2-B23A-EBBE7171F790}"/>
              </a:ext>
            </a:extLst>
          </p:cNvPr>
          <p:cNvSpPr/>
          <p:nvPr/>
        </p:nvSpPr>
        <p:spPr bwMode="auto">
          <a:xfrm>
            <a:off x="9308261" y="2066160"/>
            <a:ext cx="1951588" cy="97763"/>
          </a:xfrm>
          <a:prstGeom prst="rect">
            <a:avLst/>
          </a:prstGeom>
          <a:solidFill>
            <a:srgbClr val="6C9FD3"/>
          </a:solidFill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DDD0613-6B39-4703-BC8A-58E2D389E915}"/>
              </a:ext>
            </a:extLst>
          </p:cNvPr>
          <p:cNvSpPr/>
          <p:nvPr/>
        </p:nvSpPr>
        <p:spPr bwMode="auto">
          <a:xfrm>
            <a:off x="8724960" y="2453886"/>
            <a:ext cx="1259472" cy="97763"/>
          </a:xfrm>
          <a:prstGeom prst="rect">
            <a:avLst/>
          </a:prstGeom>
          <a:solidFill>
            <a:srgbClr val="6C9FD3"/>
          </a:solidFill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6A21331-CBF1-463E-8FEB-DE2030745DA9}"/>
              </a:ext>
            </a:extLst>
          </p:cNvPr>
          <p:cNvSpPr txBox="1"/>
          <p:nvPr/>
        </p:nvSpPr>
        <p:spPr bwMode="auto">
          <a:xfrm>
            <a:off x="8472411" y="2385813"/>
            <a:ext cx="161614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Online analysis of the cavity module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0EE1475-09B7-4C73-8EC1-7734A17DE0E5}"/>
              </a:ext>
            </a:extLst>
          </p:cNvPr>
          <p:cNvSpPr txBox="1"/>
          <p:nvPr/>
        </p:nvSpPr>
        <p:spPr bwMode="auto">
          <a:xfrm>
            <a:off x="9207557" y="2007319"/>
            <a:ext cx="20970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Integration of a signal calibration module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87380F9-EF3D-42D4-B110-271633FBC770}"/>
              </a:ext>
            </a:extLst>
          </p:cNvPr>
          <p:cNvSpPr/>
          <p:nvPr/>
        </p:nvSpPr>
        <p:spPr bwMode="auto">
          <a:xfrm>
            <a:off x="4678928" y="2452109"/>
            <a:ext cx="1561088" cy="68294"/>
          </a:xfrm>
          <a:prstGeom prst="rect">
            <a:avLst/>
          </a:prstGeom>
          <a:solidFill>
            <a:srgbClr val="6C9FD3"/>
          </a:solidFill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D5E8BC7-B05F-42FB-AE7C-E348E913CC8E}"/>
              </a:ext>
            </a:extLst>
          </p:cNvPr>
          <p:cNvSpPr txBox="1"/>
          <p:nvPr/>
        </p:nvSpPr>
        <p:spPr bwMode="auto">
          <a:xfrm>
            <a:off x="4382265" y="2382568"/>
            <a:ext cx="16866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Scalability analysis of online TEL</a:t>
            </a:r>
          </a:p>
        </p:txBody>
      </p:sp>
      <p:sp>
        <p:nvSpPr>
          <p:cNvPr id="603148035" name="TextBox 603148034">
            <a:extLst>
              <a:ext uri="{FF2B5EF4-FFF2-40B4-BE49-F238E27FC236}">
                <a16:creationId xmlns:a16="http://schemas.microsoft.com/office/drawing/2014/main" id="{0CF4992D-3409-EAF9-1D9A-45EAD02D051B}"/>
              </a:ext>
            </a:extLst>
          </p:cNvPr>
          <p:cNvSpPr txBox="1"/>
          <p:nvPr/>
        </p:nvSpPr>
        <p:spPr bwMode="auto">
          <a:xfrm>
            <a:off x="5087888" y="2348880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X</a:t>
            </a:r>
            <a:endParaRPr lang="en-US" dirty="0"/>
          </a:p>
        </p:txBody>
      </p:sp>
      <p:pic>
        <p:nvPicPr>
          <p:cNvPr id="603148043" name="Graphic 603148042" descr="Checkmark">
            <a:extLst>
              <a:ext uri="{FF2B5EF4-FFF2-40B4-BE49-F238E27FC236}">
                <a16:creationId xmlns:a16="http://schemas.microsoft.com/office/drawing/2014/main" id="{129A4238-9C29-450E-9D4F-91EA896CD0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5056345" y="1628800"/>
            <a:ext cx="200575" cy="200575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3B77355D-5C7F-4CC8-B418-E94A0F3870D8}"/>
              </a:ext>
            </a:extLst>
          </p:cNvPr>
          <p:cNvSpPr/>
          <p:nvPr/>
        </p:nvSpPr>
        <p:spPr bwMode="auto">
          <a:xfrm>
            <a:off x="5196794" y="2630200"/>
            <a:ext cx="971214" cy="114225"/>
          </a:xfrm>
          <a:prstGeom prst="rect">
            <a:avLst/>
          </a:prstGeom>
          <a:solidFill>
            <a:srgbClr val="6C9FD3"/>
          </a:solidFill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8385C15-0F4A-417C-B42B-B2D0A4A4C9D6}"/>
              </a:ext>
            </a:extLst>
          </p:cNvPr>
          <p:cNvSpPr txBox="1"/>
          <p:nvPr/>
        </p:nvSpPr>
        <p:spPr bwMode="auto">
          <a:xfrm>
            <a:off x="4998860" y="2566513"/>
            <a:ext cx="12698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In-depth offline analysis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93CCE37-9181-473A-8272-E42ECE10BB93}"/>
              </a:ext>
            </a:extLst>
          </p:cNvPr>
          <p:cNvSpPr/>
          <p:nvPr/>
        </p:nvSpPr>
        <p:spPr bwMode="auto">
          <a:xfrm>
            <a:off x="4444435" y="1847272"/>
            <a:ext cx="1424394" cy="109764"/>
          </a:xfrm>
          <a:prstGeom prst="rect">
            <a:avLst/>
          </a:prstGeom>
          <a:solidFill>
            <a:srgbClr val="AAC459"/>
          </a:solidFill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A4094C-698D-4196-8A47-DEA141F44A1E}"/>
              </a:ext>
            </a:extLst>
          </p:cNvPr>
          <p:cNvSpPr txBox="1"/>
          <p:nvPr/>
        </p:nvSpPr>
        <p:spPr bwMode="auto">
          <a:xfrm>
            <a:off x="4141254" y="1780879"/>
            <a:ext cx="21275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Purchase servers and Ethernet switch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A60371-BB21-4BA2-9866-AFB423C421A3}"/>
              </a:ext>
            </a:extLst>
          </p:cNvPr>
          <p:cNvSpPr/>
          <p:nvPr/>
        </p:nvSpPr>
        <p:spPr bwMode="auto">
          <a:xfrm>
            <a:off x="3359696" y="1650525"/>
            <a:ext cx="1368152" cy="112229"/>
          </a:xfrm>
          <a:prstGeom prst="rect">
            <a:avLst/>
          </a:prstGeom>
          <a:solidFill>
            <a:srgbClr val="AAC459"/>
          </a:solidFill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5D6351-9848-4ADA-ADCD-1DCEA6DBF2D5}"/>
              </a:ext>
            </a:extLst>
          </p:cNvPr>
          <p:cNvSpPr txBox="1"/>
          <p:nvPr/>
        </p:nvSpPr>
        <p:spPr bwMode="auto">
          <a:xfrm>
            <a:off x="2990716" y="1596934"/>
            <a:ext cx="19607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Hiring Postdoc (Machine Learning)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4D21F0-5496-4BEF-877D-3F31E5B93C68}"/>
              </a:ext>
            </a:extLst>
          </p:cNvPr>
          <p:cNvSpPr/>
          <p:nvPr/>
        </p:nvSpPr>
        <p:spPr bwMode="auto">
          <a:xfrm>
            <a:off x="5303912" y="1484784"/>
            <a:ext cx="673903" cy="86675"/>
          </a:xfrm>
          <a:prstGeom prst="rect">
            <a:avLst/>
          </a:prstGeom>
          <a:solidFill>
            <a:srgbClr val="AAC459"/>
          </a:solidFill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E13F70-A0D6-424E-8277-4940B941CA35}"/>
              </a:ext>
            </a:extLst>
          </p:cNvPr>
          <p:cNvSpPr txBox="1"/>
          <p:nvPr/>
        </p:nvSpPr>
        <p:spPr bwMode="auto">
          <a:xfrm>
            <a:off x="5255638" y="1412562"/>
            <a:ext cx="83869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Hiring a PhD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9C0014-6EF0-0202-4F8C-011AB4074A8E}"/>
              </a:ext>
            </a:extLst>
          </p:cNvPr>
          <p:cNvSpPr txBox="1"/>
          <p:nvPr/>
        </p:nvSpPr>
        <p:spPr bwMode="auto">
          <a:xfrm>
            <a:off x="5536589" y="1374089"/>
            <a:ext cx="240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X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D32513-846C-4F07-B661-B2847CAF1D1A}"/>
              </a:ext>
            </a:extLst>
          </p:cNvPr>
          <p:cNvSpPr/>
          <p:nvPr/>
        </p:nvSpPr>
        <p:spPr bwMode="auto">
          <a:xfrm>
            <a:off x="1775520" y="2828803"/>
            <a:ext cx="1368152" cy="108202"/>
          </a:xfrm>
          <a:prstGeom prst="rect">
            <a:avLst/>
          </a:prstGeom>
          <a:solidFill>
            <a:srgbClr val="DC7369"/>
          </a:solidFill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BCE45E-A64F-4C16-9EED-EF038B9A5C79}"/>
              </a:ext>
            </a:extLst>
          </p:cNvPr>
          <p:cNvSpPr txBox="1"/>
          <p:nvPr/>
        </p:nvSpPr>
        <p:spPr bwMode="auto">
          <a:xfrm>
            <a:off x="1476137" y="2780928"/>
            <a:ext cx="15760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Hiring a Postdoc (software)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BC075FE-BEC5-41B8-9749-987963C63487}"/>
              </a:ext>
            </a:extLst>
          </p:cNvPr>
          <p:cNvSpPr/>
          <p:nvPr/>
        </p:nvSpPr>
        <p:spPr bwMode="auto">
          <a:xfrm>
            <a:off x="3828642" y="3058413"/>
            <a:ext cx="1368152" cy="108202"/>
          </a:xfrm>
          <a:prstGeom prst="rect">
            <a:avLst/>
          </a:prstGeom>
          <a:solidFill>
            <a:srgbClr val="DC7369"/>
          </a:solidFill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2A6C8C2-5257-4658-938B-DD32DB88EB2F}"/>
              </a:ext>
            </a:extLst>
          </p:cNvPr>
          <p:cNvSpPr txBox="1"/>
          <p:nvPr/>
        </p:nvSpPr>
        <p:spPr bwMode="auto">
          <a:xfrm>
            <a:off x="3595268" y="2968990"/>
            <a:ext cx="18838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Maternity and sick leave of the PI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124C7E4-E0D6-4D46-8960-E565B251481B}"/>
              </a:ext>
            </a:extLst>
          </p:cNvPr>
          <p:cNvSpPr/>
          <p:nvPr/>
        </p:nvSpPr>
        <p:spPr bwMode="auto">
          <a:xfrm>
            <a:off x="729736" y="2828803"/>
            <a:ext cx="96322" cy="344328"/>
          </a:xfrm>
          <a:prstGeom prst="rect">
            <a:avLst/>
          </a:prstGeom>
          <a:solidFill>
            <a:srgbClr val="D04437"/>
          </a:solidFill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028C41-7B71-4F6D-9822-CD2FA51D43A4}"/>
              </a:ext>
            </a:extLst>
          </p:cNvPr>
          <p:cNvSpPr txBox="1"/>
          <p:nvPr/>
        </p:nvSpPr>
        <p:spPr bwMode="auto">
          <a:xfrm rot="16200000">
            <a:off x="507443" y="2884265"/>
            <a:ext cx="5373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Delays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5E5B6F-E30B-48BF-AAF5-A42B8E146944}"/>
              </a:ext>
            </a:extLst>
          </p:cNvPr>
          <p:cNvSpPr/>
          <p:nvPr/>
        </p:nvSpPr>
        <p:spPr bwMode="auto">
          <a:xfrm>
            <a:off x="721153" y="2044212"/>
            <a:ext cx="104905" cy="721267"/>
          </a:xfrm>
          <a:prstGeom prst="rect">
            <a:avLst/>
          </a:prstGeom>
          <a:solidFill>
            <a:srgbClr val="3B7FC4"/>
          </a:solidFill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7286ACC-955E-4201-837A-0C37CA9099BD}"/>
              </a:ext>
            </a:extLst>
          </p:cNvPr>
          <p:cNvSpPr txBox="1"/>
          <p:nvPr/>
        </p:nvSpPr>
        <p:spPr bwMode="auto">
          <a:xfrm rot="16200000">
            <a:off x="365111" y="2288892"/>
            <a:ext cx="8194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Deliverables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BD688BC-A505-4190-9CCD-834792CB65B5}"/>
              </a:ext>
            </a:extLst>
          </p:cNvPr>
          <p:cNvSpPr/>
          <p:nvPr/>
        </p:nvSpPr>
        <p:spPr bwMode="auto">
          <a:xfrm>
            <a:off x="718286" y="1484784"/>
            <a:ext cx="104905" cy="488607"/>
          </a:xfrm>
          <a:prstGeom prst="rect">
            <a:avLst/>
          </a:prstGeom>
          <a:solidFill>
            <a:srgbClr val="8EB021"/>
          </a:solidFill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A8FD16E-6529-4D56-A30B-6318C744C86D}"/>
              </a:ext>
            </a:extLst>
          </p:cNvPr>
          <p:cNvSpPr txBox="1"/>
          <p:nvPr/>
        </p:nvSpPr>
        <p:spPr bwMode="auto">
          <a:xfrm rot="16200000">
            <a:off x="402462" y="1596934"/>
            <a:ext cx="7360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2190582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A8AEA5B-4300-89B3-BAB5-C19F9DD31E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1072514"/>
            <a:ext cx="10009112" cy="511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8392569" name="Title 1"/>
          <p:cNvSpPr>
            <a:spLocks noGrp="1"/>
          </p:cNvSpPr>
          <p:nvPr>
            <p:ph type="title"/>
          </p:nvPr>
        </p:nvSpPr>
        <p:spPr bwMode="auto">
          <a:xfrm>
            <a:off x="611503" y="712469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de-DE">
                <a:latin typeface="Calibri"/>
              </a:rPr>
              <a:t>Achievements in the past year</a:t>
            </a:r>
            <a:endParaRPr/>
          </a:p>
        </p:txBody>
      </p:sp>
      <p:sp>
        <p:nvSpPr>
          <p:cNvPr id="1461049847" name=" 1461049846"/>
          <p:cNvSpPr/>
          <p:nvPr/>
        </p:nvSpPr>
        <p:spPr bwMode="auto">
          <a:xfrm>
            <a:off x="5968559" y="3291840"/>
            <a:ext cx="25491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24853888" name="Picture 22485388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42592" y="1556792"/>
            <a:ext cx="5484556" cy="3797000"/>
          </a:xfrm>
          <a:prstGeom prst="rect">
            <a:avLst/>
          </a:prstGeom>
        </p:spPr>
      </p:pic>
      <p:sp>
        <p:nvSpPr>
          <p:cNvPr id="54071500" name="Rectangle 54071499"/>
          <p:cNvSpPr/>
          <p:nvPr/>
        </p:nvSpPr>
        <p:spPr bwMode="auto">
          <a:xfrm>
            <a:off x="1744714" y="1562548"/>
            <a:ext cx="1945821" cy="355680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lgDash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580023917" name="Title 1"/>
          <p:cNvSpPr>
            <a:spLocks noGrp="1"/>
          </p:cNvSpPr>
          <p:nvPr>
            <p:ph type="title"/>
          </p:nvPr>
        </p:nvSpPr>
        <p:spPr bwMode="auto">
          <a:xfrm>
            <a:off x="611503" y="712469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de-DE">
                <a:latin typeface="Calibri"/>
              </a:rPr>
              <a:t>Achievements in the past year</a:t>
            </a:r>
            <a:endParaRPr/>
          </a:p>
        </p:txBody>
      </p:sp>
      <p:sp>
        <p:nvSpPr>
          <p:cNvPr id="869372625" name="TextBox 869372624"/>
          <p:cNvSpPr txBox="1"/>
          <p:nvPr/>
        </p:nvSpPr>
        <p:spPr bwMode="auto">
          <a:xfrm>
            <a:off x="5746150" y="4860936"/>
            <a:ext cx="6015974" cy="106683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sz="1600" b="1" dirty="0">
                <a:latin typeface="Calibri"/>
                <a:ea typeface="Calibri"/>
                <a:cs typeface="Calibri"/>
              </a:rPr>
              <a:t>TP</a:t>
            </a:r>
            <a:r>
              <a:rPr sz="1600" dirty="0">
                <a:latin typeface="Calibri"/>
                <a:ea typeface="Calibri"/>
                <a:cs typeface="Calibri"/>
              </a:rPr>
              <a:t> : true positive (accurately detected a quench)</a:t>
            </a:r>
          </a:p>
          <a:p>
            <a:pPr algn="l">
              <a:defRPr/>
            </a:pPr>
            <a:r>
              <a:rPr sz="1600" b="1" dirty="0">
                <a:latin typeface="Calibri"/>
                <a:ea typeface="Calibri"/>
                <a:cs typeface="Calibri"/>
              </a:rPr>
              <a:t>TN</a:t>
            </a:r>
            <a:r>
              <a:rPr sz="1600" dirty="0">
                <a:latin typeface="Calibri"/>
                <a:ea typeface="Calibri"/>
                <a:cs typeface="Calibri"/>
              </a:rPr>
              <a:t> : true negative (accurately recognized a trip was not a quench)</a:t>
            </a:r>
          </a:p>
          <a:p>
            <a:pPr algn="l">
              <a:defRPr/>
            </a:pPr>
            <a:r>
              <a:rPr sz="1600" b="1" dirty="0">
                <a:latin typeface="Calibri"/>
                <a:ea typeface="Calibri"/>
                <a:cs typeface="Calibri"/>
              </a:rPr>
              <a:t>FP</a:t>
            </a:r>
            <a:r>
              <a:rPr sz="1600" dirty="0">
                <a:latin typeface="Calibri"/>
                <a:ea typeface="Calibri"/>
                <a:cs typeface="Calibri"/>
              </a:rPr>
              <a:t> : false positive (a “fake” quench)</a:t>
            </a:r>
          </a:p>
          <a:p>
            <a:pPr algn="l">
              <a:defRPr/>
            </a:pPr>
            <a:r>
              <a:rPr sz="1600" b="1" dirty="0">
                <a:latin typeface="Calibri"/>
                <a:ea typeface="Calibri"/>
                <a:cs typeface="Calibri"/>
              </a:rPr>
              <a:t>FN</a:t>
            </a:r>
            <a:r>
              <a:rPr sz="1600" dirty="0">
                <a:latin typeface="Calibri"/>
                <a:ea typeface="Calibri"/>
                <a:cs typeface="Calibri"/>
              </a:rPr>
              <a:t> : false negative (algorithm failed to identify a real quench)</a:t>
            </a:r>
          </a:p>
        </p:txBody>
      </p:sp>
      <p:sp>
        <p:nvSpPr>
          <p:cNvPr id="2013843770" name="TextBox 2013843769"/>
          <p:cNvSpPr txBox="1"/>
          <p:nvPr/>
        </p:nvSpPr>
        <p:spPr bwMode="auto">
          <a:xfrm>
            <a:off x="1669164" y="1196752"/>
            <a:ext cx="2165109" cy="365795"/>
          </a:xfrm>
          <a:prstGeom prst="rect">
            <a:avLst/>
          </a:prstGeom>
          <a:noFill/>
        </p:spPr>
        <p:txBody>
          <a:bodyPr vertOverflow="overflow" horzOverflow="clip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>
                <a:solidFill>
                  <a:srgbClr val="FF0000"/>
                </a:solidFill>
              </a:rPr>
              <a:t>Improved Detection</a:t>
            </a:r>
          </a:p>
        </p:txBody>
      </p:sp>
      <p:pic>
        <p:nvPicPr>
          <p:cNvPr id="1760735225" name="Picture 1760735224"/>
          <p:cNvPicPr>
            <a:picLocks noChangeAspect="1"/>
          </p:cNvPicPr>
          <p:nvPr/>
        </p:nvPicPr>
        <p:blipFill>
          <a:blip r:embed="rId4"/>
          <a:srcRect l="47795" t="4797" r="3652" b="65150"/>
          <a:stretch/>
        </p:blipFill>
        <p:spPr bwMode="auto">
          <a:xfrm>
            <a:off x="6117477" y="1645227"/>
            <a:ext cx="4875067" cy="28910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2293A6-D020-FB92-A5D8-2A2DAA67BCD5}"/>
              </a:ext>
            </a:extLst>
          </p:cNvPr>
          <p:cNvSpPr txBox="1"/>
          <p:nvPr/>
        </p:nvSpPr>
        <p:spPr bwMode="auto">
          <a:xfrm>
            <a:off x="8192479" y="4463129"/>
            <a:ext cx="12043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Samples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A05988-D8E5-4212-0E6C-42B7A77CE0EC}"/>
              </a:ext>
            </a:extLst>
          </p:cNvPr>
          <p:cNvSpPr txBox="1"/>
          <p:nvPr/>
        </p:nvSpPr>
        <p:spPr bwMode="auto">
          <a:xfrm rot="16200000">
            <a:off x="5416319" y="2596514"/>
            <a:ext cx="12043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GLR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56CC28-A74E-8FC9-CF9D-93EB739A17C4}"/>
              </a:ext>
            </a:extLst>
          </p:cNvPr>
          <p:cNvSpPr txBox="1"/>
          <p:nvPr/>
        </p:nvSpPr>
        <p:spPr bwMode="auto">
          <a:xfrm>
            <a:off x="7320136" y="1423809"/>
            <a:ext cx="3358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Beam information inclusion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7120780" name="Title 1"/>
          <p:cNvSpPr>
            <a:spLocks noGrp="1"/>
          </p:cNvSpPr>
          <p:nvPr>
            <p:ph type="title"/>
          </p:nvPr>
        </p:nvSpPr>
        <p:spPr bwMode="auto">
          <a:xfrm>
            <a:off x="611502" y="712468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de-DE">
                <a:latin typeface="Calibri"/>
              </a:rPr>
              <a:t>Achievements in the past year</a:t>
            </a:r>
            <a:endParaRPr/>
          </a:p>
        </p:txBody>
      </p:sp>
      <p:sp>
        <p:nvSpPr>
          <p:cNvPr id="1009823027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pic>
        <p:nvPicPr>
          <p:cNvPr id="1726907139" name="Picture 172690713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493600" y="1728000"/>
            <a:ext cx="5569200" cy="3855600"/>
          </a:xfrm>
          <a:prstGeom prst="rect">
            <a:avLst/>
          </a:prstGeom>
        </p:spPr>
      </p:pic>
      <p:pic>
        <p:nvPicPr>
          <p:cNvPr id="1295496257" name="Picture 1295496256"/>
          <p:cNvPicPr>
            <a:picLocks noChangeAspect="1"/>
          </p:cNvPicPr>
          <p:nvPr/>
        </p:nvPicPr>
        <p:blipFill>
          <a:blip r:embed="rId4"/>
          <a:srcRect l="25312" r="21412" b="13039"/>
          <a:stretch/>
        </p:blipFill>
        <p:spPr bwMode="auto">
          <a:xfrm>
            <a:off x="7680176" y="2177223"/>
            <a:ext cx="1944687" cy="2380783"/>
          </a:xfrm>
          <a:prstGeom prst="rect">
            <a:avLst/>
          </a:prstGeom>
        </p:spPr>
      </p:pic>
      <p:pic>
        <p:nvPicPr>
          <p:cNvPr id="1510492021" name="Picture 1510492020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78266" y="1700808"/>
            <a:ext cx="5429702" cy="37590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_XFEL_PowerPoint_16x9_v3_RW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prstGeom prst="line">
          <a:avLst/>
        </a:prstGeom>
        <a:solidFill>
          <a:schemeClr val="accent6"/>
        </a:solidFill>
      </a:spPr>
      <a:bodyPr/>
      <a:lstStyle/>
    </a:spDef>
    <a:lnDef>
      <a:spPr bwMode="auto">
        <a:prstGeom prst="line">
          <a:avLst/>
        </a:prstGeom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prstGeom prst="line">
          <a:avLst/>
        </a:prstGeom>
        <a:noFill/>
      </a:spPr>
      <a:bodyPr/>
      <a:lstStyle/>
    </a:txDef>
  </a:objectDefaults>
  <a:extraClrSchemeLst/>
</a:theme>
</file>

<file path=ppt/theme/theme2.xml><?xml version="1.0" encoding="utf-8"?>
<a:theme xmlns:a="http://schemas.openxmlformats.org/drawingml/2006/main" name="1_XFEL_PowerPoint_16x9_v3_RW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prstGeom prst="line">
          <a:avLst/>
        </a:prstGeom>
        <a:solidFill>
          <a:schemeClr val="accent6"/>
        </a:solidFill>
      </a:spPr>
      <a:bodyPr/>
      <a:lstStyle/>
    </a:spDef>
    <a:lnDef>
      <a:spPr bwMode="auto">
        <a:prstGeom prst="line">
          <a:avLst/>
        </a:prstGeom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prstGeom prst="line">
          <a:avLst/>
        </a:prstGeom>
        <a:noFill/>
      </a:spPr>
      <a:bodyPr/>
      <a:lstStyle/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XFEL_PowerPoint_16x9_v3_RW</Template>
  <TotalTime>0</TotalTime>
  <Words>1118</Words>
  <Application>Microsoft Office PowerPoint</Application>
  <DocSecurity>0</DocSecurity>
  <PresentationFormat>Widescreen</PresentationFormat>
  <Paragraphs>165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Wingdings</vt:lpstr>
      <vt:lpstr>2_XFEL_PowerPoint_16x9_v3_RW</vt:lpstr>
      <vt:lpstr>1_XFEL_PowerPoint_16x9_v3_RW</vt:lpstr>
      <vt:lpstr>XFEL Accelerator R&amp;D Status Report  Fault Diagnosis for the LLRF control system</vt:lpstr>
      <vt:lpstr>Scope of the R&amp;D activity</vt:lpstr>
      <vt:lpstr>Scope of the R&amp;D activity</vt:lpstr>
      <vt:lpstr>Timeline of this R&amp;D activity </vt:lpstr>
      <vt:lpstr>Achievements in the past year</vt:lpstr>
      <vt:lpstr>Achievements in the past year</vt:lpstr>
      <vt:lpstr>Achievements in the past year</vt:lpstr>
      <vt:lpstr>Achievements in the past year</vt:lpstr>
      <vt:lpstr>Achievements in the past year</vt:lpstr>
      <vt:lpstr>Risks to R&amp;D Project</vt:lpstr>
      <vt:lpstr>Outlook / 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in one line (or two lines)</dc:title>
  <dc:subject/>
  <dc:creator>Riko Wichmann</dc:creator>
  <cp:keywords/>
  <dc:description/>
  <cp:lastModifiedBy>Branlard, Julien</cp:lastModifiedBy>
  <cp:revision>46</cp:revision>
  <dcterms:created xsi:type="dcterms:W3CDTF">2023-04-06T12:12:36Z</dcterms:created>
  <dcterms:modified xsi:type="dcterms:W3CDTF">2023-05-02T14:13:19Z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1033-11.1.0.11691</vt:lpwstr>
  </property>
</Properties>
</file>