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3" r:id="rId5"/>
    <p:sldId id="274" r:id="rId6"/>
    <p:sldId id="265" r:id="rId7"/>
    <p:sldId id="261" r:id="rId8"/>
    <p:sldId id="262" r:id="rId9"/>
    <p:sldId id="264" r:id="rId10"/>
    <p:sldId id="260" r:id="rId11"/>
    <p:sldId id="276" r:id="rId12"/>
    <p:sldId id="259" r:id="rId13"/>
    <p:sldId id="266" r:id="rId14"/>
    <p:sldId id="272" r:id="rId15"/>
    <p:sldId id="269" r:id="rId16"/>
    <p:sldId id="277" r:id="rId17"/>
    <p:sldId id="278" r:id="rId18"/>
    <p:sldId id="27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4815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94" y="82"/>
      </p:cViewPr>
      <p:guideLst>
        <p:guide orient="horz" pos="1366"/>
        <p:guide pos="4815"/>
        <p:guide orient="horz" pos="2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361D7-A9E4-47E4-8107-30156A7E3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F45E4-EAB4-4305-A71D-7FD72117A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BB2D7-CF99-4A53-8517-244D3FBF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B24D75-94D5-4BE7-9A38-72274309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CDBF21-C04F-4008-AC55-46544457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66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DA925-5011-4E47-9DD6-96922CC3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CF07A1-7220-49BD-B3AE-7AF8C244E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EE859-6BF0-4FC6-A5F4-F9474006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A5E47-247A-4945-828B-966BD04C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42705-B9BF-42EE-B053-D65E310B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3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375B34-CB96-4B6A-BF96-BB59AEB96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E4D8D3-253E-43F2-B4DC-21E1E5FA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4B8CDB-E5C7-41D8-8E10-13EA8B1B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62297-72C0-4A0F-849D-9DB40517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BBD51-5282-4949-A22D-03AB43FF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3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CCDA8-6701-4CED-BEA5-294D5E88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ED83D-09CC-4CB9-A792-5079C6AED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5F3D79-9D67-4683-8855-1102E4AA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0D031-47DD-4A38-8970-F2C6989D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56C225-9DE9-4AD1-AE9B-9C74D3E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3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21AB0-3379-4AEA-96E4-85715040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B13502-7AA0-4D49-A8E4-FD443E02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35D8C-BB46-46AC-95EE-2FDAD1D5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4709D-3B23-47C2-82A1-86A967D7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E3A9F-DEFD-4594-9028-CFC8A7B4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99F9-2849-433C-AF58-907C5170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8A290-4FA7-4534-924A-85CA84FCB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6BDE55-FE62-41D4-9CE7-FE1188FA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2C833D-EC4D-4896-82C9-3765FF1E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4CD97-0ED2-4831-BF7C-F73A608C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5D5833-46A2-4EE9-B424-506C3306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38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C8F34-1F48-48CF-96A6-6D98B616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AEDCCB-8BCF-44C8-B746-6921EF3A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AEFCA6-9077-4ADA-99A5-50674CEB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1A1B72-B6E4-487D-8D0F-1A476392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696F8A-CD1B-4E97-B1EF-8574EA458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3B537B-C9AF-4CDC-89D3-87D8C3B9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C4B167-7369-4219-85C6-797EBD93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B50602-76A9-435F-94B8-89DDB2C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5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30D11-128B-4FFA-8098-7F49D8FD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083A57-417F-44BE-939C-79C429F7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738CC0-5F55-4F82-B285-5F50E3CA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7B0786-636C-49A6-B5CA-CE8831D4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7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D71880-CA77-4C4B-9D9E-FEDA1F2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2C766C-4669-48E0-AE58-86D2BDC2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876D7-38DB-4FD6-AA67-F250F292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7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84727-52A6-4E1F-8435-6D91A203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F798B-969C-43D3-8FB7-4439F601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9F34A3-11A9-46C1-8B09-3267162A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31AD35-DD07-4E2B-96D5-C3173808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DE94D3-3141-468F-8B01-91EDCC2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6511AD-0978-43B2-8A8E-7A885EA3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65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E7AD5-0434-4E36-8C48-29825B33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254B23-0ED1-4AC8-93FA-978EAD594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9DCEF1-10D1-409F-A535-375B6541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916A3E-517B-4C6F-B9B4-19D2AB6C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968401-CF21-47B2-8FD7-23BBE56B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DB6C2F-929A-43C5-9415-271247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5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1D7F59-A572-4417-9AE5-83AAE4E8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14D76F-659B-4276-936A-6631FBE8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DF2AC-71F3-4549-A738-72587EEE6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4DD2-7747-49B0-8AB1-18EBDD3BFEC2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D18ED2-D982-44E0-916C-F2FCF10B3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6181C-7695-499B-85B6-BEBC23E1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CA7E-5EA3-4DE2-AAE8-7A41D6FD8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9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noscience.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69C2340-7160-41EB-AA78-697B00477E35}"/>
              </a:ext>
            </a:extLst>
          </p:cNvPr>
          <p:cNvSpPr txBox="1"/>
          <p:nvPr/>
        </p:nvSpPr>
        <p:spPr>
          <a:xfrm>
            <a:off x="3096877" y="169353"/>
            <a:ext cx="5998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/>
              <a:t>INF12: Rasterkraftmikroskopie</a:t>
            </a:r>
          </a:p>
          <a:p>
            <a:pPr algn="ctr"/>
            <a:r>
              <a:rPr lang="de-DE" sz="2400" dirty="0"/>
              <a:t>(KV5: Bildbearbeitung und Datenauswertung)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4F6428-0ACB-46D1-93BA-9F46B9A59380}"/>
              </a:ext>
            </a:extLst>
          </p:cNvPr>
          <p:cNvSpPr txBox="1"/>
          <p:nvPr/>
        </p:nvSpPr>
        <p:spPr>
          <a:xfrm>
            <a:off x="288208" y="1279306"/>
            <a:ext cx="695157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Alexander Schwarz</a:t>
            </a:r>
            <a:br>
              <a:rPr lang="de-DE" sz="1800" dirty="0"/>
            </a:br>
            <a:r>
              <a:rPr lang="de-DE" sz="1800" dirty="0"/>
              <a:t>aschwarz@physnet.uni-hamburg.de</a:t>
            </a:r>
            <a:br>
              <a:rPr lang="de-DE" sz="1800" dirty="0"/>
            </a:br>
            <a:br>
              <a:rPr lang="de-DE" sz="800" dirty="0"/>
            </a:br>
            <a:r>
              <a:rPr lang="de-DE" sz="1800" dirty="0"/>
              <a:t>Gruppe R (</a:t>
            </a:r>
            <a:r>
              <a:rPr lang="de-DE" sz="1800" dirty="0" err="1"/>
              <a:t>Rastersondenmethoden</a:t>
            </a:r>
            <a:r>
              <a:rPr lang="de-DE" sz="1800" dirty="0"/>
              <a:t>, Prof. Wiesendanger)</a:t>
            </a:r>
            <a:br>
              <a:rPr lang="de-DE" sz="1800" dirty="0"/>
            </a:br>
            <a:r>
              <a:rPr lang="de-DE" sz="1800" dirty="0">
                <a:hlinkClick r:id="rId2"/>
              </a:rPr>
              <a:t>www.nanoscience.de</a:t>
            </a:r>
            <a:endParaRPr lang="de-DE" sz="1800" dirty="0"/>
          </a:p>
          <a:p>
            <a:endParaRPr lang="de-DE" dirty="0"/>
          </a:p>
          <a:p>
            <a:r>
              <a:rPr lang="de-DE" dirty="0"/>
              <a:t>Studium an der UHH (1988)</a:t>
            </a:r>
          </a:p>
          <a:p>
            <a:r>
              <a:rPr lang="de-DE" dirty="0"/>
              <a:t>Diplom (1994) und Promotion (1998) an der UHH (Prof. Wiesendanger)</a:t>
            </a:r>
          </a:p>
          <a:p>
            <a:r>
              <a:rPr lang="de-DE" dirty="0"/>
              <a:t>Wissenschaftlicher Mitarbeiter an der UHH (Prof. Wiesendanger; Schwerpunkt Rasterkraftmikroskopie)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6C9F3C-C4B0-41B9-9484-118DC7F85B23}"/>
              </a:ext>
            </a:extLst>
          </p:cNvPr>
          <p:cNvSpPr txBox="1"/>
          <p:nvPr/>
        </p:nvSpPr>
        <p:spPr>
          <a:xfrm>
            <a:off x="10209229" y="546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53110F-9D84-4624-ACFE-6E6DE5AE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520" y="1471409"/>
            <a:ext cx="3100879" cy="41053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0227202-F54E-4806-8531-68F9A6EE97EC}"/>
              </a:ext>
            </a:extLst>
          </p:cNvPr>
          <p:cNvSpPr txBox="1"/>
          <p:nvPr/>
        </p:nvSpPr>
        <p:spPr>
          <a:xfrm>
            <a:off x="247601" y="4200981"/>
            <a:ext cx="84937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Verwendetes Gerät:</a:t>
            </a:r>
          </a:p>
          <a:p>
            <a:endParaRPr lang="de-DE" sz="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Nanoscope</a:t>
            </a:r>
            <a:r>
              <a:rPr lang="de-DE" dirty="0"/>
              <a:t> IV; Erstanschaffung 1993 mit modernen Erweiterungen (die letzte 2021); aber: veralteter Computer notwendig, der nicht mehr am Netz ist </a:t>
            </a:r>
            <a:r>
              <a:rPr lang="de-DE" dirty="0">
                <a:sym typeface="Symbol" panose="05050102010706020507" pitchFamily="18" charset="2"/>
              </a:rPr>
              <a:t> Modernisierung!</a:t>
            </a:r>
            <a:endParaRPr lang="de-DE" dirty="0"/>
          </a:p>
          <a:p>
            <a:r>
              <a:rPr lang="de-DE" sz="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Arbeitspferd: bis ca. 2000 Verwendung für zahlreiche (&gt;20) Diplom- &amp; Doktorarbeiten (hauptsächlich zur Reibung, aber auch EFM &amp; MFM)</a:t>
            </a:r>
          </a:p>
          <a:p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danach: Einsatz in Praktika, sporadisch auch für Kooperationen mit Industrie (Exabyte, Weller, Beiersdorf, …) &amp; Forschung (UKE zu Prionen, aktuell im EU-Projekt </a:t>
            </a:r>
            <a:r>
              <a:rPr lang="de-DE" dirty="0" err="1"/>
              <a:t>OXiNEMS</a:t>
            </a:r>
            <a:r>
              <a:rPr lang="de-DE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0750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EC4F2A4-4D9A-4E4B-9BBE-A2BF7A6B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28" y="4117104"/>
            <a:ext cx="2164409" cy="21644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3521280-1DB0-46A2-A761-3E7E4E3C8699}"/>
              </a:ext>
            </a:extLst>
          </p:cNvPr>
          <p:cNvSpPr txBox="1"/>
          <p:nvPr/>
        </p:nvSpPr>
        <p:spPr>
          <a:xfrm>
            <a:off x="2125873" y="6253372"/>
            <a:ext cx="233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Stufen und Terrassen auf Graphit: 5 µm x 5 µm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3844518" y="11077"/>
            <a:ext cx="45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2. Tag: Graphit (HOPG)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D91268-16D6-4E1F-B6EE-A1F43F581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9"/>
          <a:stretch/>
        </p:blipFill>
        <p:spPr>
          <a:xfrm>
            <a:off x="4578136" y="4117104"/>
            <a:ext cx="7538692" cy="27408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42D58D9-E891-49F5-8813-909ACDECD251}"/>
              </a:ext>
            </a:extLst>
          </p:cNvPr>
          <p:cNvSpPr txBox="1"/>
          <p:nvPr/>
        </p:nvSpPr>
        <p:spPr>
          <a:xfrm>
            <a:off x="8149801" y="4360434"/>
            <a:ext cx="264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Einatomar hohe Stufe zwischen zwei Terrassen.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8A53B8-FC7E-40BD-86B0-A064F18DE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24" y="992221"/>
            <a:ext cx="4719780" cy="256824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E38978-F085-4C53-BD37-5F4857D72B32}"/>
              </a:ext>
            </a:extLst>
          </p:cNvPr>
          <p:cNvSpPr txBox="1"/>
          <p:nvPr/>
        </p:nvSpPr>
        <p:spPr>
          <a:xfrm>
            <a:off x="5957887" y="1399182"/>
            <a:ext cx="6045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Van der Waals Bindung &amp; kovalente Bindung</a:t>
            </a:r>
          </a:p>
          <a:p>
            <a:r>
              <a:rPr lang="de-DE" dirty="0"/>
              <a:t>Besetzung der Energieniveaus von elementarem Kohlenstoff</a:t>
            </a:r>
          </a:p>
          <a:p>
            <a:r>
              <a:rPr lang="de-DE" dirty="0"/>
              <a:t>Unterschied Diamant </a:t>
            </a:r>
            <a:r>
              <a:rPr lang="de-DE" dirty="0">
                <a:sym typeface="Symbol" panose="05050102010706020507" pitchFamily="18" charset="2"/>
              </a:rPr>
              <a:t> Graphit</a:t>
            </a:r>
          </a:p>
          <a:p>
            <a:r>
              <a:rPr lang="de-DE" dirty="0">
                <a:sym typeface="Symbol" panose="05050102010706020507" pitchFamily="18" charset="2"/>
              </a:rPr>
              <a:t>Hybridisierung beim Kohlenstoff</a:t>
            </a:r>
          </a:p>
          <a:p>
            <a:endParaRPr lang="de-DE" dirty="0">
              <a:sym typeface="Symbol" panose="05050102010706020507" pitchFamily="18" charset="2"/>
            </a:endParaRPr>
          </a:p>
          <a:p>
            <a:r>
              <a:rPr lang="de-DE" b="1" dirty="0">
                <a:sym typeface="Symbol" panose="05050102010706020507" pitchFamily="18" charset="2"/>
              </a:rPr>
              <a:t>Stoff aus P III &amp; PIV: steht nicht explizit in der Versuchsmappe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E84F39-D903-4475-A871-C8F2EE4CB749}"/>
              </a:ext>
            </a:extLst>
          </p:cNvPr>
          <p:cNvSpPr txBox="1"/>
          <p:nvPr/>
        </p:nvSpPr>
        <p:spPr>
          <a:xfrm>
            <a:off x="4578136" y="6273225"/>
            <a:ext cx="227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Atomare hohe Stufen auf Graphit: 0,5 µm x 0,5 µm </a:t>
            </a:r>
          </a:p>
        </p:txBody>
      </p:sp>
    </p:spTree>
    <p:extLst>
      <p:ext uri="{BB962C8B-B14F-4D97-AF65-F5344CB8AC3E}">
        <p14:creationId xmlns:p14="http://schemas.microsoft.com/office/powerpoint/2010/main" val="320582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BC5501-73C5-4BF5-A0F3-AE57D3691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66" y="1347604"/>
            <a:ext cx="8236667" cy="2783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CD79251-1228-4D3F-9C5E-3321BAE7D392}"/>
              </a:ext>
            </a:extLst>
          </p:cNvPr>
          <p:cNvSpPr txBox="1"/>
          <p:nvPr/>
        </p:nvSpPr>
        <p:spPr>
          <a:xfrm>
            <a:off x="4756754" y="0"/>
            <a:ext cx="267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2. Tag: Kräfte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4838B4-FFA9-4670-A034-6EDEEE358FD5}"/>
              </a:ext>
            </a:extLst>
          </p:cNvPr>
          <p:cNvSpPr txBox="1"/>
          <p:nvPr/>
        </p:nvSpPr>
        <p:spPr>
          <a:xfrm>
            <a:off x="689956" y="4484594"/>
            <a:ext cx="10570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nicht nur Aufzählung, sondern auch Ursprung, z.B. der van der Waals Kraft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alles elektromagnetische Kräfte</a:t>
            </a:r>
          </a:p>
          <a:p>
            <a:pPr marL="285750" indent="-285750">
              <a:buFontTx/>
              <a:buChar char="-"/>
            </a:pPr>
            <a:r>
              <a:rPr lang="de-DE" dirty="0"/>
              <a:t>minimal detektierbare Kraft (thermisches Limit): ½k</a:t>
            </a:r>
            <a:r>
              <a:rPr lang="de-DE" baseline="-25000" dirty="0"/>
              <a:t>B</a:t>
            </a:r>
            <a:r>
              <a:rPr lang="de-DE" dirty="0"/>
              <a:t>T = ½ k(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dirty="0"/>
              <a:t>z)² </a:t>
            </a:r>
            <a:r>
              <a:rPr lang="de-DE" dirty="0">
                <a:sym typeface="Symbol" panose="05050102010706020507" pitchFamily="18" charset="2"/>
              </a:rPr>
              <a:t> </a:t>
            </a:r>
            <a:r>
              <a:rPr lang="de-DE" dirty="0" err="1"/>
              <a:t>z</a:t>
            </a:r>
            <a:r>
              <a:rPr lang="de-DE" baseline="-25000" dirty="0" err="1"/>
              <a:t>th</a:t>
            </a:r>
            <a:r>
              <a:rPr lang="de-DE" dirty="0"/>
              <a:t> = (</a:t>
            </a:r>
            <a:r>
              <a:rPr lang="de-DE" dirty="0" err="1"/>
              <a:t>k</a:t>
            </a:r>
            <a:r>
              <a:rPr lang="de-DE" baseline="-25000" dirty="0" err="1"/>
              <a:t>B</a:t>
            </a:r>
            <a:r>
              <a:rPr lang="de-DE" dirty="0" err="1"/>
              <a:t>T</a:t>
            </a:r>
            <a:r>
              <a:rPr lang="de-DE" dirty="0"/>
              <a:t>/k) </a:t>
            </a:r>
            <a:r>
              <a:rPr lang="de-DE" baseline="30000" dirty="0"/>
              <a:t>½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 </a:t>
            </a:r>
            <a:r>
              <a:rPr lang="de-DE" dirty="0" err="1">
                <a:sym typeface="Symbol" panose="05050102010706020507" pitchFamily="18" charset="2"/>
              </a:rPr>
              <a:t>F</a:t>
            </a:r>
            <a:r>
              <a:rPr lang="de-DE" baseline="-25000" dirty="0" err="1">
                <a:sym typeface="Symbol" panose="05050102010706020507" pitchFamily="18" charset="2"/>
              </a:rPr>
              <a:t>min</a:t>
            </a:r>
            <a:r>
              <a:rPr lang="de-DE" dirty="0">
                <a:sym typeface="Symbol" panose="05050102010706020507" pitchFamily="18" charset="2"/>
              </a:rPr>
              <a:t> = k</a:t>
            </a:r>
            <a:r>
              <a:rPr lang="de-DE" dirty="0" err="1"/>
              <a:t>z</a:t>
            </a:r>
            <a:r>
              <a:rPr lang="de-DE" baseline="-25000" dirty="0" err="1"/>
              <a:t>th</a:t>
            </a:r>
            <a:r>
              <a:rPr lang="de-DE" dirty="0"/>
              <a:t> = (</a:t>
            </a:r>
            <a:r>
              <a:rPr lang="de-DE" dirty="0" err="1"/>
              <a:t>k</a:t>
            </a:r>
            <a:r>
              <a:rPr lang="de-DE" dirty="0" err="1">
                <a:sym typeface="Symbol" panose="05050102010706020507" pitchFamily="18" charset="2"/>
              </a:rPr>
              <a:t></a:t>
            </a:r>
            <a:r>
              <a:rPr lang="de-DE" dirty="0" err="1"/>
              <a:t>k</a:t>
            </a:r>
            <a:r>
              <a:rPr lang="de-DE" baseline="-25000" dirty="0" err="1"/>
              <a:t>B</a:t>
            </a:r>
            <a:r>
              <a:rPr lang="de-DE" dirty="0" err="1"/>
              <a:t>T</a:t>
            </a:r>
            <a:r>
              <a:rPr lang="de-DE" dirty="0"/>
              <a:t>)</a:t>
            </a:r>
            <a:r>
              <a:rPr lang="de-DE" baseline="30000" dirty="0"/>
              <a:t>½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b="1" dirty="0"/>
              <a:t>Diskussion geht über das hinaus, was in der Versuchsmappe steht</a:t>
            </a:r>
          </a:p>
        </p:txBody>
      </p:sp>
    </p:spTree>
    <p:extLst>
      <p:ext uri="{BB962C8B-B14F-4D97-AF65-F5344CB8AC3E}">
        <p14:creationId xmlns:p14="http://schemas.microsoft.com/office/powerpoint/2010/main" val="298158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8D305E-4095-47D6-87E7-1EECB502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55" y="1822905"/>
            <a:ext cx="4233012" cy="32121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7247017-3567-4AB1-BB1C-F74F264FB4E2}"/>
              </a:ext>
            </a:extLst>
          </p:cNvPr>
          <p:cNvSpPr txBox="1"/>
          <p:nvPr/>
        </p:nvSpPr>
        <p:spPr>
          <a:xfrm>
            <a:off x="4364180" y="0"/>
            <a:ext cx="390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Kraft-Distanz-Kurve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EBF858-D9A9-45D2-92E0-B5CAA1204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531" y="742905"/>
            <a:ext cx="3387112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7C785E5-6D48-43DB-B722-7E037BCE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833" y="3482602"/>
            <a:ext cx="3397351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FC5520-FC15-4BBC-96D2-E9FB2C36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71" y="3482602"/>
            <a:ext cx="3470896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5C546C-824B-44C0-8E40-AA15ECDBF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71" y="646331"/>
            <a:ext cx="3600000" cy="216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E5AE64B-0CEF-46CA-81D5-0C93454AA1AB}"/>
              </a:ext>
            </a:extLst>
          </p:cNvPr>
          <p:cNvSpPr txBox="1"/>
          <p:nvPr/>
        </p:nvSpPr>
        <p:spPr>
          <a:xfrm>
            <a:off x="9891512" y="646331"/>
            <a:ext cx="175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1:</a:t>
            </a:r>
            <a:r>
              <a:rPr lang="de-DE" dirty="0"/>
              <a:t> weit weg</a:t>
            </a:r>
          </a:p>
          <a:p>
            <a:r>
              <a:rPr lang="de-DE" dirty="0"/>
              <a:t>Parabelpotenzial dominiert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B01044F-8587-4D98-98DA-EA0BFFD649EA}"/>
              </a:ext>
            </a:extLst>
          </p:cNvPr>
          <p:cNvSpPr txBox="1"/>
          <p:nvPr/>
        </p:nvSpPr>
        <p:spPr>
          <a:xfrm>
            <a:off x="9405400" y="3313629"/>
            <a:ext cx="190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2: </a:t>
            </a:r>
            <a:r>
              <a:rPr lang="de-DE" dirty="0"/>
              <a:t>Spitze bleibt im lokalen Minimum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4250F5-578D-4FAD-BE3B-56AA4951DF38}"/>
              </a:ext>
            </a:extLst>
          </p:cNvPr>
          <p:cNvSpPr txBox="1"/>
          <p:nvPr/>
        </p:nvSpPr>
        <p:spPr>
          <a:xfrm>
            <a:off x="1083988" y="3636794"/>
            <a:ext cx="189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3:</a:t>
            </a:r>
            <a:r>
              <a:rPr lang="de-DE" dirty="0"/>
              <a:t> </a:t>
            </a:r>
            <a:r>
              <a:rPr lang="de-DE" dirty="0" err="1"/>
              <a:t>Einspringpunkt</a:t>
            </a:r>
            <a:endParaRPr lang="de-DE" dirty="0"/>
          </a:p>
          <a:p>
            <a:r>
              <a:rPr lang="de-DE" dirty="0"/>
              <a:t>Sattelpunkt aus zwei </a:t>
            </a:r>
            <a:r>
              <a:rPr lang="de-DE" dirty="0" err="1"/>
              <a:t>Minimaht</a:t>
            </a: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E6FDCD-1525-493E-A4E9-1CB6D14F2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512" y="5109162"/>
            <a:ext cx="953917" cy="5334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0507BA9-9918-436D-9FD7-DD57B8EAFC16}"/>
              </a:ext>
            </a:extLst>
          </p:cNvPr>
          <p:cNvSpPr txBox="1"/>
          <p:nvPr/>
        </p:nvSpPr>
        <p:spPr>
          <a:xfrm>
            <a:off x="2605239" y="860937"/>
            <a:ext cx="1927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4: </a:t>
            </a:r>
            <a:r>
              <a:rPr lang="de-DE" dirty="0"/>
              <a:t>Kontakt:</a:t>
            </a:r>
          </a:p>
          <a:p>
            <a:r>
              <a:rPr lang="de-DE" dirty="0"/>
              <a:t>Lennard-Jones-</a:t>
            </a:r>
            <a:r>
              <a:rPr lang="de-DE" dirty="0" err="1"/>
              <a:t>Potezial</a:t>
            </a:r>
            <a:r>
              <a:rPr lang="de-DE" dirty="0"/>
              <a:t> dominiert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8A60267-F758-4DAF-A847-012BE1C44531}"/>
              </a:ext>
            </a:extLst>
          </p:cNvPr>
          <p:cNvSpPr txBox="1"/>
          <p:nvPr/>
        </p:nvSpPr>
        <p:spPr>
          <a:xfrm>
            <a:off x="6845118" y="2281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8828365-96C3-49E8-8112-11F0E5CFD69E}"/>
              </a:ext>
            </a:extLst>
          </p:cNvPr>
          <p:cNvSpPr txBox="1"/>
          <p:nvPr/>
        </p:nvSpPr>
        <p:spPr>
          <a:xfrm>
            <a:off x="5690218" y="2759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D6FD9E-B3B5-43BB-9FE9-EF8D7E48AD13}"/>
              </a:ext>
            </a:extLst>
          </p:cNvPr>
          <p:cNvSpPr txBox="1"/>
          <p:nvPr/>
        </p:nvSpPr>
        <p:spPr>
          <a:xfrm>
            <a:off x="5216595" y="2902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877AFE3-4A87-4223-80F6-1483F4CFF149}"/>
              </a:ext>
            </a:extLst>
          </p:cNvPr>
          <p:cNvSpPr txBox="1"/>
          <p:nvPr/>
        </p:nvSpPr>
        <p:spPr>
          <a:xfrm>
            <a:off x="4364180" y="2110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735778-2181-4119-944A-66438CCD9952}"/>
              </a:ext>
            </a:extLst>
          </p:cNvPr>
          <p:cNvSpPr txBox="1"/>
          <p:nvPr/>
        </p:nvSpPr>
        <p:spPr>
          <a:xfrm rot="2654864">
            <a:off x="4499921" y="2141410"/>
            <a:ext cx="121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Steigung = -1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79F657-59CA-4A6A-A034-1AF256B32C14}"/>
              </a:ext>
            </a:extLst>
          </p:cNvPr>
          <p:cNvSpPr txBox="1"/>
          <p:nvPr/>
        </p:nvSpPr>
        <p:spPr>
          <a:xfrm>
            <a:off x="3115122" y="5930429"/>
            <a:ext cx="590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Vorbereitungsaufgabe: Berechnung der Potenziallandschaft </a:t>
            </a:r>
          </a:p>
        </p:txBody>
      </p:sp>
    </p:spTree>
    <p:extLst>
      <p:ext uri="{BB962C8B-B14F-4D97-AF65-F5344CB8AC3E}">
        <p14:creationId xmlns:p14="http://schemas.microsoft.com/office/powerpoint/2010/main" val="205125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A8EBB9-6B62-4EA9-97D7-88D753000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19" y="768411"/>
            <a:ext cx="7053327" cy="27304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A784C0-0B9B-4374-9562-D392737EB816}"/>
              </a:ext>
            </a:extLst>
          </p:cNvPr>
          <p:cNvSpPr txBox="1"/>
          <p:nvPr/>
        </p:nvSpPr>
        <p:spPr>
          <a:xfrm>
            <a:off x="2941001" y="0"/>
            <a:ext cx="700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Bestimmung der Federkonstanten </a:t>
            </a:r>
            <a:r>
              <a:rPr lang="de-DE" sz="3600" b="1" i="1" dirty="0"/>
              <a:t>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7CA8D8-9321-496C-B10F-0D4C89DB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2" b="8696"/>
          <a:stretch/>
        </p:blipFill>
        <p:spPr>
          <a:xfrm>
            <a:off x="5725190" y="6058308"/>
            <a:ext cx="1400644" cy="3200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250D19-83F4-4A59-8244-31859D2B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787" y="4812009"/>
            <a:ext cx="2263336" cy="3200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F501F7-6579-4DFD-B941-195C0FC87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295" y="4007608"/>
            <a:ext cx="1044030" cy="518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DF9BD02-99A6-452C-BB15-4893D58B4EA8}"/>
                  </a:ext>
                </a:extLst>
              </p:cNvPr>
              <p:cNvSpPr txBox="1"/>
              <p:nvPr/>
            </p:nvSpPr>
            <p:spPr>
              <a:xfrm>
                <a:off x="6000771" y="4179853"/>
                <a:ext cx="100867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DF9BD02-99A6-452C-BB15-4893D58B4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71" y="4179853"/>
                <a:ext cx="1008674" cy="501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CCCDB7E-76D2-4F29-8642-F47664C64EB8}"/>
                  </a:ext>
                </a:extLst>
              </p:cNvPr>
              <p:cNvSpPr txBox="1"/>
              <p:nvPr/>
            </p:nvSpPr>
            <p:spPr>
              <a:xfrm>
                <a:off x="5093727" y="5704048"/>
                <a:ext cx="2240293" cy="35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sz="1200" dirty="0"/>
                  <a:t> &amp; </a:t>
                </a:r>
                <a:r>
                  <a:rPr lang="de-DE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de-DE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de-DE" sz="12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</a:t>
                </a:r>
                <a:r>
                  <a:rPr lang="de-DE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CCCDB7E-76D2-4F29-8642-F47664C64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727" y="5704048"/>
                <a:ext cx="2240293" cy="353110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5B976F5-F913-4F59-BC4E-12C9F9DEC1B4}"/>
                  </a:ext>
                </a:extLst>
              </p:cNvPr>
              <p:cNvSpPr txBox="1"/>
              <p:nvPr/>
            </p:nvSpPr>
            <p:spPr>
              <a:xfrm>
                <a:off x="4897066" y="4922094"/>
                <a:ext cx="122039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𝑘𝑧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5B976F5-F913-4F59-BC4E-12C9F9DE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066" y="4922094"/>
                <a:ext cx="1220398" cy="184666"/>
              </a:xfrm>
              <a:prstGeom prst="rect">
                <a:avLst/>
              </a:prstGeom>
              <a:blipFill>
                <a:blip r:embed="rId8"/>
                <a:stretch>
                  <a:fillRect l="-995" t="-12903" r="-1990" b="-64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182CB5B-62F9-4A17-874F-36CE6B85E2DB}"/>
                  </a:ext>
                </a:extLst>
              </p:cNvPr>
              <p:cNvSpPr txBox="1"/>
              <p:nvPr/>
            </p:nvSpPr>
            <p:spPr>
              <a:xfrm>
                <a:off x="6505108" y="4812009"/>
                <a:ext cx="1230850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182CB5B-62F9-4A17-874F-36CE6B85E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08" y="4812009"/>
                <a:ext cx="1230850" cy="350609"/>
              </a:xfrm>
              <a:prstGeom prst="rect">
                <a:avLst/>
              </a:prstGeom>
              <a:blipFill>
                <a:blip r:embed="rId9"/>
                <a:stretch>
                  <a:fillRect l="-990" t="-3448" r="-2475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EF6D1417-4EE6-4BAB-AE24-42A2D4EA078C}"/>
              </a:ext>
            </a:extLst>
          </p:cNvPr>
          <p:cNvSpPr txBox="1"/>
          <p:nvPr/>
        </p:nvSpPr>
        <p:spPr>
          <a:xfrm>
            <a:off x="8375805" y="4297464"/>
            <a:ext cx="2916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in einem viskosen Medium (z.B. Luft):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5479C8-E1FC-44FA-94D1-6C9ABAD09E21}"/>
              </a:ext>
            </a:extLst>
          </p:cNvPr>
          <p:cNvSpPr txBox="1"/>
          <p:nvPr/>
        </p:nvSpPr>
        <p:spPr>
          <a:xfrm>
            <a:off x="837216" y="3722413"/>
            <a:ext cx="2809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 Geometrie &amp; Elastizitätsmodul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D73F59-7F9E-4F88-AF33-DC7D98EAA307}"/>
              </a:ext>
            </a:extLst>
          </p:cNvPr>
          <p:cNvSpPr txBox="1"/>
          <p:nvPr/>
        </p:nvSpPr>
        <p:spPr>
          <a:xfrm>
            <a:off x="5843371" y="3700269"/>
            <a:ext cx="400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 der Eigenfrequenz des Federbalkens (</a:t>
            </a:r>
            <a:r>
              <a:rPr lang="de-DE" sz="1400" dirty="0" err="1"/>
              <a:t>Cantilever</a:t>
            </a:r>
            <a:r>
              <a:rPr lang="de-DE" sz="1400" dirty="0"/>
              <a:t>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9015881-59A4-4EB7-9E78-DF31BAA6D440}"/>
              </a:ext>
            </a:extLst>
          </p:cNvPr>
          <p:cNvSpPr txBox="1"/>
          <p:nvPr/>
        </p:nvSpPr>
        <p:spPr>
          <a:xfrm>
            <a:off x="6129986" y="4854841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</a:t>
            </a:r>
            <a:endParaRPr lang="de-DE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C86487F-A932-4F62-8A7C-CE7B78B90C44}"/>
              </a:ext>
            </a:extLst>
          </p:cNvPr>
          <p:cNvSpPr txBox="1"/>
          <p:nvPr/>
        </p:nvSpPr>
        <p:spPr>
          <a:xfrm>
            <a:off x="5223189" y="6057158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Symbol" panose="05050102010706020507" pitchFamily="18" charset="2"/>
              </a:rPr>
              <a:t></a:t>
            </a:r>
            <a:endParaRPr lang="de-DE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7ED455E-AC6E-420C-8B47-9627D4298B19}"/>
              </a:ext>
            </a:extLst>
          </p:cNvPr>
          <p:cNvSpPr txBox="1"/>
          <p:nvPr/>
        </p:nvSpPr>
        <p:spPr>
          <a:xfrm>
            <a:off x="8731415" y="5189529"/>
            <a:ext cx="224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Reibungseinfluss modifiziert Eigenfrequenz </a:t>
            </a:r>
            <a:r>
              <a:rPr lang="de-DE" sz="1400" dirty="0">
                <a:sym typeface="Symbol" panose="05050102010706020507" pitchFamily="18" charset="2"/>
              </a:rPr>
              <a:t>!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4D02B7E-52F5-468C-9B36-E257538DF829}"/>
              </a:ext>
            </a:extLst>
          </p:cNvPr>
          <p:cNvSpPr txBox="1"/>
          <p:nvPr/>
        </p:nvSpPr>
        <p:spPr>
          <a:xfrm>
            <a:off x="5057705" y="4298214"/>
            <a:ext cx="10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im Vakuum: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FDD5C11-F3C6-4477-A93B-AFAAEC635C48}"/>
              </a:ext>
            </a:extLst>
          </p:cNvPr>
          <p:cNvSpPr txBox="1"/>
          <p:nvPr/>
        </p:nvSpPr>
        <p:spPr>
          <a:xfrm>
            <a:off x="4924697" y="5222639"/>
            <a:ext cx="277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Federbalken ist keine punktförmige Masse </a:t>
            </a:r>
            <a:r>
              <a:rPr lang="de-DE" sz="1400" i="1" dirty="0"/>
              <a:t>m</a:t>
            </a:r>
            <a:r>
              <a:rPr lang="de-DE" sz="1400" dirty="0"/>
              <a:t> an masselose Feder!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8827B30-B8E9-436B-9BBE-6B13D0DBD582}"/>
              </a:ext>
            </a:extLst>
          </p:cNvPr>
          <p:cNvSpPr txBox="1"/>
          <p:nvPr/>
        </p:nvSpPr>
        <p:spPr>
          <a:xfrm>
            <a:off x="4440269" y="485484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FC3C144-5EC4-4885-9E46-D55A9925659A}"/>
              </a:ext>
            </a:extLst>
          </p:cNvPr>
          <p:cNvSpPr txBox="1"/>
          <p:nvPr/>
        </p:nvSpPr>
        <p:spPr>
          <a:xfrm>
            <a:off x="646800" y="4605241"/>
            <a:ext cx="2999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(aus Massenträgheitsmoment eines Quaders)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68F955-59F0-42A4-A995-704A45DB943D}"/>
              </a:ext>
            </a:extLst>
          </p:cNvPr>
          <p:cNvSpPr txBox="1"/>
          <p:nvPr/>
        </p:nvSpPr>
        <p:spPr>
          <a:xfrm>
            <a:off x="8472791" y="1360207"/>
            <a:ext cx="3719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Publikation ist nicht Bestandteil der Versuchsmappe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ausführliche Diskussion des Inhalts im Rahmen des Versuchs</a:t>
            </a:r>
          </a:p>
        </p:txBody>
      </p:sp>
    </p:spTree>
    <p:extLst>
      <p:ext uri="{BB962C8B-B14F-4D97-AF65-F5344CB8AC3E}">
        <p14:creationId xmlns:p14="http://schemas.microsoft.com/office/powerpoint/2010/main" val="33870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2290695" y="10678"/>
            <a:ext cx="76106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3. Tag: Amplitudenmodulationsmodus </a:t>
            </a:r>
          </a:p>
          <a:p>
            <a:pPr algn="ctr"/>
            <a:r>
              <a:rPr lang="de-DE" sz="3200" b="1" dirty="0"/>
              <a:t>(Tapping Mode)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67BEA4-F358-4422-89F4-5BDBD402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832" y="1536709"/>
            <a:ext cx="3628611" cy="2901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BFEB8F3-90D3-4BC7-8774-75995BCEFBD2}"/>
              </a:ext>
            </a:extLst>
          </p:cNvPr>
          <p:cNvSpPr txBox="1"/>
          <p:nvPr/>
        </p:nvSpPr>
        <p:spPr>
          <a:xfrm>
            <a:off x="603257" y="6038958"/>
            <a:ext cx="61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Unterschiede/Vorteile dynamischer Modus </a:t>
            </a:r>
            <a:r>
              <a:rPr lang="de-DE" dirty="0">
                <a:sym typeface="Symbol" panose="05050102010706020507" pitchFamily="18" charset="2"/>
              </a:rPr>
              <a:t> statischer Modus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2E5691-A1D1-488B-AB1E-897059CC6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5" y="5280899"/>
            <a:ext cx="3017782" cy="4648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14E5F2-3623-430C-9A2B-74E09DCA6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100"/>
          <a:stretch/>
        </p:blipFill>
        <p:spPr>
          <a:xfrm>
            <a:off x="3689487" y="5390394"/>
            <a:ext cx="2484335" cy="5493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0CAC94C-152F-4FEF-8A42-937173A5C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95" y="1489906"/>
            <a:ext cx="5263347" cy="349779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F1BED2E-3E8A-422D-907B-11E506154177}"/>
              </a:ext>
            </a:extLst>
          </p:cNvPr>
          <p:cNvSpPr txBox="1"/>
          <p:nvPr/>
        </p:nvSpPr>
        <p:spPr>
          <a:xfrm>
            <a:off x="7891684" y="4671048"/>
            <a:ext cx="3628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Hysterese wg. Adhäsionskraft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Amplitudeneichung aus Steigung und bekannter Z-Eichung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D11F783-0718-4374-B7BD-C6F1C72377AE}"/>
              </a:ext>
            </a:extLst>
          </p:cNvPr>
          <p:cNvCxnSpPr>
            <a:cxnSpLocks/>
          </p:cNvCxnSpPr>
          <p:nvPr/>
        </p:nvCxnSpPr>
        <p:spPr>
          <a:xfrm flipH="1">
            <a:off x="9474757" y="2315183"/>
            <a:ext cx="437728" cy="53502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F2C431F-5B3D-4A24-86C4-ACFC36C1494C}"/>
              </a:ext>
            </a:extLst>
          </p:cNvPr>
          <p:cNvCxnSpPr>
            <a:cxnSpLocks/>
          </p:cNvCxnSpPr>
          <p:nvPr/>
        </p:nvCxnSpPr>
        <p:spPr>
          <a:xfrm flipV="1">
            <a:off x="10431289" y="2315183"/>
            <a:ext cx="0" cy="5447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C932A47-8F61-4131-880D-D1CCE2C7DAB1}"/>
              </a:ext>
            </a:extLst>
          </p:cNvPr>
          <p:cNvSpPr txBox="1"/>
          <p:nvPr/>
        </p:nvSpPr>
        <p:spPr>
          <a:xfrm>
            <a:off x="11303540" y="171156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 = A</a:t>
            </a:r>
            <a:r>
              <a:rPr lang="de-DE" baseline="-25000" dirty="0"/>
              <a:t>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33E0514-18DF-46EA-BD2C-0BF5E9039B01}"/>
              </a:ext>
            </a:extLst>
          </p:cNvPr>
          <p:cNvSpPr txBox="1"/>
          <p:nvPr/>
        </p:nvSpPr>
        <p:spPr>
          <a:xfrm>
            <a:off x="10431289" y="36761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 = 0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99050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3521280-1DB0-46A2-A761-3E7E4E3C8699}"/>
              </a:ext>
            </a:extLst>
          </p:cNvPr>
          <p:cNvSpPr txBox="1"/>
          <p:nvPr/>
        </p:nvSpPr>
        <p:spPr>
          <a:xfrm>
            <a:off x="2643447" y="5372056"/>
            <a:ext cx="599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CD Oberflächenstruktur </a:t>
            </a:r>
            <a:r>
              <a:rPr lang="de-DE" sz="2000" dirty="0">
                <a:sym typeface="Symbol" panose="05050102010706020507" pitchFamily="18" charset="2"/>
              </a:rPr>
              <a:t></a:t>
            </a:r>
            <a:r>
              <a:rPr lang="de-DE" sz="2000" dirty="0"/>
              <a:t> digitale Datenspeicherung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2451028" y="-21898"/>
            <a:ext cx="7289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Neue Probe: Z.B. Compact Disk (CD)</a:t>
            </a:r>
          </a:p>
          <a:p>
            <a:pPr algn="ctr"/>
            <a:r>
              <a:rPr lang="de-DE" sz="2800" b="1" dirty="0"/>
              <a:t>(oder Aluminiumfolie, Haar, …)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2FB95A-A575-4912-A3A5-1CA746CD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59" y="1397421"/>
            <a:ext cx="7540136" cy="2635133"/>
          </a:xfrm>
          <a:prstGeom prst="rect">
            <a:avLst/>
          </a:prstGeom>
        </p:spPr>
      </p:pic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8C9D2FF1-79B9-4974-A372-0FAD10DFD4D6}"/>
              </a:ext>
            </a:extLst>
          </p:cNvPr>
          <p:cNvSpPr/>
          <p:nvPr/>
        </p:nvSpPr>
        <p:spPr>
          <a:xfrm rot="10800000">
            <a:off x="3417327" y="3950091"/>
            <a:ext cx="249382" cy="103077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0F051B-E3AF-4BBD-8451-7180639D25A4}"/>
              </a:ext>
            </a:extLst>
          </p:cNvPr>
          <p:cNvSpPr txBox="1"/>
          <p:nvPr/>
        </p:nvSpPr>
        <p:spPr>
          <a:xfrm>
            <a:off x="2059033" y="428081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Laser 780 </a:t>
            </a:r>
            <a:r>
              <a:rPr lang="de-DE" dirty="0" err="1"/>
              <a:t>nm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D3B9DB-A744-44F3-84F4-3BDA95141868}"/>
              </a:ext>
            </a:extLst>
          </p:cNvPr>
          <p:cNvSpPr txBox="1"/>
          <p:nvPr/>
        </p:nvSpPr>
        <p:spPr>
          <a:xfrm>
            <a:off x="4387419" y="368585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/>
              <a:t>n</a:t>
            </a:r>
            <a:r>
              <a:rPr lang="de-DE" b="1" dirty="0"/>
              <a:t> = 1.6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4746609-C86B-4BF7-B267-9EB8206D0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" t="1714" r="13930" b="733"/>
          <a:stretch/>
        </p:blipFill>
        <p:spPr>
          <a:xfrm>
            <a:off x="7973718" y="1359070"/>
            <a:ext cx="3024020" cy="32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1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5076746" y="-18677"/>
            <a:ext cx="203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Probleme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21F123-5CCA-471C-8A1B-6A0F7868EA58}"/>
              </a:ext>
            </a:extLst>
          </p:cNvPr>
          <p:cNvSpPr txBox="1"/>
          <p:nvPr/>
        </p:nvSpPr>
        <p:spPr>
          <a:xfrm>
            <a:off x="935331" y="674400"/>
            <a:ext cx="10248126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generelle Probleme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Durcharbeiten vs. Lesen der Versuchsmaterialien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Notizen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Protokoll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Verschriftlichung ohne roten Faden &amp; generische Kapitelüberschriften (Einleitung, Theorie, Durchführung, …)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Abbildungen: Bildunterschriften, Bezug in Haupttext, …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signifikante Stellen bei Fehlerangaben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Versuch wird während der </a:t>
            </a:r>
            <a:r>
              <a:rPr lang="de-DE" sz="1600" dirty="0" err="1"/>
              <a:t>BSc</a:t>
            </a:r>
            <a:r>
              <a:rPr lang="de-DE" sz="1600" dirty="0"/>
              <a:t>-Arbeit durchgeführt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keine „Struktur der Materie“ Vorlesung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Plagiate (vorgekommen) &amp; KI-generierte Texte (</a:t>
            </a:r>
            <a:r>
              <a:rPr lang="de-DE" sz="1600" dirty="0" err="1"/>
              <a:t>ChatGBT</a:t>
            </a:r>
            <a:r>
              <a:rPr lang="de-DE" sz="1600" dirty="0"/>
              <a:t>-Verdacht in INF13)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b="1" dirty="0"/>
              <a:t>versuchsspezifische Probleme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Rechnung der Aufgabe aus der Vorbereitungsmappe wurde nicht durchgeführt (</a:t>
            </a:r>
            <a:r>
              <a:rPr lang="de-DE" sz="1600" dirty="0">
                <a:sym typeface="Symbol" panose="05050102010706020507" pitchFamily="18" charset="2"/>
              </a:rPr>
              <a:t> Nachbearbeitung notwendig</a:t>
            </a:r>
            <a:r>
              <a:rPr lang="de-D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wenig Eigeninitiative (Messung „eigener“ Proben)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Kräfte werden nur aufgezählt aber wenig darüber hinaus gehendes Wissen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vdW</a:t>
            </a:r>
            <a:r>
              <a:rPr lang="de-DE" sz="1600" dirty="0"/>
              <a:t>: Ursprung = fluktuierender Dipol;  warum 1/r</a:t>
            </a:r>
            <a:r>
              <a:rPr lang="de-DE" sz="1600" baseline="30000" dirty="0"/>
              <a:t>6</a:t>
            </a:r>
            <a:r>
              <a:rPr lang="de-DE" sz="1600" dirty="0"/>
              <a:t> Abhängigkeit; Einfluss der Spitze-Probe Geometrie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elstat</a:t>
            </a:r>
            <a:r>
              <a:rPr lang="de-DE" sz="1600" dirty="0"/>
              <a:t>. WW zwischen metallischer Spitze und Probe </a:t>
            </a:r>
            <a:r>
              <a:rPr lang="de-DE" sz="1600" dirty="0">
                <a:sym typeface="Symbol" panose="05050102010706020507" pitchFamily="18" charset="2"/>
              </a:rPr>
              <a:t> Bandstruktur, Lage Fermi-Energie</a:t>
            </a:r>
            <a:endParaRPr lang="de-DE" sz="1600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…</a:t>
            </a:r>
          </a:p>
          <a:p>
            <a:endParaRPr lang="de-DE" sz="1600" dirty="0"/>
          </a:p>
          <a:p>
            <a:r>
              <a:rPr lang="de-DE" sz="1600" b="1" dirty="0"/>
              <a:t>von uns „erzeugte“ Probleme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zu große Erwartungshaltung meinerseits und von der Praktikumsleitung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Enttäuschung über schlechte Vorbereitung (schlechte Note reicht - schlechte Stimmung nicht zielführend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Altersunterschied</a:t>
            </a:r>
          </a:p>
        </p:txBody>
      </p:sp>
    </p:spTree>
    <p:extLst>
      <p:ext uri="{BB962C8B-B14F-4D97-AF65-F5344CB8AC3E}">
        <p14:creationId xmlns:p14="http://schemas.microsoft.com/office/powerpoint/2010/main" val="369111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3786073" y="0"/>
            <a:ext cx="461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Grade </a:t>
            </a:r>
            <a:r>
              <a:rPr lang="de-DE" sz="3600" b="1" dirty="0" err="1"/>
              <a:t>Your</a:t>
            </a:r>
            <a:r>
              <a:rPr lang="de-DE" sz="3600" b="1" dirty="0"/>
              <a:t> Experiment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B9E0E48A-0502-493B-A91F-166028AE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52" y="1493383"/>
            <a:ext cx="6685947" cy="10109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96B81E-C8F5-4786-96B6-334DBECA8DC6}"/>
              </a:ext>
            </a:extLst>
          </p:cNvPr>
          <p:cNvSpPr txBox="1"/>
          <p:nvPr/>
        </p:nvSpPr>
        <p:spPr>
          <a:xfrm>
            <a:off x="2530695" y="3145891"/>
            <a:ext cx="691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5 Aspekte sind einfach – die Studierenden können es nur nicht,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weil sie genau das Lernen sollen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es noch nie gemacht haben 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 Tabelle sollten die Studierenden ausfüllen </a:t>
            </a:r>
            <a:r>
              <a:rPr lang="de-DE" dirty="0">
                <a:sym typeface="Symbol" panose="05050102010706020507" pitchFamily="18" charset="2"/>
              </a:rPr>
              <a:t> </a:t>
            </a:r>
            <a:r>
              <a:rPr lang="de-DE" b="1" dirty="0"/>
              <a:t>wir brauchen eine studentische Evaluation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CCAA13-B296-4FF9-A8B1-130DAF48D6F6}"/>
              </a:ext>
            </a:extLst>
          </p:cNvPr>
          <p:cNvSpPr txBox="1"/>
          <p:nvPr/>
        </p:nvSpPr>
        <p:spPr>
          <a:xfrm>
            <a:off x="2952190" y="2134971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PI &amp; PIII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34338A-5E33-46D7-9E2D-8FB48E4C0D41}"/>
              </a:ext>
            </a:extLst>
          </p:cNvPr>
          <p:cNvSpPr txBox="1"/>
          <p:nvPr/>
        </p:nvSpPr>
        <p:spPr>
          <a:xfrm>
            <a:off x="4309621" y="2134971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primitiv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DA057C-1793-4FEE-8E02-B5581AC60A26}"/>
              </a:ext>
            </a:extLst>
          </p:cNvPr>
          <p:cNvSpPr txBox="1"/>
          <p:nvPr/>
        </p:nvSpPr>
        <p:spPr>
          <a:xfrm>
            <a:off x="5561814" y="2134971"/>
            <a:ext cx="167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Knöpfe drücken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E5FD7-D3B4-4736-8A26-8AA88A3EA963}"/>
              </a:ext>
            </a:extLst>
          </p:cNvPr>
          <p:cNvSpPr txBox="1"/>
          <p:nvPr/>
        </p:nvSpPr>
        <p:spPr>
          <a:xfrm>
            <a:off x="7232346" y="2134971"/>
            <a:ext cx="79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einfach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767A77-A39F-41F3-B513-F9E4A8DE9CD8}"/>
              </a:ext>
            </a:extLst>
          </p:cNvPr>
          <p:cNvSpPr txBox="1"/>
          <p:nvPr/>
        </p:nvSpPr>
        <p:spPr>
          <a:xfrm>
            <a:off x="8643131" y="210939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380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5288727" y="2505670"/>
            <a:ext cx="161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31946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3EC42B-A5D0-4FF4-B464-CFBF03AFB395}"/>
              </a:ext>
            </a:extLst>
          </p:cNvPr>
          <p:cNvSpPr txBox="1"/>
          <p:nvPr/>
        </p:nvSpPr>
        <p:spPr>
          <a:xfrm>
            <a:off x="3889306" y="13968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Ziele, wie ich sie sehe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44B1DA-5D81-43CE-9054-F5F1B90265D1}"/>
              </a:ext>
            </a:extLst>
          </p:cNvPr>
          <p:cNvSpPr txBox="1"/>
          <p:nvPr/>
        </p:nvSpPr>
        <p:spPr>
          <a:xfrm>
            <a:off x="1255221" y="739832"/>
            <a:ext cx="100560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Physik begreifen: interessanter und „besser“ als Vorlesungen &amp; Übungen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Vorbereitung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praktische Durchführung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Auswertung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Nachbereitung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Rasterkraftmikroskopie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Bedeutung in Wissenschaft &amp; Forschung an Universitäten, MPIs etc.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Bedeutung in der Forschung &amp; Entwicklung sowie Qualitätskontrolle in der Industrie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Wissenschaftliches Arbeiten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experimentelles Arbeiten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wissenschaftlicher Diskurs (niederschwelliger!)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Notizen machen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detailliertes Verständnis des Messvorgangs erarbeiten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Statistische &amp; systematische Fehler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Auswahl der besten Methode zur Messung einer physikalischen Größe aus der Fehlerbetrachtung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wissenschaftliche Veröffentlichungen lesen (und dort beschriebene Methoden anwenden)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Verbindung zu Vorlesungsinhalten und Thematiken, die nicht direkt den Versuch selbst berühren</a:t>
            </a:r>
          </a:p>
        </p:txBody>
      </p:sp>
    </p:spTree>
    <p:extLst>
      <p:ext uri="{BB962C8B-B14F-4D97-AF65-F5344CB8AC3E}">
        <p14:creationId xmlns:p14="http://schemas.microsoft.com/office/powerpoint/2010/main" val="294952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22CE85-2416-42B3-9496-165E5F3D3FDD}"/>
              </a:ext>
            </a:extLst>
          </p:cNvPr>
          <p:cNvSpPr txBox="1"/>
          <p:nvPr/>
        </p:nvSpPr>
        <p:spPr>
          <a:xfrm>
            <a:off x="562964" y="114300"/>
            <a:ext cx="11215314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/>
              <a:t>Ablauf INF12: Rasterkraftmikroskopie</a:t>
            </a:r>
          </a:p>
          <a:p>
            <a:endParaRPr lang="de-DE" sz="20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Vorbesprechung vor der eigentlichen Versuchswoche (Versuchsablauf, Vorbereitung, Protokoll, Knackpunkte, ...)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sz="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Montag: Einführung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Funktionsweise (statischer Modus, Regelkreis, Abbildungsfehler…)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Messungen an einer Gitterstruktur (Optimierung der Abbildungsparameter)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Datenauswertung (</a:t>
            </a:r>
            <a:r>
              <a:rPr lang="de-DE" dirty="0" err="1"/>
              <a:t>Ebenenausgleich</a:t>
            </a:r>
            <a:r>
              <a:rPr lang="de-DE" dirty="0"/>
              <a:t>, Linienprofile, …)</a:t>
            </a:r>
          </a:p>
          <a:p>
            <a:pPr lvl="1"/>
            <a:endParaRPr lang="de-DE" sz="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/>
              <a:t>Dienstag: Graphit &amp; Kräfte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Atomare Struktur </a:t>
            </a:r>
            <a:r>
              <a:rPr lang="de-DE" dirty="0">
                <a:sym typeface="Symbol" panose="05050102010706020507" pitchFamily="18" charset="2"/>
              </a:rPr>
              <a:t> Topographie, </a:t>
            </a:r>
            <a:r>
              <a:rPr lang="de-DE" dirty="0"/>
              <a:t>Messung einatomar hoher Stufen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Kraft-Distanz-Kurve (ausführliche Diskussion der relevanten Kräfte)</a:t>
            </a:r>
          </a:p>
          <a:p>
            <a:pPr marL="1371600" lvl="2" indent="-457200">
              <a:buFont typeface="Symbol" panose="05050102010706020507" pitchFamily="18" charset="2"/>
              <a:buChar char="-"/>
            </a:pPr>
            <a:r>
              <a:rPr lang="de-DE" dirty="0"/>
              <a:t>Energielandschaft </a:t>
            </a:r>
            <a:r>
              <a:rPr lang="de-DE" dirty="0">
                <a:sym typeface="Symbol" panose="05050102010706020507" pitchFamily="18" charset="2"/>
              </a:rPr>
              <a:t> Form der Kraft-Distanzkurve (übersprungener Bereich</a:t>
            </a:r>
          </a:p>
          <a:p>
            <a:pPr marL="1371600" lvl="2" indent="-457200">
              <a:buFont typeface="Symbol" panose="05050102010706020507" pitchFamily="18" charset="2"/>
              <a:buChar char="-"/>
            </a:pPr>
            <a:r>
              <a:rPr lang="de-DE" dirty="0">
                <a:sym typeface="Symbol" panose="05050102010706020507" pitchFamily="18" charset="2"/>
              </a:rPr>
              <a:t>Bestimmung der Federkonstante und Bestimmung der Adhäsionskraft</a:t>
            </a:r>
          </a:p>
          <a:p>
            <a:pPr lvl="2"/>
            <a:endParaRPr lang="de-DE" sz="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Mittwoch: Dynamischer Modus (Amplitudenmodulationsmodus = Tapping Mode)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Funktionsweise (Bewegungsgleichung, Amplituden &amp; Phasenmessung mit Lock-In)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Amplitudeneichung auf Graphit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Messung im dynamischen Modus an CD (</a:t>
            </a:r>
            <a:r>
              <a:rPr lang="de-DE" dirty="0" err="1"/>
              <a:t>Topogr</a:t>
            </a:r>
            <a:r>
              <a:rPr lang="de-DE" dirty="0"/>
              <a:t>. </a:t>
            </a:r>
            <a:r>
              <a:rPr lang="de-DE" dirty="0">
                <a:sym typeface="Symbol" panose="05050102010706020507" pitchFamily="18" charset="2"/>
              </a:rPr>
              <a:t> Funktion)</a:t>
            </a:r>
            <a:r>
              <a:rPr lang="de-DE" dirty="0"/>
              <a:t>, Aluminiumfolie (</a:t>
            </a:r>
            <a:r>
              <a:rPr lang="de-DE" dirty="0" err="1"/>
              <a:t>Topogr</a:t>
            </a:r>
            <a:r>
              <a:rPr lang="de-DE" dirty="0"/>
              <a:t>.  </a:t>
            </a:r>
            <a:r>
              <a:rPr lang="de-DE" dirty="0">
                <a:sym typeface="Symbol" panose="05050102010706020507" pitchFamily="18" charset="2"/>
              </a:rPr>
              <a:t> Reflektivität)</a:t>
            </a:r>
            <a:r>
              <a:rPr lang="de-DE" dirty="0"/>
              <a:t>, … </a:t>
            </a:r>
          </a:p>
          <a:p>
            <a:pPr lvl="1"/>
            <a:endParaRPr lang="de-DE" sz="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Donnerstag: Nachholtag, Restarbeiten, Untersuchung eigener Proben</a:t>
            </a:r>
          </a:p>
          <a:p>
            <a:endParaRPr lang="de-DE" sz="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Freitag: Seminar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de-DE" dirty="0"/>
          </a:p>
          <a:p>
            <a:r>
              <a:rPr lang="de-DE" dirty="0"/>
              <a:t>Genauere Datenauswertung kann zuhause erfolgen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C79D62A0-8F79-44D4-AAEF-FC84B50104A5}"/>
              </a:ext>
            </a:extLst>
          </p:cNvPr>
          <p:cNvSpPr/>
          <p:nvPr/>
        </p:nvSpPr>
        <p:spPr>
          <a:xfrm>
            <a:off x="11525597" y="856211"/>
            <a:ext cx="178723" cy="14796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28575">
                <a:solidFill>
                  <a:srgbClr val="0070C0"/>
                </a:solidFill>
              </a:ln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C9E93A5-7334-4469-A74D-031688C85AFC}"/>
              </a:ext>
            </a:extLst>
          </p:cNvPr>
          <p:cNvSpPr txBox="1"/>
          <p:nvPr/>
        </p:nvSpPr>
        <p:spPr>
          <a:xfrm>
            <a:off x="11704320" y="1411377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KV5</a:t>
            </a:r>
          </a:p>
        </p:txBody>
      </p:sp>
    </p:spTree>
    <p:extLst>
      <p:ext uri="{BB962C8B-B14F-4D97-AF65-F5344CB8AC3E}">
        <p14:creationId xmlns:p14="http://schemas.microsoft.com/office/powerpoint/2010/main" val="156185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22CE85-2416-42B3-9496-165E5F3D3FDD}"/>
              </a:ext>
            </a:extLst>
          </p:cNvPr>
          <p:cNvSpPr txBox="1"/>
          <p:nvPr/>
        </p:nvSpPr>
        <p:spPr>
          <a:xfrm>
            <a:off x="562964" y="114300"/>
            <a:ext cx="1131309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/>
              <a:t>Ablauf KV5: Bildbearbeitung und Datenauswertung:</a:t>
            </a:r>
          </a:p>
          <a:p>
            <a:endParaRPr lang="de-DE" sz="20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Vorbesprechung vor der eigentlichen Versuchswoche (Versuchsablauf, Vorbereitung, Protokoll, Knackpunkte, ...)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Vormittag: Einführung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Funktionsweise der Rasterkraftmikroskope (statischer Modus, Regelkreis, Abbildungsfehler)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e-DE" dirty="0"/>
              <a:t>Messungen eines Eichgitter zur Bestimmung der x- &amp; y-Periodizität sowie der z-Höhe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de-DE" dirty="0"/>
              <a:t>Nachmittag: Datenauswertung </a:t>
            </a:r>
          </a:p>
          <a:p>
            <a:pPr marL="1428750" lvl="2" indent="-514350">
              <a:buFont typeface="Symbol" panose="05050102010706020507" pitchFamily="18" charset="2"/>
              <a:buChar char="-"/>
            </a:pPr>
            <a:r>
              <a:rPr lang="de-DE" dirty="0" err="1"/>
              <a:t>Ebenenausgleich</a:t>
            </a:r>
            <a:endParaRPr lang="de-DE" dirty="0"/>
          </a:p>
          <a:p>
            <a:pPr marL="1428750" lvl="2" indent="-514350">
              <a:buFont typeface="Symbol" panose="05050102010706020507" pitchFamily="18" charset="2"/>
              <a:buChar char="-"/>
            </a:pPr>
            <a:r>
              <a:rPr lang="de-DE" dirty="0"/>
              <a:t>Linienprofile: Messung der Höhe &amp; Periodizität</a:t>
            </a:r>
          </a:p>
          <a:p>
            <a:pPr marL="1428750" lvl="2" indent="-514350">
              <a:buFont typeface="Symbol" panose="05050102010706020507" pitchFamily="18" charset="2"/>
              <a:buChar char="-"/>
            </a:pPr>
            <a:r>
              <a:rPr lang="de-DE" dirty="0"/>
              <a:t>Histogramm: Messung der Höhe</a:t>
            </a:r>
          </a:p>
          <a:p>
            <a:pPr marL="1428750" lvl="2" indent="-514350">
              <a:buFont typeface="Symbol" panose="05050102010706020507" pitchFamily="18" charset="2"/>
              <a:buChar char="-"/>
            </a:pPr>
            <a:r>
              <a:rPr lang="de-DE" dirty="0"/>
              <a:t>Fourier-Transformation: Messung der Periodizität</a:t>
            </a:r>
          </a:p>
          <a:p>
            <a:pPr lvl="2"/>
            <a:endParaRPr lang="de-DE" dirty="0"/>
          </a:p>
          <a:p>
            <a:r>
              <a:rPr lang="de-DE" dirty="0"/>
              <a:t>Genauere Datenauswertung kann zuhause erfolgen</a:t>
            </a:r>
          </a:p>
        </p:txBody>
      </p:sp>
    </p:spTree>
    <p:extLst>
      <p:ext uri="{BB962C8B-B14F-4D97-AF65-F5344CB8AC3E}">
        <p14:creationId xmlns:p14="http://schemas.microsoft.com/office/powerpoint/2010/main" val="284331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2F1F149-97B9-45C0-A2DC-00228740ED15}"/>
              </a:ext>
            </a:extLst>
          </p:cNvPr>
          <p:cNvSpPr txBox="1"/>
          <p:nvPr/>
        </p:nvSpPr>
        <p:spPr>
          <a:xfrm>
            <a:off x="3380705" y="0"/>
            <a:ext cx="543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Tafelbild Montag Vormittag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021DB2-C96A-42C0-A8D1-E3B63C30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3" y="931710"/>
            <a:ext cx="7287744" cy="54461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CBB697-C0EB-49E1-8F27-D8E02C9B1C45}"/>
              </a:ext>
            </a:extLst>
          </p:cNvPr>
          <p:cNvSpPr txBox="1"/>
          <p:nvPr/>
        </p:nvSpPr>
        <p:spPr>
          <a:xfrm>
            <a:off x="8534400" y="1829475"/>
            <a:ext cx="3267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Tafelbilder erstellen die Studierenden (ich sorge dafür, dass sie sachlich richtig sind)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Tafelbilder ergeben sich aus unserer Diskussion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jeden Tag gibt es neue Tafelbilder </a:t>
            </a:r>
          </a:p>
        </p:txBody>
      </p:sp>
    </p:spTree>
    <p:extLst>
      <p:ext uri="{BB962C8B-B14F-4D97-AF65-F5344CB8AC3E}">
        <p14:creationId xmlns:p14="http://schemas.microsoft.com/office/powerpoint/2010/main" val="263531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2F1F149-97B9-45C0-A2DC-00228740ED15}"/>
              </a:ext>
            </a:extLst>
          </p:cNvPr>
          <p:cNvSpPr txBox="1"/>
          <p:nvPr/>
        </p:nvSpPr>
        <p:spPr>
          <a:xfrm>
            <a:off x="3375880" y="-4154"/>
            <a:ext cx="544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Optimierung des Regelkreis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283164-52FC-4582-A03A-E341B3DC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33" y="3496640"/>
            <a:ext cx="6727223" cy="21922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CFAB2E-17AD-4E26-B85D-717EE2B85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" t="7200" r="13209" b="2905"/>
          <a:stretch/>
        </p:blipFill>
        <p:spPr>
          <a:xfrm>
            <a:off x="8109624" y="3601823"/>
            <a:ext cx="2058570" cy="20136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E1EC11-2DF1-401F-8DF9-52EBD7032A29}"/>
              </a:ext>
            </a:extLst>
          </p:cNvPr>
          <p:cNvSpPr txBox="1"/>
          <p:nvPr/>
        </p:nvSpPr>
        <p:spPr>
          <a:xfrm>
            <a:off x="1652800" y="5688846"/>
            <a:ext cx="1348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Topographie</a:t>
            </a:r>
          </a:p>
          <a:p>
            <a:r>
              <a:rPr lang="de-DE" dirty="0"/>
              <a:t>(Lochgitter)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6C78956-965A-490D-BB9F-8F2360677DB1}"/>
              </a:ext>
            </a:extLst>
          </p:cNvPr>
          <p:cNvSpPr txBox="1"/>
          <p:nvPr/>
        </p:nvSpPr>
        <p:spPr>
          <a:xfrm>
            <a:off x="4177061" y="5688846"/>
            <a:ext cx="88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Hinweg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CD0769-3BCF-4BB1-A7D8-15CC7626E9D3}"/>
              </a:ext>
            </a:extLst>
          </p:cNvPr>
          <p:cNvSpPr txBox="1"/>
          <p:nvPr/>
        </p:nvSpPr>
        <p:spPr>
          <a:xfrm>
            <a:off x="6521613" y="5703558"/>
            <a:ext cx="102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Rückweg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69E77A-3E1B-45F4-AA31-829058FE7D51}"/>
              </a:ext>
            </a:extLst>
          </p:cNvPr>
          <p:cNvSpPr txBox="1"/>
          <p:nvPr/>
        </p:nvSpPr>
        <p:spPr>
          <a:xfrm>
            <a:off x="8054924" y="5625736"/>
            <a:ext cx="22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Einfluss der </a:t>
            </a:r>
          </a:p>
          <a:p>
            <a:pPr algn="ctr"/>
            <a:r>
              <a:rPr lang="de-DE" dirty="0"/>
              <a:t>Rastergeschwindigkeit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C2482A-DA92-4E42-B912-6FA6B71E4588}"/>
              </a:ext>
            </a:extLst>
          </p:cNvPr>
          <p:cNvSpPr txBox="1"/>
          <p:nvPr/>
        </p:nvSpPr>
        <p:spPr>
          <a:xfrm>
            <a:off x="4278276" y="6448344"/>
            <a:ext cx="33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Einfluss der Regelkreisverstärkung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BF95BF61-F858-40E1-9C3D-6813A538403A}"/>
              </a:ext>
            </a:extLst>
          </p:cNvPr>
          <p:cNvSpPr/>
          <p:nvPr/>
        </p:nvSpPr>
        <p:spPr>
          <a:xfrm rot="16200000">
            <a:off x="5597867" y="3957965"/>
            <a:ext cx="518451" cy="4235973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32BAD89-0315-4724-8AB9-AF423CBA9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96"/>
          <a:stretch/>
        </p:blipFill>
        <p:spPr>
          <a:xfrm>
            <a:off x="179321" y="831796"/>
            <a:ext cx="6196969" cy="219220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B62A94E-7453-40D4-ABC8-18B7B1AB1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0" t="82321" r="33122" b="952"/>
          <a:stretch/>
        </p:blipFill>
        <p:spPr>
          <a:xfrm>
            <a:off x="2199392" y="912807"/>
            <a:ext cx="4214096" cy="554477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27E3B99E-629E-4B8B-8BD7-E95B1523E6BE}"/>
              </a:ext>
            </a:extLst>
          </p:cNvPr>
          <p:cNvCxnSpPr>
            <a:cxnSpLocks/>
          </p:cNvCxnSpPr>
          <p:nvPr/>
        </p:nvCxnSpPr>
        <p:spPr>
          <a:xfrm>
            <a:off x="6772536" y="1184859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EB31B40-C8BC-4400-B490-C9BB95EB6276}"/>
              </a:ext>
            </a:extLst>
          </p:cNvPr>
          <p:cNvCxnSpPr>
            <a:cxnSpLocks/>
          </p:cNvCxnSpPr>
          <p:nvPr/>
        </p:nvCxnSpPr>
        <p:spPr>
          <a:xfrm>
            <a:off x="7123673" y="1357636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FC4F8A1-47B3-4CF3-87B2-74B0C688138D}"/>
              </a:ext>
            </a:extLst>
          </p:cNvPr>
          <p:cNvCxnSpPr>
            <a:cxnSpLocks/>
          </p:cNvCxnSpPr>
          <p:nvPr/>
        </p:nvCxnSpPr>
        <p:spPr>
          <a:xfrm flipV="1">
            <a:off x="7133099" y="118507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547DCC2-08D4-44FB-B892-25BE09BD0BB6}"/>
              </a:ext>
            </a:extLst>
          </p:cNvPr>
          <p:cNvCxnSpPr>
            <a:cxnSpLocks/>
          </p:cNvCxnSpPr>
          <p:nvPr/>
        </p:nvCxnSpPr>
        <p:spPr>
          <a:xfrm flipV="1">
            <a:off x="7477389" y="1178787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C364E1D-6B9E-4504-A39E-CD3143AA458F}"/>
              </a:ext>
            </a:extLst>
          </p:cNvPr>
          <p:cNvCxnSpPr>
            <a:cxnSpLocks/>
          </p:cNvCxnSpPr>
          <p:nvPr/>
        </p:nvCxnSpPr>
        <p:spPr>
          <a:xfrm>
            <a:off x="7468401" y="1186479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937C21FD-16DE-4F50-8F82-D8F5683D1BDA}"/>
              </a:ext>
            </a:extLst>
          </p:cNvPr>
          <p:cNvCxnSpPr>
            <a:cxnSpLocks/>
          </p:cNvCxnSpPr>
          <p:nvPr/>
        </p:nvCxnSpPr>
        <p:spPr>
          <a:xfrm>
            <a:off x="7816543" y="1353891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38CE5C5-AF10-489A-B02A-9F49FFF42CE4}"/>
              </a:ext>
            </a:extLst>
          </p:cNvPr>
          <p:cNvCxnSpPr>
            <a:cxnSpLocks/>
          </p:cNvCxnSpPr>
          <p:nvPr/>
        </p:nvCxnSpPr>
        <p:spPr>
          <a:xfrm flipV="1">
            <a:off x="7825969" y="1181326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DF59DE6-9D08-457B-8AAC-7810DA7A95E5}"/>
              </a:ext>
            </a:extLst>
          </p:cNvPr>
          <p:cNvCxnSpPr>
            <a:cxnSpLocks/>
          </p:cNvCxnSpPr>
          <p:nvPr/>
        </p:nvCxnSpPr>
        <p:spPr>
          <a:xfrm flipV="1">
            <a:off x="8170259" y="1175042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69F3A21-D4C8-425D-AB54-20EBC546B2A8}"/>
              </a:ext>
            </a:extLst>
          </p:cNvPr>
          <p:cNvCxnSpPr>
            <a:cxnSpLocks/>
          </p:cNvCxnSpPr>
          <p:nvPr/>
        </p:nvCxnSpPr>
        <p:spPr>
          <a:xfrm>
            <a:off x="8166407" y="1183277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239A5CF-2A3E-40D8-AD80-9581FD65F502}"/>
              </a:ext>
            </a:extLst>
          </p:cNvPr>
          <p:cNvCxnSpPr>
            <a:cxnSpLocks/>
          </p:cNvCxnSpPr>
          <p:nvPr/>
        </p:nvCxnSpPr>
        <p:spPr>
          <a:xfrm>
            <a:off x="8514549" y="1353121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3B2C6C8-3C2A-4DDD-A764-DEEE788D5653}"/>
              </a:ext>
            </a:extLst>
          </p:cNvPr>
          <p:cNvCxnSpPr>
            <a:cxnSpLocks/>
          </p:cNvCxnSpPr>
          <p:nvPr/>
        </p:nvCxnSpPr>
        <p:spPr>
          <a:xfrm flipV="1">
            <a:off x="8523975" y="1180556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5AF1028-477B-41E4-BBA0-D5ABB5B5246C}"/>
              </a:ext>
            </a:extLst>
          </p:cNvPr>
          <p:cNvCxnSpPr>
            <a:cxnSpLocks/>
          </p:cNvCxnSpPr>
          <p:nvPr/>
        </p:nvCxnSpPr>
        <p:spPr>
          <a:xfrm flipV="1">
            <a:off x="8868265" y="1174272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750B2CCA-6A4A-4A48-BE40-BB918428BBB3}"/>
              </a:ext>
            </a:extLst>
          </p:cNvPr>
          <p:cNvCxnSpPr>
            <a:cxnSpLocks/>
          </p:cNvCxnSpPr>
          <p:nvPr/>
        </p:nvCxnSpPr>
        <p:spPr>
          <a:xfrm>
            <a:off x="8860242" y="1184742"/>
            <a:ext cx="36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21455274-C057-4ACB-90C6-98CACC0BADB7}"/>
              </a:ext>
            </a:extLst>
          </p:cNvPr>
          <p:cNvCxnSpPr>
            <a:cxnSpLocks/>
          </p:cNvCxnSpPr>
          <p:nvPr/>
        </p:nvCxnSpPr>
        <p:spPr>
          <a:xfrm>
            <a:off x="6772536" y="2500160"/>
            <a:ext cx="24496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0DA9F22-00E0-419A-A3E9-C30C27919D48}"/>
              </a:ext>
            </a:extLst>
          </p:cNvPr>
          <p:cNvCxnSpPr>
            <a:cxnSpLocks/>
          </p:cNvCxnSpPr>
          <p:nvPr/>
        </p:nvCxnSpPr>
        <p:spPr>
          <a:xfrm>
            <a:off x="6772536" y="1897151"/>
            <a:ext cx="24496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266EA67-07AF-409D-94CC-874F62EEBD12}"/>
              </a:ext>
            </a:extLst>
          </p:cNvPr>
          <p:cNvCxnSpPr>
            <a:cxnSpLocks/>
          </p:cNvCxnSpPr>
          <p:nvPr/>
        </p:nvCxnSpPr>
        <p:spPr>
          <a:xfrm flipV="1">
            <a:off x="7144012" y="232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72A65CF-21D8-4288-9D99-3D73624CCE71}"/>
              </a:ext>
            </a:extLst>
          </p:cNvPr>
          <p:cNvCxnSpPr>
            <a:cxnSpLocks/>
          </p:cNvCxnSpPr>
          <p:nvPr/>
        </p:nvCxnSpPr>
        <p:spPr>
          <a:xfrm flipV="1">
            <a:off x="7137450" y="189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D87D7809-86EF-4191-A3C2-4506217E2B7D}"/>
              </a:ext>
            </a:extLst>
          </p:cNvPr>
          <p:cNvCxnSpPr>
            <a:cxnSpLocks/>
          </p:cNvCxnSpPr>
          <p:nvPr/>
        </p:nvCxnSpPr>
        <p:spPr>
          <a:xfrm flipV="1">
            <a:off x="7486402" y="250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4CB4078-2B87-45EB-A6D7-EABFA890A7B2}"/>
              </a:ext>
            </a:extLst>
          </p:cNvPr>
          <p:cNvCxnSpPr>
            <a:cxnSpLocks/>
          </p:cNvCxnSpPr>
          <p:nvPr/>
        </p:nvCxnSpPr>
        <p:spPr>
          <a:xfrm flipV="1">
            <a:off x="7831254" y="232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B7B16F1-9216-44D2-912E-BDA46CC5C767}"/>
              </a:ext>
            </a:extLst>
          </p:cNvPr>
          <p:cNvCxnSpPr>
            <a:cxnSpLocks/>
          </p:cNvCxnSpPr>
          <p:nvPr/>
        </p:nvCxnSpPr>
        <p:spPr>
          <a:xfrm flipV="1">
            <a:off x="8173644" y="250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89661B1-3700-480C-936B-8AF1439966A1}"/>
              </a:ext>
            </a:extLst>
          </p:cNvPr>
          <p:cNvCxnSpPr>
            <a:cxnSpLocks/>
          </p:cNvCxnSpPr>
          <p:nvPr/>
        </p:nvCxnSpPr>
        <p:spPr>
          <a:xfrm flipV="1">
            <a:off x="8518496" y="232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5FAC39CA-707B-44C3-A10E-641D77851C47}"/>
              </a:ext>
            </a:extLst>
          </p:cNvPr>
          <p:cNvCxnSpPr>
            <a:cxnSpLocks/>
          </p:cNvCxnSpPr>
          <p:nvPr/>
        </p:nvCxnSpPr>
        <p:spPr>
          <a:xfrm flipV="1">
            <a:off x="8860886" y="2500160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43D2DDA2-66FA-4D25-8A59-C3FC1684C223}"/>
              </a:ext>
            </a:extLst>
          </p:cNvPr>
          <p:cNvCxnSpPr>
            <a:cxnSpLocks/>
          </p:cNvCxnSpPr>
          <p:nvPr/>
        </p:nvCxnSpPr>
        <p:spPr>
          <a:xfrm flipV="1">
            <a:off x="7485177" y="171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EA7145C-DF99-4371-9E1A-DF9E8A1E0EC1}"/>
              </a:ext>
            </a:extLst>
          </p:cNvPr>
          <p:cNvCxnSpPr>
            <a:cxnSpLocks/>
          </p:cNvCxnSpPr>
          <p:nvPr/>
        </p:nvCxnSpPr>
        <p:spPr>
          <a:xfrm flipV="1">
            <a:off x="7827668" y="189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EF7DBAF8-A09B-41F4-91D6-110BC4383A55}"/>
              </a:ext>
            </a:extLst>
          </p:cNvPr>
          <p:cNvCxnSpPr>
            <a:cxnSpLocks/>
          </p:cNvCxnSpPr>
          <p:nvPr/>
        </p:nvCxnSpPr>
        <p:spPr>
          <a:xfrm flipV="1">
            <a:off x="8175395" y="171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CD43C892-4C80-4182-9888-7323659CF072}"/>
              </a:ext>
            </a:extLst>
          </p:cNvPr>
          <p:cNvCxnSpPr>
            <a:cxnSpLocks/>
          </p:cNvCxnSpPr>
          <p:nvPr/>
        </p:nvCxnSpPr>
        <p:spPr>
          <a:xfrm flipV="1">
            <a:off x="8514549" y="189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B1A4E7B0-1DD4-4F2C-94AE-A850C66A001D}"/>
              </a:ext>
            </a:extLst>
          </p:cNvPr>
          <p:cNvCxnSpPr>
            <a:cxnSpLocks/>
          </p:cNvCxnSpPr>
          <p:nvPr/>
        </p:nvCxnSpPr>
        <p:spPr>
          <a:xfrm flipV="1">
            <a:off x="8862276" y="1717151"/>
            <a:ext cx="0" cy="180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6FAE8BCE-A450-47DD-91D0-80A87C0DB64E}"/>
              </a:ext>
            </a:extLst>
          </p:cNvPr>
          <p:cNvSpPr txBox="1"/>
          <p:nvPr/>
        </p:nvSpPr>
        <p:spPr>
          <a:xfrm>
            <a:off x="9392939" y="1029949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Topographie Z(X)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3EE94A9-E30F-4EEE-A800-987454ECB016}"/>
              </a:ext>
            </a:extLst>
          </p:cNvPr>
          <p:cNvSpPr txBox="1"/>
          <p:nvPr/>
        </p:nvSpPr>
        <p:spPr>
          <a:xfrm>
            <a:off x="9328922" y="1694389"/>
            <a:ext cx="26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z(X)-</a:t>
            </a:r>
            <a:r>
              <a:rPr lang="de-DE" dirty="0"/>
              <a:t>Fehlersignal Hinweg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1C4AA9F-99F1-4A80-B81C-63FB822FC1A3}"/>
              </a:ext>
            </a:extLst>
          </p:cNvPr>
          <p:cNvSpPr txBox="1"/>
          <p:nvPr/>
        </p:nvSpPr>
        <p:spPr>
          <a:xfrm>
            <a:off x="9324212" y="2254411"/>
            <a:ext cx="281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z(X) -</a:t>
            </a:r>
            <a:r>
              <a:rPr lang="de-DE" dirty="0"/>
              <a:t>Fehlersignal Rückweg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3B14A01-ECD5-451C-AB40-65681FD8F965}"/>
              </a:ext>
            </a:extLst>
          </p:cNvPr>
          <p:cNvSpPr txBox="1"/>
          <p:nvPr/>
        </p:nvSpPr>
        <p:spPr>
          <a:xfrm>
            <a:off x="5345817" y="3065955"/>
            <a:ext cx="29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z-</a:t>
            </a:r>
            <a:r>
              <a:rPr lang="de-DE" dirty="0"/>
              <a:t>Auslenkung = Fehlersignal</a:t>
            </a:r>
          </a:p>
        </p:txBody>
      </p:sp>
      <p:sp>
        <p:nvSpPr>
          <p:cNvPr id="60" name="Geschweifte Klammer links 59">
            <a:extLst>
              <a:ext uri="{FF2B5EF4-FFF2-40B4-BE49-F238E27FC236}">
                <a16:creationId xmlns:a16="http://schemas.microsoft.com/office/drawing/2014/main" id="{533B6C1B-984E-4958-A9C4-CF0D8A8FCFDA}"/>
              </a:ext>
            </a:extLst>
          </p:cNvPr>
          <p:cNvSpPr/>
          <p:nvPr/>
        </p:nvSpPr>
        <p:spPr>
          <a:xfrm rot="16200000" flipH="1">
            <a:off x="6858794" y="320501"/>
            <a:ext cx="151658" cy="646713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3D2000-722E-4FC4-9EC1-DEABDD8BBC88}"/>
              </a:ext>
            </a:extLst>
          </p:cNvPr>
          <p:cNvSpPr txBox="1"/>
          <p:nvPr/>
        </p:nvSpPr>
        <p:spPr>
          <a:xfrm>
            <a:off x="9449115" y="2789646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ideal: IW =  SW = </a:t>
            </a:r>
            <a:r>
              <a:rPr lang="de-DE" dirty="0" err="1"/>
              <a:t>const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0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9F903C-B820-49EB-BA88-3985EA8A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17" y="646331"/>
            <a:ext cx="7164825" cy="2984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BFFE5C-FC49-4F36-8081-14D4D100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57" y="3631064"/>
            <a:ext cx="7164825" cy="29700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AFC55C6-CBC6-43F9-9385-E1F291CE5209}"/>
              </a:ext>
            </a:extLst>
          </p:cNvPr>
          <p:cNvSpPr txBox="1"/>
          <p:nvPr/>
        </p:nvSpPr>
        <p:spPr>
          <a:xfrm>
            <a:off x="3018996" y="16411"/>
            <a:ext cx="611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/>
              <a:t>Ebenenausgleich</a:t>
            </a:r>
            <a:r>
              <a:rPr lang="de-DE" sz="3600" b="1" dirty="0"/>
              <a:t> &amp; Linienprofil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AD4024B-6831-4DB9-A8A9-2090519FFEA2}"/>
              </a:ext>
            </a:extLst>
          </p:cNvPr>
          <p:cNvCxnSpPr>
            <a:cxnSpLocks/>
          </p:cNvCxnSpPr>
          <p:nvPr/>
        </p:nvCxnSpPr>
        <p:spPr>
          <a:xfrm>
            <a:off x="5945089" y="3997017"/>
            <a:ext cx="265583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FAB10D2-B474-4EED-86DB-0286C1481DEB}"/>
              </a:ext>
            </a:extLst>
          </p:cNvPr>
          <p:cNvCxnSpPr/>
          <p:nvPr/>
        </p:nvCxnSpPr>
        <p:spPr>
          <a:xfrm>
            <a:off x="5945089" y="3910773"/>
            <a:ext cx="0" cy="303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DEC25CE-A3B5-450A-B630-94203414E52E}"/>
              </a:ext>
            </a:extLst>
          </p:cNvPr>
          <p:cNvCxnSpPr/>
          <p:nvPr/>
        </p:nvCxnSpPr>
        <p:spPr>
          <a:xfrm>
            <a:off x="6210672" y="3910773"/>
            <a:ext cx="0" cy="303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17E1740-FE69-40F1-87D5-9517951F32EB}"/>
              </a:ext>
            </a:extLst>
          </p:cNvPr>
          <p:cNvCxnSpPr>
            <a:cxnSpLocks/>
          </p:cNvCxnSpPr>
          <p:nvPr/>
        </p:nvCxnSpPr>
        <p:spPr>
          <a:xfrm>
            <a:off x="7770414" y="4143459"/>
            <a:ext cx="356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3EA531F-BB50-439C-9E17-FE67E632F444}"/>
              </a:ext>
            </a:extLst>
          </p:cNvPr>
          <p:cNvCxnSpPr>
            <a:cxnSpLocks/>
          </p:cNvCxnSpPr>
          <p:nvPr/>
        </p:nvCxnSpPr>
        <p:spPr>
          <a:xfrm>
            <a:off x="7770414" y="5716605"/>
            <a:ext cx="356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DB4F41E-8644-4490-A044-08799F68F400}"/>
              </a:ext>
            </a:extLst>
          </p:cNvPr>
          <p:cNvCxnSpPr>
            <a:cxnSpLocks/>
          </p:cNvCxnSpPr>
          <p:nvPr/>
        </p:nvCxnSpPr>
        <p:spPr>
          <a:xfrm flipV="1">
            <a:off x="7934232" y="4143460"/>
            <a:ext cx="0" cy="157314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513D780-3229-4D4C-B7C3-F29F6905639E}"/>
              </a:ext>
            </a:extLst>
          </p:cNvPr>
          <p:cNvSpPr txBox="1"/>
          <p:nvPr/>
        </p:nvSpPr>
        <p:spPr>
          <a:xfrm>
            <a:off x="5921824" y="3532642"/>
            <a:ext cx="122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xy</a:t>
            </a:r>
            <a:r>
              <a:rPr lang="de-DE" dirty="0"/>
              <a:t>-Abstand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4AE8D59-8680-4427-B593-A67DF94DBB68}"/>
              </a:ext>
            </a:extLst>
          </p:cNvPr>
          <p:cNvSpPr txBox="1"/>
          <p:nvPr/>
        </p:nvSpPr>
        <p:spPr>
          <a:xfrm>
            <a:off x="7770414" y="372491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z-Höhe</a:t>
            </a:r>
          </a:p>
        </p:txBody>
      </p:sp>
      <p:sp>
        <p:nvSpPr>
          <p:cNvPr id="4" name="Pfeil: nach rechts gekrümmt 3">
            <a:extLst>
              <a:ext uri="{FF2B5EF4-FFF2-40B4-BE49-F238E27FC236}">
                <a16:creationId xmlns:a16="http://schemas.microsoft.com/office/drawing/2014/main" id="{A9B652A2-3E19-49A4-8179-360D3F933307}"/>
              </a:ext>
            </a:extLst>
          </p:cNvPr>
          <p:cNvSpPr/>
          <p:nvPr/>
        </p:nvSpPr>
        <p:spPr>
          <a:xfrm>
            <a:off x="186198" y="2238375"/>
            <a:ext cx="1461627" cy="2543175"/>
          </a:xfrm>
          <a:prstGeom prst="curv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B2D0CE-D080-403B-B578-777EC82FB7E9}"/>
              </a:ext>
            </a:extLst>
          </p:cNvPr>
          <p:cNvSpPr txBox="1"/>
          <p:nvPr/>
        </p:nvSpPr>
        <p:spPr>
          <a:xfrm>
            <a:off x="247459" y="3120188"/>
            <a:ext cx="166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Nachbearbeitung der Rohdaten</a:t>
            </a:r>
          </a:p>
        </p:txBody>
      </p:sp>
    </p:spTree>
    <p:extLst>
      <p:ext uri="{BB962C8B-B14F-4D97-AF65-F5344CB8AC3E}">
        <p14:creationId xmlns:p14="http://schemas.microsoft.com/office/powerpoint/2010/main" val="307089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D3ABE3-4985-4728-BBCD-1513BBA9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65232"/>
            <a:ext cx="5547841" cy="32235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A673B3-1757-4A27-89D0-67AF881F3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35"/>
          <a:stretch/>
        </p:blipFill>
        <p:spPr>
          <a:xfrm>
            <a:off x="8925559" y="4231011"/>
            <a:ext cx="2712721" cy="23115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85DE28-A253-4266-88A2-E31D981B4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055"/>
          <a:stretch/>
        </p:blipFill>
        <p:spPr>
          <a:xfrm>
            <a:off x="1598025" y="965200"/>
            <a:ext cx="2943495" cy="29057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621EA58-26C7-4D95-9D06-F9CEB6A6FEE3}"/>
              </a:ext>
            </a:extLst>
          </p:cNvPr>
          <p:cNvSpPr txBox="1"/>
          <p:nvPr/>
        </p:nvSpPr>
        <p:spPr>
          <a:xfrm>
            <a:off x="4395053" y="0"/>
            <a:ext cx="531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Histogramm (INF12 &amp; KV5)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64D3C5E-5F64-4713-B0B4-623B786B39D7}"/>
              </a:ext>
            </a:extLst>
          </p:cNvPr>
          <p:cNvCxnSpPr>
            <a:cxnSpLocks/>
          </p:cNvCxnSpPr>
          <p:nvPr/>
        </p:nvCxnSpPr>
        <p:spPr>
          <a:xfrm>
            <a:off x="6217920" y="2692400"/>
            <a:ext cx="3942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5922630-C4F4-4653-BAF4-908F24814C33}"/>
              </a:ext>
            </a:extLst>
          </p:cNvPr>
          <p:cNvSpPr txBox="1"/>
          <p:nvPr/>
        </p:nvSpPr>
        <p:spPr>
          <a:xfrm>
            <a:off x="7853680" y="234338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z-Höhe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1D93527-BFBD-4F72-B25E-6C12257EC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42"/>
          <a:stretch/>
        </p:blipFill>
        <p:spPr>
          <a:xfrm>
            <a:off x="3609705" y="4307672"/>
            <a:ext cx="2797028" cy="2311589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1C705FC-C122-4FDE-85E0-55DFBCF33B96}"/>
              </a:ext>
            </a:extLst>
          </p:cNvPr>
          <p:cNvCxnSpPr>
            <a:cxnSpLocks/>
          </p:cNvCxnSpPr>
          <p:nvPr/>
        </p:nvCxnSpPr>
        <p:spPr>
          <a:xfrm flipV="1">
            <a:off x="5476240" y="3870960"/>
            <a:ext cx="741680" cy="7416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4BC9A50-AF75-4E00-A4A1-DEA81483F154}"/>
              </a:ext>
            </a:extLst>
          </p:cNvPr>
          <p:cNvCxnSpPr>
            <a:cxnSpLocks/>
          </p:cNvCxnSpPr>
          <p:nvPr/>
        </p:nvCxnSpPr>
        <p:spPr>
          <a:xfrm flipH="1" flipV="1">
            <a:off x="10160000" y="3883125"/>
            <a:ext cx="493241" cy="72951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04783DD-9053-49F8-A555-612C3912F8B9}"/>
              </a:ext>
            </a:extLst>
          </p:cNvPr>
          <p:cNvSpPr txBox="1"/>
          <p:nvPr/>
        </p:nvSpPr>
        <p:spPr>
          <a:xfrm>
            <a:off x="6005651" y="406845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Gauß-Fit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41AC07-4FDA-4F1C-999A-79E54F1E6C2D}"/>
              </a:ext>
            </a:extLst>
          </p:cNvPr>
          <p:cNvSpPr txBox="1"/>
          <p:nvPr/>
        </p:nvSpPr>
        <p:spPr>
          <a:xfrm>
            <a:off x="10528592" y="395918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Gauß-Fit</a:t>
            </a:r>
          </a:p>
        </p:txBody>
      </p:sp>
    </p:spTree>
    <p:extLst>
      <p:ext uri="{BB962C8B-B14F-4D97-AF65-F5344CB8AC3E}">
        <p14:creationId xmlns:p14="http://schemas.microsoft.com/office/powerpoint/2010/main" val="26132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9C72C9-AF84-444B-A2C1-80518F50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92" y="975360"/>
            <a:ext cx="8761706" cy="41554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2F1F149-97B9-45C0-A2DC-00228740ED15}"/>
              </a:ext>
            </a:extLst>
          </p:cNvPr>
          <p:cNvSpPr txBox="1"/>
          <p:nvPr/>
        </p:nvSpPr>
        <p:spPr>
          <a:xfrm>
            <a:off x="3200848" y="5863"/>
            <a:ext cx="579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Fourier-Transformation (KV5)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859220-28EA-4A16-B470-3DFF51A72C71}"/>
              </a:ext>
            </a:extLst>
          </p:cNvPr>
          <p:cNvSpPr txBox="1"/>
          <p:nvPr/>
        </p:nvSpPr>
        <p:spPr>
          <a:xfrm>
            <a:off x="7132320" y="1383883"/>
            <a:ext cx="326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Messung der </a:t>
            </a:r>
            <a:r>
              <a:rPr lang="de-DE" dirty="0" err="1">
                <a:solidFill>
                  <a:schemeClr val="bg1"/>
                </a:solidFill>
              </a:rPr>
              <a:t>xy</a:t>
            </a:r>
            <a:r>
              <a:rPr lang="de-DE" dirty="0">
                <a:solidFill>
                  <a:schemeClr val="bg1"/>
                </a:solidFill>
              </a:rPr>
              <a:t>-Periodizität aus Abständen im reziproken Raum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C6B14CD-C6FE-49A4-BDEB-74F50838964F}"/>
              </a:ext>
            </a:extLst>
          </p:cNvPr>
          <p:cNvCxnSpPr>
            <a:cxnSpLocks/>
          </p:cNvCxnSpPr>
          <p:nvPr/>
        </p:nvCxnSpPr>
        <p:spPr>
          <a:xfrm flipH="1">
            <a:off x="8280401" y="2030214"/>
            <a:ext cx="406399" cy="96999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8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Breitbild</PresentationFormat>
  <Paragraphs>197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admin</cp:lastModifiedBy>
  <cp:revision>55</cp:revision>
  <dcterms:created xsi:type="dcterms:W3CDTF">2023-05-05T07:11:42Z</dcterms:created>
  <dcterms:modified xsi:type="dcterms:W3CDTF">2023-05-09T20:11:53Z</dcterms:modified>
</cp:coreProperties>
</file>