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sldIdLst>
    <p:sldId id="325" r:id="rId5"/>
    <p:sldId id="327" r:id="rId6"/>
    <p:sldId id="329" r:id="rId7"/>
    <p:sldId id="339" r:id="rId8"/>
    <p:sldId id="335" r:id="rId9"/>
    <p:sldId id="336" r:id="rId10"/>
    <p:sldId id="330" r:id="rId11"/>
    <p:sldId id="331" r:id="rId12"/>
    <p:sldId id="333" r:id="rId13"/>
    <p:sldId id="337" r:id="rId14"/>
    <p:sldId id="332" r:id="rId15"/>
    <p:sldId id="338" r:id="rId16"/>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7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s Siegl" initials="JS" lastIdx="1" clrIdx="0">
    <p:extLst>
      <p:ext uri="{19B8F6BF-5375-455C-9EA6-DF929625EA0E}">
        <p15:presenceInfo xmlns:p15="http://schemas.microsoft.com/office/powerpoint/2012/main" userId="S::jonas.siegl@uni-hamburg.de::21c51bdf-3ebf-42c8-8f61-417d5426eb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15B"/>
    <a:srgbClr val="009C00"/>
    <a:srgbClr val="0085B3"/>
    <a:srgbClr val="E20019"/>
    <a:srgbClr val="F8D70E"/>
    <a:srgbClr val="009FDF"/>
    <a:srgbClr val="E10218"/>
    <a:srgbClr val="009C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710" autoAdjust="0"/>
  </p:normalViewPr>
  <p:slideViewPr>
    <p:cSldViewPr snapToGrid="0">
      <p:cViewPr varScale="1">
        <p:scale>
          <a:sx n="65" d="100"/>
          <a:sy n="65" d="100"/>
        </p:scale>
        <p:origin x="821" y="43"/>
      </p:cViewPr>
      <p:guideLst>
        <p:guide pos="2880"/>
        <p:guide orient="horz" pos="17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6ECE7-AC26-4852-B11E-08111269906F}" type="datetimeFigureOut">
              <a:rPr lang="en-US" smtClean="0"/>
              <a:t>5/9/2023</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B4385-2613-4FDA-AF72-B24703772628}" type="slidenum">
              <a:rPr lang="en-US" smtClean="0"/>
              <a:t>‹Nr.›</a:t>
            </a:fld>
            <a:endParaRPr lang="en-US"/>
          </a:p>
        </p:txBody>
      </p:sp>
    </p:spTree>
    <p:extLst>
      <p:ext uri="{BB962C8B-B14F-4D97-AF65-F5344CB8AC3E}">
        <p14:creationId xmlns:p14="http://schemas.microsoft.com/office/powerpoint/2010/main" val="64282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Aim of the experiment </a:t>
            </a:r>
          </a:p>
          <a:p>
            <a:pPr marL="285750" indent="-285750">
              <a:buFont typeface="Arial" panose="020B0604020202020204" pitchFamily="34" charset="0"/>
              <a:buChar char="•"/>
            </a:pPr>
            <a:r>
              <a:rPr lang="en-GB" dirty="0"/>
              <a:t>What is the emphasis of the experiment? (data analysis, experimental method, systematic study, precision measurement, discovery…) </a:t>
            </a:r>
          </a:p>
          <a:p>
            <a:pPr marL="285750" indent="-285750">
              <a:buFont typeface="Arial" panose="020B0604020202020204" pitchFamily="34" charset="0"/>
              <a:buChar char="•"/>
            </a:pPr>
            <a:r>
              <a:rPr lang="en-GB" dirty="0"/>
              <a:t>Which aspects of the experimental method are particularly important? </a:t>
            </a:r>
          </a:p>
          <a:p>
            <a:pPr marL="285750" indent="-285750">
              <a:buFont typeface="Arial" panose="020B0604020202020204" pitchFamily="34" charset="0"/>
              <a:buChar char="•"/>
            </a:pPr>
            <a:r>
              <a:rPr lang="en-GB" dirty="0"/>
              <a:t>How does it compare to state of the art experiments in the research field? </a:t>
            </a:r>
            <a:endParaRPr lang="en-US" dirty="0"/>
          </a:p>
          <a:p>
            <a:endParaRPr lang="de-DE" dirty="0"/>
          </a:p>
        </p:txBody>
      </p:sp>
      <p:sp>
        <p:nvSpPr>
          <p:cNvPr id="4" name="Foliennummernplatzhalter 3"/>
          <p:cNvSpPr>
            <a:spLocks noGrp="1"/>
          </p:cNvSpPr>
          <p:nvPr>
            <p:ph type="sldNum" sz="quarter" idx="5"/>
          </p:nvPr>
        </p:nvSpPr>
        <p:spPr/>
        <p:txBody>
          <a:bodyPr/>
          <a:lstStyle/>
          <a:p>
            <a:fld id="{C73B4385-2613-4FDA-AF72-B24703772628}" type="slidenum">
              <a:rPr lang="en-US" smtClean="0"/>
              <a:t>2</a:t>
            </a:fld>
            <a:endParaRPr lang="en-US"/>
          </a:p>
        </p:txBody>
      </p:sp>
    </p:spTree>
    <p:extLst>
      <p:ext uri="{BB962C8B-B14F-4D97-AF65-F5344CB8AC3E}">
        <p14:creationId xmlns:p14="http://schemas.microsoft.com/office/powerpoint/2010/main" val="994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Link to modern research in the physics department </a:t>
            </a:r>
          </a:p>
          <a:p>
            <a:r>
              <a:rPr lang="en-GB" dirty="0"/>
              <a:t>(if applicable links to clusters of excellence) </a:t>
            </a:r>
            <a:r>
              <a:rPr lang="en-GB" b="1" dirty="0"/>
              <a:t>	</a:t>
            </a:r>
          </a:p>
          <a:p>
            <a:pPr marL="285750" indent="-285750">
              <a:buFont typeface="Arial" panose="020B0604020202020204" pitchFamily="34" charset="0"/>
              <a:buChar char="•"/>
            </a:pPr>
            <a:r>
              <a:rPr lang="en-GB" dirty="0"/>
              <a:t>What is the modern application of this technologies / experimental methods</a:t>
            </a:r>
          </a:p>
          <a:p>
            <a:pPr marL="285750" indent="-285750">
              <a:buFont typeface="Arial" panose="020B0604020202020204" pitchFamily="34" charset="0"/>
              <a:buChar char="•"/>
            </a:pPr>
            <a:r>
              <a:rPr lang="en-GB" dirty="0"/>
              <a:t>In which group are these technologies / experimental methods applied</a:t>
            </a:r>
          </a:p>
          <a:p>
            <a:pPr marL="285750" indent="-285750">
              <a:buFont typeface="Arial" panose="020B0604020202020204" pitchFamily="34" charset="0"/>
              <a:buChar char="•"/>
            </a:pPr>
            <a:r>
              <a:rPr lang="en-GB" dirty="0"/>
              <a:t>What skills do the students gain which can be used in the research group?  </a:t>
            </a:r>
          </a:p>
          <a:p>
            <a:pPr marL="285750" indent="-285750">
              <a:buFont typeface="Arial" panose="020B0604020202020204" pitchFamily="34" charset="0"/>
              <a:buChar char="•"/>
            </a:pPr>
            <a:r>
              <a:rPr lang="en-GB" dirty="0"/>
              <a:t>What is the difference between state of the art equipment and the F-</a:t>
            </a:r>
            <a:r>
              <a:rPr lang="en-GB" dirty="0" err="1"/>
              <a:t>praktikum</a:t>
            </a:r>
            <a:r>
              <a:rPr lang="en-GB" dirty="0"/>
              <a:t> setup? </a:t>
            </a:r>
          </a:p>
          <a:p>
            <a:endParaRPr lang="en-GB" dirty="0"/>
          </a:p>
        </p:txBody>
      </p:sp>
      <p:sp>
        <p:nvSpPr>
          <p:cNvPr id="4" name="Foliennummernplatzhalter 3"/>
          <p:cNvSpPr>
            <a:spLocks noGrp="1"/>
          </p:cNvSpPr>
          <p:nvPr>
            <p:ph type="sldNum" sz="quarter" idx="10"/>
          </p:nvPr>
        </p:nvSpPr>
        <p:spPr/>
        <p:txBody>
          <a:bodyPr/>
          <a:lstStyle/>
          <a:p>
            <a:fld id="{C73B4385-2613-4FDA-AF72-B24703772628}" type="slidenum">
              <a:rPr lang="en-US" smtClean="0"/>
              <a:t>11</a:t>
            </a:fld>
            <a:endParaRPr lang="en-US"/>
          </a:p>
        </p:txBody>
      </p:sp>
    </p:spTree>
    <p:extLst>
      <p:ext uri="{BB962C8B-B14F-4D97-AF65-F5344CB8AC3E}">
        <p14:creationId xmlns:p14="http://schemas.microsoft.com/office/powerpoint/2010/main" val="15955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Link to modern research in the physics department </a:t>
            </a:r>
          </a:p>
          <a:p>
            <a:r>
              <a:rPr lang="en-GB" dirty="0"/>
              <a:t>(if applicable links to clusters of excellence) </a:t>
            </a:r>
            <a:r>
              <a:rPr lang="en-GB" b="1" dirty="0"/>
              <a:t>	</a:t>
            </a:r>
          </a:p>
          <a:p>
            <a:pPr marL="285750" indent="-285750">
              <a:buFont typeface="Arial" panose="020B0604020202020204" pitchFamily="34" charset="0"/>
              <a:buChar char="•"/>
            </a:pPr>
            <a:r>
              <a:rPr lang="en-GB" dirty="0"/>
              <a:t>What is the modern application of this technologies / experimental methods</a:t>
            </a:r>
          </a:p>
          <a:p>
            <a:pPr marL="285750" indent="-285750">
              <a:buFont typeface="Arial" panose="020B0604020202020204" pitchFamily="34" charset="0"/>
              <a:buChar char="•"/>
            </a:pPr>
            <a:r>
              <a:rPr lang="en-GB" dirty="0"/>
              <a:t>In which group are these technologies / experimental methods applied</a:t>
            </a:r>
          </a:p>
          <a:p>
            <a:pPr marL="285750" indent="-285750">
              <a:buFont typeface="Arial" panose="020B0604020202020204" pitchFamily="34" charset="0"/>
              <a:buChar char="•"/>
            </a:pPr>
            <a:r>
              <a:rPr lang="en-GB" dirty="0"/>
              <a:t>What skills do the students gain which can be used in the research group?  </a:t>
            </a:r>
          </a:p>
          <a:p>
            <a:pPr marL="285750" indent="-285750">
              <a:buFont typeface="Arial" panose="020B0604020202020204" pitchFamily="34" charset="0"/>
              <a:buChar char="•"/>
            </a:pPr>
            <a:r>
              <a:rPr lang="en-GB" dirty="0"/>
              <a:t>What is the difference between state of the art equipment and the F-</a:t>
            </a:r>
            <a:r>
              <a:rPr lang="en-GB" dirty="0" err="1"/>
              <a:t>praktikum</a:t>
            </a:r>
            <a:r>
              <a:rPr lang="en-GB" dirty="0"/>
              <a:t> setup? </a:t>
            </a:r>
          </a:p>
          <a:p>
            <a:endParaRPr lang="en-GB" dirty="0"/>
          </a:p>
        </p:txBody>
      </p:sp>
      <p:sp>
        <p:nvSpPr>
          <p:cNvPr id="4" name="Foliennummernplatzhalter 3"/>
          <p:cNvSpPr>
            <a:spLocks noGrp="1"/>
          </p:cNvSpPr>
          <p:nvPr>
            <p:ph type="sldNum" sz="quarter" idx="10"/>
          </p:nvPr>
        </p:nvSpPr>
        <p:spPr/>
        <p:txBody>
          <a:bodyPr/>
          <a:lstStyle/>
          <a:p>
            <a:fld id="{C73B4385-2613-4FDA-AF72-B24703772628}" type="slidenum">
              <a:rPr lang="en-US" smtClean="0"/>
              <a:t>12</a:t>
            </a:fld>
            <a:endParaRPr lang="en-US"/>
          </a:p>
        </p:txBody>
      </p:sp>
    </p:spTree>
    <p:extLst>
      <p:ext uri="{BB962C8B-B14F-4D97-AF65-F5344CB8AC3E}">
        <p14:creationId xmlns:p14="http://schemas.microsoft.com/office/powerpoint/2010/main" val="336739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Experimental setup	(The black box) </a:t>
            </a:r>
          </a:p>
          <a:p>
            <a:pPr marL="285750" indent="-285750">
              <a:buFont typeface="Arial" panose="020B0604020202020204" pitchFamily="34" charset="0"/>
              <a:buChar char="•"/>
            </a:pPr>
            <a:r>
              <a:rPr lang="en-GB" dirty="0"/>
              <a:t>Do students have the possibility to assemble the setup?</a:t>
            </a:r>
          </a:p>
          <a:p>
            <a:pPr marL="285750" indent="-285750">
              <a:buFont typeface="Arial" panose="020B0604020202020204" pitchFamily="34" charset="0"/>
              <a:buChar char="•"/>
            </a:pPr>
            <a:r>
              <a:rPr lang="en-GB" dirty="0"/>
              <a:t>Can they modify parameter? What is the largest systematic effect?</a:t>
            </a:r>
          </a:p>
          <a:p>
            <a:pPr marL="285750" indent="-285750">
              <a:buFont typeface="Arial" panose="020B0604020202020204" pitchFamily="34" charset="0"/>
              <a:buChar char="•"/>
            </a:pPr>
            <a:r>
              <a:rPr lang="en-GB" dirty="0"/>
              <a:t>Do they learn how is the measurable “signal” obtained? </a:t>
            </a:r>
          </a:p>
          <a:p>
            <a:endParaRPr lang="en-GB" dirty="0"/>
          </a:p>
          <a:p>
            <a:r>
              <a:rPr lang="en-GB" dirty="0"/>
              <a:t>Note: also for experiments based on already available data it is essential that the students gain understanding of the setup that generated their data, difference between raw data and calibrated data, systematic effects </a:t>
            </a:r>
          </a:p>
          <a:p>
            <a:endParaRPr lang="en-GB" dirty="0"/>
          </a:p>
        </p:txBody>
      </p:sp>
      <p:sp>
        <p:nvSpPr>
          <p:cNvPr id="4" name="Foliennummernplatzhalter 3"/>
          <p:cNvSpPr>
            <a:spLocks noGrp="1"/>
          </p:cNvSpPr>
          <p:nvPr>
            <p:ph type="sldNum" sz="quarter" idx="10"/>
          </p:nvPr>
        </p:nvSpPr>
        <p:spPr/>
        <p:txBody>
          <a:bodyPr/>
          <a:lstStyle/>
          <a:p>
            <a:fld id="{C73B4385-2613-4FDA-AF72-B24703772628}" type="slidenum">
              <a:rPr lang="en-US" smtClean="0"/>
              <a:t>3</a:t>
            </a:fld>
            <a:endParaRPr lang="en-US"/>
          </a:p>
        </p:txBody>
      </p:sp>
    </p:spTree>
    <p:extLst>
      <p:ext uri="{BB962C8B-B14F-4D97-AF65-F5344CB8AC3E}">
        <p14:creationId xmlns:p14="http://schemas.microsoft.com/office/powerpoint/2010/main" val="254609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Experimental setup	(The black box) </a:t>
            </a:r>
          </a:p>
          <a:p>
            <a:pPr marL="285750" indent="-285750">
              <a:buFont typeface="Arial" panose="020B0604020202020204" pitchFamily="34" charset="0"/>
              <a:buChar char="•"/>
            </a:pPr>
            <a:r>
              <a:rPr lang="en-GB" dirty="0"/>
              <a:t>Do students have the possibility to assemble the setup?</a:t>
            </a:r>
          </a:p>
          <a:p>
            <a:pPr marL="285750" indent="-285750">
              <a:buFont typeface="Arial" panose="020B0604020202020204" pitchFamily="34" charset="0"/>
              <a:buChar char="•"/>
            </a:pPr>
            <a:r>
              <a:rPr lang="en-GB" dirty="0"/>
              <a:t>Can they modify parameter? What is the largest systematic effect?</a:t>
            </a:r>
          </a:p>
          <a:p>
            <a:pPr marL="285750" indent="-285750">
              <a:buFont typeface="Arial" panose="020B0604020202020204" pitchFamily="34" charset="0"/>
              <a:buChar char="•"/>
            </a:pPr>
            <a:r>
              <a:rPr lang="en-GB" dirty="0"/>
              <a:t>Do they learn how is the measurable “signal” obtained? </a:t>
            </a:r>
          </a:p>
          <a:p>
            <a:endParaRPr lang="en-GB" dirty="0"/>
          </a:p>
          <a:p>
            <a:r>
              <a:rPr lang="en-GB" dirty="0"/>
              <a:t>Note: also for experiments based on already available data it is essential that the students gain understanding of the setup that generated their data, difference between raw data and calibrated data, systematic effects </a:t>
            </a:r>
          </a:p>
          <a:p>
            <a:endParaRPr lang="en-GB" dirty="0"/>
          </a:p>
        </p:txBody>
      </p:sp>
      <p:sp>
        <p:nvSpPr>
          <p:cNvPr id="4" name="Foliennummernplatzhalter 3"/>
          <p:cNvSpPr>
            <a:spLocks noGrp="1"/>
          </p:cNvSpPr>
          <p:nvPr>
            <p:ph type="sldNum" sz="quarter" idx="10"/>
          </p:nvPr>
        </p:nvSpPr>
        <p:spPr/>
        <p:txBody>
          <a:bodyPr/>
          <a:lstStyle/>
          <a:p>
            <a:fld id="{C73B4385-2613-4FDA-AF72-B24703772628}" type="slidenum">
              <a:rPr lang="en-US" smtClean="0"/>
              <a:t>4</a:t>
            </a:fld>
            <a:endParaRPr lang="en-US"/>
          </a:p>
        </p:txBody>
      </p:sp>
    </p:spTree>
    <p:extLst>
      <p:ext uri="{BB962C8B-B14F-4D97-AF65-F5344CB8AC3E}">
        <p14:creationId xmlns:p14="http://schemas.microsoft.com/office/powerpoint/2010/main" val="173596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Experimental setup	(The black box) </a:t>
            </a:r>
          </a:p>
          <a:p>
            <a:pPr marL="285750" indent="-285750">
              <a:buFont typeface="Arial" panose="020B0604020202020204" pitchFamily="34" charset="0"/>
              <a:buChar char="•"/>
            </a:pPr>
            <a:r>
              <a:rPr lang="en-GB" dirty="0"/>
              <a:t>Do students have the possibility to assemble the setup?</a:t>
            </a:r>
          </a:p>
          <a:p>
            <a:pPr marL="285750" indent="-285750">
              <a:buFont typeface="Arial" panose="020B0604020202020204" pitchFamily="34" charset="0"/>
              <a:buChar char="•"/>
            </a:pPr>
            <a:r>
              <a:rPr lang="en-GB" dirty="0"/>
              <a:t>Can they modify parameter? What is the largest systematic effect?</a:t>
            </a:r>
          </a:p>
          <a:p>
            <a:pPr marL="285750" indent="-285750">
              <a:buFont typeface="Arial" panose="020B0604020202020204" pitchFamily="34" charset="0"/>
              <a:buChar char="•"/>
            </a:pPr>
            <a:r>
              <a:rPr lang="en-GB" dirty="0"/>
              <a:t>Do they learn how is the measurable “signal” obtained? </a:t>
            </a:r>
          </a:p>
          <a:p>
            <a:endParaRPr lang="en-GB" dirty="0"/>
          </a:p>
          <a:p>
            <a:r>
              <a:rPr lang="en-GB" dirty="0"/>
              <a:t>Note: also for experiments based on already available data it is essential that the students gain understanding of the setup that generated their data, difference between raw data and calibrated data, systematic effects </a:t>
            </a:r>
          </a:p>
          <a:p>
            <a:endParaRPr lang="en-GB" dirty="0"/>
          </a:p>
        </p:txBody>
      </p:sp>
      <p:sp>
        <p:nvSpPr>
          <p:cNvPr id="4" name="Foliennummernplatzhalter 3"/>
          <p:cNvSpPr>
            <a:spLocks noGrp="1"/>
          </p:cNvSpPr>
          <p:nvPr>
            <p:ph type="sldNum" sz="quarter" idx="10"/>
          </p:nvPr>
        </p:nvSpPr>
        <p:spPr/>
        <p:txBody>
          <a:bodyPr/>
          <a:lstStyle/>
          <a:p>
            <a:fld id="{C73B4385-2613-4FDA-AF72-B24703772628}" type="slidenum">
              <a:rPr lang="en-US" smtClean="0"/>
              <a:t>5</a:t>
            </a:fld>
            <a:endParaRPr lang="en-US"/>
          </a:p>
        </p:txBody>
      </p:sp>
    </p:spTree>
    <p:extLst>
      <p:ext uri="{BB962C8B-B14F-4D97-AF65-F5344CB8AC3E}">
        <p14:creationId xmlns:p14="http://schemas.microsoft.com/office/powerpoint/2010/main" val="338556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Data analysis method	(The other black box) </a:t>
            </a:r>
          </a:p>
          <a:p>
            <a:pPr marL="285750" indent="-285750">
              <a:buFont typeface="Arial" panose="020B0604020202020204" pitchFamily="34" charset="0"/>
              <a:buChar char="•"/>
            </a:pPr>
            <a:r>
              <a:rPr lang="en-GB" dirty="0"/>
              <a:t>Is data analysis a key aspect of this experiment? </a:t>
            </a:r>
          </a:p>
          <a:p>
            <a:pPr marL="285750" indent="-285750">
              <a:buFont typeface="Arial" panose="020B0604020202020204" pitchFamily="34" charset="0"/>
              <a:buChar char="•"/>
            </a:pPr>
            <a:r>
              <a:rPr lang="en-GB" dirty="0"/>
              <a:t>What are the challenges? </a:t>
            </a:r>
          </a:p>
          <a:p>
            <a:pPr marL="285750" indent="-285750">
              <a:buFont typeface="Arial" panose="020B0604020202020204" pitchFamily="34" charset="0"/>
              <a:buChar char="•"/>
            </a:pPr>
            <a:r>
              <a:rPr lang="en-GB" dirty="0"/>
              <a:t>Ideally students should analyse the data with own written code</a:t>
            </a:r>
          </a:p>
          <a:p>
            <a:pPr marL="285750" indent="-285750">
              <a:buFont typeface="Arial" panose="020B0604020202020204" pitchFamily="34" charset="0"/>
              <a:buChar char="•"/>
            </a:pPr>
            <a:r>
              <a:rPr lang="en-GB" dirty="0"/>
              <a:t>If this is not the case, they still should gain understanding of what the provided code does. </a:t>
            </a:r>
          </a:p>
          <a:p>
            <a:pPr marL="285750" indent="-285750">
              <a:buFont typeface="Arial" panose="020B0604020202020204" pitchFamily="34" charset="0"/>
              <a:buChar char="•"/>
            </a:pPr>
            <a:r>
              <a:rPr lang="en-GB" dirty="0"/>
              <a:t>Particular attention to statistical treatment of data: error treatment, binning, fit quality, …</a:t>
            </a:r>
          </a:p>
          <a:p>
            <a:endParaRPr lang="en-GB" dirty="0"/>
          </a:p>
        </p:txBody>
      </p:sp>
      <p:sp>
        <p:nvSpPr>
          <p:cNvPr id="4" name="Foliennummernplatzhalter 3"/>
          <p:cNvSpPr>
            <a:spLocks noGrp="1"/>
          </p:cNvSpPr>
          <p:nvPr>
            <p:ph type="sldNum" sz="quarter" idx="10"/>
          </p:nvPr>
        </p:nvSpPr>
        <p:spPr/>
        <p:txBody>
          <a:bodyPr/>
          <a:lstStyle/>
          <a:p>
            <a:fld id="{C73B4385-2613-4FDA-AF72-B24703772628}" type="slidenum">
              <a:rPr lang="en-US" smtClean="0"/>
              <a:t>6</a:t>
            </a:fld>
            <a:endParaRPr lang="en-US"/>
          </a:p>
        </p:txBody>
      </p:sp>
    </p:spTree>
    <p:extLst>
      <p:ext uri="{BB962C8B-B14F-4D97-AF65-F5344CB8AC3E}">
        <p14:creationId xmlns:p14="http://schemas.microsoft.com/office/powerpoint/2010/main" val="216931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Data analysis method	(The other black box) </a:t>
            </a:r>
          </a:p>
          <a:p>
            <a:pPr marL="285750" indent="-285750">
              <a:buFont typeface="Arial" panose="020B0604020202020204" pitchFamily="34" charset="0"/>
              <a:buChar char="•"/>
            </a:pPr>
            <a:r>
              <a:rPr lang="en-GB" dirty="0"/>
              <a:t>Is data analysis a key aspect of this experiment? </a:t>
            </a:r>
          </a:p>
          <a:p>
            <a:pPr marL="285750" indent="-285750">
              <a:buFont typeface="Arial" panose="020B0604020202020204" pitchFamily="34" charset="0"/>
              <a:buChar char="•"/>
            </a:pPr>
            <a:r>
              <a:rPr lang="en-GB" dirty="0"/>
              <a:t>What are the challenges? </a:t>
            </a:r>
          </a:p>
          <a:p>
            <a:pPr marL="285750" indent="-285750">
              <a:buFont typeface="Arial" panose="020B0604020202020204" pitchFamily="34" charset="0"/>
              <a:buChar char="•"/>
            </a:pPr>
            <a:r>
              <a:rPr lang="en-GB" dirty="0"/>
              <a:t>Ideally students should analyse the data with own written code</a:t>
            </a:r>
          </a:p>
          <a:p>
            <a:pPr marL="285750" indent="-285750">
              <a:buFont typeface="Arial" panose="020B0604020202020204" pitchFamily="34" charset="0"/>
              <a:buChar char="•"/>
            </a:pPr>
            <a:r>
              <a:rPr lang="en-GB" dirty="0"/>
              <a:t>If this is not the case, they still should gain understanding of what the provided code does. </a:t>
            </a:r>
          </a:p>
          <a:p>
            <a:pPr marL="285750" indent="-285750">
              <a:buFont typeface="Arial" panose="020B0604020202020204" pitchFamily="34" charset="0"/>
              <a:buChar char="•"/>
            </a:pPr>
            <a:r>
              <a:rPr lang="en-GB" dirty="0"/>
              <a:t>Particular attention to statistical treatment of data: error treatment, binning, fit quality, …</a:t>
            </a:r>
          </a:p>
          <a:p>
            <a:endParaRPr lang="en-GB" dirty="0"/>
          </a:p>
        </p:txBody>
      </p:sp>
      <p:sp>
        <p:nvSpPr>
          <p:cNvPr id="4" name="Foliennummernplatzhalter 3"/>
          <p:cNvSpPr>
            <a:spLocks noGrp="1"/>
          </p:cNvSpPr>
          <p:nvPr>
            <p:ph type="sldNum" sz="quarter" idx="10"/>
          </p:nvPr>
        </p:nvSpPr>
        <p:spPr/>
        <p:txBody>
          <a:bodyPr/>
          <a:lstStyle/>
          <a:p>
            <a:fld id="{C73B4385-2613-4FDA-AF72-B24703772628}" type="slidenum">
              <a:rPr lang="en-US" smtClean="0"/>
              <a:t>7</a:t>
            </a:fld>
            <a:endParaRPr lang="en-US"/>
          </a:p>
        </p:txBody>
      </p:sp>
    </p:spTree>
    <p:extLst>
      <p:ext uri="{BB962C8B-B14F-4D97-AF65-F5344CB8AC3E}">
        <p14:creationId xmlns:p14="http://schemas.microsoft.com/office/powerpoint/2010/main" val="427939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Key scientific results 	</a:t>
            </a:r>
          </a:p>
          <a:p>
            <a:pPr marL="285750" indent="-285750">
              <a:buFont typeface="Arial" panose="020B0604020202020204" pitchFamily="34" charset="0"/>
              <a:buChar char="•"/>
            </a:pPr>
            <a:r>
              <a:rPr lang="en-GB" dirty="0"/>
              <a:t>What do students learn from this experiment? </a:t>
            </a:r>
          </a:p>
          <a:p>
            <a:pPr marL="285750" indent="-285750">
              <a:buFont typeface="Arial" panose="020B0604020202020204" pitchFamily="34" charset="0"/>
              <a:buChar char="•"/>
            </a:pPr>
            <a:r>
              <a:rPr lang="en-GB" dirty="0"/>
              <a:t>What is the precision achieved ? How does it compare to literature / state of the art? </a:t>
            </a:r>
          </a:p>
          <a:p>
            <a:pPr marL="285750" indent="-285750">
              <a:buFont typeface="Arial" panose="020B0604020202020204" pitchFamily="34" charset="0"/>
              <a:buChar char="•"/>
            </a:pPr>
            <a:r>
              <a:rPr lang="en-GB" dirty="0"/>
              <a:t>What is the emphasis of the experiment? </a:t>
            </a:r>
          </a:p>
          <a:p>
            <a:pPr marL="285750" indent="-285750">
              <a:buFont typeface="Arial" panose="020B0604020202020204" pitchFamily="34" charset="0"/>
              <a:buChar char="•"/>
            </a:pPr>
            <a:r>
              <a:rPr lang="en-GB" dirty="0"/>
              <a:t>Which skills do students learn?  </a:t>
            </a:r>
          </a:p>
          <a:p>
            <a:endParaRPr lang="en-GB" dirty="0"/>
          </a:p>
        </p:txBody>
      </p:sp>
      <p:sp>
        <p:nvSpPr>
          <p:cNvPr id="4" name="Foliennummernplatzhalter 3"/>
          <p:cNvSpPr>
            <a:spLocks noGrp="1"/>
          </p:cNvSpPr>
          <p:nvPr>
            <p:ph type="sldNum" sz="quarter" idx="10"/>
          </p:nvPr>
        </p:nvSpPr>
        <p:spPr/>
        <p:txBody>
          <a:bodyPr/>
          <a:lstStyle/>
          <a:p>
            <a:fld id="{C73B4385-2613-4FDA-AF72-B24703772628}" type="slidenum">
              <a:rPr lang="en-US" smtClean="0"/>
              <a:t>8</a:t>
            </a:fld>
            <a:endParaRPr lang="en-US"/>
          </a:p>
        </p:txBody>
      </p:sp>
    </p:spTree>
    <p:extLst>
      <p:ext uri="{BB962C8B-B14F-4D97-AF65-F5344CB8AC3E}">
        <p14:creationId xmlns:p14="http://schemas.microsoft.com/office/powerpoint/2010/main" val="2394111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73B4385-2613-4FDA-AF72-B24703772628}" type="slidenum">
              <a:rPr lang="en-US" smtClean="0"/>
              <a:t>9</a:t>
            </a:fld>
            <a:endParaRPr lang="en-US"/>
          </a:p>
        </p:txBody>
      </p:sp>
    </p:spTree>
    <p:extLst>
      <p:ext uri="{BB962C8B-B14F-4D97-AF65-F5344CB8AC3E}">
        <p14:creationId xmlns:p14="http://schemas.microsoft.com/office/powerpoint/2010/main" val="375102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Link to modern research in the physics department </a:t>
            </a:r>
          </a:p>
          <a:p>
            <a:r>
              <a:rPr lang="en-GB" dirty="0"/>
              <a:t>(if applicable links to clusters of excellence) </a:t>
            </a:r>
            <a:r>
              <a:rPr lang="en-GB" b="1" dirty="0"/>
              <a:t>	</a:t>
            </a:r>
          </a:p>
          <a:p>
            <a:pPr marL="285750" indent="-285750">
              <a:buFont typeface="Arial" panose="020B0604020202020204" pitchFamily="34" charset="0"/>
              <a:buChar char="•"/>
            </a:pPr>
            <a:r>
              <a:rPr lang="en-GB" dirty="0"/>
              <a:t>What is the modern application of this technologies / experimental methods</a:t>
            </a:r>
          </a:p>
          <a:p>
            <a:pPr marL="285750" indent="-285750">
              <a:buFont typeface="Arial" panose="020B0604020202020204" pitchFamily="34" charset="0"/>
              <a:buChar char="•"/>
            </a:pPr>
            <a:r>
              <a:rPr lang="en-GB" dirty="0"/>
              <a:t>In which group are these technologies / experimental methods applied</a:t>
            </a:r>
          </a:p>
          <a:p>
            <a:pPr marL="285750" indent="-285750">
              <a:buFont typeface="Arial" panose="020B0604020202020204" pitchFamily="34" charset="0"/>
              <a:buChar char="•"/>
            </a:pPr>
            <a:r>
              <a:rPr lang="en-GB" dirty="0"/>
              <a:t>What skills do the students gain which can be used in the research group?  </a:t>
            </a:r>
          </a:p>
          <a:p>
            <a:pPr marL="285750" indent="-285750">
              <a:buFont typeface="Arial" panose="020B0604020202020204" pitchFamily="34" charset="0"/>
              <a:buChar char="•"/>
            </a:pPr>
            <a:r>
              <a:rPr lang="en-GB" dirty="0"/>
              <a:t>What is the difference between state of the art equipment and the F-</a:t>
            </a:r>
            <a:r>
              <a:rPr lang="en-GB" dirty="0" err="1"/>
              <a:t>praktikum</a:t>
            </a:r>
            <a:r>
              <a:rPr lang="en-GB" dirty="0"/>
              <a:t> setup? </a:t>
            </a:r>
          </a:p>
          <a:p>
            <a:endParaRPr lang="en-GB" dirty="0"/>
          </a:p>
        </p:txBody>
      </p:sp>
      <p:sp>
        <p:nvSpPr>
          <p:cNvPr id="4" name="Foliennummernplatzhalter 3"/>
          <p:cNvSpPr>
            <a:spLocks noGrp="1"/>
          </p:cNvSpPr>
          <p:nvPr>
            <p:ph type="sldNum" sz="quarter" idx="10"/>
          </p:nvPr>
        </p:nvSpPr>
        <p:spPr/>
        <p:txBody>
          <a:bodyPr/>
          <a:lstStyle/>
          <a:p>
            <a:fld id="{C73B4385-2613-4FDA-AF72-B24703772628}" type="slidenum">
              <a:rPr lang="en-US" smtClean="0"/>
              <a:t>10</a:t>
            </a:fld>
            <a:endParaRPr lang="en-US"/>
          </a:p>
        </p:txBody>
      </p:sp>
    </p:spTree>
    <p:extLst>
      <p:ext uri="{BB962C8B-B14F-4D97-AF65-F5344CB8AC3E}">
        <p14:creationId xmlns:p14="http://schemas.microsoft.com/office/powerpoint/2010/main" val="320294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ild_vollflächig">
    <p:spTree>
      <p:nvGrpSpPr>
        <p:cNvPr id="1" name=""/>
        <p:cNvGrpSpPr/>
        <p:nvPr/>
      </p:nvGrpSpPr>
      <p:grpSpPr>
        <a:xfrm>
          <a:off x="0" y="0"/>
          <a:ext cx="0" cy="0"/>
          <a:chOff x="0" y="0"/>
          <a:chExt cx="0" cy="0"/>
        </a:xfrm>
      </p:grpSpPr>
      <p:sp>
        <p:nvSpPr>
          <p:cNvPr id="7" name="Bildplatzhalter 6"/>
          <p:cNvSpPr>
            <a:spLocks noGrp="1"/>
          </p:cNvSpPr>
          <p:nvPr>
            <p:ph type="pic" sz="quarter" idx="10" hasCustomPrompt="1"/>
          </p:nvPr>
        </p:nvSpPr>
        <p:spPr>
          <a:xfrm>
            <a:off x="0" y="1052007"/>
            <a:ext cx="9144000" cy="3643980"/>
          </a:xfrm>
        </p:spPr>
        <p:txBody>
          <a:bodyPr>
            <a:normAutofit/>
          </a:bodyPr>
          <a:lstStyle>
            <a:lvl1pPr marL="0" indent="0">
              <a:buNone/>
              <a:defRPr sz="1400">
                <a:solidFill>
                  <a:srgbClr val="FFFFFF"/>
                </a:solidFill>
                <a:latin typeface="TheSans UHH"/>
              </a:defRPr>
            </a:lvl1pPr>
          </a:lstStyle>
          <a:p>
            <a:r>
              <a:rPr lang="de-DE"/>
              <a:t>Bild einfügen</a:t>
            </a:r>
          </a:p>
        </p:txBody>
      </p:sp>
      <p:sp>
        <p:nvSpPr>
          <p:cNvPr id="13" name="Title 12">
            <a:extLst>
              <a:ext uri="{FF2B5EF4-FFF2-40B4-BE49-F238E27FC236}">
                <a16:creationId xmlns:a16="http://schemas.microsoft.com/office/drawing/2014/main" id="{48FB85F0-F331-4841-A9B5-4E6DF0CDB2C9}"/>
              </a:ext>
            </a:extLst>
          </p:cNvPr>
          <p:cNvSpPr>
            <a:spLocks noGrp="1"/>
          </p:cNvSpPr>
          <p:nvPr>
            <p:ph type="title"/>
          </p:nvPr>
        </p:nvSpPr>
        <p:spPr/>
        <p:txBody>
          <a:bodyPr/>
          <a:lstStyle/>
          <a:p>
            <a:r>
              <a:rPr lang="en-US"/>
              <a:t>Click to edit Master title style</a:t>
            </a:r>
          </a:p>
        </p:txBody>
      </p:sp>
      <p:sp>
        <p:nvSpPr>
          <p:cNvPr id="23" name="Date Placeholder 22">
            <a:extLst>
              <a:ext uri="{FF2B5EF4-FFF2-40B4-BE49-F238E27FC236}">
                <a16:creationId xmlns:a16="http://schemas.microsoft.com/office/drawing/2014/main" id="{58518806-BA1A-4038-BB14-0D70CDCF3D89}"/>
              </a:ext>
            </a:extLst>
          </p:cNvPr>
          <p:cNvSpPr>
            <a:spLocks noGrp="1"/>
          </p:cNvSpPr>
          <p:nvPr>
            <p:ph type="dt" sz="half" idx="11"/>
          </p:nvPr>
        </p:nvSpPr>
        <p:spPr/>
        <p:txBody>
          <a:bodyPr/>
          <a:lstStyle/>
          <a:p>
            <a:fld id="{E45032DA-F948-4CAA-A2E1-366A79B6EC97}" type="datetime1">
              <a:rPr lang="de-DE" smtClean="0"/>
              <a:t>09.05.2023</a:t>
            </a:fld>
            <a:endParaRPr lang="de-DE"/>
          </a:p>
        </p:txBody>
      </p:sp>
      <p:sp>
        <p:nvSpPr>
          <p:cNvPr id="24" name="Footer Placeholder 23">
            <a:extLst>
              <a:ext uri="{FF2B5EF4-FFF2-40B4-BE49-F238E27FC236}">
                <a16:creationId xmlns:a16="http://schemas.microsoft.com/office/drawing/2014/main" id="{5CF11A08-5DB1-43D9-88E3-9B83489E5251}"/>
              </a:ext>
            </a:extLst>
          </p:cNvPr>
          <p:cNvSpPr>
            <a:spLocks noGrp="1"/>
          </p:cNvSpPr>
          <p:nvPr>
            <p:ph type="ftr" sz="quarter" idx="12"/>
          </p:nvPr>
        </p:nvSpPr>
        <p:spPr/>
        <p:txBody>
          <a:bodyPr/>
          <a:lstStyle/>
          <a:p>
            <a:r>
              <a:rPr lang="de-DE"/>
              <a:t>INF 19 Charakterisierung von Fluorophoren</a:t>
            </a:r>
          </a:p>
        </p:txBody>
      </p:sp>
      <p:sp>
        <p:nvSpPr>
          <p:cNvPr id="25" name="Slide Number Placeholder 24">
            <a:extLst>
              <a:ext uri="{FF2B5EF4-FFF2-40B4-BE49-F238E27FC236}">
                <a16:creationId xmlns:a16="http://schemas.microsoft.com/office/drawing/2014/main" id="{7DDD1C81-A9CA-480B-B768-0720E770AA0B}"/>
              </a:ext>
            </a:extLst>
          </p:cNvPr>
          <p:cNvSpPr>
            <a:spLocks noGrp="1"/>
          </p:cNvSpPr>
          <p:nvPr>
            <p:ph type="sldNum" sz="quarter" idx="13"/>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122735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Leerseite">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9F82323-780D-4E8E-AEA2-0D9976BC1E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260E44-83CF-4625-AA00-53DBF363D462}"/>
              </a:ext>
            </a:extLst>
          </p:cNvPr>
          <p:cNvSpPr>
            <a:spLocks noGrp="1"/>
          </p:cNvSpPr>
          <p:nvPr>
            <p:ph type="dt" sz="half" idx="10"/>
          </p:nvPr>
        </p:nvSpPr>
        <p:spPr/>
        <p:txBody>
          <a:bodyPr/>
          <a:lstStyle/>
          <a:p>
            <a:fld id="{11AF91CD-A935-4C65-8E02-AAECBA8A5E8B}" type="datetime1">
              <a:rPr lang="de-DE" smtClean="0"/>
              <a:t>09.05.2023</a:t>
            </a:fld>
            <a:endParaRPr lang="de-DE"/>
          </a:p>
        </p:txBody>
      </p:sp>
      <p:sp>
        <p:nvSpPr>
          <p:cNvPr id="4" name="Footer Placeholder 3">
            <a:extLst>
              <a:ext uri="{FF2B5EF4-FFF2-40B4-BE49-F238E27FC236}">
                <a16:creationId xmlns:a16="http://schemas.microsoft.com/office/drawing/2014/main" id="{FD1689ED-9455-48A9-81F9-8EA746A0AA3D}"/>
              </a:ext>
            </a:extLst>
          </p:cNvPr>
          <p:cNvSpPr>
            <a:spLocks noGrp="1"/>
          </p:cNvSpPr>
          <p:nvPr>
            <p:ph type="ftr" sz="quarter" idx="11"/>
          </p:nvPr>
        </p:nvSpPr>
        <p:spPr/>
        <p:txBody>
          <a:bodyPr/>
          <a:lstStyle/>
          <a:p>
            <a:r>
              <a:rPr lang="de-DE"/>
              <a:t>INF 19 Charakterisierung von Fluorophoren</a:t>
            </a:r>
          </a:p>
        </p:txBody>
      </p:sp>
      <p:sp>
        <p:nvSpPr>
          <p:cNvPr id="5" name="Slide Number Placeholder 4">
            <a:extLst>
              <a:ext uri="{FF2B5EF4-FFF2-40B4-BE49-F238E27FC236}">
                <a16:creationId xmlns:a16="http://schemas.microsoft.com/office/drawing/2014/main" id="{A2900AB6-2D92-4838-B899-BC191E3D030F}"/>
              </a:ext>
            </a:extLst>
          </p:cNvPr>
          <p:cNvSpPr>
            <a:spLocks noGrp="1"/>
          </p:cNvSpPr>
          <p:nvPr>
            <p:ph type="sldNum" sz="quarter" idx="12"/>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196506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Zwei_Bilder">
    <p:spTree>
      <p:nvGrpSpPr>
        <p:cNvPr id="1" name=""/>
        <p:cNvGrpSpPr/>
        <p:nvPr/>
      </p:nvGrpSpPr>
      <p:grpSpPr>
        <a:xfrm>
          <a:off x="0" y="0"/>
          <a:ext cx="0" cy="0"/>
          <a:chOff x="0" y="0"/>
          <a:chExt cx="0" cy="0"/>
        </a:xfrm>
      </p:grpSpPr>
      <p:sp>
        <p:nvSpPr>
          <p:cNvPr id="16" name="Bildplatzhalter 15"/>
          <p:cNvSpPr>
            <a:spLocks noGrp="1"/>
          </p:cNvSpPr>
          <p:nvPr>
            <p:ph type="pic" sz="quarter" idx="10" hasCustomPrompt="1"/>
          </p:nvPr>
        </p:nvSpPr>
        <p:spPr>
          <a:xfrm>
            <a:off x="0" y="1052514"/>
            <a:ext cx="4572000" cy="3649661"/>
          </a:xfrm>
        </p:spPr>
        <p:txBody>
          <a:bodyPr>
            <a:normAutofit/>
          </a:bodyPr>
          <a:lstStyle>
            <a:lvl1pPr marL="0" indent="0">
              <a:buNone/>
              <a:defRPr sz="1400">
                <a:solidFill>
                  <a:srgbClr val="FFFFFF"/>
                </a:solidFill>
                <a:latin typeface="TheSans UHH"/>
              </a:defRPr>
            </a:lvl1pPr>
          </a:lstStyle>
          <a:p>
            <a:r>
              <a:rPr lang="de-DE"/>
              <a:t>Bild einfügen</a:t>
            </a:r>
          </a:p>
        </p:txBody>
      </p:sp>
      <p:sp>
        <p:nvSpPr>
          <p:cNvPr id="18" name="Bildplatzhalter 17"/>
          <p:cNvSpPr>
            <a:spLocks noGrp="1"/>
          </p:cNvSpPr>
          <p:nvPr>
            <p:ph type="pic" sz="quarter" idx="11" hasCustomPrompt="1"/>
          </p:nvPr>
        </p:nvSpPr>
        <p:spPr>
          <a:xfrm>
            <a:off x="4572001" y="1052514"/>
            <a:ext cx="4572000" cy="3649661"/>
          </a:xfrm>
        </p:spPr>
        <p:txBody>
          <a:bodyPr>
            <a:normAutofit/>
          </a:bodyPr>
          <a:lstStyle>
            <a:lvl1pPr marL="0" indent="0">
              <a:buNone/>
              <a:defRPr sz="1400">
                <a:solidFill>
                  <a:srgbClr val="FFFFFF"/>
                </a:solidFill>
                <a:latin typeface="TheSans UHH"/>
              </a:defRPr>
            </a:lvl1pPr>
          </a:lstStyle>
          <a:p>
            <a:r>
              <a:rPr lang="de-DE"/>
              <a:t>Bild einfügen</a:t>
            </a:r>
          </a:p>
        </p:txBody>
      </p:sp>
      <p:sp>
        <p:nvSpPr>
          <p:cNvPr id="2" name="Title 1">
            <a:extLst>
              <a:ext uri="{FF2B5EF4-FFF2-40B4-BE49-F238E27FC236}">
                <a16:creationId xmlns:a16="http://schemas.microsoft.com/office/drawing/2014/main" id="{ABC97DA4-D298-431B-9E34-0E958DAB4F1C}"/>
              </a:ext>
            </a:extLst>
          </p:cNvPr>
          <p:cNvSpPr>
            <a:spLocks noGrp="1"/>
          </p:cNvSpPr>
          <p:nvPr>
            <p:ph type="title"/>
          </p:nvPr>
        </p:nvSpPr>
        <p:spPr/>
        <p:txBody>
          <a:bodyPr/>
          <a:lstStyle/>
          <a:p>
            <a:r>
              <a:rPr lang="en-US"/>
              <a:t>Click to edit Master title style</a:t>
            </a:r>
          </a:p>
        </p:txBody>
      </p:sp>
      <p:sp>
        <p:nvSpPr>
          <p:cNvPr id="22" name="Date Placeholder 21">
            <a:extLst>
              <a:ext uri="{FF2B5EF4-FFF2-40B4-BE49-F238E27FC236}">
                <a16:creationId xmlns:a16="http://schemas.microsoft.com/office/drawing/2014/main" id="{6094C2A0-F71A-491D-BC74-4D1EF5E1521E}"/>
              </a:ext>
            </a:extLst>
          </p:cNvPr>
          <p:cNvSpPr>
            <a:spLocks noGrp="1"/>
          </p:cNvSpPr>
          <p:nvPr>
            <p:ph type="dt" sz="half" idx="12"/>
          </p:nvPr>
        </p:nvSpPr>
        <p:spPr/>
        <p:txBody>
          <a:bodyPr/>
          <a:lstStyle/>
          <a:p>
            <a:fld id="{0CE20D5B-1194-4448-A336-F47C74AD7441}" type="datetime1">
              <a:rPr lang="de-DE" smtClean="0"/>
              <a:t>09.05.2023</a:t>
            </a:fld>
            <a:endParaRPr lang="de-DE"/>
          </a:p>
        </p:txBody>
      </p:sp>
      <p:sp>
        <p:nvSpPr>
          <p:cNvPr id="23" name="Footer Placeholder 22">
            <a:extLst>
              <a:ext uri="{FF2B5EF4-FFF2-40B4-BE49-F238E27FC236}">
                <a16:creationId xmlns:a16="http://schemas.microsoft.com/office/drawing/2014/main" id="{B9528050-5257-497E-979D-03CD86616BFB}"/>
              </a:ext>
            </a:extLst>
          </p:cNvPr>
          <p:cNvSpPr>
            <a:spLocks noGrp="1"/>
          </p:cNvSpPr>
          <p:nvPr>
            <p:ph type="ftr" sz="quarter" idx="13"/>
          </p:nvPr>
        </p:nvSpPr>
        <p:spPr/>
        <p:txBody>
          <a:bodyPr/>
          <a:lstStyle/>
          <a:p>
            <a:r>
              <a:rPr lang="de-DE"/>
              <a:t>INF 19 Charakterisierung von Fluorophoren</a:t>
            </a:r>
          </a:p>
        </p:txBody>
      </p:sp>
      <p:sp>
        <p:nvSpPr>
          <p:cNvPr id="24" name="Slide Number Placeholder 23">
            <a:extLst>
              <a:ext uri="{FF2B5EF4-FFF2-40B4-BE49-F238E27FC236}">
                <a16:creationId xmlns:a16="http://schemas.microsoft.com/office/drawing/2014/main" id="{0099EDDF-1E71-471F-8E70-25F2FA9C1906}"/>
              </a:ext>
            </a:extLst>
          </p:cNvPr>
          <p:cNvSpPr>
            <a:spLocks noGrp="1"/>
          </p:cNvSpPr>
          <p:nvPr>
            <p:ph type="sldNum" sz="quarter" idx="14"/>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373811305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a_einfarbiger_HG_Steingrau">
    <p:spTree>
      <p:nvGrpSpPr>
        <p:cNvPr id="1" name=""/>
        <p:cNvGrpSpPr/>
        <p:nvPr/>
      </p:nvGrpSpPr>
      <p:grpSpPr>
        <a:xfrm>
          <a:off x="0" y="0"/>
          <a:ext cx="0" cy="0"/>
          <a:chOff x="0" y="0"/>
          <a:chExt cx="0" cy="0"/>
        </a:xfrm>
      </p:grpSpPr>
      <p:sp>
        <p:nvSpPr>
          <p:cNvPr id="2" name="Rechteck 1"/>
          <p:cNvSpPr/>
          <p:nvPr userDrawn="1"/>
        </p:nvSpPr>
        <p:spPr>
          <a:xfrm>
            <a:off x="0" y="1052007"/>
            <a:ext cx="9144000" cy="3656518"/>
          </a:xfrm>
          <a:prstGeom prst="rect">
            <a:avLst/>
          </a:prstGeom>
          <a:gradFill>
            <a:gsLst>
              <a:gs pos="0">
                <a:schemeClr val="accent1">
                  <a:tint val="100000"/>
                  <a:shade val="100000"/>
                  <a:satMod val="130000"/>
                </a:schemeClr>
              </a:gs>
              <a:gs pos="0">
                <a:srgbClr val="3B515B"/>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itle 5">
            <a:extLst>
              <a:ext uri="{FF2B5EF4-FFF2-40B4-BE49-F238E27FC236}">
                <a16:creationId xmlns:a16="http://schemas.microsoft.com/office/drawing/2014/main" id="{234E827E-0D9B-4574-84E3-1F329B6A161D}"/>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2D310AEF-E5A3-400F-951C-081343D8037A}"/>
              </a:ext>
            </a:extLst>
          </p:cNvPr>
          <p:cNvSpPr>
            <a:spLocks noGrp="1"/>
          </p:cNvSpPr>
          <p:nvPr>
            <p:ph type="dt" sz="half" idx="10"/>
          </p:nvPr>
        </p:nvSpPr>
        <p:spPr/>
        <p:txBody>
          <a:bodyPr/>
          <a:lstStyle/>
          <a:p>
            <a:fld id="{8060BA19-01B7-460B-9E1F-0CF972D8DD94}" type="datetime1">
              <a:rPr lang="de-DE" smtClean="0"/>
              <a:t>09.05.2023</a:t>
            </a:fld>
            <a:endParaRPr lang="de-DE"/>
          </a:p>
        </p:txBody>
      </p:sp>
      <p:sp>
        <p:nvSpPr>
          <p:cNvPr id="8" name="Footer Placeholder 7">
            <a:extLst>
              <a:ext uri="{FF2B5EF4-FFF2-40B4-BE49-F238E27FC236}">
                <a16:creationId xmlns:a16="http://schemas.microsoft.com/office/drawing/2014/main" id="{F767BB46-01BF-4A57-A10A-A0F85A2B15DA}"/>
              </a:ext>
            </a:extLst>
          </p:cNvPr>
          <p:cNvSpPr>
            <a:spLocks noGrp="1"/>
          </p:cNvSpPr>
          <p:nvPr>
            <p:ph type="ftr" sz="quarter" idx="11"/>
          </p:nvPr>
        </p:nvSpPr>
        <p:spPr/>
        <p:txBody>
          <a:bodyPr/>
          <a:lstStyle/>
          <a:p>
            <a:r>
              <a:rPr lang="de-DE"/>
              <a:t>INF 19 Charakterisierung von Fluorophoren</a:t>
            </a:r>
          </a:p>
        </p:txBody>
      </p:sp>
      <p:sp>
        <p:nvSpPr>
          <p:cNvPr id="9" name="Slide Number Placeholder 8">
            <a:extLst>
              <a:ext uri="{FF2B5EF4-FFF2-40B4-BE49-F238E27FC236}">
                <a16:creationId xmlns:a16="http://schemas.microsoft.com/office/drawing/2014/main" id="{90BF2715-16F7-4726-802C-D6A33091DCB3}"/>
              </a:ext>
            </a:extLst>
          </p:cNvPr>
          <p:cNvSpPr>
            <a:spLocks noGrp="1"/>
          </p:cNvSpPr>
          <p:nvPr>
            <p:ph type="sldNum" sz="quarter" idx="12"/>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299562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b_einfarbiger_HG_Blau">
    <p:spTree>
      <p:nvGrpSpPr>
        <p:cNvPr id="1" name=""/>
        <p:cNvGrpSpPr/>
        <p:nvPr/>
      </p:nvGrpSpPr>
      <p:grpSpPr>
        <a:xfrm>
          <a:off x="0" y="0"/>
          <a:ext cx="0" cy="0"/>
          <a:chOff x="0" y="0"/>
          <a:chExt cx="0" cy="0"/>
        </a:xfrm>
      </p:grpSpPr>
      <p:sp>
        <p:nvSpPr>
          <p:cNvPr id="2" name="Rechteck 1"/>
          <p:cNvSpPr/>
          <p:nvPr userDrawn="1"/>
        </p:nvSpPr>
        <p:spPr>
          <a:xfrm>
            <a:off x="0" y="1052007"/>
            <a:ext cx="9144000" cy="3656518"/>
          </a:xfrm>
          <a:prstGeom prst="rect">
            <a:avLst/>
          </a:prstGeom>
          <a:solidFill>
            <a:srgbClr val="009C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Date Placeholder 2">
            <a:extLst>
              <a:ext uri="{FF2B5EF4-FFF2-40B4-BE49-F238E27FC236}">
                <a16:creationId xmlns:a16="http://schemas.microsoft.com/office/drawing/2014/main" id="{B36B22B9-B906-40E4-A497-A3D86DACE8B6}"/>
              </a:ext>
            </a:extLst>
          </p:cNvPr>
          <p:cNvSpPr>
            <a:spLocks noGrp="1"/>
          </p:cNvSpPr>
          <p:nvPr>
            <p:ph type="dt" sz="half" idx="10"/>
          </p:nvPr>
        </p:nvSpPr>
        <p:spPr/>
        <p:txBody>
          <a:bodyPr/>
          <a:lstStyle/>
          <a:p>
            <a:fld id="{AEC94E99-BB2A-49C5-8636-C1784DABEECA}" type="datetime1">
              <a:rPr lang="de-DE" smtClean="0"/>
              <a:t>09.05.2023</a:t>
            </a:fld>
            <a:endParaRPr lang="de-DE"/>
          </a:p>
        </p:txBody>
      </p:sp>
      <p:sp>
        <p:nvSpPr>
          <p:cNvPr id="4" name="Footer Placeholder 3">
            <a:extLst>
              <a:ext uri="{FF2B5EF4-FFF2-40B4-BE49-F238E27FC236}">
                <a16:creationId xmlns:a16="http://schemas.microsoft.com/office/drawing/2014/main" id="{76654884-CD5C-4B10-A9FD-4FA47E390E31}"/>
              </a:ext>
            </a:extLst>
          </p:cNvPr>
          <p:cNvSpPr>
            <a:spLocks noGrp="1"/>
          </p:cNvSpPr>
          <p:nvPr>
            <p:ph type="ftr" sz="quarter" idx="11"/>
          </p:nvPr>
        </p:nvSpPr>
        <p:spPr/>
        <p:txBody>
          <a:bodyPr/>
          <a:lstStyle/>
          <a:p>
            <a:r>
              <a:rPr lang="de-DE"/>
              <a:t>INF 19 Charakterisierung von Fluorophoren</a:t>
            </a:r>
          </a:p>
        </p:txBody>
      </p:sp>
      <p:sp>
        <p:nvSpPr>
          <p:cNvPr id="5" name="Slide Number Placeholder 4">
            <a:extLst>
              <a:ext uri="{FF2B5EF4-FFF2-40B4-BE49-F238E27FC236}">
                <a16:creationId xmlns:a16="http://schemas.microsoft.com/office/drawing/2014/main" id="{9682FBF1-E6CC-4626-BB4F-EA9FA8E0CDC7}"/>
              </a:ext>
            </a:extLst>
          </p:cNvPr>
          <p:cNvSpPr>
            <a:spLocks noGrp="1"/>
          </p:cNvSpPr>
          <p:nvPr>
            <p:ph type="sldNum" sz="quarter" idx="12"/>
          </p:nvPr>
        </p:nvSpPr>
        <p:spPr/>
        <p:txBody>
          <a:bodyPr/>
          <a:lstStyle/>
          <a:p>
            <a:fld id="{3E01A2B2-10AD-754B-9B4C-E5B6FED423D0}" type="slidenum">
              <a:rPr lang="de-DE" smtClean="0"/>
              <a:pPr/>
              <a:t>‹Nr.›</a:t>
            </a:fld>
            <a:endParaRPr lang="de-DE"/>
          </a:p>
        </p:txBody>
      </p:sp>
      <p:sp>
        <p:nvSpPr>
          <p:cNvPr id="6" name="Title 5">
            <a:extLst>
              <a:ext uri="{FF2B5EF4-FFF2-40B4-BE49-F238E27FC236}">
                <a16:creationId xmlns:a16="http://schemas.microsoft.com/office/drawing/2014/main" id="{973A8C0A-2450-4B61-A01F-E8314706211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384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a_Headline_und_Text">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3"/>
          </p:nvPr>
        </p:nvSpPr>
        <p:spPr>
          <a:xfrm>
            <a:off x="214769" y="1203598"/>
            <a:ext cx="8533695" cy="503882"/>
          </a:xfrm>
        </p:spPr>
        <p:txBody>
          <a:bodyPr>
            <a:normAutofit/>
          </a:bodyPr>
          <a:lstStyle>
            <a:lvl1pPr marL="0" indent="0">
              <a:buNone/>
              <a:defRPr sz="2600">
                <a:latin typeface="TheSans UHH Bold Caps"/>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1" name="Textplatzhalter 9"/>
          <p:cNvSpPr>
            <a:spLocks noGrp="1"/>
          </p:cNvSpPr>
          <p:nvPr>
            <p:ph type="body" sz="quarter" idx="14"/>
          </p:nvPr>
        </p:nvSpPr>
        <p:spPr>
          <a:xfrm>
            <a:off x="214769" y="1779662"/>
            <a:ext cx="8533695"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2" name="Title 1">
            <a:extLst>
              <a:ext uri="{FF2B5EF4-FFF2-40B4-BE49-F238E27FC236}">
                <a16:creationId xmlns:a16="http://schemas.microsoft.com/office/drawing/2014/main" id="{AE65EC9C-B84C-4D9B-9714-1F521F0435C2}"/>
              </a:ext>
            </a:extLst>
          </p:cNvPr>
          <p:cNvSpPr>
            <a:spLocks noGrp="1"/>
          </p:cNvSpPr>
          <p:nvPr>
            <p:ph type="title"/>
          </p:nvPr>
        </p:nvSpPr>
        <p:spPr/>
        <p:txBody>
          <a:bodyPr/>
          <a:lstStyle/>
          <a:p>
            <a:r>
              <a:rPr lang="en-US"/>
              <a:t>Click to edit Master title style</a:t>
            </a:r>
          </a:p>
        </p:txBody>
      </p:sp>
      <p:sp>
        <p:nvSpPr>
          <p:cNvPr id="12" name="Date Placeholder 11">
            <a:extLst>
              <a:ext uri="{FF2B5EF4-FFF2-40B4-BE49-F238E27FC236}">
                <a16:creationId xmlns:a16="http://schemas.microsoft.com/office/drawing/2014/main" id="{ECE5B285-BBC5-4AA5-869F-91F07AEA61DB}"/>
              </a:ext>
            </a:extLst>
          </p:cNvPr>
          <p:cNvSpPr>
            <a:spLocks noGrp="1"/>
          </p:cNvSpPr>
          <p:nvPr>
            <p:ph type="dt" sz="half" idx="15"/>
          </p:nvPr>
        </p:nvSpPr>
        <p:spPr/>
        <p:txBody>
          <a:bodyPr/>
          <a:lstStyle/>
          <a:p>
            <a:fld id="{FD3D04A4-E0DC-4915-9016-1E72576C40AA}" type="datetime1">
              <a:rPr lang="de-DE" smtClean="0"/>
              <a:t>09.05.2023</a:t>
            </a:fld>
            <a:endParaRPr lang="de-DE"/>
          </a:p>
        </p:txBody>
      </p:sp>
      <p:sp>
        <p:nvSpPr>
          <p:cNvPr id="13" name="Footer Placeholder 12">
            <a:extLst>
              <a:ext uri="{FF2B5EF4-FFF2-40B4-BE49-F238E27FC236}">
                <a16:creationId xmlns:a16="http://schemas.microsoft.com/office/drawing/2014/main" id="{4F839E60-97FA-46BF-B6CB-CBB9E9C641CF}"/>
              </a:ext>
            </a:extLst>
          </p:cNvPr>
          <p:cNvSpPr>
            <a:spLocks noGrp="1"/>
          </p:cNvSpPr>
          <p:nvPr>
            <p:ph type="ftr" sz="quarter" idx="16"/>
          </p:nvPr>
        </p:nvSpPr>
        <p:spPr/>
        <p:txBody>
          <a:bodyPr/>
          <a:lstStyle/>
          <a:p>
            <a:r>
              <a:rPr lang="de-DE"/>
              <a:t>INF 19 Charakterisierung von Fluorophoren</a:t>
            </a:r>
          </a:p>
        </p:txBody>
      </p:sp>
      <p:sp>
        <p:nvSpPr>
          <p:cNvPr id="14" name="Slide Number Placeholder 13">
            <a:extLst>
              <a:ext uri="{FF2B5EF4-FFF2-40B4-BE49-F238E27FC236}">
                <a16:creationId xmlns:a16="http://schemas.microsoft.com/office/drawing/2014/main" id="{F9AA9460-6711-4A3B-B4D5-747DCA0736E6}"/>
              </a:ext>
            </a:extLst>
          </p:cNvPr>
          <p:cNvSpPr>
            <a:spLocks noGrp="1"/>
          </p:cNvSpPr>
          <p:nvPr>
            <p:ph type="sldNum" sz="quarter" idx="17"/>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255208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b_Headline_und_Text_zweispaltig">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3"/>
          </p:nvPr>
        </p:nvSpPr>
        <p:spPr>
          <a:xfrm>
            <a:off x="214769" y="1203598"/>
            <a:ext cx="8353425" cy="503882"/>
          </a:xfrm>
        </p:spPr>
        <p:txBody>
          <a:bodyPr>
            <a:normAutofit/>
          </a:bodyPr>
          <a:lstStyle>
            <a:lvl1pPr marL="0" indent="0">
              <a:buNone/>
              <a:defRPr sz="2600">
                <a:latin typeface="TheSans UHH Bold Caps"/>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2" name="Textplatzhalter 9"/>
          <p:cNvSpPr>
            <a:spLocks noGrp="1"/>
          </p:cNvSpPr>
          <p:nvPr>
            <p:ph type="body" sz="quarter" idx="14"/>
          </p:nvPr>
        </p:nvSpPr>
        <p:spPr>
          <a:xfrm>
            <a:off x="214770" y="1779662"/>
            <a:ext cx="4171028"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4" name="Textplatzhalter 9"/>
          <p:cNvSpPr>
            <a:spLocks noGrp="1"/>
          </p:cNvSpPr>
          <p:nvPr>
            <p:ph type="body" sz="quarter" idx="15"/>
          </p:nvPr>
        </p:nvSpPr>
        <p:spPr>
          <a:xfrm>
            <a:off x="4572000" y="1779662"/>
            <a:ext cx="4171028"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2" name="Title 1">
            <a:extLst>
              <a:ext uri="{FF2B5EF4-FFF2-40B4-BE49-F238E27FC236}">
                <a16:creationId xmlns:a16="http://schemas.microsoft.com/office/drawing/2014/main" id="{836BC797-A688-4156-8FCA-A9A1CE1DA7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E3D2A8-3771-4C1A-B8EF-CE97C20B20C4}"/>
              </a:ext>
            </a:extLst>
          </p:cNvPr>
          <p:cNvSpPr>
            <a:spLocks noGrp="1"/>
          </p:cNvSpPr>
          <p:nvPr>
            <p:ph type="dt" sz="half" idx="16"/>
          </p:nvPr>
        </p:nvSpPr>
        <p:spPr/>
        <p:txBody>
          <a:bodyPr/>
          <a:lstStyle/>
          <a:p>
            <a:fld id="{FEA94584-B470-448A-945D-22F63E92CA05}" type="datetime1">
              <a:rPr lang="de-DE" smtClean="0"/>
              <a:t>09.05.2023</a:t>
            </a:fld>
            <a:endParaRPr lang="de-DE"/>
          </a:p>
        </p:txBody>
      </p:sp>
      <p:sp>
        <p:nvSpPr>
          <p:cNvPr id="4" name="Footer Placeholder 3">
            <a:extLst>
              <a:ext uri="{FF2B5EF4-FFF2-40B4-BE49-F238E27FC236}">
                <a16:creationId xmlns:a16="http://schemas.microsoft.com/office/drawing/2014/main" id="{0F32A4E5-15DB-41A0-8282-4FC0464DFF40}"/>
              </a:ext>
            </a:extLst>
          </p:cNvPr>
          <p:cNvSpPr>
            <a:spLocks noGrp="1"/>
          </p:cNvSpPr>
          <p:nvPr>
            <p:ph type="ftr" sz="quarter" idx="17"/>
          </p:nvPr>
        </p:nvSpPr>
        <p:spPr/>
        <p:txBody>
          <a:bodyPr/>
          <a:lstStyle/>
          <a:p>
            <a:r>
              <a:rPr lang="de-DE"/>
              <a:t>INF 19 Charakterisierung von Fluorophoren</a:t>
            </a:r>
          </a:p>
        </p:txBody>
      </p:sp>
      <p:sp>
        <p:nvSpPr>
          <p:cNvPr id="5" name="Slide Number Placeholder 4">
            <a:extLst>
              <a:ext uri="{FF2B5EF4-FFF2-40B4-BE49-F238E27FC236}">
                <a16:creationId xmlns:a16="http://schemas.microsoft.com/office/drawing/2014/main" id="{DB9AFBFA-5EC8-4668-9BD0-328DAF66F1D0}"/>
              </a:ext>
            </a:extLst>
          </p:cNvPr>
          <p:cNvSpPr>
            <a:spLocks noGrp="1"/>
          </p:cNvSpPr>
          <p:nvPr>
            <p:ph type="sldNum" sz="quarter" idx="18"/>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319351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c_Headline_Text_und_Bild">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3"/>
          </p:nvPr>
        </p:nvSpPr>
        <p:spPr>
          <a:xfrm>
            <a:off x="214769" y="1203598"/>
            <a:ext cx="8353425" cy="503882"/>
          </a:xfrm>
        </p:spPr>
        <p:txBody>
          <a:bodyPr>
            <a:normAutofit/>
          </a:bodyPr>
          <a:lstStyle>
            <a:lvl1pPr marL="0" indent="0">
              <a:buNone/>
              <a:defRPr sz="2600">
                <a:latin typeface="TheSans UHH Bold Caps"/>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1" name="Textplatzhalter 9"/>
          <p:cNvSpPr>
            <a:spLocks noGrp="1"/>
          </p:cNvSpPr>
          <p:nvPr>
            <p:ph type="body" sz="quarter" idx="14"/>
          </p:nvPr>
        </p:nvSpPr>
        <p:spPr>
          <a:xfrm>
            <a:off x="214770" y="1779662"/>
            <a:ext cx="4171028"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7" name="Bildplatzhalter 6"/>
          <p:cNvSpPr>
            <a:spLocks noGrp="1"/>
          </p:cNvSpPr>
          <p:nvPr>
            <p:ph type="pic" sz="quarter" idx="15" hasCustomPrompt="1"/>
          </p:nvPr>
        </p:nvSpPr>
        <p:spPr>
          <a:xfrm>
            <a:off x="4572000" y="1928627"/>
            <a:ext cx="4572000" cy="2730686"/>
          </a:xfrm>
        </p:spPr>
        <p:txBody>
          <a:bodyPr>
            <a:normAutofit/>
          </a:bodyPr>
          <a:lstStyle>
            <a:lvl1pPr marL="0" indent="0">
              <a:buNone/>
              <a:defRPr sz="1400"/>
            </a:lvl1pPr>
          </a:lstStyle>
          <a:p>
            <a:r>
              <a:rPr lang="de-DE"/>
              <a:t>Bild einfügen</a:t>
            </a:r>
          </a:p>
        </p:txBody>
      </p:sp>
      <p:sp>
        <p:nvSpPr>
          <p:cNvPr id="2" name="Title 1">
            <a:extLst>
              <a:ext uri="{FF2B5EF4-FFF2-40B4-BE49-F238E27FC236}">
                <a16:creationId xmlns:a16="http://schemas.microsoft.com/office/drawing/2014/main" id="{F90EB902-9FC9-4FF1-852E-3071FA0628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2B201D-1BEA-4B68-B2BE-0564153BB61B}"/>
              </a:ext>
            </a:extLst>
          </p:cNvPr>
          <p:cNvSpPr>
            <a:spLocks noGrp="1"/>
          </p:cNvSpPr>
          <p:nvPr>
            <p:ph type="dt" sz="half" idx="16"/>
          </p:nvPr>
        </p:nvSpPr>
        <p:spPr/>
        <p:txBody>
          <a:bodyPr/>
          <a:lstStyle/>
          <a:p>
            <a:fld id="{4036F83F-13CF-43C1-8C95-224F149C7D96}" type="datetime1">
              <a:rPr lang="de-DE" smtClean="0"/>
              <a:t>09.05.2023</a:t>
            </a:fld>
            <a:endParaRPr lang="de-DE"/>
          </a:p>
        </p:txBody>
      </p:sp>
      <p:sp>
        <p:nvSpPr>
          <p:cNvPr id="4" name="Footer Placeholder 3">
            <a:extLst>
              <a:ext uri="{FF2B5EF4-FFF2-40B4-BE49-F238E27FC236}">
                <a16:creationId xmlns:a16="http://schemas.microsoft.com/office/drawing/2014/main" id="{B2220F5A-67F4-443C-A536-3B4BA1B08A31}"/>
              </a:ext>
            </a:extLst>
          </p:cNvPr>
          <p:cNvSpPr>
            <a:spLocks noGrp="1"/>
          </p:cNvSpPr>
          <p:nvPr>
            <p:ph type="ftr" sz="quarter" idx="17"/>
          </p:nvPr>
        </p:nvSpPr>
        <p:spPr/>
        <p:txBody>
          <a:bodyPr/>
          <a:lstStyle/>
          <a:p>
            <a:r>
              <a:rPr lang="de-DE"/>
              <a:t>INF 19 Charakterisierung von Fluorophoren</a:t>
            </a:r>
          </a:p>
        </p:txBody>
      </p:sp>
      <p:sp>
        <p:nvSpPr>
          <p:cNvPr id="5" name="Slide Number Placeholder 4">
            <a:extLst>
              <a:ext uri="{FF2B5EF4-FFF2-40B4-BE49-F238E27FC236}">
                <a16:creationId xmlns:a16="http://schemas.microsoft.com/office/drawing/2014/main" id="{C24E763D-2F64-4DF6-A6F7-D5EFE439AC21}"/>
              </a:ext>
            </a:extLst>
          </p:cNvPr>
          <p:cNvSpPr>
            <a:spLocks noGrp="1"/>
          </p:cNvSpPr>
          <p:nvPr>
            <p:ph type="sldNum" sz="quarter" idx="18"/>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371523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d_Headline_Text_und_Tabelle">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3"/>
          </p:nvPr>
        </p:nvSpPr>
        <p:spPr>
          <a:xfrm>
            <a:off x="214769" y="1203598"/>
            <a:ext cx="8353425" cy="503882"/>
          </a:xfrm>
        </p:spPr>
        <p:txBody>
          <a:bodyPr>
            <a:normAutofit/>
          </a:bodyPr>
          <a:lstStyle>
            <a:lvl1pPr marL="0" indent="0">
              <a:buNone/>
              <a:defRPr sz="2600">
                <a:latin typeface="TheSans UHH Bold Caps"/>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1" name="Textplatzhalter 9"/>
          <p:cNvSpPr>
            <a:spLocks noGrp="1"/>
          </p:cNvSpPr>
          <p:nvPr>
            <p:ph type="body" sz="quarter" idx="14"/>
          </p:nvPr>
        </p:nvSpPr>
        <p:spPr>
          <a:xfrm>
            <a:off x="214770" y="1779662"/>
            <a:ext cx="4171028"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2" name="Tabellenplatzhalter 11"/>
          <p:cNvSpPr>
            <a:spLocks noGrp="1"/>
          </p:cNvSpPr>
          <p:nvPr>
            <p:ph type="tbl" sz="quarter" idx="16"/>
          </p:nvPr>
        </p:nvSpPr>
        <p:spPr>
          <a:xfrm>
            <a:off x="4572000" y="1779662"/>
            <a:ext cx="4248472" cy="2879651"/>
          </a:xfrm>
        </p:spPr>
        <p:txBody>
          <a:bodyPr>
            <a:normAutofit/>
          </a:bodyPr>
          <a:lstStyle>
            <a:lvl1pPr marL="0" indent="0">
              <a:buNone/>
              <a:defRPr sz="1400"/>
            </a:lvl1pPr>
          </a:lstStyle>
          <a:p>
            <a:r>
              <a:rPr lang="de-DE"/>
              <a:t>Tabelle</a:t>
            </a:r>
          </a:p>
        </p:txBody>
      </p:sp>
      <p:sp>
        <p:nvSpPr>
          <p:cNvPr id="2" name="Title 1">
            <a:extLst>
              <a:ext uri="{FF2B5EF4-FFF2-40B4-BE49-F238E27FC236}">
                <a16:creationId xmlns:a16="http://schemas.microsoft.com/office/drawing/2014/main" id="{91FCA1F8-8A2F-449F-884D-BB7D1BB9A0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BAA08D-5C98-4C8D-B5A1-DBA32139A536}"/>
              </a:ext>
            </a:extLst>
          </p:cNvPr>
          <p:cNvSpPr>
            <a:spLocks noGrp="1"/>
          </p:cNvSpPr>
          <p:nvPr>
            <p:ph type="dt" sz="half" idx="17"/>
          </p:nvPr>
        </p:nvSpPr>
        <p:spPr/>
        <p:txBody>
          <a:bodyPr/>
          <a:lstStyle/>
          <a:p>
            <a:fld id="{E18828B9-F495-4B0C-90AC-69BA848C28A5}" type="datetime1">
              <a:rPr lang="de-DE" smtClean="0"/>
              <a:t>09.05.2023</a:t>
            </a:fld>
            <a:endParaRPr lang="de-DE"/>
          </a:p>
        </p:txBody>
      </p:sp>
      <p:sp>
        <p:nvSpPr>
          <p:cNvPr id="4" name="Footer Placeholder 3">
            <a:extLst>
              <a:ext uri="{FF2B5EF4-FFF2-40B4-BE49-F238E27FC236}">
                <a16:creationId xmlns:a16="http://schemas.microsoft.com/office/drawing/2014/main" id="{B4492C20-D1A2-4A97-A760-F1007DB809BE}"/>
              </a:ext>
            </a:extLst>
          </p:cNvPr>
          <p:cNvSpPr>
            <a:spLocks noGrp="1"/>
          </p:cNvSpPr>
          <p:nvPr>
            <p:ph type="ftr" sz="quarter" idx="18"/>
          </p:nvPr>
        </p:nvSpPr>
        <p:spPr/>
        <p:txBody>
          <a:bodyPr/>
          <a:lstStyle/>
          <a:p>
            <a:r>
              <a:rPr lang="de-DE"/>
              <a:t>INF 19 Charakterisierung von Fluorophoren</a:t>
            </a:r>
          </a:p>
        </p:txBody>
      </p:sp>
      <p:sp>
        <p:nvSpPr>
          <p:cNvPr id="5" name="Slide Number Placeholder 4">
            <a:extLst>
              <a:ext uri="{FF2B5EF4-FFF2-40B4-BE49-F238E27FC236}">
                <a16:creationId xmlns:a16="http://schemas.microsoft.com/office/drawing/2014/main" id="{EA7E2F52-A6A2-4572-B3D5-CC93195BEF3C}"/>
              </a:ext>
            </a:extLst>
          </p:cNvPr>
          <p:cNvSpPr>
            <a:spLocks noGrp="1"/>
          </p:cNvSpPr>
          <p:nvPr>
            <p:ph type="sldNum" sz="quarter" idx="19"/>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340615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Grafiken_Tabellen_Bilder">
    <p:spTree>
      <p:nvGrpSpPr>
        <p:cNvPr id="1" name=""/>
        <p:cNvGrpSpPr/>
        <p:nvPr/>
      </p:nvGrpSpPr>
      <p:grpSpPr>
        <a:xfrm>
          <a:off x="0" y="0"/>
          <a:ext cx="0" cy="0"/>
          <a:chOff x="0" y="0"/>
          <a:chExt cx="0" cy="0"/>
        </a:xfrm>
      </p:grpSpPr>
      <p:cxnSp>
        <p:nvCxnSpPr>
          <p:cNvPr id="8" name="Gerade Verbindung 7"/>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22" name="Inhaltsplatzhalter 21"/>
          <p:cNvSpPr>
            <a:spLocks noGrp="1"/>
          </p:cNvSpPr>
          <p:nvPr>
            <p:ph sz="quarter" idx="13" hasCustomPrompt="1"/>
          </p:nvPr>
        </p:nvSpPr>
        <p:spPr>
          <a:xfrm>
            <a:off x="323528" y="1347614"/>
            <a:ext cx="8496944" cy="3312368"/>
          </a:xfrm>
        </p:spPr>
        <p:txBody>
          <a:bodyPr>
            <a:noAutofit/>
          </a:bodyPr>
          <a:lstStyle>
            <a:lvl1pPr marL="0" indent="0">
              <a:buNone/>
              <a:defRPr sz="2000">
                <a:latin typeface="TheSans UHH"/>
              </a:defRPr>
            </a:lvl1pPr>
            <a:lvl2pPr>
              <a:defRPr sz="2600">
                <a:latin typeface="TheSans UHH"/>
              </a:defRPr>
            </a:lvl2pPr>
            <a:lvl3pPr>
              <a:defRPr sz="2600">
                <a:latin typeface="TheSans UHH"/>
              </a:defRPr>
            </a:lvl3pPr>
            <a:lvl4pPr>
              <a:defRPr sz="2600">
                <a:latin typeface="TheSans UHH"/>
              </a:defRPr>
            </a:lvl4pPr>
            <a:lvl5pPr>
              <a:defRPr sz="2600">
                <a:latin typeface="TheSans UHH"/>
              </a:defRPr>
            </a:lvl5pPr>
          </a:lstStyle>
          <a:p>
            <a:pPr lvl="0"/>
            <a:r>
              <a:rPr lang="de-DE"/>
              <a:t>Grafiken, Tabellen, Bilder, etc.</a:t>
            </a:r>
          </a:p>
        </p:txBody>
      </p:sp>
      <p:sp>
        <p:nvSpPr>
          <p:cNvPr id="2" name="Title 1">
            <a:extLst>
              <a:ext uri="{FF2B5EF4-FFF2-40B4-BE49-F238E27FC236}">
                <a16:creationId xmlns:a16="http://schemas.microsoft.com/office/drawing/2014/main" id="{05683396-8A24-4591-B53B-E52064A4F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0E6D31-A75C-419C-8982-349E729F9E33}"/>
              </a:ext>
            </a:extLst>
          </p:cNvPr>
          <p:cNvSpPr>
            <a:spLocks noGrp="1"/>
          </p:cNvSpPr>
          <p:nvPr>
            <p:ph type="dt" sz="half" idx="14"/>
          </p:nvPr>
        </p:nvSpPr>
        <p:spPr/>
        <p:txBody>
          <a:bodyPr/>
          <a:lstStyle/>
          <a:p>
            <a:fld id="{D0D23B76-F164-4844-8B09-AA51407F4609}" type="datetime1">
              <a:rPr lang="de-DE" smtClean="0"/>
              <a:t>09.05.2023</a:t>
            </a:fld>
            <a:endParaRPr lang="de-DE"/>
          </a:p>
        </p:txBody>
      </p:sp>
      <p:sp>
        <p:nvSpPr>
          <p:cNvPr id="7" name="Footer Placeholder 6">
            <a:extLst>
              <a:ext uri="{FF2B5EF4-FFF2-40B4-BE49-F238E27FC236}">
                <a16:creationId xmlns:a16="http://schemas.microsoft.com/office/drawing/2014/main" id="{7659666C-1DC5-4507-A6E0-681432C3F322}"/>
              </a:ext>
            </a:extLst>
          </p:cNvPr>
          <p:cNvSpPr>
            <a:spLocks noGrp="1"/>
          </p:cNvSpPr>
          <p:nvPr>
            <p:ph type="ftr" sz="quarter" idx="15"/>
          </p:nvPr>
        </p:nvSpPr>
        <p:spPr/>
        <p:txBody>
          <a:bodyPr/>
          <a:lstStyle/>
          <a:p>
            <a:r>
              <a:rPr lang="de-DE"/>
              <a:t>INF 19 Charakterisierung von Fluorophoren</a:t>
            </a:r>
          </a:p>
        </p:txBody>
      </p:sp>
      <p:sp>
        <p:nvSpPr>
          <p:cNvPr id="9" name="Slide Number Placeholder 8">
            <a:extLst>
              <a:ext uri="{FF2B5EF4-FFF2-40B4-BE49-F238E27FC236}">
                <a16:creationId xmlns:a16="http://schemas.microsoft.com/office/drawing/2014/main" id="{6E9DC67A-5BD2-4E5F-B7B7-B02773AAF5C6}"/>
              </a:ext>
            </a:extLst>
          </p:cNvPr>
          <p:cNvSpPr>
            <a:spLocks noGrp="1"/>
          </p:cNvSpPr>
          <p:nvPr>
            <p:ph type="sldNum" sz="quarter" idx="16"/>
          </p:nvPr>
        </p:nvSpPr>
        <p:spPr/>
        <p:txBody>
          <a:bodyPr/>
          <a:lstStyle/>
          <a:p>
            <a:fld id="{3E01A2B2-10AD-754B-9B4C-E5B6FED423D0}" type="slidenum">
              <a:rPr lang="de-DE" smtClean="0"/>
              <a:pPr/>
              <a:t>‹Nr.›</a:t>
            </a:fld>
            <a:endParaRPr lang="de-DE"/>
          </a:p>
        </p:txBody>
      </p:sp>
    </p:spTree>
    <p:extLst>
      <p:ext uri="{BB962C8B-B14F-4D97-AF65-F5344CB8AC3E}">
        <p14:creationId xmlns:p14="http://schemas.microsoft.com/office/powerpoint/2010/main" val="34546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localhost/Users/grafiker/Desktop/UHH_Logo_2010/UHH_Logo_2010_HiRes/UHH-Logo_2010_Farbe_RGB.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330002" y="4803998"/>
            <a:ext cx="946448" cy="273844"/>
          </a:xfrm>
          <a:prstGeom prst="rect">
            <a:avLst/>
          </a:prstGeom>
        </p:spPr>
        <p:txBody>
          <a:bodyPr vert="horz" lIns="0" tIns="45720" rIns="91440" bIns="0" rtlCol="0" anchor="ctr"/>
          <a:lstStyle>
            <a:lvl1pPr algn="l">
              <a:defRPr sz="800">
                <a:solidFill>
                  <a:schemeClr val="tx1">
                    <a:tint val="75000"/>
                  </a:schemeClr>
                </a:solidFill>
                <a:latin typeface="TheSans UHH" panose="020B0502050302020203" pitchFamily="34" charset="0"/>
              </a:defRPr>
            </a:lvl1pPr>
          </a:lstStyle>
          <a:p>
            <a:fld id="{DA2AEF96-A63A-49C4-AB46-C0614106E9B9}" type="datetime1">
              <a:rPr lang="de-DE" smtClean="0"/>
              <a:t>09.05.2023</a:t>
            </a:fld>
            <a:endParaRPr lang="de-DE"/>
          </a:p>
        </p:txBody>
      </p:sp>
      <p:sp>
        <p:nvSpPr>
          <p:cNvPr id="5" name="Fußzeilenplatzhalter 4"/>
          <p:cNvSpPr>
            <a:spLocks noGrp="1"/>
          </p:cNvSpPr>
          <p:nvPr>
            <p:ph type="ftr" sz="quarter" idx="3"/>
          </p:nvPr>
        </p:nvSpPr>
        <p:spPr>
          <a:xfrm>
            <a:off x="1669172" y="4803998"/>
            <a:ext cx="4523008" cy="273844"/>
          </a:xfrm>
          <a:prstGeom prst="rect">
            <a:avLst/>
          </a:prstGeom>
        </p:spPr>
        <p:txBody>
          <a:bodyPr vert="horz" lIns="91440" tIns="45720" rIns="91440" bIns="0" rtlCol="0" anchor="ctr"/>
          <a:lstStyle>
            <a:lvl1pPr algn="l">
              <a:defRPr sz="800">
                <a:solidFill>
                  <a:schemeClr val="tx1">
                    <a:tint val="75000"/>
                  </a:schemeClr>
                </a:solidFill>
                <a:latin typeface="TheSans UHH" panose="020B0502050302020203" pitchFamily="34" charset="0"/>
              </a:defRPr>
            </a:lvl1pPr>
          </a:lstStyle>
          <a:p>
            <a:r>
              <a:rPr lang="de-DE"/>
              <a:t>INF 19 Charakterisierung von Fluorophoren</a:t>
            </a:r>
            <a:endParaRPr lang="de-DE" dirty="0"/>
          </a:p>
        </p:txBody>
      </p:sp>
      <p:sp>
        <p:nvSpPr>
          <p:cNvPr id="6" name="Foliennummernplatzhalter 5"/>
          <p:cNvSpPr>
            <a:spLocks noGrp="1"/>
          </p:cNvSpPr>
          <p:nvPr>
            <p:ph type="sldNum" sz="quarter" idx="4"/>
          </p:nvPr>
        </p:nvSpPr>
        <p:spPr>
          <a:xfrm>
            <a:off x="8299276" y="4803998"/>
            <a:ext cx="514722" cy="273844"/>
          </a:xfrm>
          <a:prstGeom prst="rect">
            <a:avLst/>
          </a:prstGeom>
        </p:spPr>
        <p:txBody>
          <a:bodyPr vert="horz" lIns="91440" tIns="45720" rIns="0" bIns="0" rtlCol="0" anchor="ctr"/>
          <a:lstStyle>
            <a:lvl1pPr algn="r">
              <a:defRPr sz="800">
                <a:solidFill>
                  <a:schemeClr val="tx1">
                    <a:tint val="75000"/>
                  </a:schemeClr>
                </a:solidFill>
                <a:latin typeface="TheSans UHH" panose="020B0502050302020203" pitchFamily="34" charset="0"/>
              </a:defRPr>
            </a:lvl1pPr>
          </a:lstStyle>
          <a:p>
            <a:fld id="{3E01A2B2-10AD-754B-9B4C-E5B6FED423D0}" type="slidenum">
              <a:rPr lang="de-DE" smtClean="0"/>
              <a:pPr/>
              <a:t>‹Nr.›</a:t>
            </a:fld>
            <a:endParaRPr lang="de-DE"/>
          </a:p>
        </p:txBody>
      </p:sp>
      <p:pic>
        <p:nvPicPr>
          <p:cNvPr id="7" name="UHH-Logo_2010_Farbe_RGB.png" descr="/Users/grafiker/Desktop/UHH_Logo_2010/UHH_Logo_2010_HiRes/UHH-Logo_2010_Farbe_RGB.png"/>
          <p:cNvPicPr>
            <a:picLocks noChangeAspect="1"/>
          </p:cNvPicPr>
          <p:nvPr userDrawn="1"/>
        </p:nvPicPr>
        <p:blipFill>
          <a:blip r:embed="rId12" r:link="rId13">
            <a:extLst>
              <a:ext uri="{28A0092B-C50C-407E-A947-70E740481C1C}">
                <a14:useLocalDpi xmlns:a14="http://schemas.microsoft.com/office/drawing/2010/main" val="0"/>
              </a:ext>
            </a:extLst>
          </a:blip>
          <a:stretch>
            <a:fillRect/>
          </a:stretch>
        </p:blipFill>
        <p:spPr>
          <a:xfrm>
            <a:off x="6346" y="832"/>
            <a:ext cx="1957550" cy="907591"/>
          </a:xfrm>
          <a:prstGeom prst="rect">
            <a:avLst/>
          </a:prstGeom>
        </p:spPr>
      </p:pic>
      <p:sp>
        <p:nvSpPr>
          <p:cNvPr id="12" name="Title Placeholder 11">
            <a:extLst>
              <a:ext uri="{FF2B5EF4-FFF2-40B4-BE49-F238E27FC236}">
                <a16:creationId xmlns:a16="http://schemas.microsoft.com/office/drawing/2014/main" id="{16ADBE5F-2E8A-4727-B9CE-C1EEE9073A02}"/>
              </a:ext>
            </a:extLst>
          </p:cNvPr>
          <p:cNvSpPr>
            <a:spLocks noGrp="1"/>
          </p:cNvSpPr>
          <p:nvPr>
            <p:ph type="title"/>
          </p:nvPr>
        </p:nvSpPr>
        <p:spPr>
          <a:xfrm>
            <a:off x="1680426" y="555625"/>
            <a:ext cx="5783148" cy="187325"/>
          </a:xfrm>
          <a:prstGeom prst="rect">
            <a:avLst/>
          </a:prstGeom>
        </p:spPr>
        <p:txBody>
          <a:bodyPr vert="horz" lIns="91440" tIns="45720" rIns="91440" bIns="45720" rtlCol="0" anchor="ctr">
            <a:noAutofit/>
          </a:bodyPr>
          <a:lstStyle/>
          <a:p>
            <a:r>
              <a:rPr lang="en-US"/>
              <a:t>Click to edit Master title style</a:t>
            </a:r>
          </a:p>
        </p:txBody>
      </p:sp>
      <p:sp>
        <p:nvSpPr>
          <p:cNvPr id="2" name="TextBox 1">
            <a:extLst>
              <a:ext uri="{FF2B5EF4-FFF2-40B4-BE49-F238E27FC236}">
                <a16:creationId xmlns:a16="http://schemas.microsoft.com/office/drawing/2014/main" id="{AF9F5618-D90D-A342-9F84-78F70901DAE5}"/>
              </a:ext>
            </a:extLst>
          </p:cNvPr>
          <p:cNvSpPr txBox="1"/>
          <p:nvPr userDrawn="1"/>
        </p:nvSpPr>
        <p:spPr>
          <a:xfrm>
            <a:off x="2059259" y="4980878"/>
            <a:ext cx="184731" cy="369332"/>
          </a:xfrm>
          <a:prstGeom prst="rect">
            <a:avLst/>
          </a:prstGeom>
          <a:noFill/>
        </p:spPr>
        <p:txBody>
          <a:bodyPr wrap="none" rtlCol="0">
            <a:spAutoFit/>
          </a:bodyPr>
          <a:lstStyle/>
          <a:p>
            <a:endParaRPr lang="en-DE"/>
          </a:p>
        </p:txBody>
      </p:sp>
    </p:spTree>
    <p:extLst>
      <p:ext uri="{BB962C8B-B14F-4D97-AF65-F5344CB8AC3E}">
        <p14:creationId xmlns:p14="http://schemas.microsoft.com/office/powerpoint/2010/main" val="2165145530"/>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53" r:id="rId3"/>
    <p:sldLayoutId id="2147483654" r:id="rId4"/>
    <p:sldLayoutId id="2147483650" r:id="rId5"/>
    <p:sldLayoutId id="2147483656" r:id="rId6"/>
    <p:sldLayoutId id="2147483657" r:id="rId7"/>
    <p:sldLayoutId id="2147483659" r:id="rId8"/>
    <p:sldLayoutId id="2147483649" r:id="rId9"/>
    <p:sldLayoutId id="2147483658" r:id="rId10"/>
  </p:sldLayoutIdLst>
  <p:hf hdr="0" dt="0"/>
  <p:txStyles>
    <p:titleStyle>
      <a:lvl1pPr algn="ctr" defTabSz="457200" rtl="0" eaLnBrk="1" latinLnBrk="0" hangingPunct="1">
        <a:spcBef>
          <a:spcPct val="0"/>
        </a:spcBef>
        <a:buNone/>
        <a:defRPr sz="2000" kern="1200">
          <a:solidFill>
            <a:schemeClr val="tx1"/>
          </a:solidFill>
          <a:latin typeface="TheSans UHH SemiLight Caps" panose="020B0402050302020203" pitchFamily="34" charset="0"/>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TheSans UHH" panose="020B0502050302020203" pitchFamily="34" charset="0"/>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TheSans UHH" panose="020B0502050302020203"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TheSans UHH" panose="020B0502050302020203" pitchFamily="34" charset="0"/>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TheSans UHH" panose="020B0502050302020203" pitchFamily="34" charset="0"/>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TheSans UHH" panose="020B0502050302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68" userDrawn="1">
          <p15:clr>
            <a:srgbClr val="F26B43"/>
          </p15:clr>
        </p15:guide>
        <p15:guide id="2" pos="204" userDrawn="1">
          <p15:clr>
            <a:srgbClr val="F26B43"/>
          </p15:clr>
        </p15:guide>
        <p15:guide id="3" orient="horz" pos="269" userDrawn="1">
          <p15:clr>
            <a:srgbClr val="F26B43"/>
          </p15:clr>
        </p15:guide>
        <p15:guide id="4" pos="5556" userDrawn="1">
          <p15:clr>
            <a:srgbClr val="F26B43"/>
          </p15:clr>
        </p15:guide>
        <p15:guide id="5" orient="horz" pos="350" userDrawn="1">
          <p15:clr>
            <a:srgbClr val="F26B43"/>
          </p15:clr>
        </p15:guide>
        <p15:guide id="6" orient="horz" pos="29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F-</a:t>
            </a:r>
            <a:r>
              <a:rPr lang="en-US" dirty="0" err="1"/>
              <a:t>Praktikum</a:t>
            </a:r>
            <a:r>
              <a:rPr lang="en-US" dirty="0"/>
              <a:t> Review Day</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dirty="0"/>
              <a:t>INF 19 </a:t>
            </a:r>
            <a:r>
              <a:rPr lang="en-GB" dirty="0" err="1"/>
              <a:t>Charakterisierung</a:t>
            </a:r>
            <a:r>
              <a:rPr lang="en-GB" dirty="0"/>
              <a:t> von </a:t>
            </a:r>
            <a:r>
              <a:rPr lang="en-GB" dirty="0" err="1"/>
              <a:t>Fluorophoren</a:t>
            </a:r>
            <a:endParaRPr lang="en-GB" dirty="0"/>
          </a:p>
        </p:txBody>
      </p:sp>
      <p:sp>
        <p:nvSpPr>
          <p:cNvPr id="5" name="TextBox 4">
            <a:extLst>
              <a:ext uri="{FF2B5EF4-FFF2-40B4-BE49-F238E27FC236}">
                <a16:creationId xmlns:a16="http://schemas.microsoft.com/office/drawing/2014/main" id="{203EF57A-4804-D606-EF05-4AE73E667FE3}"/>
              </a:ext>
            </a:extLst>
          </p:cNvPr>
          <p:cNvSpPr txBox="1"/>
          <p:nvPr/>
        </p:nvSpPr>
        <p:spPr>
          <a:xfrm>
            <a:off x="358218" y="1258381"/>
            <a:ext cx="8163613" cy="2031325"/>
          </a:xfrm>
          <a:prstGeom prst="rect">
            <a:avLst/>
          </a:prstGeom>
          <a:noFill/>
        </p:spPr>
        <p:txBody>
          <a:bodyPr wrap="square">
            <a:spAutoFit/>
          </a:bodyPr>
          <a:lstStyle/>
          <a:p>
            <a:pPr algn="ctr"/>
            <a:r>
              <a:rPr lang="en-GB" b="1" dirty="0"/>
              <a:t>INF 19</a:t>
            </a:r>
          </a:p>
          <a:p>
            <a:pPr algn="ctr"/>
            <a:r>
              <a:rPr lang="en-GB" b="1" dirty="0" err="1"/>
              <a:t>Charakterisierung</a:t>
            </a:r>
            <a:r>
              <a:rPr lang="en-GB" b="1" dirty="0"/>
              <a:t> von </a:t>
            </a:r>
            <a:r>
              <a:rPr lang="en-GB" b="1" dirty="0" err="1"/>
              <a:t>Fluorophoren</a:t>
            </a:r>
            <a:r>
              <a:rPr lang="en-GB" b="1" dirty="0"/>
              <a:t>/Characterization of Fluorophores</a:t>
            </a:r>
          </a:p>
          <a:p>
            <a:pPr algn="ctr"/>
            <a:endParaRPr lang="de-DE" b="1" dirty="0">
              <a:sym typeface="Wingdings" pitchFamily="2" charset="2"/>
            </a:endParaRPr>
          </a:p>
          <a:p>
            <a:pPr algn="ctr"/>
            <a:endParaRPr lang="de-DE" b="1" dirty="0">
              <a:sym typeface="Wingdings" pitchFamily="2" charset="2"/>
            </a:endParaRPr>
          </a:p>
          <a:p>
            <a:pPr algn="ctr"/>
            <a:r>
              <a:rPr lang="de-DE" u="sng" dirty="0">
                <a:sym typeface="Wingdings" pitchFamily="2" charset="2"/>
              </a:rPr>
              <a:t>Malte van </a:t>
            </a:r>
            <a:r>
              <a:rPr lang="de-DE" u="sng" dirty="0" err="1">
                <a:sym typeface="Wingdings" pitchFamily="2" charset="2"/>
              </a:rPr>
              <a:t>Heek</a:t>
            </a:r>
            <a:r>
              <a:rPr lang="de-DE" u="sng" dirty="0">
                <a:sym typeface="Wingdings" pitchFamily="2" charset="2"/>
              </a:rPr>
              <a:t> </a:t>
            </a:r>
            <a:r>
              <a:rPr lang="de-DE" dirty="0">
                <a:sym typeface="Wingdings" pitchFamily="2" charset="2"/>
              </a:rPr>
              <a:t>&amp; Tomke Glier</a:t>
            </a:r>
          </a:p>
          <a:p>
            <a:pPr algn="ctr"/>
            <a:endParaRPr lang="de-DE" dirty="0">
              <a:sym typeface="Wingdings" pitchFamily="2" charset="2"/>
            </a:endParaRPr>
          </a:p>
          <a:p>
            <a:pPr algn="ctr"/>
            <a:r>
              <a:rPr lang="de-DE" dirty="0">
                <a:sym typeface="Wingdings" pitchFamily="2" charset="2"/>
              </a:rPr>
              <a:t>AG </a:t>
            </a:r>
            <a:r>
              <a:rPr lang="de-DE" dirty="0" err="1">
                <a:sym typeface="Wingdings" pitchFamily="2" charset="2"/>
              </a:rPr>
              <a:t>Rübhausen</a:t>
            </a:r>
            <a:endParaRPr lang="en-GB" dirty="0">
              <a:sym typeface="Wingdings" pitchFamily="2" charset="2"/>
            </a:endParaRPr>
          </a:p>
        </p:txBody>
      </p:sp>
      <p:sp>
        <p:nvSpPr>
          <p:cNvPr id="4" name="Foliennummernplatzhalter 3"/>
          <p:cNvSpPr>
            <a:spLocks noGrp="1"/>
          </p:cNvSpPr>
          <p:nvPr>
            <p:ph type="sldNum" sz="quarter" idx="12"/>
          </p:nvPr>
        </p:nvSpPr>
        <p:spPr/>
        <p:txBody>
          <a:bodyPr/>
          <a:lstStyle/>
          <a:p>
            <a:fld id="{3E01A2B2-10AD-754B-9B4C-E5B6FED423D0}" type="slidenum">
              <a:rPr lang="de-DE" smtClean="0"/>
              <a:pPr/>
              <a:t>1</a:t>
            </a:fld>
            <a:endParaRPr lang="de-DE"/>
          </a:p>
        </p:txBody>
      </p:sp>
    </p:spTree>
    <p:extLst>
      <p:ext uri="{BB962C8B-B14F-4D97-AF65-F5344CB8AC3E}">
        <p14:creationId xmlns:p14="http://schemas.microsoft.com/office/powerpoint/2010/main" val="319773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INF 19 Charakterisierung von Fluorophoren</a:t>
            </a:r>
          </a:p>
        </p:txBody>
      </p:sp>
      <p:pic>
        <p:nvPicPr>
          <p:cNvPr id="5" name="Grafik 4"/>
          <p:cNvPicPr>
            <a:picLocks noChangeAspect="1"/>
          </p:cNvPicPr>
          <p:nvPr/>
        </p:nvPicPr>
        <p:blipFill>
          <a:blip r:embed="rId3"/>
          <a:stretch>
            <a:fillRect/>
          </a:stretch>
        </p:blipFill>
        <p:spPr>
          <a:xfrm>
            <a:off x="1400608" y="1790507"/>
            <a:ext cx="6342784" cy="2615134"/>
          </a:xfrm>
          <a:prstGeom prst="rect">
            <a:avLst/>
          </a:prstGeom>
        </p:spPr>
      </p:pic>
      <p:sp>
        <p:nvSpPr>
          <p:cNvPr id="4" name="Rechteck 3">
            <a:extLst>
              <a:ext uri="{FF2B5EF4-FFF2-40B4-BE49-F238E27FC236}">
                <a16:creationId xmlns:a16="http://schemas.microsoft.com/office/drawing/2014/main" id="{F0E01628-FB71-43E9-BB2A-65AD8696ADEB}"/>
              </a:ext>
            </a:extLst>
          </p:cNvPr>
          <p:cNvSpPr/>
          <p:nvPr/>
        </p:nvSpPr>
        <p:spPr>
          <a:xfrm>
            <a:off x="430567" y="1289788"/>
            <a:ext cx="6644936" cy="369332"/>
          </a:xfrm>
          <a:prstGeom prst="rect">
            <a:avLst/>
          </a:prstGeom>
        </p:spPr>
        <p:txBody>
          <a:bodyPr wrap="square">
            <a:spAutoFit/>
          </a:bodyPr>
          <a:lstStyle/>
          <a:p>
            <a:r>
              <a:rPr lang="en-GB" b="1" dirty="0"/>
              <a:t>Link to modern research in the physics department </a:t>
            </a:r>
          </a:p>
        </p:txBody>
      </p:sp>
      <p:sp>
        <p:nvSpPr>
          <p:cNvPr id="6" name="Foliennummernplatzhalter 5"/>
          <p:cNvSpPr>
            <a:spLocks noGrp="1"/>
          </p:cNvSpPr>
          <p:nvPr>
            <p:ph type="sldNum" sz="quarter" idx="12"/>
          </p:nvPr>
        </p:nvSpPr>
        <p:spPr/>
        <p:txBody>
          <a:bodyPr/>
          <a:lstStyle/>
          <a:p>
            <a:fld id="{3E01A2B2-10AD-754B-9B4C-E5B6FED423D0}" type="slidenum">
              <a:rPr lang="de-DE" smtClean="0"/>
              <a:pPr/>
              <a:t>10</a:t>
            </a:fld>
            <a:endParaRPr lang="de-DE"/>
          </a:p>
        </p:txBody>
      </p:sp>
    </p:spTree>
    <p:extLst>
      <p:ext uri="{BB962C8B-B14F-4D97-AF65-F5344CB8AC3E}">
        <p14:creationId xmlns:p14="http://schemas.microsoft.com/office/powerpoint/2010/main" val="421930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INF 19 Charakterisierung von Fluorophoren</a:t>
            </a:r>
            <a:endParaRPr lang="de-DE" dirty="0"/>
          </a:p>
        </p:txBody>
      </p:sp>
      <p:pic>
        <p:nvPicPr>
          <p:cNvPr id="6" name="Grafik 5"/>
          <p:cNvPicPr>
            <a:picLocks noChangeAspect="1"/>
          </p:cNvPicPr>
          <p:nvPr/>
        </p:nvPicPr>
        <p:blipFill>
          <a:blip r:embed="rId3"/>
          <a:stretch>
            <a:fillRect/>
          </a:stretch>
        </p:blipFill>
        <p:spPr>
          <a:xfrm>
            <a:off x="211522" y="1681364"/>
            <a:ext cx="4690584" cy="2395702"/>
          </a:xfrm>
          <a:prstGeom prst="rect">
            <a:avLst/>
          </a:prstGeom>
        </p:spPr>
      </p:pic>
      <p:pic>
        <p:nvPicPr>
          <p:cNvPr id="4" name="Grafik 3"/>
          <p:cNvPicPr>
            <a:picLocks noChangeAspect="1"/>
          </p:cNvPicPr>
          <p:nvPr/>
        </p:nvPicPr>
        <p:blipFill>
          <a:blip r:embed="rId4"/>
          <a:stretch>
            <a:fillRect/>
          </a:stretch>
        </p:blipFill>
        <p:spPr>
          <a:xfrm>
            <a:off x="5829374" y="1772819"/>
            <a:ext cx="2274101" cy="2070749"/>
          </a:xfrm>
          <a:prstGeom prst="rect">
            <a:avLst/>
          </a:prstGeom>
        </p:spPr>
      </p:pic>
      <p:sp>
        <p:nvSpPr>
          <p:cNvPr id="7" name="Rechteck 6">
            <a:extLst>
              <a:ext uri="{FF2B5EF4-FFF2-40B4-BE49-F238E27FC236}">
                <a16:creationId xmlns:a16="http://schemas.microsoft.com/office/drawing/2014/main" id="{856D5E8B-65E6-4E8A-B6FC-C6E053E343E3}"/>
              </a:ext>
            </a:extLst>
          </p:cNvPr>
          <p:cNvSpPr/>
          <p:nvPr/>
        </p:nvSpPr>
        <p:spPr>
          <a:xfrm>
            <a:off x="430567" y="1289788"/>
            <a:ext cx="6644936" cy="369332"/>
          </a:xfrm>
          <a:prstGeom prst="rect">
            <a:avLst/>
          </a:prstGeom>
        </p:spPr>
        <p:txBody>
          <a:bodyPr wrap="square">
            <a:spAutoFit/>
          </a:bodyPr>
          <a:lstStyle/>
          <a:p>
            <a:r>
              <a:rPr lang="en-GB" b="1" dirty="0"/>
              <a:t>Our State of the Art Setup</a:t>
            </a:r>
          </a:p>
        </p:txBody>
      </p:sp>
      <p:sp>
        <p:nvSpPr>
          <p:cNvPr id="8" name="Rechteck 7">
            <a:extLst>
              <a:ext uri="{FF2B5EF4-FFF2-40B4-BE49-F238E27FC236}">
                <a16:creationId xmlns:a16="http://schemas.microsoft.com/office/drawing/2014/main" id="{5B53CC3B-CD2E-43BD-9234-37322CEA4331}"/>
              </a:ext>
            </a:extLst>
          </p:cNvPr>
          <p:cNvSpPr/>
          <p:nvPr/>
        </p:nvSpPr>
        <p:spPr>
          <a:xfrm>
            <a:off x="5390965" y="1289788"/>
            <a:ext cx="2936289" cy="369332"/>
          </a:xfrm>
          <a:prstGeom prst="rect">
            <a:avLst/>
          </a:prstGeom>
        </p:spPr>
        <p:txBody>
          <a:bodyPr wrap="square">
            <a:spAutoFit/>
          </a:bodyPr>
          <a:lstStyle/>
          <a:p>
            <a:r>
              <a:rPr lang="en-GB" b="1" dirty="0"/>
              <a:t>F-</a:t>
            </a:r>
            <a:r>
              <a:rPr lang="en-GB" b="1" dirty="0" err="1"/>
              <a:t>Praktikum</a:t>
            </a:r>
            <a:r>
              <a:rPr lang="en-GB" b="1" dirty="0"/>
              <a:t> Setup</a:t>
            </a:r>
          </a:p>
        </p:txBody>
      </p:sp>
      <p:sp>
        <p:nvSpPr>
          <p:cNvPr id="9" name="Rechteck 8">
            <a:extLst>
              <a:ext uri="{FF2B5EF4-FFF2-40B4-BE49-F238E27FC236}">
                <a16:creationId xmlns:a16="http://schemas.microsoft.com/office/drawing/2014/main" id="{2AC2F16D-F47B-4D7D-813C-CF7E8C723BA1}"/>
              </a:ext>
            </a:extLst>
          </p:cNvPr>
          <p:cNvSpPr/>
          <p:nvPr/>
        </p:nvSpPr>
        <p:spPr>
          <a:xfrm>
            <a:off x="4902106" y="4013785"/>
            <a:ext cx="3931176" cy="784830"/>
          </a:xfrm>
          <a:prstGeom prst="rect">
            <a:avLst/>
          </a:prstGeom>
        </p:spPr>
        <p:txBody>
          <a:bodyPr wrap="square">
            <a:spAutoFit/>
          </a:bodyPr>
          <a:lstStyle/>
          <a:p>
            <a:r>
              <a:rPr lang="en-GB" sz="1500" i="1" dirty="0"/>
              <a:t>Same setup, with a simplified laser system. However, the full laser system is visible and presented to the students during a lab tour.</a:t>
            </a:r>
          </a:p>
        </p:txBody>
      </p:sp>
      <p:sp>
        <p:nvSpPr>
          <p:cNvPr id="5" name="Foliennummernplatzhalter 4"/>
          <p:cNvSpPr>
            <a:spLocks noGrp="1"/>
          </p:cNvSpPr>
          <p:nvPr>
            <p:ph type="sldNum" sz="quarter" idx="12"/>
          </p:nvPr>
        </p:nvSpPr>
        <p:spPr/>
        <p:txBody>
          <a:bodyPr/>
          <a:lstStyle/>
          <a:p>
            <a:fld id="{3E01A2B2-10AD-754B-9B4C-E5B6FED423D0}" type="slidenum">
              <a:rPr lang="de-DE" smtClean="0"/>
              <a:pPr/>
              <a:t>11</a:t>
            </a:fld>
            <a:endParaRPr lang="de-DE"/>
          </a:p>
        </p:txBody>
      </p:sp>
    </p:spTree>
    <p:extLst>
      <p:ext uri="{BB962C8B-B14F-4D97-AF65-F5344CB8AC3E}">
        <p14:creationId xmlns:p14="http://schemas.microsoft.com/office/powerpoint/2010/main" val="2913302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INF 19 Charakterisierung von Fluorophoren</a:t>
            </a:r>
          </a:p>
        </p:txBody>
      </p:sp>
      <p:pic>
        <p:nvPicPr>
          <p:cNvPr id="5" name="Grafik 4"/>
          <p:cNvPicPr>
            <a:picLocks noChangeAspect="1"/>
          </p:cNvPicPr>
          <p:nvPr/>
        </p:nvPicPr>
        <p:blipFill>
          <a:blip r:embed="rId3"/>
          <a:stretch>
            <a:fillRect/>
          </a:stretch>
        </p:blipFill>
        <p:spPr>
          <a:xfrm>
            <a:off x="4969431" y="1289788"/>
            <a:ext cx="3947110" cy="1627396"/>
          </a:xfrm>
          <a:prstGeom prst="rect">
            <a:avLst/>
          </a:prstGeom>
        </p:spPr>
      </p:pic>
      <p:sp>
        <p:nvSpPr>
          <p:cNvPr id="4" name="Rechteck 3">
            <a:extLst>
              <a:ext uri="{FF2B5EF4-FFF2-40B4-BE49-F238E27FC236}">
                <a16:creationId xmlns:a16="http://schemas.microsoft.com/office/drawing/2014/main" id="{F0E01628-FB71-43E9-BB2A-65AD8696ADEB}"/>
              </a:ext>
            </a:extLst>
          </p:cNvPr>
          <p:cNvSpPr/>
          <p:nvPr/>
        </p:nvSpPr>
        <p:spPr>
          <a:xfrm>
            <a:off x="430567" y="1289788"/>
            <a:ext cx="6644936" cy="369332"/>
          </a:xfrm>
          <a:prstGeom prst="rect">
            <a:avLst/>
          </a:prstGeom>
        </p:spPr>
        <p:txBody>
          <a:bodyPr wrap="square">
            <a:spAutoFit/>
          </a:bodyPr>
          <a:lstStyle/>
          <a:p>
            <a:r>
              <a:rPr lang="en-US" b="1" dirty="0"/>
              <a:t>Strengthen the research/INF connection</a:t>
            </a:r>
            <a:endParaRPr lang="en-GB" b="1" dirty="0"/>
          </a:p>
        </p:txBody>
      </p:sp>
      <p:sp>
        <p:nvSpPr>
          <p:cNvPr id="7" name="Textfeld 6"/>
          <p:cNvSpPr txBox="1"/>
          <p:nvPr/>
        </p:nvSpPr>
        <p:spPr>
          <a:xfrm>
            <a:off x="489331" y="1927274"/>
            <a:ext cx="3263704" cy="1754326"/>
          </a:xfrm>
          <a:prstGeom prst="rect">
            <a:avLst/>
          </a:prstGeom>
          <a:noFill/>
        </p:spPr>
        <p:txBody>
          <a:bodyPr wrap="square" rtlCol="0">
            <a:spAutoFit/>
          </a:bodyPr>
          <a:lstStyle/>
          <a:p>
            <a:r>
              <a:rPr lang="de-DE" dirty="0" err="1"/>
              <a:t>Including</a:t>
            </a:r>
            <a:r>
              <a:rPr lang="de-DE" dirty="0"/>
              <a:t> </a:t>
            </a:r>
            <a:r>
              <a:rPr lang="de-DE" dirty="0" err="1"/>
              <a:t>Nanoparticles</a:t>
            </a:r>
            <a:r>
              <a:rPr lang="de-DE" dirty="0"/>
              <a:t>:</a:t>
            </a:r>
          </a:p>
          <a:p>
            <a:pPr marL="285750" indent="-285750">
              <a:buFontTx/>
              <a:buChar char="-"/>
            </a:pPr>
            <a:r>
              <a:rPr lang="de-DE" dirty="0" err="1"/>
              <a:t>Plasmonic</a:t>
            </a:r>
            <a:endParaRPr lang="de-DE" dirty="0"/>
          </a:p>
          <a:p>
            <a:pPr marL="285750" indent="-285750">
              <a:buFontTx/>
              <a:buChar char="-"/>
            </a:pPr>
            <a:r>
              <a:rPr lang="de-DE" dirty="0" err="1"/>
              <a:t>Confined</a:t>
            </a:r>
            <a:r>
              <a:rPr lang="de-DE" dirty="0"/>
              <a:t>/</a:t>
            </a:r>
            <a:r>
              <a:rPr lang="de-DE" dirty="0" err="1"/>
              <a:t>semiconductor</a:t>
            </a:r>
            <a:endParaRPr lang="de-DE" dirty="0"/>
          </a:p>
          <a:p>
            <a:pPr marL="285750" indent="-285750">
              <a:buFontTx/>
              <a:buChar char="-"/>
            </a:pPr>
            <a:r>
              <a:rPr lang="de-DE" dirty="0"/>
              <a:t>Solvent/</a:t>
            </a:r>
            <a:r>
              <a:rPr lang="de-DE" dirty="0" err="1"/>
              <a:t>ligand</a:t>
            </a:r>
            <a:r>
              <a:rPr lang="de-DE" dirty="0"/>
              <a:t> </a:t>
            </a:r>
            <a:r>
              <a:rPr lang="de-DE" dirty="0" err="1"/>
              <a:t>effects</a:t>
            </a:r>
            <a:endParaRPr lang="de-DE" dirty="0"/>
          </a:p>
          <a:p>
            <a:pPr marL="285750" indent="-285750">
              <a:buFontTx/>
              <a:buChar char="-"/>
            </a:pPr>
            <a:r>
              <a:rPr lang="de-DE" dirty="0"/>
              <a:t>Size</a:t>
            </a:r>
          </a:p>
          <a:p>
            <a:pPr marL="285750" indent="-285750">
              <a:buFontTx/>
              <a:buChar char="-"/>
            </a:pPr>
            <a:r>
              <a:rPr lang="de-DE" dirty="0" err="1"/>
              <a:t>Scattering</a:t>
            </a:r>
            <a:endParaRPr lang="de-DE" dirty="0"/>
          </a:p>
        </p:txBody>
      </p:sp>
      <p:sp>
        <p:nvSpPr>
          <p:cNvPr id="8" name="Foliennummernplatzhalter 7"/>
          <p:cNvSpPr>
            <a:spLocks noGrp="1"/>
          </p:cNvSpPr>
          <p:nvPr>
            <p:ph type="sldNum" sz="quarter" idx="12"/>
          </p:nvPr>
        </p:nvSpPr>
        <p:spPr/>
        <p:txBody>
          <a:bodyPr/>
          <a:lstStyle/>
          <a:p>
            <a:fld id="{3E01A2B2-10AD-754B-9B4C-E5B6FED423D0}" type="slidenum">
              <a:rPr lang="de-DE" smtClean="0"/>
              <a:pPr/>
              <a:t>12</a:t>
            </a:fld>
            <a:endParaRPr lang="de-DE"/>
          </a:p>
        </p:txBody>
      </p:sp>
    </p:spTree>
    <p:extLst>
      <p:ext uri="{BB962C8B-B14F-4D97-AF65-F5344CB8AC3E}">
        <p14:creationId xmlns:p14="http://schemas.microsoft.com/office/powerpoint/2010/main" val="20789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TSCPC Fluorescence</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INF 19 Charakterisierung von Fluorophoren</a:t>
            </a:r>
          </a:p>
        </p:txBody>
      </p:sp>
      <p:sp>
        <p:nvSpPr>
          <p:cNvPr id="5" name="TextBox 4">
            <a:extLst>
              <a:ext uri="{FF2B5EF4-FFF2-40B4-BE49-F238E27FC236}">
                <a16:creationId xmlns:a16="http://schemas.microsoft.com/office/drawing/2014/main" id="{203EF57A-4804-D606-EF05-4AE73E667FE3}"/>
              </a:ext>
            </a:extLst>
          </p:cNvPr>
          <p:cNvSpPr txBox="1"/>
          <p:nvPr/>
        </p:nvSpPr>
        <p:spPr>
          <a:xfrm>
            <a:off x="348791" y="1288429"/>
            <a:ext cx="8163613" cy="1200329"/>
          </a:xfrm>
          <a:prstGeom prst="rect">
            <a:avLst/>
          </a:prstGeom>
          <a:noFill/>
        </p:spPr>
        <p:txBody>
          <a:bodyPr wrap="square">
            <a:spAutoFit/>
          </a:bodyPr>
          <a:lstStyle/>
          <a:p>
            <a:r>
              <a:rPr lang="en-GB" b="1" dirty="0"/>
              <a:t>The experiment: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US" dirty="0"/>
              <a:t>Understanding the fluorescence properties of coumarin dyes</a:t>
            </a:r>
          </a:p>
          <a:p>
            <a:pPr marL="285750" indent="-285750">
              <a:buFont typeface="Arial" panose="020B0604020202020204" pitchFamily="34" charset="0"/>
              <a:buChar char="•"/>
            </a:pPr>
            <a:r>
              <a:rPr lang="en-US" dirty="0"/>
              <a:t>Used </a:t>
            </a:r>
            <a:r>
              <a:rPr lang="en-GB" dirty="0"/>
              <a:t>experimental techniques:</a:t>
            </a:r>
          </a:p>
        </p:txBody>
      </p:sp>
      <p:pic>
        <p:nvPicPr>
          <p:cNvPr id="4" name="Grafik 3">
            <a:extLst>
              <a:ext uri="{FF2B5EF4-FFF2-40B4-BE49-F238E27FC236}">
                <a16:creationId xmlns:a16="http://schemas.microsoft.com/office/drawing/2014/main" id="{CACA2C59-9DE4-431D-8143-F321E292A63B}"/>
              </a:ext>
            </a:extLst>
          </p:cNvPr>
          <p:cNvPicPr>
            <a:picLocks noChangeAspect="1"/>
          </p:cNvPicPr>
          <p:nvPr/>
        </p:nvPicPr>
        <p:blipFill>
          <a:blip r:embed="rId3"/>
          <a:stretch>
            <a:fillRect/>
          </a:stretch>
        </p:blipFill>
        <p:spPr>
          <a:xfrm>
            <a:off x="4187071" y="2879116"/>
            <a:ext cx="4442026" cy="1811522"/>
          </a:xfrm>
          <a:prstGeom prst="rect">
            <a:avLst/>
          </a:prstGeom>
        </p:spPr>
      </p:pic>
      <p:sp>
        <p:nvSpPr>
          <p:cNvPr id="8" name="Foliennummernplatzhalter 7"/>
          <p:cNvSpPr>
            <a:spLocks noGrp="1"/>
          </p:cNvSpPr>
          <p:nvPr>
            <p:ph type="sldNum" sz="quarter" idx="12"/>
          </p:nvPr>
        </p:nvSpPr>
        <p:spPr/>
        <p:txBody>
          <a:bodyPr/>
          <a:lstStyle/>
          <a:p>
            <a:fld id="{3E01A2B2-10AD-754B-9B4C-E5B6FED423D0}" type="slidenum">
              <a:rPr lang="de-DE" smtClean="0"/>
              <a:pPr/>
              <a:t>2</a:t>
            </a:fld>
            <a:endParaRPr lang="de-DE"/>
          </a:p>
        </p:txBody>
      </p:sp>
      <p:sp>
        <p:nvSpPr>
          <p:cNvPr id="9" name="Textfeld 8"/>
          <p:cNvSpPr txBox="1"/>
          <p:nvPr/>
        </p:nvSpPr>
        <p:spPr>
          <a:xfrm>
            <a:off x="485335" y="2715065"/>
            <a:ext cx="3263705" cy="1754326"/>
          </a:xfrm>
          <a:prstGeom prst="rect">
            <a:avLst/>
          </a:prstGeom>
          <a:noFill/>
        </p:spPr>
        <p:txBody>
          <a:bodyPr wrap="square" rtlCol="0">
            <a:spAutoFit/>
          </a:bodyPr>
          <a:lstStyle/>
          <a:p>
            <a:pPr marL="285750" indent="-285750">
              <a:buFont typeface="Arial" panose="020B0604020202020204" pitchFamily="34" charset="0"/>
              <a:buChar char="•"/>
            </a:pPr>
            <a:r>
              <a:rPr lang="en-GB" dirty="0"/>
              <a:t>Dilution Series</a:t>
            </a:r>
          </a:p>
          <a:p>
            <a:pPr marL="285750" indent="-285750">
              <a:buFont typeface="Arial" panose="020B0604020202020204" pitchFamily="34" charset="0"/>
              <a:buChar char="•"/>
            </a:pPr>
            <a:r>
              <a:rPr lang="en-GB" dirty="0"/>
              <a:t>UV/Vis spectroscopy,</a:t>
            </a:r>
          </a:p>
          <a:p>
            <a:pPr marL="285750" indent="-285750">
              <a:buFont typeface="Arial" panose="020B0604020202020204" pitchFamily="34" charset="0"/>
              <a:buChar char="•"/>
            </a:pPr>
            <a:r>
              <a:rPr lang="en-GB" dirty="0"/>
              <a:t>Emission spectroscopy, </a:t>
            </a:r>
          </a:p>
          <a:p>
            <a:pPr marL="285750" indent="-285750">
              <a:buFont typeface="Arial" panose="020B0604020202020204" pitchFamily="34" charset="0"/>
              <a:buChar char="•"/>
            </a:pPr>
            <a:r>
              <a:rPr lang="en-GB" dirty="0"/>
              <a:t>Time-correlated single photon counting (TCSPC)</a:t>
            </a:r>
          </a:p>
          <a:p>
            <a:endParaRPr lang="de-DE" dirty="0"/>
          </a:p>
        </p:txBody>
      </p:sp>
    </p:spTree>
    <p:extLst>
      <p:ext uri="{BB962C8B-B14F-4D97-AF65-F5344CB8AC3E}">
        <p14:creationId xmlns:p14="http://schemas.microsoft.com/office/powerpoint/2010/main" val="229528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Setup</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INF 19 Charakterisierung von Fluorophoren</a:t>
            </a:r>
          </a:p>
        </p:txBody>
      </p:sp>
      <p:sp>
        <p:nvSpPr>
          <p:cNvPr id="4" name="Rechteck 3"/>
          <p:cNvSpPr/>
          <p:nvPr/>
        </p:nvSpPr>
        <p:spPr>
          <a:xfrm>
            <a:off x="483271" y="1330128"/>
            <a:ext cx="4803303" cy="369332"/>
          </a:xfrm>
          <a:prstGeom prst="rect">
            <a:avLst/>
          </a:prstGeom>
        </p:spPr>
        <p:txBody>
          <a:bodyPr wrap="none">
            <a:spAutoFit/>
          </a:bodyPr>
          <a:lstStyle/>
          <a:p>
            <a:r>
              <a:rPr lang="en-GB" b="1" dirty="0"/>
              <a:t>Experimental Time-Resolved Fluorescence Setup</a:t>
            </a:r>
          </a:p>
        </p:txBody>
      </p:sp>
      <p:pic>
        <p:nvPicPr>
          <p:cNvPr id="7" name="Grafik 6"/>
          <p:cNvPicPr>
            <a:picLocks noChangeAspect="1"/>
          </p:cNvPicPr>
          <p:nvPr/>
        </p:nvPicPr>
        <p:blipFill>
          <a:blip r:embed="rId3"/>
          <a:stretch>
            <a:fillRect/>
          </a:stretch>
        </p:blipFill>
        <p:spPr>
          <a:xfrm>
            <a:off x="1279454" y="1991151"/>
            <a:ext cx="2651222" cy="2414148"/>
          </a:xfrm>
          <a:prstGeom prst="rect">
            <a:avLst/>
          </a:prstGeom>
        </p:spPr>
      </p:pic>
      <p:sp>
        <p:nvSpPr>
          <p:cNvPr id="8" name="Rechteck 7"/>
          <p:cNvSpPr/>
          <p:nvPr/>
        </p:nvSpPr>
        <p:spPr>
          <a:xfrm>
            <a:off x="5601967" y="2287355"/>
            <a:ext cx="612412" cy="369332"/>
          </a:xfrm>
          <a:prstGeom prst="rect">
            <a:avLst/>
          </a:prstGeom>
        </p:spPr>
        <p:txBody>
          <a:bodyPr wrap="none">
            <a:spAutoFit/>
          </a:bodyPr>
          <a:lstStyle/>
          <a:p>
            <a:r>
              <a:rPr lang="en-GB" b="1" dirty="0" err="1">
                <a:highlight>
                  <a:srgbClr val="FFFF00"/>
                </a:highlight>
              </a:rPr>
              <a:t>Foto</a:t>
            </a:r>
            <a:endParaRPr lang="en-GB" b="1" dirty="0">
              <a:highlight>
                <a:srgbClr val="FFFF00"/>
              </a:highlight>
            </a:endParaRPr>
          </a:p>
        </p:txBody>
      </p:sp>
      <p:sp>
        <p:nvSpPr>
          <p:cNvPr id="9" name="Rechteck 8">
            <a:extLst>
              <a:ext uri="{FF2B5EF4-FFF2-40B4-BE49-F238E27FC236}">
                <a16:creationId xmlns:a16="http://schemas.microsoft.com/office/drawing/2014/main" id="{C46A4B0A-A8D3-4D4B-90F3-4EB7A8A3E5B4}"/>
              </a:ext>
            </a:extLst>
          </p:cNvPr>
          <p:cNvSpPr/>
          <p:nvPr/>
        </p:nvSpPr>
        <p:spPr>
          <a:xfrm>
            <a:off x="4831596" y="3739426"/>
            <a:ext cx="3469025" cy="923330"/>
          </a:xfrm>
          <a:prstGeom prst="rect">
            <a:avLst/>
          </a:prstGeom>
        </p:spPr>
        <p:txBody>
          <a:bodyPr wrap="square">
            <a:spAutoFit/>
          </a:bodyPr>
          <a:lstStyle/>
          <a:p>
            <a:r>
              <a:rPr lang="en-US" dirty="0"/>
              <a:t>The setup and all essential parts can be easily viewed, explained and understood.</a:t>
            </a:r>
            <a:endParaRPr lang="en-GB" dirty="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875" y="1970616"/>
            <a:ext cx="3416300" cy="2562225"/>
          </a:xfrm>
          <a:prstGeom prst="rect">
            <a:avLst/>
          </a:prstGeom>
        </p:spPr>
      </p:pic>
      <p:sp>
        <p:nvSpPr>
          <p:cNvPr id="6" name="Foliennummernplatzhalter 5"/>
          <p:cNvSpPr>
            <a:spLocks noGrp="1"/>
          </p:cNvSpPr>
          <p:nvPr>
            <p:ph type="sldNum" sz="quarter" idx="12"/>
          </p:nvPr>
        </p:nvSpPr>
        <p:spPr/>
        <p:txBody>
          <a:bodyPr/>
          <a:lstStyle/>
          <a:p>
            <a:fld id="{3E01A2B2-10AD-754B-9B4C-E5B6FED423D0}" type="slidenum">
              <a:rPr lang="de-DE" smtClean="0"/>
              <a:pPr/>
              <a:t>3</a:t>
            </a:fld>
            <a:endParaRPr lang="de-DE"/>
          </a:p>
        </p:txBody>
      </p:sp>
    </p:spTree>
    <p:extLst>
      <p:ext uri="{BB962C8B-B14F-4D97-AF65-F5344CB8AC3E}">
        <p14:creationId xmlns:p14="http://schemas.microsoft.com/office/powerpoint/2010/main" val="426847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Setup</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INF 19 Charakterisierung von Fluorophoren</a:t>
            </a:r>
          </a:p>
        </p:txBody>
      </p:sp>
      <p:sp>
        <p:nvSpPr>
          <p:cNvPr id="4" name="Rechteck 3"/>
          <p:cNvSpPr/>
          <p:nvPr/>
        </p:nvSpPr>
        <p:spPr>
          <a:xfrm>
            <a:off x="483271" y="1330128"/>
            <a:ext cx="4803303" cy="369332"/>
          </a:xfrm>
          <a:prstGeom prst="rect">
            <a:avLst/>
          </a:prstGeom>
        </p:spPr>
        <p:txBody>
          <a:bodyPr wrap="none">
            <a:spAutoFit/>
          </a:bodyPr>
          <a:lstStyle/>
          <a:p>
            <a:r>
              <a:rPr lang="en-GB" b="1" dirty="0"/>
              <a:t>Experimental Time-Resolved Fluorescence Setup</a:t>
            </a:r>
          </a:p>
        </p:txBody>
      </p:sp>
      <p:pic>
        <p:nvPicPr>
          <p:cNvPr id="7" name="Grafik 6"/>
          <p:cNvPicPr>
            <a:picLocks noChangeAspect="1"/>
          </p:cNvPicPr>
          <p:nvPr/>
        </p:nvPicPr>
        <p:blipFill>
          <a:blip r:embed="rId3"/>
          <a:stretch>
            <a:fillRect/>
          </a:stretch>
        </p:blipFill>
        <p:spPr>
          <a:xfrm>
            <a:off x="1279454" y="1991151"/>
            <a:ext cx="2651222" cy="2414148"/>
          </a:xfrm>
          <a:prstGeom prst="rect">
            <a:avLst/>
          </a:prstGeom>
        </p:spPr>
      </p:pic>
      <p:sp>
        <p:nvSpPr>
          <p:cNvPr id="8" name="Rechteck 7"/>
          <p:cNvSpPr/>
          <p:nvPr/>
        </p:nvSpPr>
        <p:spPr>
          <a:xfrm>
            <a:off x="5601967" y="2287355"/>
            <a:ext cx="612412" cy="369332"/>
          </a:xfrm>
          <a:prstGeom prst="rect">
            <a:avLst/>
          </a:prstGeom>
        </p:spPr>
        <p:txBody>
          <a:bodyPr wrap="none">
            <a:spAutoFit/>
          </a:bodyPr>
          <a:lstStyle/>
          <a:p>
            <a:r>
              <a:rPr lang="en-GB" b="1" dirty="0" err="1">
                <a:highlight>
                  <a:srgbClr val="FFFF00"/>
                </a:highlight>
              </a:rPr>
              <a:t>Foto</a:t>
            </a:r>
            <a:endParaRPr lang="en-GB" b="1" dirty="0">
              <a:highlight>
                <a:srgbClr val="FFFF00"/>
              </a:highlight>
            </a:endParaRPr>
          </a:p>
        </p:txBody>
      </p:sp>
      <p:sp>
        <p:nvSpPr>
          <p:cNvPr id="9" name="Rechteck 8">
            <a:extLst>
              <a:ext uri="{FF2B5EF4-FFF2-40B4-BE49-F238E27FC236}">
                <a16:creationId xmlns:a16="http://schemas.microsoft.com/office/drawing/2014/main" id="{C46A4B0A-A8D3-4D4B-90F3-4EB7A8A3E5B4}"/>
              </a:ext>
            </a:extLst>
          </p:cNvPr>
          <p:cNvSpPr/>
          <p:nvPr/>
        </p:nvSpPr>
        <p:spPr>
          <a:xfrm>
            <a:off x="4831596" y="3739426"/>
            <a:ext cx="3469025" cy="923330"/>
          </a:xfrm>
          <a:prstGeom prst="rect">
            <a:avLst/>
          </a:prstGeom>
        </p:spPr>
        <p:txBody>
          <a:bodyPr wrap="square">
            <a:spAutoFit/>
          </a:bodyPr>
          <a:lstStyle/>
          <a:p>
            <a:r>
              <a:rPr lang="en-US" dirty="0"/>
              <a:t>The setup and all essential parts can be easily viewed, explained and understood.</a:t>
            </a:r>
            <a:endParaRPr lang="en-GB" dirty="0"/>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7593" y="1698645"/>
            <a:ext cx="3217029" cy="2041596"/>
          </a:xfrm>
          <a:prstGeom prst="rect">
            <a:avLst/>
          </a:prstGeom>
        </p:spPr>
      </p:pic>
      <p:sp>
        <p:nvSpPr>
          <p:cNvPr id="10" name="Foliennummernplatzhalter 9"/>
          <p:cNvSpPr>
            <a:spLocks noGrp="1"/>
          </p:cNvSpPr>
          <p:nvPr>
            <p:ph type="sldNum" sz="quarter" idx="12"/>
          </p:nvPr>
        </p:nvSpPr>
        <p:spPr/>
        <p:txBody>
          <a:bodyPr/>
          <a:lstStyle/>
          <a:p>
            <a:fld id="{3E01A2B2-10AD-754B-9B4C-E5B6FED423D0}" type="slidenum">
              <a:rPr lang="de-DE" smtClean="0"/>
              <a:pPr/>
              <a:t>4</a:t>
            </a:fld>
            <a:endParaRPr lang="de-DE"/>
          </a:p>
        </p:txBody>
      </p:sp>
    </p:spTree>
    <p:extLst>
      <p:ext uri="{BB962C8B-B14F-4D97-AF65-F5344CB8AC3E}">
        <p14:creationId xmlns:p14="http://schemas.microsoft.com/office/powerpoint/2010/main" val="405090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483271" y="3326650"/>
            <a:ext cx="3066194" cy="1477348"/>
          </a:xfrm>
          <a:prstGeom prst="rect">
            <a:avLst/>
          </a:prstGeom>
        </p:spPr>
      </p:pic>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Aim and precision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INF 19 Charakterisierung von Fluorophoren</a:t>
            </a:r>
          </a:p>
        </p:txBody>
      </p:sp>
      <p:sp>
        <p:nvSpPr>
          <p:cNvPr id="4" name="Rechteck 3"/>
          <p:cNvSpPr/>
          <p:nvPr/>
        </p:nvSpPr>
        <p:spPr>
          <a:xfrm>
            <a:off x="483271" y="1330128"/>
            <a:ext cx="2553328" cy="369332"/>
          </a:xfrm>
          <a:prstGeom prst="rect">
            <a:avLst/>
          </a:prstGeom>
        </p:spPr>
        <p:txBody>
          <a:bodyPr wrap="none">
            <a:spAutoFit/>
          </a:bodyPr>
          <a:lstStyle/>
          <a:p>
            <a:r>
              <a:rPr lang="en-GB" b="1" dirty="0"/>
              <a:t>Measurement Technique</a:t>
            </a:r>
          </a:p>
        </p:txBody>
      </p:sp>
      <p:pic>
        <p:nvPicPr>
          <p:cNvPr id="7" name="Grafik 6"/>
          <p:cNvPicPr>
            <a:picLocks noChangeAspect="1"/>
          </p:cNvPicPr>
          <p:nvPr/>
        </p:nvPicPr>
        <p:blipFill>
          <a:blip r:embed="rId4"/>
          <a:stretch>
            <a:fillRect/>
          </a:stretch>
        </p:blipFill>
        <p:spPr>
          <a:xfrm>
            <a:off x="483271" y="1699460"/>
            <a:ext cx="4025772" cy="1713195"/>
          </a:xfrm>
          <a:prstGeom prst="rect">
            <a:avLst/>
          </a:prstGeom>
        </p:spPr>
      </p:pic>
      <p:sp>
        <p:nvSpPr>
          <p:cNvPr id="5" name="Textfeld 4"/>
          <p:cNvSpPr txBox="1"/>
          <p:nvPr/>
        </p:nvSpPr>
        <p:spPr>
          <a:xfrm>
            <a:off x="4851611" y="2080977"/>
            <a:ext cx="4088204" cy="1708160"/>
          </a:xfrm>
          <a:prstGeom prst="rect">
            <a:avLst/>
          </a:prstGeom>
          <a:noFill/>
        </p:spPr>
        <p:txBody>
          <a:bodyPr wrap="square" rtlCol="0">
            <a:spAutoFit/>
          </a:bodyPr>
          <a:lstStyle/>
          <a:p>
            <a:r>
              <a:rPr lang="de-DE" sz="1500" dirty="0"/>
              <a:t>Time </a:t>
            </a:r>
            <a:r>
              <a:rPr lang="de-DE" sz="1500" dirty="0" err="1"/>
              <a:t>correlated</a:t>
            </a:r>
            <a:r>
              <a:rPr lang="de-DE" sz="1500" dirty="0"/>
              <a:t> single-photon </a:t>
            </a:r>
            <a:r>
              <a:rPr lang="de-DE" sz="1500" dirty="0" err="1"/>
              <a:t>counting</a:t>
            </a:r>
            <a:r>
              <a:rPr lang="de-DE" sz="1500" dirty="0"/>
              <a:t> (TCSPC):</a:t>
            </a:r>
          </a:p>
          <a:p>
            <a:endParaRPr lang="de-DE" sz="1500" dirty="0"/>
          </a:p>
          <a:p>
            <a:pPr marL="285750" indent="-285750">
              <a:buFontTx/>
              <a:buChar char="-"/>
            </a:pPr>
            <a:r>
              <a:rPr lang="de-DE" sz="1500" dirty="0"/>
              <a:t>Live </a:t>
            </a:r>
            <a:r>
              <a:rPr lang="de-DE" sz="1500" dirty="0" err="1"/>
              <a:t>view</a:t>
            </a:r>
            <a:r>
              <a:rPr lang="de-DE" sz="1500" dirty="0"/>
              <a:t> on </a:t>
            </a:r>
            <a:r>
              <a:rPr lang="de-DE" sz="1500" dirty="0" err="1"/>
              <a:t>histogram</a:t>
            </a:r>
            <a:r>
              <a:rPr lang="de-DE" sz="1500" dirty="0"/>
              <a:t> </a:t>
            </a:r>
            <a:r>
              <a:rPr lang="de-DE" sz="1500" dirty="0" err="1"/>
              <a:t>development</a:t>
            </a:r>
            <a:r>
              <a:rPr lang="de-DE" sz="1500" dirty="0"/>
              <a:t> </a:t>
            </a:r>
            <a:r>
              <a:rPr lang="de-DE" sz="1500" dirty="0" err="1"/>
              <a:t>over</a:t>
            </a:r>
            <a:r>
              <a:rPr lang="de-DE" sz="1500" dirty="0"/>
              <a:t> time</a:t>
            </a:r>
          </a:p>
          <a:p>
            <a:pPr marL="285750" indent="-285750">
              <a:buFontTx/>
              <a:buChar char="-"/>
            </a:pPr>
            <a:r>
              <a:rPr lang="en-US" sz="1500" dirty="0"/>
              <a:t>Students gain practical understanding of an important standard technique</a:t>
            </a:r>
          </a:p>
          <a:p>
            <a:pPr marL="285750" indent="-285750">
              <a:buFontTx/>
              <a:buChar char="-"/>
            </a:pPr>
            <a:r>
              <a:rPr lang="en-US" sz="1500" dirty="0"/>
              <a:t>Precision: ca. 10ps; state of the art</a:t>
            </a:r>
          </a:p>
        </p:txBody>
      </p:sp>
      <p:sp>
        <p:nvSpPr>
          <p:cNvPr id="6" name="Foliennummernplatzhalter 5"/>
          <p:cNvSpPr>
            <a:spLocks noGrp="1"/>
          </p:cNvSpPr>
          <p:nvPr>
            <p:ph type="sldNum" sz="quarter" idx="12"/>
          </p:nvPr>
        </p:nvSpPr>
        <p:spPr/>
        <p:txBody>
          <a:bodyPr/>
          <a:lstStyle/>
          <a:p>
            <a:fld id="{3E01A2B2-10AD-754B-9B4C-E5B6FED423D0}" type="slidenum">
              <a:rPr lang="de-DE" smtClean="0"/>
              <a:pPr/>
              <a:t>5</a:t>
            </a:fld>
            <a:endParaRPr lang="de-DE"/>
          </a:p>
        </p:txBody>
      </p:sp>
    </p:spTree>
    <p:extLst>
      <p:ext uri="{BB962C8B-B14F-4D97-AF65-F5344CB8AC3E}">
        <p14:creationId xmlns:p14="http://schemas.microsoft.com/office/powerpoint/2010/main" val="325221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INF 19 Charakterisierung von Fluorophoren</a:t>
            </a:r>
          </a:p>
        </p:txBody>
      </p:sp>
      <p:pic>
        <p:nvPicPr>
          <p:cNvPr id="6" name="Grafik 5"/>
          <p:cNvPicPr>
            <a:picLocks noChangeAspect="1"/>
          </p:cNvPicPr>
          <p:nvPr/>
        </p:nvPicPr>
        <p:blipFill>
          <a:blip r:embed="rId3"/>
          <a:stretch>
            <a:fillRect/>
          </a:stretch>
        </p:blipFill>
        <p:spPr>
          <a:xfrm>
            <a:off x="483271" y="1793577"/>
            <a:ext cx="4151871" cy="2916303"/>
          </a:xfrm>
          <a:prstGeom prst="rect">
            <a:avLst/>
          </a:prstGeom>
        </p:spPr>
      </p:pic>
      <p:sp>
        <p:nvSpPr>
          <p:cNvPr id="7" name="Rechteck 6"/>
          <p:cNvSpPr/>
          <p:nvPr/>
        </p:nvSpPr>
        <p:spPr>
          <a:xfrm>
            <a:off x="483271" y="1330128"/>
            <a:ext cx="1466042" cy="369332"/>
          </a:xfrm>
          <a:prstGeom prst="rect">
            <a:avLst/>
          </a:prstGeom>
        </p:spPr>
        <p:txBody>
          <a:bodyPr wrap="none">
            <a:spAutoFit/>
          </a:bodyPr>
          <a:lstStyle/>
          <a:p>
            <a:r>
              <a:rPr lang="en-GB" b="1" dirty="0"/>
              <a:t>Data Analysis</a:t>
            </a:r>
          </a:p>
        </p:txBody>
      </p:sp>
      <p:sp>
        <p:nvSpPr>
          <p:cNvPr id="5" name="Rechteck 4"/>
          <p:cNvSpPr/>
          <p:nvPr/>
        </p:nvSpPr>
        <p:spPr>
          <a:xfrm>
            <a:off x="4840274" y="2061529"/>
            <a:ext cx="3631151" cy="1938992"/>
          </a:xfrm>
          <a:prstGeom prst="rect">
            <a:avLst/>
          </a:prstGeom>
        </p:spPr>
        <p:txBody>
          <a:bodyPr wrap="square">
            <a:spAutoFit/>
          </a:bodyPr>
          <a:lstStyle/>
          <a:p>
            <a:r>
              <a:rPr lang="de-DE" sz="1500" dirty="0"/>
              <a:t>… </a:t>
            </a:r>
            <a:r>
              <a:rPr lang="de-DE" sz="1500" dirty="0" err="1"/>
              <a:t>is</a:t>
            </a:r>
            <a:r>
              <a:rPr lang="de-DE" sz="1500" dirty="0"/>
              <a:t> a </a:t>
            </a:r>
            <a:r>
              <a:rPr lang="de-DE" sz="1500" dirty="0" err="1"/>
              <a:t>key</a:t>
            </a:r>
            <a:r>
              <a:rPr lang="de-DE" sz="1500" dirty="0"/>
              <a:t> </a:t>
            </a:r>
            <a:r>
              <a:rPr lang="de-DE" sz="1500" dirty="0" err="1"/>
              <a:t>aspect</a:t>
            </a:r>
            <a:r>
              <a:rPr lang="de-DE" sz="1500" dirty="0"/>
              <a:t> </a:t>
            </a:r>
            <a:r>
              <a:rPr lang="de-DE" sz="1500" dirty="0" err="1"/>
              <a:t>of</a:t>
            </a:r>
            <a:r>
              <a:rPr lang="de-DE" sz="1500" dirty="0"/>
              <a:t> </a:t>
            </a:r>
            <a:r>
              <a:rPr lang="de-DE" sz="1500" dirty="0" err="1"/>
              <a:t>the</a:t>
            </a:r>
            <a:r>
              <a:rPr lang="de-DE" sz="1500" dirty="0"/>
              <a:t> </a:t>
            </a:r>
            <a:r>
              <a:rPr lang="de-DE" sz="1500" dirty="0" err="1"/>
              <a:t>experiment</a:t>
            </a:r>
            <a:r>
              <a:rPr lang="de-DE" sz="1500" dirty="0"/>
              <a:t>.</a:t>
            </a:r>
          </a:p>
          <a:p>
            <a:endParaRPr lang="de-DE" sz="1500" dirty="0"/>
          </a:p>
          <a:p>
            <a:r>
              <a:rPr lang="de-DE" sz="1500" dirty="0"/>
              <a:t>(1) Fit </a:t>
            </a:r>
            <a:r>
              <a:rPr lang="de-DE" sz="1500" dirty="0" err="1"/>
              <a:t>of</a:t>
            </a:r>
            <a:r>
              <a:rPr lang="de-DE" sz="1500" dirty="0"/>
              <a:t> </a:t>
            </a:r>
            <a:r>
              <a:rPr lang="de-DE" sz="1500" dirty="0" err="1"/>
              <a:t>the</a:t>
            </a:r>
            <a:r>
              <a:rPr lang="de-DE" sz="1500" dirty="0"/>
              <a:t> </a:t>
            </a:r>
            <a:r>
              <a:rPr lang="de-DE" sz="1500" dirty="0" err="1"/>
              <a:t>exponential</a:t>
            </a:r>
            <a:r>
              <a:rPr lang="de-DE" sz="1500" dirty="0"/>
              <a:t> </a:t>
            </a:r>
            <a:r>
              <a:rPr lang="de-DE" sz="1500" dirty="0" err="1"/>
              <a:t>decays</a:t>
            </a:r>
            <a:r>
              <a:rPr lang="de-DE" sz="1500" dirty="0"/>
              <a:t> </a:t>
            </a:r>
            <a:r>
              <a:rPr lang="de-DE" sz="1500" dirty="0" err="1"/>
              <a:t>directly</a:t>
            </a:r>
            <a:r>
              <a:rPr lang="de-DE" sz="1500" dirty="0"/>
              <a:t> in </a:t>
            </a:r>
            <a:r>
              <a:rPr lang="de-DE" sz="1500" dirty="0" err="1"/>
              <a:t>the</a:t>
            </a:r>
            <a:r>
              <a:rPr lang="de-DE" sz="1500" dirty="0"/>
              <a:t> lab and </a:t>
            </a:r>
            <a:r>
              <a:rPr lang="de-DE" sz="1500" dirty="0" err="1"/>
              <a:t>deconvolution</a:t>
            </a:r>
            <a:r>
              <a:rPr lang="de-DE" sz="1500" dirty="0"/>
              <a:t> </a:t>
            </a:r>
            <a:r>
              <a:rPr lang="de-DE" sz="1500" dirty="0" err="1"/>
              <a:t>of</a:t>
            </a:r>
            <a:r>
              <a:rPr lang="de-DE" sz="1500" dirty="0"/>
              <a:t> </a:t>
            </a:r>
            <a:r>
              <a:rPr lang="de-DE" sz="1500" dirty="0" err="1"/>
              <a:t>the</a:t>
            </a:r>
            <a:r>
              <a:rPr lang="de-DE" sz="1500" dirty="0"/>
              <a:t> instrumental </a:t>
            </a:r>
            <a:r>
              <a:rPr lang="de-DE" sz="1500" dirty="0" err="1"/>
              <a:t>response</a:t>
            </a:r>
            <a:r>
              <a:rPr lang="de-DE" sz="1500" dirty="0"/>
              <a:t> </a:t>
            </a:r>
            <a:r>
              <a:rPr lang="de-DE" sz="1500" dirty="0" err="1"/>
              <a:t>function</a:t>
            </a:r>
            <a:r>
              <a:rPr lang="de-DE" sz="1500" dirty="0"/>
              <a:t> (-&gt; Fitting </a:t>
            </a:r>
            <a:r>
              <a:rPr lang="de-DE" sz="1500" dirty="0" err="1"/>
              <a:t>software</a:t>
            </a:r>
            <a:r>
              <a:rPr lang="de-DE" sz="1500" dirty="0"/>
              <a:t> </a:t>
            </a:r>
            <a:r>
              <a:rPr lang="de-DE" sz="1500" dirty="0" err="1"/>
              <a:t>provided</a:t>
            </a:r>
            <a:r>
              <a:rPr lang="de-DE" sz="1500" dirty="0"/>
              <a:t>)</a:t>
            </a:r>
          </a:p>
          <a:p>
            <a:endParaRPr lang="de-DE" sz="1500" dirty="0"/>
          </a:p>
          <a:p>
            <a:endParaRPr lang="de-DE" sz="1500" dirty="0"/>
          </a:p>
        </p:txBody>
      </p:sp>
      <p:sp>
        <p:nvSpPr>
          <p:cNvPr id="4" name="Foliennummernplatzhalter 3"/>
          <p:cNvSpPr>
            <a:spLocks noGrp="1"/>
          </p:cNvSpPr>
          <p:nvPr>
            <p:ph type="sldNum" sz="quarter" idx="12"/>
          </p:nvPr>
        </p:nvSpPr>
        <p:spPr/>
        <p:txBody>
          <a:bodyPr/>
          <a:lstStyle/>
          <a:p>
            <a:fld id="{3E01A2B2-10AD-754B-9B4C-E5B6FED423D0}" type="slidenum">
              <a:rPr lang="de-DE" smtClean="0"/>
              <a:pPr/>
              <a:t>6</a:t>
            </a:fld>
            <a:endParaRPr lang="de-DE"/>
          </a:p>
        </p:txBody>
      </p:sp>
    </p:spTree>
    <p:extLst>
      <p:ext uri="{BB962C8B-B14F-4D97-AF65-F5344CB8AC3E}">
        <p14:creationId xmlns:p14="http://schemas.microsoft.com/office/powerpoint/2010/main" val="262833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INF 19 Charakterisierung von Fluorophoren</a:t>
            </a:r>
          </a:p>
        </p:txBody>
      </p:sp>
      <p:pic>
        <p:nvPicPr>
          <p:cNvPr id="4" name="Grafik 3"/>
          <p:cNvPicPr>
            <a:picLocks noChangeAspect="1"/>
          </p:cNvPicPr>
          <p:nvPr/>
        </p:nvPicPr>
        <p:blipFill>
          <a:blip r:embed="rId3"/>
          <a:stretch>
            <a:fillRect/>
          </a:stretch>
        </p:blipFill>
        <p:spPr>
          <a:xfrm>
            <a:off x="483271" y="1992702"/>
            <a:ext cx="3800396" cy="2518054"/>
          </a:xfrm>
          <a:prstGeom prst="rect">
            <a:avLst/>
          </a:prstGeom>
        </p:spPr>
      </p:pic>
      <p:sp>
        <p:nvSpPr>
          <p:cNvPr id="7" name="Rechteck 6"/>
          <p:cNvSpPr/>
          <p:nvPr/>
        </p:nvSpPr>
        <p:spPr>
          <a:xfrm>
            <a:off x="483271" y="1330128"/>
            <a:ext cx="1466042" cy="369332"/>
          </a:xfrm>
          <a:prstGeom prst="rect">
            <a:avLst/>
          </a:prstGeom>
        </p:spPr>
        <p:txBody>
          <a:bodyPr wrap="none">
            <a:spAutoFit/>
          </a:bodyPr>
          <a:lstStyle/>
          <a:p>
            <a:r>
              <a:rPr lang="en-GB" b="1" dirty="0"/>
              <a:t>Data Analysis</a:t>
            </a:r>
          </a:p>
        </p:txBody>
      </p:sp>
      <p:sp>
        <p:nvSpPr>
          <p:cNvPr id="9" name="Rechteck 8">
            <a:extLst>
              <a:ext uri="{FF2B5EF4-FFF2-40B4-BE49-F238E27FC236}">
                <a16:creationId xmlns:a16="http://schemas.microsoft.com/office/drawing/2014/main" id="{2F00905B-96E2-410F-B1EA-962991E9D1C7}"/>
              </a:ext>
            </a:extLst>
          </p:cNvPr>
          <p:cNvSpPr/>
          <p:nvPr/>
        </p:nvSpPr>
        <p:spPr>
          <a:xfrm>
            <a:off x="4840274" y="2061529"/>
            <a:ext cx="3631151" cy="1938992"/>
          </a:xfrm>
          <a:prstGeom prst="rect">
            <a:avLst/>
          </a:prstGeom>
        </p:spPr>
        <p:txBody>
          <a:bodyPr wrap="square">
            <a:spAutoFit/>
          </a:bodyPr>
          <a:lstStyle/>
          <a:p>
            <a:r>
              <a:rPr lang="de-DE" sz="1500" dirty="0"/>
              <a:t>(2) </a:t>
            </a:r>
            <a:r>
              <a:rPr lang="de-DE" sz="1500" dirty="0" err="1"/>
              <a:t>Application</a:t>
            </a:r>
            <a:r>
              <a:rPr lang="de-DE" sz="1500" dirty="0"/>
              <a:t> </a:t>
            </a:r>
            <a:r>
              <a:rPr lang="de-DE" sz="1500" dirty="0" err="1"/>
              <a:t>of</a:t>
            </a:r>
            <a:r>
              <a:rPr lang="de-DE" sz="1500" dirty="0"/>
              <a:t> </a:t>
            </a:r>
            <a:r>
              <a:rPr lang="de-DE" sz="1500" dirty="0" err="1"/>
              <a:t>theories</a:t>
            </a:r>
            <a:r>
              <a:rPr lang="de-DE" sz="1500" dirty="0"/>
              <a:t> </a:t>
            </a:r>
            <a:r>
              <a:rPr lang="de-DE" sz="1500" dirty="0" err="1"/>
              <a:t>to</a:t>
            </a:r>
            <a:r>
              <a:rPr lang="de-DE" sz="1500" dirty="0"/>
              <a:t> </a:t>
            </a:r>
            <a:r>
              <a:rPr lang="de-DE" sz="1500" dirty="0" err="1"/>
              <a:t>the</a:t>
            </a:r>
            <a:r>
              <a:rPr lang="de-DE" sz="1500" dirty="0"/>
              <a:t> </a:t>
            </a:r>
            <a:r>
              <a:rPr lang="de-DE" sz="1500" dirty="0" err="1"/>
              <a:t>data</a:t>
            </a:r>
            <a:r>
              <a:rPr lang="de-DE" sz="1500" dirty="0"/>
              <a:t> after </a:t>
            </a:r>
            <a:r>
              <a:rPr lang="de-DE" sz="1500" dirty="0" err="1"/>
              <a:t>the</a:t>
            </a:r>
            <a:r>
              <a:rPr lang="de-DE" sz="1500" dirty="0"/>
              <a:t> experimental </a:t>
            </a:r>
            <a:r>
              <a:rPr lang="de-DE" sz="1500" dirty="0" err="1"/>
              <a:t>phase</a:t>
            </a:r>
            <a:r>
              <a:rPr lang="de-DE" sz="1500" dirty="0"/>
              <a:t> (Analysis </a:t>
            </a:r>
            <a:r>
              <a:rPr lang="de-DE" sz="1500" dirty="0" err="1"/>
              <a:t>phase</a:t>
            </a:r>
            <a:r>
              <a:rPr lang="de-DE" sz="1500" dirty="0"/>
              <a:t>). </a:t>
            </a:r>
          </a:p>
          <a:p>
            <a:endParaRPr lang="de-DE" sz="1500" dirty="0"/>
          </a:p>
          <a:p>
            <a:r>
              <a:rPr lang="de-DE" sz="1500" dirty="0"/>
              <a:t>E.g. </a:t>
            </a:r>
            <a:r>
              <a:rPr lang="en-US" sz="1500" dirty="0"/>
              <a:t>linear fit to fluorescence intensity as a function of quencher concentration. Often deviations from linear behavior at high concentrations. Students have to evaluate and discuss this.</a:t>
            </a:r>
            <a:endParaRPr lang="de-DE" sz="1500" dirty="0"/>
          </a:p>
        </p:txBody>
      </p:sp>
      <p:sp>
        <p:nvSpPr>
          <p:cNvPr id="5" name="Foliennummernplatzhalter 4"/>
          <p:cNvSpPr>
            <a:spLocks noGrp="1"/>
          </p:cNvSpPr>
          <p:nvPr>
            <p:ph type="sldNum" sz="quarter" idx="12"/>
          </p:nvPr>
        </p:nvSpPr>
        <p:spPr/>
        <p:txBody>
          <a:bodyPr/>
          <a:lstStyle/>
          <a:p>
            <a:fld id="{3E01A2B2-10AD-754B-9B4C-E5B6FED423D0}" type="slidenum">
              <a:rPr lang="de-DE" smtClean="0"/>
              <a:pPr/>
              <a:t>7</a:t>
            </a:fld>
            <a:endParaRPr lang="de-DE"/>
          </a:p>
        </p:txBody>
      </p:sp>
    </p:spTree>
    <p:extLst>
      <p:ext uri="{BB962C8B-B14F-4D97-AF65-F5344CB8AC3E}">
        <p14:creationId xmlns:p14="http://schemas.microsoft.com/office/powerpoint/2010/main" val="2192406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INF 19 Charakterisierung von Fluorophoren</a:t>
            </a:r>
          </a:p>
        </p:txBody>
      </p:sp>
      <p:sp>
        <p:nvSpPr>
          <p:cNvPr id="5" name="TextBox 4">
            <a:extLst>
              <a:ext uri="{FF2B5EF4-FFF2-40B4-BE49-F238E27FC236}">
                <a16:creationId xmlns:a16="http://schemas.microsoft.com/office/drawing/2014/main" id="{203EF57A-4804-D606-EF05-4AE73E667FE3}"/>
              </a:ext>
            </a:extLst>
          </p:cNvPr>
          <p:cNvSpPr txBox="1"/>
          <p:nvPr/>
        </p:nvSpPr>
        <p:spPr>
          <a:xfrm>
            <a:off x="348791" y="1288429"/>
            <a:ext cx="8163613" cy="3416320"/>
          </a:xfrm>
          <a:prstGeom prst="rect">
            <a:avLst/>
          </a:prstGeom>
          <a:noFill/>
        </p:spPr>
        <p:txBody>
          <a:bodyPr wrap="square">
            <a:spAutoFit/>
          </a:bodyPr>
          <a:lstStyle/>
          <a:p>
            <a:r>
              <a:rPr lang="en-GB" b="1" dirty="0"/>
              <a:t>Key scientific learnings 	</a:t>
            </a:r>
          </a:p>
          <a:p>
            <a:endParaRPr lang="en-GB" b="1" dirty="0"/>
          </a:p>
          <a:p>
            <a:r>
              <a:rPr lang="en-GB" dirty="0"/>
              <a:t>Students learn:</a:t>
            </a:r>
          </a:p>
          <a:p>
            <a:pPr marL="285750" indent="-285750">
              <a:buFontTx/>
              <a:buChar char="-"/>
            </a:pPr>
            <a:r>
              <a:rPr lang="en-GB" dirty="0"/>
              <a:t>How to work in a </a:t>
            </a:r>
            <a:r>
              <a:rPr lang="en-GB" b="1" dirty="0"/>
              <a:t>chemistry room</a:t>
            </a:r>
            <a:r>
              <a:rPr lang="en-GB" dirty="0"/>
              <a:t>? (Sample preparation, Handling of solvents, etc.)</a:t>
            </a:r>
          </a:p>
          <a:p>
            <a:pPr marL="285750" indent="-285750">
              <a:buFontTx/>
              <a:buChar char="-"/>
            </a:pPr>
            <a:r>
              <a:rPr lang="en-US" dirty="0"/>
              <a:t>How does a </a:t>
            </a:r>
            <a:r>
              <a:rPr lang="en-US" b="1" dirty="0"/>
              <a:t>laser laboratory</a:t>
            </a:r>
            <a:r>
              <a:rPr lang="en-US" dirty="0"/>
              <a:t> look like? (Applied Optics Group: Resonance, time resolved, </a:t>
            </a:r>
            <a:r>
              <a:rPr lang="en-US" dirty="0" err="1"/>
              <a:t>nanofocus</a:t>
            </a:r>
            <a:r>
              <a:rPr lang="en-US" dirty="0"/>
              <a:t> Raman Spectroscopy, time resolved Fluorescence)</a:t>
            </a:r>
          </a:p>
          <a:p>
            <a:pPr marL="285750" indent="-285750">
              <a:buFontTx/>
              <a:buChar char="-"/>
            </a:pPr>
            <a:r>
              <a:rPr lang="en-US" dirty="0"/>
              <a:t>How to record </a:t>
            </a:r>
            <a:r>
              <a:rPr lang="en-US" b="1" dirty="0"/>
              <a:t>meaningful datasets </a:t>
            </a:r>
            <a:r>
              <a:rPr lang="en-US" dirty="0"/>
              <a:t>(</a:t>
            </a:r>
            <a:r>
              <a:rPr lang="en-US" dirty="0" err="1"/>
              <a:t>inkl</a:t>
            </a:r>
            <a:r>
              <a:rPr lang="en-US" dirty="0"/>
              <a:t>. reference measurements, instrumental response,…)</a:t>
            </a:r>
          </a:p>
          <a:p>
            <a:pPr marL="285750" indent="-285750">
              <a:buFontTx/>
              <a:buChar char="-"/>
            </a:pPr>
            <a:r>
              <a:rPr lang="en-US" dirty="0"/>
              <a:t>How does </a:t>
            </a:r>
            <a:r>
              <a:rPr lang="en-US" b="1" dirty="0"/>
              <a:t>single photon counting</a:t>
            </a:r>
            <a:r>
              <a:rPr lang="en-US" dirty="0"/>
              <a:t> work?</a:t>
            </a:r>
            <a:endParaRPr lang="en-GB" dirty="0"/>
          </a:p>
          <a:p>
            <a:pPr marL="285750" indent="-285750">
              <a:buFontTx/>
              <a:buChar char="-"/>
            </a:pPr>
            <a:r>
              <a:rPr lang="en-US" dirty="0"/>
              <a:t>Application of theoretical models towards a fit function. </a:t>
            </a:r>
            <a:r>
              <a:rPr lang="en-US" b="1" dirty="0"/>
              <a:t>From the simplest model to more complex ones…</a:t>
            </a:r>
            <a:endParaRPr lang="en-GB" b="1" dirty="0"/>
          </a:p>
          <a:p>
            <a:endParaRPr lang="en-GB" dirty="0"/>
          </a:p>
        </p:txBody>
      </p:sp>
      <p:sp>
        <p:nvSpPr>
          <p:cNvPr id="4" name="Foliennummernplatzhalter 3"/>
          <p:cNvSpPr>
            <a:spLocks noGrp="1"/>
          </p:cNvSpPr>
          <p:nvPr>
            <p:ph type="sldNum" sz="quarter" idx="12"/>
          </p:nvPr>
        </p:nvSpPr>
        <p:spPr/>
        <p:txBody>
          <a:bodyPr/>
          <a:lstStyle/>
          <a:p>
            <a:fld id="{3E01A2B2-10AD-754B-9B4C-E5B6FED423D0}" type="slidenum">
              <a:rPr lang="de-DE" smtClean="0"/>
              <a:pPr/>
              <a:t>8</a:t>
            </a:fld>
            <a:endParaRPr lang="de-DE"/>
          </a:p>
        </p:txBody>
      </p:sp>
    </p:spTree>
    <p:extLst>
      <p:ext uri="{BB962C8B-B14F-4D97-AF65-F5344CB8AC3E}">
        <p14:creationId xmlns:p14="http://schemas.microsoft.com/office/powerpoint/2010/main" val="92652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6072-FF36-06D1-0685-9778EB93F4EB}"/>
              </a:ext>
            </a:extLst>
          </p:cNvPr>
          <p:cNvSpPr>
            <a:spLocks noGrp="1"/>
          </p:cNvSpPr>
          <p:nvPr>
            <p:ph type="title"/>
          </p:nvPr>
        </p:nvSpPr>
        <p:spPr>
          <a:xfrm>
            <a:off x="1680426" y="150829"/>
            <a:ext cx="5783148" cy="592121"/>
          </a:xfrm>
        </p:spPr>
        <p:txBody>
          <a:bodyPr/>
          <a:lstStyle/>
          <a:p>
            <a:r>
              <a:rPr lang="en-US" dirty="0"/>
              <a:t>Grade your experiment</a:t>
            </a:r>
          </a:p>
        </p:txBody>
      </p:sp>
      <p:sp>
        <p:nvSpPr>
          <p:cNvPr id="3" name="Footer Placeholder 2">
            <a:extLst>
              <a:ext uri="{FF2B5EF4-FFF2-40B4-BE49-F238E27FC236}">
                <a16:creationId xmlns:a16="http://schemas.microsoft.com/office/drawing/2014/main" id="{0CB4F78C-6016-52AD-65A3-15DC91BFA125}"/>
              </a:ext>
            </a:extLst>
          </p:cNvPr>
          <p:cNvSpPr>
            <a:spLocks noGrp="1"/>
          </p:cNvSpPr>
          <p:nvPr>
            <p:ph type="ftr" sz="quarter" idx="11"/>
          </p:nvPr>
        </p:nvSpPr>
        <p:spPr/>
        <p:txBody>
          <a:bodyPr/>
          <a:lstStyle/>
          <a:p>
            <a:r>
              <a:rPr lang="de-DE"/>
              <a:t>INF 19 Charakterisierung von Fluorophoren</a:t>
            </a:r>
            <a:endParaRPr lang="de-DE" dirty="0"/>
          </a:p>
        </p:txBody>
      </p:sp>
      <p:sp>
        <p:nvSpPr>
          <p:cNvPr id="5" name="TextBox 4">
            <a:extLst>
              <a:ext uri="{FF2B5EF4-FFF2-40B4-BE49-F238E27FC236}">
                <a16:creationId xmlns:a16="http://schemas.microsoft.com/office/drawing/2014/main" id="{55E40280-7012-4EA0-A169-AA9A4083F538}"/>
              </a:ext>
            </a:extLst>
          </p:cNvPr>
          <p:cNvSpPr txBox="1"/>
          <p:nvPr/>
        </p:nvSpPr>
        <p:spPr>
          <a:xfrm>
            <a:off x="329939" y="1266343"/>
            <a:ext cx="8380428" cy="1754326"/>
          </a:xfrm>
          <a:prstGeom prst="rect">
            <a:avLst/>
          </a:prstGeom>
          <a:noFill/>
        </p:spPr>
        <p:txBody>
          <a:bodyPr wrap="square">
            <a:spAutoFit/>
          </a:bodyPr>
          <a:lstStyle/>
          <a:p>
            <a:pPr marL="285750" indent="-285750">
              <a:buFont typeface="Arial" panose="020B0604020202020204" pitchFamily="34" charset="0"/>
              <a:buChar char="•"/>
            </a:pPr>
            <a:r>
              <a:rPr lang="en-AU" dirty="0">
                <a:latin typeface="TheSans UHH" panose="020B0502050302020203" pitchFamily="34" charset="0"/>
              </a:rPr>
              <a:t>Theory: different Laws and dependencies, interdisciplinary</a:t>
            </a:r>
          </a:p>
          <a:p>
            <a:pPr marL="285750" indent="-285750">
              <a:buFont typeface="Arial" panose="020B0604020202020204" pitchFamily="34" charset="0"/>
              <a:buChar char="•"/>
            </a:pPr>
            <a:r>
              <a:rPr lang="en-AU" dirty="0">
                <a:latin typeface="TheSans UHH" panose="020B0502050302020203" pitchFamily="34" charset="0"/>
              </a:rPr>
              <a:t>Setup: stretching over 2 labs (chemistry/optics), everything hands-on</a:t>
            </a:r>
          </a:p>
          <a:p>
            <a:pPr marL="285750" indent="-285750">
              <a:buFont typeface="Arial" panose="020B0604020202020204" pitchFamily="34" charset="0"/>
              <a:buChar char="•"/>
            </a:pPr>
            <a:r>
              <a:rPr lang="en-AU" dirty="0">
                <a:latin typeface="TheSans UHH" panose="020B0502050302020203" pitchFamily="34" charset="0"/>
              </a:rPr>
              <a:t>Data taking: on site-analysis and adjustment, references…, </a:t>
            </a:r>
          </a:p>
          <a:p>
            <a:pPr marL="285750" indent="-285750">
              <a:buFont typeface="Arial" panose="020B0604020202020204" pitchFamily="34" charset="0"/>
              <a:buChar char="•"/>
            </a:pPr>
            <a:r>
              <a:rPr lang="en-AU" dirty="0">
                <a:latin typeface="TheSans UHH" panose="020B0502050302020203" pitchFamily="34" charset="0"/>
              </a:rPr>
              <a:t>Analysis: Using different theoretical models to fit, non-model behaviour of samples</a:t>
            </a:r>
          </a:p>
          <a:p>
            <a:pPr marL="285750" indent="-285750">
              <a:buFont typeface="Arial" panose="020B0604020202020204" pitchFamily="34" charset="0"/>
              <a:buChar char="•"/>
            </a:pPr>
            <a:endParaRPr lang="en-AU" dirty="0">
              <a:latin typeface="TheSans UHH" panose="020B0502050302020203" pitchFamily="34" charset="0"/>
            </a:endParaRPr>
          </a:p>
        </p:txBody>
      </p:sp>
      <p:graphicFrame>
        <p:nvGraphicFramePr>
          <p:cNvPr id="6" name="Table 6">
            <a:extLst>
              <a:ext uri="{FF2B5EF4-FFF2-40B4-BE49-F238E27FC236}">
                <a16:creationId xmlns:a16="http://schemas.microsoft.com/office/drawing/2014/main" id="{0AD08A3D-6BCA-9B2C-E2B9-B96121BD8146}"/>
              </a:ext>
            </a:extLst>
          </p:cNvPr>
          <p:cNvGraphicFramePr>
            <a:graphicFrameLocks noGrp="1"/>
          </p:cNvGraphicFramePr>
          <p:nvPr>
            <p:extLst>
              <p:ext uri="{D42A27DB-BD31-4B8C-83A1-F6EECF244321}">
                <p14:modId xmlns:p14="http://schemas.microsoft.com/office/powerpoint/2010/main" val="74115921"/>
              </p:ext>
            </p:extLst>
          </p:nvPr>
        </p:nvGraphicFramePr>
        <p:xfrm>
          <a:off x="1177179" y="3185683"/>
          <a:ext cx="6685947" cy="1010920"/>
        </p:xfrm>
        <a:graphic>
          <a:graphicData uri="http://schemas.openxmlformats.org/drawingml/2006/table">
            <a:tbl>
              <a:tblPr firstRow="1" bandRow="1">
                <a:tableStyleId>{5C22544A-7EE6-4342-B048-85BDC9FD1C3A}</a:tableStyleId>
              </a:tblPr>
              <a:tblGrid>
                <a:gridCol w="1300099">
                  <a:extLst>
                    <a:ext uri="{9D8B030D-6E8A-4147-A177-3AD203B41FA5}">
                      <a16:colId xmlns:a16="http://schemas.microsoft.com/office/drawing/2014/main" val="2944755881"/>
                    </a:ext>
                  </a:extLst>
                </a:gridCol>
                <a:gridCol w="1593930">
                  <a:extLst>
                    <a:ext uri="{9D8B030D-6E8A-4147-A177-3AD203B41FA5}">
                      <a16:colId xmlns:a16="http://schemas.microsoft.com/office/drawing/2014/main" val="2505008834"/>
                    </a:ext>
                  </a:extLst>
                </a:gridCol>
                <a:gridCol w="1329179">
                  <a:extLst>
                    <a:ext uri="{9D8B030D-6E8A-4147-A177-3AD203B41FA5}">
                      <a16:colId xmlns:a16="http://schemas.microsoft.com/office/drawing/2014/main" val="4198882405"/>
                    </a:ext>
                  </a:extLst>
                </a:gridCol>
                <a:gridCol w="1272619">
                  <a:extLst>
                    <a:ext uri="{9D8B030D-6E8A-4147-A177-3AD203B41FA5}">
                      <a16:colId xmlns:a16="http://schemas.microsoft.com/office/drawing/2014/main" val="598727198"/>
                    </a:ext>
                  </a:extLst>
                </a:gridCol>
                <a:gridCol w="1190120">
                  <a:extLst>
                    <a:ext uri="{9D8B030D-6E8A-4147-A177-3AD203B41FA5}">
                      <a16:colId xmlns:a16="http://schemas.microsoft.com/office/drawing/2014/main" val="463183000"/>
                    </a:ext>
                  </a:extLst>
                </a:gridCol>
              </a:tblGrid>
              <a:tr h="370840">
                <a:tc>
                  <a:txBody>
                    <a:bodyPr/>
                    <a:lstStyle/>
                    <a:p>
                      <a:r>
                        <a:rPr lang="en-US" dirty="0"/>
                        <a:t>Theory / preparation</a:t>
                      </a:r>
                    </a:p>
                  </a:txBody>
                  <a:tcPr/>
                </a:tc>
                <a:tc>
                  <a:txBody>
                    <a:bodyPr/>
                    <a:lstStyle/>
                    <a:p>
                      <a:r>
                        <a:rPr lang="en-US" dirty="0"/>
                        <a:t>Setup / experimental</a:t>
                      </a:r>
                    </a:p>
                  </a:txBody>
                  <a:tcPr/>
                </a:tc>
                <a:tc>
                  <a:txBody>
                    <a:bodyPr/>
                    <a:lstStyle/>
                    <a:p>
                      <a:r>
                        <a:rPr lang="en-US" dirty="0"/>
                        <a:t> Data taking</a:t>
                      </a:r>
                    </a:p>
                  </a:txBody>
                  <a:tcPr/>
                </a:tc>
                <a:tc>
                  <a:txBody>
                    <a:bodyPr/>
                    <a:lstStyle/>
                    <a:p>
                      <a:r>
                        <a:rPr lang="en-US" dirty="0"/>
                        <a:t>Analysis</a:t>
                      </a:r>
                    </a:p>
                  </a:txBody>
                  <a:tcPr/>
                </a:tc>
                <a:tc>
                  <a:txBody>
                    <a:bodyPr/>
                    <a:lstStyle/>
                    <a:p>
                      <a:r>
                        <a:rPr lang="en-US" dirty="0"/>
                        <a:t>Protocol</a:t>
                      </a:r>
                    </a:p>
                  </a:txBody>
                  <a:tcPr/>
                </a:tc>
                <a:extLst>
                  <a:ext uri="{0D108BD9-81ED-4DB2-BD59-A6C34878D82A}">
                    <a16:rowId xmlns:a16="http://schemas.microsoft.com/office/drawing/2014/main" val="4014264104"/>
                  </a:ext>
                </a:extLst>
              </a:tr>
              <a:tr h="370840">
                <a:tc>
                  <a:txBody>
                    <a:bodyPr/>
                    <a:lstStyle/>
                    <a:p>
                      <a:r>
                        <a:rPr lang="en-US" dirty="0"/>
                        <a:t>3</a:t>
                      </a:r>
                    </a:p>
                  </a:txBody>
                  <a:tcPr/>
                </a:tc>
                <a:tc>
                  <a:txBody>
                    <a:bodyPr/>
                    <a:lstStyle/>
                    <a:p>
                      <a:r>
                        <a:rPr lang="en-US" dirty="0"/>
                        <a:t>2</a:t>
                      </a:r>
                    </a:p>
                  </a:txBody>
                  <a:tcPr/>
                </a:tc>
                <a:tc>
                  <a:txBody>
                    <a:bodyPr/>
                    <a:lstStyle/>
                    <a:p>
                      <a:r>
                        <a:rPr lang="en-US" dirty="0"/>
                        <a:t>3</a:t>
                      </a:r>
                    </a:p>
                  </a:txBody>
                  <a:tcPr/>
                </a:tc>
                <a:tc>
                  <a:txBody>
                    <a:bodyPr/>
                    <a:lstStyle/>
                    <a:p>
                      <a:r>
                        <a:rPr lang="en-US" dirty="0"/>
                        <a:t>2</a:t>
                      </a:r>
                    </a:p>
                  </a:txBody>
                  <a:tcPr/>
                </a:tc>
                <a:tc>
                  <a:txBody>
                    <a:bodyPr/>
                    <a:lstStyle/>
                    <a:p>
                      <a:r>
                        <a:rPr lang="en-US" dirty="0"/>
                        <a:t>2-3</a:t>
                      </a:r>
                    </a:p>
                  </a:txBody>
                  <a:tcPr/>
                </a:tc>
                <a:extLst>
                  <a:ext uri="{0D108BD9-81ED-4DB2-BD59-A6C34878D82A}">
                    <a16:rowId xmlns:a16="http://schemas.microsoft.com/office/drawing/2014/main" val="1680257455"/>
                  </a:ext>
                </a:extLst>
              </a:tr>
            </a:tbl>
          </a:graphicData>
        </a:graphic>
      </p:graphicFrame>
      <p:sp>
        <p:nvSpPr>
          <p:cNvPr id="4" name="Foliennummernplatzhalter 3"/>
          <p:cNvSpPr>
            <a:spLocks noGrp="1"/>
          </p:cNvSpPr>
          <p:nvPr>
            <p:ph type="sldNum" sz="quarter" idx="12"/>
          </p:nvPr>
        </p:nvSpPr>
        <p:spPr/>
        <p:txBody>
          <a:bodyPr/>
          <a:lstStyle/>
          <a:p>
            <a:fld id="{3E01A2B2-10AD-754B-9B4C-E5B6FED423D0}" type="slidenum">
              <a:rPr lang="de-DE" smtClean="0"/>
              <a:pPr/>
              <a:t>9</a:t>
            </a:fld>
            <a:endParaRPr lang="de-DE"/>
          </a:p>
        </p:txBody>
      </p:sp>
    </p:spTree>
    <p:extLst>
      <p:ext uri="{BB962C8B-B14F-4D97-AF65-F5344CB8AC3E}">
        <p14:creationId xmlns:p14="http://schemas.microsoft.com/office/powerpoint/2010/main" val="3647573125"/>
      </p:ext>
    </p:extLst>
  </p:cSld>
  <p:clrMapOvr>
    <a:masterClrMapping/>
  </p:clrMapOvr>
</p:sld>
</file>

<file path=ppt/theme/theme1.xml><?xml version="1.0" encoding="utf-8"?>
<a:theme xmlns:a="http://schemas.openxmlformats.org/drawingml/2006/main" na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B9CFC6FD13B34492135B9F3D6D1C3E" ma:contentTypeVersion="4" ma:contentTypeDescription="Ein neues Dokument erstellen." ma:contentTypeScope="" ma:versionID="d4ad4cf7eee5d99c9b8218d470ae6958">
  <xsd:schema xmlns:xsd="http://www.w3.org/2001/XMLSchema" xmlns:xs="http://www.w3.org/2001/XMLSchema" xmlns:p="http://schemas.microsoft.com/office/2006/metadata/properties" xmlns:ns2="d3855cab-08fb-42b8-ae15-410cbed072ae" targetNamespace="http://schemas.microsoft.com/office/2006/metadata/properties" ma:root="true" ma:fieldsID="ee2f850ae60263834968bbd48c165e67" ns2:_="">
    <xsd:import namespace="d3855cab-08fb-42b8-ae15-410cbed072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55cab-08fb-42b8-ae15-410cbed072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FBCE6A-857E-4412-9D42-6195027DD9CE}">
  <ds:schemaRefs>
    <ds:schemaRef ds:uri="http://schemas.microsoft.com/sharepoint/v3/contenttype/forms"/>
  </ds:schemaRefs>
</ds:datastoreItem>
</file>

<file path=customXml/itemProps2.xml><?xml version="1.0" encoding="utf-8"?>
<ds:datastoreItem xmlns:ds="http://schemas.openxmlformats.org/officeDocument/2006/customXml" ds:itemID="{32BBD9FB-282A-403B-BDFF-3A9BADCD3586}">
  <ds:schemaRefs>
    <ds:schemaRef ds:uri="http://purl.org/dc/dcmitype/"/>
    <ds:schemaRef ds:uri="d3855cab-08fb-42b8-ae15-410cbed072ae"/>
    <ds:schemaRef ds:uri="http://purl.org/dc/terms/"/>
    <ds:schemaRef ds:uri="http://schemas.openxmlformats.org/package/2006/metadata/core-properties"/>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27C88561-D705-4ADF-9422-5D1E9084E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855cab-08fb-42b8-ae15-410cbed072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1221</Words>
  <Application>Microsoft Office PowerPoint</Application>
  <PresentationFormat>Bildschirmpräsentation (16:9)</PresentationFormat>
  <Paragraphs>172</Paragraphs>
  <Slides>12</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Calibri</vt:lpstr>
      <vt:lpstr>TheSans UHH</vt:lpstr>
      <vt:lpstr>TheSans UHH Bold Caps</vt:lpstr>
      <vt:lpstr>TheSans UHH SemiLight Caps</vt:lpstr>
      <vt:lpstr>MASTER</vt:lpstr>
      <vt:lpstr>F-Praktikum Review Day</vt:lpstr>
      <vt:lpstr>TSCPC Fluorescence</vt:lpstr>
      <vt:lpstr>Setup</vt:lpstr>
      <vt:lpstr>Setup</vt:lpstr>
      <vt:lpstr>Aim and precision</vt:lpstr>
      <vt:lpstr>Specific points of reflection</vt:lpstr>
      <vt:lpstr>Specific points of reflection</vt:lpstr>
      <vt:lpstr>Specific points of reflection</vt:lpstr>
      <vt:lpstr>Grade your experiment</vt:lpstr>
      <vt:lpstr>Specific points of reflection</vt:lpstr>
      <vt:lpstr>Specific points of reflection</vt:lpstr>
      <vt:lpstr>Specific points of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bbesner@physnet.uni-hamburg.de</dc:creator>
  <cp:lastModifiedBy>Malte van Heek</cp:lastModifiedBy>
  <cp:revision>50</cp:revision>
  <dcterms:created xsi:type="dcterms:W3CDTF">2017-11-14T09:58:03Z</dcterms:created>
  <dcterms:modified xsi:type="dcterms:W3CDTF">2023-05-09T19:59:00Z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0x010100BBB9CFC6FD13B34492135B9F3D6D1C3E</vt:lpwstr>
  </property>
</Properties>
</file>