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106" r:id="rId6"/>
    <p:sldId id="2112" r:id="rId7"/>
    <p:sldId id="2110" r:id="rId8"/>
    <p:sldId id="2114" r:id="rId9"/>
    <p:sldId id="2108" r:id="rId10"/>
    <p:sldId id="2113" r:id="rId11"/>
    <p:sldId id="2115" r:id="rId12"/>
    <p:sldId id="2117" r:id="rId13"/>
    <p:sldId id="333" r:id="rId14"/>
    <p:sldId id="2107" r:id="rId15"/>
    <p:sldId id="2118" r:id="rId16"/>
  </p:sldIdLst>
  <p:sldSz cx="9144000" cy="5143500" type="screen16x9"/>
  <p:notesSz cx="7099300" cy="102346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C00"/>
    <a:srgbClr val="3B515B"/>
    <a:srgbClr val="0000FF"/>
    <a:srgbClr val="FF00FF"/>
    <a:srgbClr val="009C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9"/>
    <p:restoredTop sz="94762"/>
  </p:normalViewPr>
  <p:slideViewPr>
    <p:cSldViewPr snapToObjects="1">
      <p:cViewPr varScale="1">
        <p:scale>
          <a:sx n="156" d="100"/>
          <a:sy n="156" d="100"/>
        </p:scale>
        <p:origin x="864" y="168"/>
      </p:cViewPr>
      <p:guideLst>
        <p:guide orient="horz" pos="1620"/>
        <p:guide pos="3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258C776-7C18-B949-97DF-39CBC6DDD316}" type="datetimeFigureOut">
              <a:rPr lang="de-DE" smtClean="0"/>
              <a:t>09.05.23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350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350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5C32CC4-EFAE-684B-BC4D-58824F7590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308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1288" y="860425"/>
            <a:ext cx="7631113" cy="42941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9030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32CC4-EFAE-684B-BC4D-58824F759099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6222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32CC4-EFAE-684B-BC4D-58824F759099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9603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32CC4-EFAE-684B-BC4D-58824F759099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6999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32CC4-EFAE-684B-BC4D-58824F759099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0021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32CC4-EFAE-684B-BC4D-58824F759099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5011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32CC4-EFAE-684B-BC4D-58824F759099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121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32CC4-EFAE-684B-BC4D-58824F759099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5253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32CC4-EFAE-684B-BC4D-58824F759099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1196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32CC4-EFAE-684B-BC4D-58824F759099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944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32CC4-EFAE-684B-BC4D-58824F759099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0476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grafiker/Downloads/background-84678_1920.jp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grafiker/Downloads/texture-2065389_1920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Users/grafiker/Downloads/leaf-2664246_1920.jpg" TargetMode="Externa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-84678_1920.jpg" descr="/Users/grafiker/Downloads/background-84678_1920.jpg"/>
          <p:cNvPicPr>
            <a:picLocks noChangeAspect="1"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052006"/>
            <a:ext cx="9144000" cy="3817829"/>
          </a:xfrm>
          <a:prstGeom prst="rect">
            <a:avLst/>
          </a:prstGeom>
        </p:spPr>
      </p:pic>
      <p:sp>
        <p:nvSpPr>
          <p:cNvPr id="7" name="Bildplatzhalt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052006"/>
            <a:ext cx="9144000" cy="381782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TheSans UHH"/>
              </a:defRPr>
            </a:lvl1pPr>
          </a:lstStyle>
          <a:p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122735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eer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 userDrawn="1"/>
        </p:nvCxnSpPr>
        <p:spPr>
          <a:xfrm>
            <a:off x="0" y="1059582"/>
            <a:ext cx="9144000" cy="0"/>
          </a:xfrm>
          <a:prstGeom prst="line">
            <a:avLst/>
          </a:prstGeom>
          <a:ln w="25400">
            <a:solidFill>
              <a:srgbClr val="009CD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06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.TITEL-Folie (He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 descr="Titelbild_DichantEsa1Pano_Hell_Hoehe1470px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9144"/>
            <a:ext cx="9144000" cy="403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ußzeilenplatzhalter 4"/>
          <p:cNvSpPr txBox="1">
            <a:spLocks/>
          </p:cNvSpPr>
          <p:nvPr userDrawn="1"/>
        </p:nvSpPr>
        <p:spPr>
          <a:xfrm>
            <a:off x="454025" y="4847035"/>
            <a:ext cx="8459788" cy="296465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>
                <a:cs typeface="+mn-cs"/>
              </a:rPr>
              <a:t>Verfasser/in</a:t>
            </a:r>
          </a:p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cs typeface="+mn-cs"/>
              </a:rPr>
              <a:t>Webadresse, E-Mail oder sonstige Referenz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232288"/>
            <a:ext cx="7772400" cy="1178727"/>
          </a:xfrm>
        </p:spPr>
        <p:txBody>
          <a:bodyPr>
            <a:normAutofit/>
          </a:bodyPr>
          <a:lstStyle>
            <a:lvl1pPr algn="ctr">
              <a:lnSpc>
                <a:spcPts val="4800"/>
              </a:lnSpc>
              <a:defRPr sz="3800" b="1">
                <a:solidFill>
                  <a:srgbClr val="E2001A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49119"/>
            <a:ext cx="6400800" cy="1314450"/>
          </a:xfrm>
        </p:spPr>
        <p:txBody>
          <a:bodyPr>
            <a:normAutofit/>
          </a:bodyPr>
          <a:lstStyle>
            <a:lvl1pPr marL="0" indent="0" algn="ctr">
              <a:lnSpc>
                <a:spcPts val="3600"/>
              </a:lnSpc>
              <a:buNone/>
              <a:defRPr sz="2800" b="1">
                <a:solidFill>
                  <a:srgbClr val="96969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42800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81D63A85-5788-8041-9BF6-14A0E969A5F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2000250" y="0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295925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Leer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 userDrawn="1"/>
        </p:nvCxnSpPr>
        <p:spPr>
          <a:xfrm>
            <a:off x="0" y="1059582"/>
            <a:ext cx="9144000" cy="0"/>
          </a:xfrm>
          <a:prstGeom prst="line">
            <a:avLst/>
          </a:prstGeom>
          <a:ln w="25400">
            <a:solidFill>
              <a:srgbClr val="009CD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9F82323-780D-4E8E-AEA2-0D9976BC1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260E44-83CF-4625-AA00-53DBF363D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96DD-6AC0-5146-850C-6B4BAB2E0292}" type="datetime1">
              <a:rPr lang="de-DE" smtClean="0"/>
              <a:t>09.05.23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1689ED-9455-48A9-81F9-8EA746A0A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900AB6-2D92-4838-B899-BC191E3D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A2B2-10AD-754B-9B4C-E5B6FED423D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9668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_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-84678_1920.jpg"/>
          <p:cNvPicPr>
            <a:picLocks noChangeAspect="1"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-1" y="1052006"/>
            <a:ext cx="4497917" cy="3826775"/>
          </a:xfrm>
          <a:prstGeom prst="rect">
            <a:avLst/>
          </a:prstGeom>
        </p:spPr>
      </p:pic>
      <p:pic>
        <p:nvPicPr>
          <p:cNvPr id="13" name="background-84678_1920.jpg"/>
          <p:cNvPicPr>
            <a:picLocks noChangeAspect="1"/>
          </p:cNvPicPr>
          <p:nvPr userDrawn="1"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6083" y="1052007"/>
            <a:ext cx="4497917" cy="3817828"/>
          </a:xfrm>
          <a:prstGeom prst="rect">
            <a:avLst/>
          </a:prstGeom>
        </p:spPr>
      </p:pic>
      <p:sp>
        <p:nvSpPr>
          <p:cNvPr id="16" name="Bildplatzhalter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052513"/>
            <a:ext cx="4497388" cy="38179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TheSans UHH"/>
              </a:defRPr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18" name="Bildplatzhalter 17"/>
          <p:cNvSpPr>
            <a:spLocks noGrp="1"/>
          </p:cNvSpPr>
          <p:nvPr>
            <p:ph type="pic" sz="quarter" idx="11" hasCustomPrompt="1"/>
          </p:nvPr>
        </p:nvSpPr>
        <p:spPr>
          <a:xfrm>
            <a:off x="4646083" y="1052513"/>
            <a:ext cx="4497917" cy="381732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TheSans UHH"/>
              </a:defRPr>
            </a:lvl1pPr>
          </a:lstStyle>
          <a:p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373811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_einfarbiger_HG_Stein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1052006"/>
            <a:ext cx="9144000" cy="3817829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0">
                <a:srgbClr val="3B515B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5622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_einfarbiger_HG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1052006"/>
            <a:ext cx="9144000" cy="3817829"/>
          </a:xfrm>
          <a:prstGeom prst="rect">
            <a:avLst/>
          </a:prstGeom>
          <a:solidFill>
            <a:srgbClr val="009C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3842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 userDrawn="1"/>
        </p:nvCxnSpPr>
        <p:spPr>
          <a:xfrm>
            <a:off x="0" y="771550"/>
            <a:ext cx="9144000" cy="0"/>
          </a:xfrm>
          <a:prstGeom prst="line">
            <a:avLst/>
          </a:prstGeom>
          <a:ln w="25400">
            <a:solidFill>
              <a:srgbClr val="009CD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089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b_Headline_und_Text_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 userDrawn="1"/>
        </p:nvCxnSpPr>
        <p:spPr>
          <a:xfrm>
            <a:off x="0" y="1059582"/>
            <a:ext cx="9144000" cy="0"/>
          </a:xfrm>
          <a:prstGeom prst="line">
            <a:avLst/>
          </a:prstGeom>
          <a:ln w="25400">
            <a:solidFill>
              <a:srgbClr val="009CD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14769" y="1203598"/>
            <a:ext cx="8353425" cy="503882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latin typeface="TheSans UHH Bold Caps"/>
              </a:defRPr>
            </a:lvl1pPr>
            <a:lvl2pPr>
              <a:defRPr sz="2600">
                <a:latin typeface="TheSans UHH Bold Caps"/>
              </a:defRPr>
            </a:lvl2pPr>
            <a:lvl3pPr>
              <a:defRPr sz="2600">
                <a:latin typeface="TheSans UHH Bold Caps"/>
              </a:defRPr>
            </a:lvl3pPr>
            <a:lvl4pPr>
              <a:defRPr sz="2600">
                <a:latin typeface="TheSans UHH Bold Caps"/>
              </a:defRPr>
            </a:lvl4pPr>
            <a:lvl5pPr>
              <a:defRPr sz="2600">
                <a:latin typeface="TheSans UHH Bold Cap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214770" y="1779662"/>
            <a:ext cx="4171028" cy="288032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TheSans UHH"/>
              </a:defRPr>
            </a:lvl1pPr>
            <a:lvl2pPr>
              <a:defRPr sz="2600">
                <a:latin typeface="TheSans UHH Bold Caps"/>
              </a:defRPr>
            </a:lvl2pPr>
            <a:lvl3pPr>
              <a:defRPr sz="2600">
                <a:latin typeface="TheSans UHH Bold Caps"/>
              </a:defRPr>
            </a:lvl3pPr>
            <a:lvl4pPr>
              <a:defRPr sz="2600">
                <a:latin typeface="TheSans UHH Bold Caps"/>
              </a:defRPr>
            </a:lvl4pPr>
            <a:lvl5pPr>
              <a:defRPr sz="2600">
                <a:latin typeface="TheSans UHH Bold Cap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4572000" y="1779662"/>
            <a:ext cx="4171028" cy="288032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TheSans UHH"/>
              </a:defRPr>
            </a:lvl1pPr>
            <a:lvl2pPr>
              <a:defRPr sz="2600">
                <a:latin typeface="TheSans UHH Bold Caps"/>
              </a:defRPr>
            </a:lvl2pPr>
            <a:lvl3pPr>
              <a:defRPr sz="2600">
                <a:latin typeface="TheSans UHH Bold Caps"/>
              </a:defRPr>
            </a:lvl3pPr>
            <a:lvl4pPr>
              <a:defRPr sz="2600">
                <a:latin typeface="TheSans UHH Bold Caps"/>
              </a:defRPr>
            </a:lvl4pPr>
            <a:lvl5pPr>
              <a:defRPr sz="2600">
                <a:latin typeface="TheSans UHH Bold Cap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9351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c_Headline_Text_und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 userDrawn="1"/>
        </p:nvCxnSpPr>
        <p:spPr>
          <a:xfrm>
            <a:off x="0" y="1059582"/>
            <a:ext cx="9144000" cy="0"/>
          </a:xfrm>
          <a:prstGeom prst="line">
            <a:avLst/>
          </a:prstGeom>
          <a:ln w="25400">
            <a:solidFill>
              <a:srgbClr val="009CD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14769" y="1203598"/>
            <a:ext cx="8353425" cy="503882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latin typeface="TheSans UHH Bold Caps"/>
              </a:defRPr>
            </a:lvl1pPr>
            <a:lvl2pPr>
              <a:defRPr sz="2600">
                <a:latin typeface="TheSans UHH Bold Caps"/>
              </a:defRPr>
            </a:lvl2pPr>
            <a:lvl3pPr>
              <a:defRPr sz="2600">
                <a:latin typeface="TheSans UHH Bold Caps"/>
              </a:defRPr>
            </a:lvl3pPr>
            <a:lvl4pPr>
              <a:defRPr sz="2600">
                <a:latin typeface="TheSans UHH Bold Caps"/>
              </a:defRPr>
            </a:lvl4pPr>
            <a:lvl5pPr>
              <a:defRPr sz="2600">
                <a:latin typeface="TheSans UHH Bold Cap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214770" y="1779662"/>
            <a:ext cx="4171028" cy="288032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TheSans UHH"/>
              </a:defRPr>
            </a:lvl1pPr>
            <a:lvl2pPr>
              <a:defRPr sz="2600">
                <a:latin typeface="TheSans UHH Bold Caps"/>
              </a:defRPr>
            </a:lvl2pPr>
            <a:lvl3pPr>
              <a:defRPr sz="2600">
                <a:latin typeface="TheSans UHH Bold Caps"/>
              </a:defRPr>
            </a:lvl3pPr>
            <a:lvl4pPr>
              <a:defRPr sz="2600">
                <a:latin typeface="TheSans UHH Bold Caps"/>
              </a:defRPr>
            </a:lvl4pPr>
            <a:lvl5pPr>
              <a:defRPr sz="2600">
                <a:latin typeface="TheSans UHH Bold Cap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1928627"/>
            <a:ext cx="4572000" cy="273068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371523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d_Headline_Text_und_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 userDrawn="1"/>
        </p:nvCxnSpPr>
        <p:spPr>
          <a:xfrm>
            <a:off x="0" y="1059582"/>
            <a:ext cx="9144000" cy="0"/>
          </a:xfrm>
          <a:prstGeom prst="line">
            <a:avLst/>
          </a:prstGeom>
          <a:ln w="25400">
            <a:solidFill>
              <a:srgbClr val="009CD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14769" y="1203598"/>
            <a:ext cx="8353425" cy="503882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latin typeface="TheSans UHH Bold Caps"/>
              </a:defRPr>
            </a:lvl1pPr>
            <a:lvl2pPr>
              <a:defRPr sz="2600">
                <a:latin typeface="TheSans UHH Bold Caps"/>
              </a:defRPr>
            </a:lvl2pPr>
            <a:lvl3pPr>
              <a:defRPr sz="2600">
                <a:latin typeface="TheSans UHH Bold Caps"/>
              </a:defRPr>
            </a:lvl3pPr>
            <a:lvl4pPr>
              <a:defRPr sz="2600">
                <a:latin typeface="TheSans UHH Bold Caps"/>
              </a:defRPr>
            </a:lvl4pPr>
            <a:lvl5pPr>
              <a:defRPr sz="2600">
                <a:latin typeface="TheSans UHH Bold Cap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214770" y="1779662"/>
            <a:ext cx="4171028" cy="288032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TheSans UHH"/>
              </a:defRPr>
            </a:lvl1pPr>
            <a:lvl2pPr>
              <a:defRPr sz="2600">
                <a:latin typeface="TheSans UHH Bold Caps"/>
              </a:defRPr>
            </a:lvl2pPr>
            <a:lvl3pPr>
              <a:defRPr sz="2600">
                <a:latin typeface="TheSans UHH Bold Caps"/>
              </a:defRPr>
            </a:lvl3pPr>
            <a:lvl4pPr>
              <a:defRPr sz="2600">
                <a:latin typeface="TheSans UHH Bold Caps"/>
              </a:defRPr>
            </a:lvl4pPr>
            <a:lvl5pPr>
              <a:defRPr sz="2600">
                <a:latin typeface="TheSans UHH Bold Cap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abellenplatzhalter 11"/>
          <p:cNvSpPr>
            <a:spLocks noGrp="1"/>
          </p:cNvSpPr>
          <p:nvPr>
            <p:ph type="tbl" sz="quarter" idx="16"/>
          </p:nvPr>
        </p:nvSpPr>
        <p:spPr>
          <a:xfrm>
            <a:off x="4572000" y="1779662"/>
            <a:ext cx="4248472" cy="287965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 dirty="0"/>
              <a:t>Tabelle</a:t>
            </a:r>
          </a:p>
        </p:txBody>
      </p:sp>
    </p:spTree>
    <p:extLst>
      <p:ext uri="{BB962C8B-B14F-4D97-AF65-F5344CB8AC3E}">
        <p14:creationId xmlns:p14="http://schemas.microsoft.com/office/powerpoint/2010/main" val="3406152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afiken_Tabellen_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 userDrawn="1"/>
        </p:nvCxnSpPr>
        <p:spPr>
          <a:xfrm>
            <a:off x="0" y="1059582"/>
            <a:ext cx="9144000" cy="0"/>
          </a:xfrm>
          <a:prstGeom prst="line">
            <a:avLst/>
          </a:prstGeom>
          <a:ln w="25400">
            <a:solidFill>
              <a:srgbClr val="009CD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Inhaltsplatzhalter 21"/>
          <p:cNvSpPr>
            <a:spLocks noGrp="1"/>
          </p:cNvSpPr>
          <p:nvPr>
            <p:ph sz="quarter" idx="13" hasCustomPrompt="1"/>
          </p:nvPr>
        </p:nvSpPr>
        <p:spPr>
          <a:xfrm>
            <a:off x="323528" y="1347614"/>
            <a:ext cx="8496944" cy="3312368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TheSans UHH"/>
              </a:defRPr>
            </a:lvl1pPr>
            <a:lvl2pPr>
              <a:defRPr sz="2600">
                <a:latin typeface="TheSans UHH"/>
              </a:defRPr>
            </a:lvl2pPr>
            <a:lvl3pPr>
              <a:defRPr sz="2600">
                <a:latin typeface="TheSans UHH"/>
              </a:defRPr>
            </a:lvl3pPr>
            <a:lvl4pPr>
              <a:defRPr sz="2600">
                <a:latin typeface="TheSans UHH"/>
              </a:defRPr>
            </a:lvl4pPr>
            <a:lvl5pPr>
              <a:defRPr sz="2600">
                <a:latin typeface="TheSans UHH"/>
              </a:defRPr>
            </a:lvl5pPr>
          </a:lstStyle>
          <a:p>
            <a:pPr lvl="0"/>
            <a:r>
              <a:rPr lang="de-DE" dirty="0"/>
              <a:t>Grafiken, Tabellen, Bilder, etc.</a:t>
            </a:r>
          </a:p>
        </p:txBody>
      </p:sp>
    </p:spTree>
    <p:extLst>
      <p:ext uri="{BB962C8B-B14F-4D97-AF65-F5344CB8AC3E}">
        <p14:creationId xmlns:p14="http://schemas.microsoft.com/office/powerpoint/2010/main" val="345465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A2B2-10AD-754B-9B4C-E5B6FED423D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514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3" r:id="rId3"/>
    <p:sldLayoutId id="2147483654" r:id="rId4"/>
    <p:sldLayoutId id="2147483650" r:id="rId5"/>
    <p:sldLayoutId id="2147483656" r:id="rId6"/>
    <p:sldLayoutId id="2147483657" r:id="rId7"/>
    <p:sldLayoutId id="2147483659" r:id="rId8"/>
    <p:sldLayoutId id="2147483649" r:id="rId9"/>
    <p:sldLayoutId id="2147483658" r:id="rId10"/>
    <p:sldLayoutId id="2147483660" r:id="rId11"/>
    <p:sldLayoutId id="2147483662" r:id="rId12"/>
    <p:sldLayoutId id="2147483663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1550"/>
            <a:ext cx="7772400" cy="1178727"/>
          </a:xfrm>
        </p:spPr>
        <p:txBody>
          <a:bodyPr>
            <a:normAutofit fontScale="90000"/>
          </a:bodyPr>
          <a:lstStyle/>
          <a:p>
            <a:r>
              <a:rPr lang="de-DE" dirty="0"/>
              <a:t>Der Mößbauereffekt</a:t>
            </a:r>
            <a:br>
              <a:rPr lang="de-DE" dirty="0"/>
            </a:br>
            <a:endParaRPr lang="de-DE" dirty="0"/>
          </a:p>
        </p:txBody>
      </p:sp>
      <p:sp>
        <p:nvSpPr>
          <p:cNvPr id="17411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800" u="sng" dirty="0"/>
              <a:t>Georg </a:t>
            </a:r>
            <a:r>
              <a:rPr lang="en-US" sz="1800" u="sng" dirty="0" err="1"/>
              <a:t>Steinbrück</a:t>
            </a:r>
            <a:endParaRPr lang="en-US" sz="1800" dirty="0"/>
          </a:p>
          <a:p>
            <a:r>
              <a:rPr lang="en-US" sz="1800" dirty="0"/>
              <a:t> 10.5.2023, 2023</a:t>
            </a:r>
          </a:p>
        </p:txBody>
      </p:sp>
      <p:sp>
        <p:nvSpPr>
          <p:cNvPr id="3" name="AutoShape 2" descr="Bildergebnis für bmbf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AutoShape 4" descr="Bildergebnis für bmbf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6" descr="Bildergebnis für bmbf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53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C6072-FF36-06D1-0685-9778EB93F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426" y="150829"/>
            <a:ext cx="5783148" cy="592121"/>
          </a:xfrm>
        </p:spPr>
        <p:txBody>
          <a:bodyPr/>
          <a:lstStyle/>
          <a:p>
            <a:r>
              <a:rPr lang="en-US" dirty="0"/>
              <a:t>Grade your experiment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B4F78C-6016-52AD-65A3-15DC91BFA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E40280-7012-4EA0-A169-AA9A4083F538}"/>
              </a:ext>
            </a:extLst>
          </p:cNvPr>
          <p:cNvSpPr txBox="1"/>
          <p:nvPr/>
        </p:nvSpPr>
        <p:spPr>
          <a:xfrm>
            <a:off x="329939" y="1266343"/>
            <a:ext cx="838042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dirty="0">
                <a:solidFill>
                  <a:schemeClr val="tx1"/>
                </a:solidFill>
                <a:latin typeface="TheSans UHH" panose="020B0502050302020203" pitchFamily="34" charset="0"/>
              </a:rPr>
              <a:t>Each F-</a:t>
            </a:r>
            <a:r>
              <a:rPr lang="en-AU" dirty="0" err="1">
                <a:latin typeface="TheSans UHH" panose="020B0502050302020203" pitchFamily="34" charset="0"/>
              </a:rPr>
              <a:t>P</a:t>
            </a:r>
            <a:r>
              <a:rPr lang="en-AU" sz="1800" dirty="0" err="1">
                <a:solidFill>
                  <a:schemeClr val="tx1"/>
                </a:solidFill>
                <a:latin typeface="TheSans UHH" panose="020B0502050302020203" pitchFamily="34" charset="0"/>
              </a:rPr>
              <a:t>raktikum</a:t>
            </a:r>
            <a:r>
              <a:rPr lang="en-AU" sz="1800" dirty="0">
                <a:solidFill>
                  <a:schemeClr val="tx1"/>
                </a:solidFill>
                <a:latin typeface="TheSans UHH" panose="020B0502050302020203" pitchFamily="34" charset="0"/>
              </a:rPr>
              <a:t> experiment accounts for 2.5 LP (= 2.5 Semester </a:t>
            </a:r>
            <a:r>
              <a:rPr lang="en-AU" sz="1800" dirty="0" err="1">
                <a:solidFill>
                  <a:schemeClr val="tx1"/>
                </a:solidFill>
                <a:latin typeface="TheSans UHH" panose="020B0502050302020203" pitchFamily="34" charset="0"/>
              </a:rPr>
              <a:t>Wochen</a:t>
            </a:r>
            <a:r>
              <a:rPr lang="en-AU" sz="1800" dirty="0">
                <a:solidFill>
                  <a:schemeClr val="tx1"/>
                </a:solidFill>
                <a:latin typeface="TheSans UHH" panose="020B0502050302020203" pitchFamily="34" charset="0"/>
              </a:rPr>
              <a:t> </a:t>
            </a:r>
            <a:r>
              <a:rPr lang="en-AU" sz="1800" dirty="0" err="1">
                <a:solidFill>
                  <a:schemeClr val="tx1"/>
                </a:solidFill>
                <a:latin typeface="TheSans UHH" panose="020B0502050302020203" pitchFamily="34" charset="0"/>
              </a:rPr>
              <a:t>Stunden</a:t>
            </a:r>
            <a:r>
              <a:rPr lang="en-AU" sz="1800" dirty="0">
                <a:solidFill>
                  <a:schemeClr val="tx1"/>
                </a:solidFill>
                <a:latin typeface="TheSans UHH" panose="020B0502050302020203" pitchFamily="34" charset="0"/>
              </a:rPr>
              <a:t>)</a:t>
            </a:r>
          </a:p>
          <a:p>
            <a:endParaRPr lang="en-AU" sz="1800" dirty="0">
              <a:solidFill>
                <a:schemeClr val="tx1"/>
              </a:solidFill>
              <a:latin typeface="TheSans UHH" panose="020B0502050302020203" pitchFamily="34" charset="0"/>
            </a:endParaRPr>
          </a:p>
          <a:p>
            <a:r>
              <a:rPr lang="en-AU" sz="1800" dirty="0">
                <a:solidFill>
                  <a:schemeClr val="tx1"/>
                </a:solidFill>
                <a:latin typeface="TheSans UHH" panose="020B0502050302020203" pitchFamily="34" charset="0"/>
              </a:rPr>
              <a:t>This should correspond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1"/>
                </a:solidFill>
                <a:latin typeface="TheSans UHH" panose="020B0502050302020203" pitchFamily="34" charset="0"/>
              </a:rPr>
              <a:t>3 full days Lab in presence [</a:t>
            </a:r>
            <a:r>
              <a:rPr lang="en-AU" sz="1800" dirty="0" err="1">
                <a:solidFill>
                  <a:schemeClr val="tx1"/>
                </a:solidFill>
                <a:latin typeface="TheSans UHH" panose="020B0502050302020203" pitchFamily="34" charset="0"/>
              </a:rPr>
              <a:t>à</a:t>
            </a:r>
            <a:r>
              <a:rPr lang="en-AU" sz="1800" dirty="0">
                <a:solidFill>
                  <a:schemeClr val="tx1"/>
                </a:solidFill>
                <a:latin typeface="TheSans UHH" panose="020B0502050302020203" pitchFamily="34" charset="0"/>
              </a:rPr>
              <a:t> 8h] for data taking &amp; fast analysis 		[24 h]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1"/>
                </a:solidFill>
                <a:latin typeface="TheSans UHH" panose="020B0502050302020203" pitchFamily="34" charset="0"/>
              </a:rPr>
              <a:t>Analysis and Protocol (&lt;20 page) 									[14 h]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TheSans UHH" panose="020B0502050302020203" pitchFamily="34" charset="0"/>
            </a:endParaRPr>
          </a:p>
          <a:p>
            <a:r>
              <a:rPr lang="en-AU" sz="1800" dirty="0">
                <a:solidFill>
                  <a:schemeClr val="tx1"/>
                </a:solidFill>
                <a:latin typeface="TheSans UHH" panose="020B0502050302020203" pitchFamily="34" charset="0"/>
              </a:rPr>
              <a:t>Grade the complexity of the various aspects of your experiment in a scale from 1-5 where 1 is high and 5 low </a:t>
            </a:r>
          </a:p>
          <a:p>
            <a:endParaRPr lang="en-AU" sz="1800" dirty="0">
              <a:solidFill>
                <a:schemeClr val="tx1"/>
              </a:solidFill>
              <a:latin typeface="TheSans UHH" panose="020B0502050302020203" pitchFamily="34" charset="0"/>
            </a:endParaRPr>
          </a:p>
          <a:p>
            <a:endParaRPr lang="en-AU" sz="1800" dirty="0">
              <a:solidFill>
                <a:schemeClr val="tx1"/>
              </a:solidFill>
              <a:latin typeface="TheSans UHH" panose="020B0502050302020203" pitchFamily="34" charset="0"/>
            </a:endParaRPr>
          </a:p>
          <a:p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AD08A3D-6BCA-9B2C-E2B9-B96121BD81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399541"/>
              </p:ext>
            </p:extLst>
          </p:nvPr>
        </p:nvGraphicFramePr>
        <p:xfrm>
          <a:off x="433633" y="3663984"/>
          <a:ext cx="6685947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099">
                  <a:extLst>
                    <a:ext uri="{9D8B030D-6E8A-4147-A177-3AD203B41FA5}">
                      <a16:colId xmlns:a16="http://schemas.microsoft.com/office/drawing/2014/main" val="2944755881"/>
                    </a:ext>
                  </a:extLst>
                </a:gridCol>
                <a:gridCol w="1593930">
                  <a:extLst>
                    <a:ext uri="{9D8B030D-6E8A-4147-A177-3AD203B41FA5}">
                      <a16:colId xmlns:a16="http://schemas.microsoft.com/office/drawing/2014/main" val="2505008834"/>
                    </a:ext>
                  </a:extLst>
                </a:gridCol>
                <a:gridCol w="1329179">
                  <a:extLst>
                    <a:ext uri="{9D8B030D-6E8A-4147-A177-3AD203B41FA5}">
                      <a16:colId xmlns:a16="http://schemas.microsoft.com/office/drawing/2014/main" val="4198882405"/>
                    </a:ext>
                  </a:extLst>
                </a:gridCol>
                <a:gridCol w="1272619">
                  <a:extLst>
                    <a:ext uri="{9D8B030D-6E8A-4147-A177-3AD203B41FA5}">
                      <a16:colId xmlns:a16="http://schemas.microsoft.com/office/drawing/2014/main" val="598727198"/>
                    </a:ext>
                  </a:extLst>
                </a:gridCol>
                <a:gridCol w="1190120">
                  <a:extLst>
                    <a:ext uri="{9D8B030D-6E8A-4147-A177-3AD203B41FA5}">
                      <a16:colId xmlns:a16="http://schemas.microsoft.com/office/drawing/2014/main" val="463183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Theory / preparation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Setup / experimental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Data taking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Protokol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264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257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573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BC2D7538-DEC9-432B-93F9-3CA201A0966C}" type="slidenum">
              <a:rPr lang="en-US" smtClean="0"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520" y="2139702"/>
            <a:ext cx="9155113" cy="3492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Backup</a:t>
            </a:r>
            <a:endParaRPr lang="en-US" dirty="0">
              <a:latin typeface="Symbol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91426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BC2D7538-DEC9-432B-93F9-3CA201A0966C}" type="slidenum">
              <a:rPr lang="en-US" smtClean="0"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7504" y="821680"/>
            <a:ext cx="9036496" cy="40543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sym typeface="Wingdings" panose="05000000000000000000" pitchFamily="2" charset="2"/>
              </a:rPr>
              <a:t>From Email:</a:t>
            </a:r>
            <a:br>
              <a:rPr lang="en-GB" sz="1050" dirty="0"/>
            </a:br>
            <a:endParaRPr lang="en-GB" sz="105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    scientific content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    aim of the experiment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    experimental setup:      emphasis on challenges and teaching objectives    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    data analysis method:  emphasis on tools and teaching objectives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    key scientific results and their relevance: precision compared to state of the art research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    link to modern research in the physics department (if applicable links to clusters of excellence)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36512" y="-9748"/>
            <a:ext cx="9155113" cy="3492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To cover</a:t>
            </a:r>
            <a:endParaRPr lang="en-US" dirty="0">
              <a:latin typeface="Symbol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01199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BC2D7538-DEC9-432B-93F9-3CA201A0966C}" type="slidenum">
              <a:rPr lang="en-US" smtClean="0"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7504" y="821680"/>
            <a:ext cx="9036496" cy="40543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err="1">
                <a:sym typeface="Wingdings" panose="05000000000000000000" pitchFamily="2" charset="2"/>
              </a:rPr>
              <a:t>Mößbauer</a:t>
            </a:r>
            <a:r>
              <a:rPr lang="en-US" sz="1600" b="1" dirty="0">
                <a:sym typeface="Wingdings" panose="05000000000000000000" pitchFamily="2" charset="2"/>
              </a:rPr>
              <a:t>-Effect</a:t>
            </a:r>
            <a:endParaRPr lang="en-US" sz="1600" dirty="0">
              <a:sym typeface="Wingdings" panose="05000000000000000000" pitchFamily="2" charset="2"/>
            </a:endParaRPr>
          </a:p>
          <a:p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Resonant </a:t>
            </a:r>
            <a:r>
              <a:rPr 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de-D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ecoil</a:t>
            </a: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</a:t>
            </a: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nuclear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emission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absorbtion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atomic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nuclei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bound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a solid</a:t>
            </a:r>
          </a:p>
          <a:p>
            <a:r>
              <a:rPr lang="de-D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Used</a:t>
            </a: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precisio</a:t>
            </a:r>
            <a:r>
              <a:rPr lang="de-DE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de-D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spectroscopy</a:t>
            </a:r>
            <a:r>
              <a:rPr lang="de-D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hyperfine</a:t>
            </a:r>
            <a:r>
              <a:rPr lang="de-D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structure</a:t>
            </a:r>
            <a:r>
              <a:rPr lang="de-D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Fe-57 </a:t>
            </a:r>
            <a:r>
              <a:rPr 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making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Doppler </a:t>
            </a:r>
            <a:r>
              <a:rPr 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How is the experiment linked to the scientific bachelor program?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sz="1600" dirty="0"/>
              <a:t>Linked directly to Physics 5 (Nuclear Physics part of the lecture)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Added value to the experiment to the lectures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sz="1600" dirty="0"/>
              <a:t>Shows how one can measure very small effects with high precision (hyperfine structure: </a:t>
            </a:r>
            <a:r>
              <a:rPr lang="en-GB" sz="1600" dirty="0" err="1"/>
              <a:t>neV</a:t>
            </a:r>
            <a:r>
              <a:rPr lang="en-GB" sz="1600" dirty="0"/>
              <a:t>, Fe-57 transition: 14 keV) with a relatively simple setup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sz="1600" dirty="0"/>
              <a:t>Gaining in-depth understanding of one particular area of nuclear physics</a:t>
            </a:r>
          </a:p>
          <a:p>
            <a:endParaRPr lang="en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36512" y="-9748"/>
            <a:ext cx="9155113" cy="3492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Scientific Content</a:t>
            </a:r>
            <a:endParaRPr lang="en-US" dirty="0">
              <a:latin typeface="Symbol" pitchFamily="2" charset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7ED156-F275-8E80-20DE-91A319E3F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863723"/>
            <a:ext cx="2307208" cy="186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56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BC2D7538-DEC9-432B-93F9-3CA201A0966C}" type="slidenum">
              <a:rPr lang="en-US" smtClean="0"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36512" y="-9748"/>
            <a:ext cx="9155113" cy="3492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Aim of the Experiment</a:t>
            </a:r>
            <a:endParaRPr lang="en-US" dirty="0">
              <a:latin typeface="Symbol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7E3274-02C4-4EA5-2504-956C35E1003D}"/>
              </a:ext>
            </a:extLst>
          </p:cNvPr>
          <p:cNvSpPr txBox="1"/>
          <p:nvPr/>
        </p:nvSpPr>
        <p:spPr>
          <a:xfrm>
            <a:off x="107504" y="821680"/>
            <a:ext cx="892899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What is the emphasis of the experiment?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To get to know an ingenious experimental method to study </a:t>
            </a:r>
            <a:r>
              <a:rPr lang="en-GB" sz="1600" dirty="0" err="1"/>
              <a:t>neV</a:t>
            </a:r>
            <a:r>
              <a:rPr lang="en-GB" sz="1600" dirty="0"/>
              <a:t> effects making use of the Doppler effect: = O(mm/s) velocities </a:t>
            </a:r>
            <a:r>
              <a:rPr lang="en-GB" sz="1600" dirty="0">
                <a:sym typeface="Wingdings" pitchFamily="2" charset="2"/>
              </a:rPr>
              <a:t></a:t>
            </a:r>
            <a:r>
              <a:rPr lang="en-GB" sz="1600" dirty="0" err="1">
                <a:sym typeface="Wingdings" pitchFamily="2" charset="2"/>
              </a:rPr>
              <a:t>neV</a:t>
            </a:r>
            <a:r>
              <a:rPr lang="en-GB" sz="1600" dirty="0">
                <a:sym typeface="Wingdings" pitchFamily="2" charset="2"/>
              </a:rPr>
              <a:t> effects for keV transition: extreme precision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ym typeface="Wingdings" pitchFamily="2" charset="2"/>
              </a:rPr>
              <a:t>Data analysis uses an analysis template in Igor, </a:t>
            </a:r>
            <a:br>
              <a:rPr lang="en-GB" sz="1600" dirty="0">
                <a:sym typeface="Wingdings" pitchFamily="2" charset="2"/>
              </a:rPr>
            </a:br>
            <a:r>
              <a:rPr lang="en-GB" sz="1600" dirty="0">
                <a:sym typeface="Wingdings" pitchFamily="2" charset="2"/>
              </a:rPr>
              <a:t>main challenge: take the fit results and arrive at the quantities to measure: parameters for the hyperfine structure (B-field, µ_A, etc.) plus their uncertainties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Which aspects of the experimental method are particularly important?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/>
              <a:t>Energy calibration </a:t>
            </a:r>
            <a:r>
              <a:rPr lang="en-GB" sz="1600" dirty="0"/>
              <a:t>of the gas proportional counter, </a:t>
            </a:r>
            <a:r>
              <a:rPr lang="en-GB" sz="1600" b="1" dirty="0"/>
              <a:t>calibration of the velocity spectrum </a:t>
            </a:r>
            <a:r>
              <a:rPr lang="en-GB" sz="1600" dirty="0"/>
              <a:t>of the </a:t>
            </a:r>
            <a:r>
              <a:rPr lang="en-GB" sz="1600" dirty="0" err="1"/>
              <a:t>Mössbauer</a:t>
            </a:r>
            <a:r>
              <a:rPr lang="en-GB" sz="1600" dirty="0"/>
              <a:t> drive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How does it compare to state of the art experiments in the research field? </a:t>
            </a:r>
            <a:endParaRPr lang="en-GB" sz="1600" dirty="0">
              <a:sym typeface="Wingdings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err="1">
                <a:sym typeface="Wingdings" pitchFamily="2" charset="2"/>
              </a:rPr>
              <a:t>Mössbauer</a:t>
            </a:r>
            <a:r>
              <a:rPr lang="en-GB" sz="1600" dirty="0">
                <a:sym typeface="Wingdings" pitchFamily="2" charset="2"/>
              </a:rPr>
              <a:t> spectroscopy itself is a classic method and has been around for a while. It is still used for material analysis and in Chemistry today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ym typeface="Wingdings" pitchFamily="2" charset="2"/>
              </a:rPr>
              <a:t>Has been used on the </a:t>
            </a:r>
            <a:r>
              <a:rPr lang="en-GB" sz="1600" dirty="0"/>
              <a:t> Mars rover Opportunity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Used at Petra accelerator in a modified setup </a:t>
            </a:r>
            <a:r>
              <a:rPr lang="en-GB" sz="1600" dirty="0">
                <a:sym typeface="Wingdings" pitchFamily="2" charset="2"/>
              </a:rPr>
              <a:t> Group of Ralf </a:t>
            </a:r>
            <a:r>
              <a:rPr lang="en-GB" sz="1600" dirty="0" err="1">
                <a:sym typeface="Wingdings" pitchFamily="2" charset="2"/>
              </a:rPr>
              <a:t>Röhlsberger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3557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BC2D7538-DEC9-432B-93F9-3CA201A0966C}" type="slidenum">
              <a:rPr lang="en-US" smtClean="0"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7504" y="821680"/>
            <a:ext cx="9036496" cy="4054326"/>
          </a:xfrm>
        </p:spPr>
        <p:txBody>
          <a:bodyPr>
            <a:noAutofit/>
          </a:bodyPr>
          <a:lstStyle/>
          <a:p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Setup based on components and readout software from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WissEl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Readout via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usb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-based ADC/MCS unit (not shown)</a:t>
            </a:r>
          </a:p>
          <a:p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Analysis software: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template in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Igor pro, provided by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WissEl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Energy calibration of gas proportional counter using Am-241 </a:t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k_alpha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lines of various metals </a:t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selection of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Mößbauer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transition line</a:t>
            </a:r>
          </a:p>
          <a:p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Objectives: understand how a proportional counter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works, E-calibration using the tool the students choose</a:t>
            </a:r>
          </a:p>
          <a:p>
            <a:pPr marL="0" indent="0">
              <a:buNone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Measure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Mößbauer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spectra with different absorbers in two velocity ranges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36512" y="-9748"/>
            <a:ext cx="9155113" cy="3492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Experimental Setup</a:t>
            </a:r>
            <a:endParaRPr lang="en-US" dirty="0">
              <a:latin typeface="Symbol" pitchFamily="2" charset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0C9FDC-5AB2-A4A4-FE89-9394FCB66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848843"/>
            <a:ext cx="1919852" cy="12961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F6ECEC-1EFB-EBCC-6005-CC2004F67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1538" y="1607234"/>
            <a:ext cx="3518295" cy="30122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E6D38A-AD26-7BE0-C583-D23CB826270F}"/>
              </a:ext>
            </a:extLst>
          </p:cNvPr>
          <p:cNvSpPr txBox="1"/>
          <p:nvPr/>
        </p:nvSpPr>
        <p:spPr>
          <a:xfrm>
            <a:off x="7032561" y="3024447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highlight>
                  <a:srgbClr val="FFFF00"/>
                </a:highlight>
              </a:rPr>
              <a:t>Mößbauer</a:t>
            </a:r>
            <a:r>
              <a:rPr lang="en-US" sz="1400" dirty="0">
                <a:highlight>
                  <a:srgbClr val="FFFF00"/>
                </a:highlight>
              </a:rPr>
              <a:t> drive</a:t>
            </a:r>
          </a:p>
          <a:p>
            <a:r>
              <a:rPr lang="en-US" sz="1400" dirty="0">
                <a:highlight>
                  <a:srgbClr val="FFFF00"/>
                </a:highlight>
              </a:rPr>
              <a:t>Co-57 source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51F2AC-3A91-8DAF-B4B3-881F9756F0F5}"/>
              </a:ext>
            </a:extLst>
          </p:cNvPr>
          <p:cNvSpPr txBox="1"/>
          <p:nvPr/>
        </p:nvSpPr>
        <p:spPr>
          <a:xfrm>
            <a:off x="5613427" y="2662671"/>
            <a:ext cx="2382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ighlight>
                  <a:srgbClr val="FFFF00"/>
                </a:highlight>
              </a:rPr>
              <a:t>gas proportional counter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22D2EB-D839-7619-C0B0-A9AF7DE8ABC8}"/>
              </a:ext>
            </a:extLst>
          </p:cNvPr>
          <p:cNvSpPr txBox="1"/>
          <p:nvPr/>
        </p:nvSpPr>
        <p:spPr>
          <a:xfrm>
            <a:off x="5453193" y="1749271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ighlight>
                  <a:srgbClr val="FFFF00"/>
                </a:highlight>
              </a:rPr>
              <a:t>Pre-amp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3F6EB1-C8C2-596C-E333-6AC84074982C}"/>
              </a:ext>
            </a:extLst>
          </p:cNvPr>
          <p:cNvSpPr txBox="1"/>
          <p:nvPr/>
        </p:nvSpPr>
        <p:spPr>
          <a:xfrm>
            <a:off x="6317289" y="3599157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ighlight>
                  <a:srgbClr val="FFFF00"/>
                </a:highlight>
              </a:rPr>
              <a:t>absorber</a:t>
            </a:r>
          </a:p>
        </p:txBody>
      </p:sp>
    </p:spTree>
    <p:extLst>
      <p:ext uri="{BB962C8B-B14F-4D97-AF65-F5344CB8AC3E}">
        <p14:creationId xmlns:p14="http://schemas.microsoft.com/office/powerpoint/2010/main" val="3362660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BC2D7538-DEC9-432B-93F9-3CA201A0966C}" type="slidenum">
              <a:rPr lang="en-US" smtClean="0"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7504" y="821680"/>
            <a:ext cx="9036496" cy="4054326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Do students have the possibility to assemble the setup?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sz="1600" dirty="0"/>
              <a:t>No. Since this experiment uses a rather compact setup with a </a:t>
            </a:r>
            <a:r>
              <a:rPr lang="en-GB" sz="1600" dirty="0" err="1"/>
              <a:t>usb</a:t>
            </a:r>
            <a:r>
              <a:rPr lang="en-GB" sz="1600" dirty="0"/>
              <a:t>-based DAQ rather than NIM components and cables, there is no real point in disassembling and assembling the setup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Can they modify parameter? What is the largest systematic effect?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sz="1600" dirty="0"/>
              <a:t>Yes, they first do an energy calibration of the gas proportional counter, select an energy window for the </a:t>
            </a:r>
            <a:r>
              <a:rPr lang="en-GB" sz="1600" dirty="0" err="1"/>
              <a:t>Mößbauer</a:t>
            </a:r>
            <a:r>
              <a:rPr lang="en-GB" sz="1600" dirty="0"/>
              <a:t>-transition and take data with two different velocity settings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sz="1600" dirty="0"/>
              <a:t>Largest systematic: velocity precision of </a:t>
            </a:r>
            <a:r>
              <a:rPr lang="en-GB" sz="1600" dirty="0" err="1"/>
              <a:t>Mößbauer</a:t>
            </a:r>
            <a:r>
              <a:rPr lang="en-GB" sz="1600" dirty="0"/>
              <a:t> drive</a:t>
            </a:r>
            <a:br>
              <a:rPr lang="en-GB" sz="1600" dirty="0"/>
            </a:br>
            <a:r>
              <a:rPr lang="en-GB" sz="1600" dirty="0">
                <a:sym typeface="Wingdings" pitchFamily="2" charset="2"/>
              </a:rPr>
              <a:t>This can directly be measured by the students using an oscilloscope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Do they learn how is the measurable “signal” obtained?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sz="1600" dirty="0"/>
              <a:t>Yes, they learn about the entire signal chain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36512" y="-9748"/>
            <a:ext cx="9155113" cy="3492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Experimental Setup</a:t>
            </a:r>
            <a:endParaRPr lang="en-US" dirty="0">
              <a:latin typeface="Symbol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3101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BC2D7538-DEC9-432B-93F9-3CA201A0966C}" type="slidenum">
              <a:rPr lang="en-US" smtClean="0"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36512" y="-9748"/>
            <a:ext cx="9155113" cy="3492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Data Analysis Methods</a:t>
            </a:r>
            <a:endParaRPr lang="en-US" dirty="0">
              <a:latin typeface="Symbol" pitchFamily="2" charset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31A5C0-49C2-4997-4342-1801AE8129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539"/>
          <a:stretch/>
        </p:blipFill>
        <p:spPr>
          <a:xfrm>
            <a:off x="289756" y="915566"/>
            <a:ext cx="3886200" cy="2616572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1A7F828B-9A77-5B28-4CFD-92CFF9906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7300" y="1344231"/>
            <a:ext cx="3886200" cy="166849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AE511AC-CA08-7510-1C7E-A7FBCE70BE30}"/>
              </a:ext>
            </a:extLst>
          </p:cNvPr>
          <p:cNvCxnSpPr/>
          <p:nvPr/>
        </p:nvCxnSpPr>
        <p:spPr>
          <a:xfrm>
            <a:off x="4289191" y="2247099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87D14F-601F-0539-37AB-37FEA12BA519}"/>
              </a:ext>
            </a:extLst>
          </p:cNvPr>
          <p:cNvCxnSpPr>
            <a:cxnSpLocks/>
          </p:cNvCxnSpPr>
          <p:nvPr/>
        </p:nvCxnSpPr>
        <p:spPr>
          <a:xfrm>
            <a:off x="6660232" y="2875555"/>
            <a:ext cx="0" cy="6811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E651D29-B542-089F-1B10-E3C505381B8F}"/>
              </a:ext>
            </a:extLst>
          </p:cNvPr>
          <p:cNvSpPr txBox="1"/>
          <p:nvPr/>
        </p:nvSpPr>
        <p:spPr>
          <a:xfrm>
            <a:off x="2232856" y="3564572"/>
            <a:ext cx="661923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The students measure the hyperfine structure of Fe-57 compounds:</a:t>
            </a:r>
          </a:p>
          <a:p>
            <a:r>
              <a:rPr lang="en-GB" dirty="0"/>
              <a:t>B-field, magnetic moment of excited state µA, quadrupole term </a:t>
            </a:r>
            <a:r>
              <a:rPr lang="en-GB" dirty="0" err="1"/>
              <a:t>E_el</a:t>
            </a:r>
            <a:r>
              <a:rPr lang="en-GB" dirty="0"/>
              <a:t> and </a:t>
            </a:r>
            <a:r>
              <a:rPr lang="en-GB" dirty="0" err="1"/>
              <a:t>V_zz</a:t>
            </a:r>
            <a:r>
              <a:rPr lang="en-GB" dirty="0"/>
              <a:t>, isomeric shift</a:t>
            </a:r>
          </a:p>
          <a:p>
            <a:r>
              <a:rPr lang="en-GB" dirty="0"/>
              <a:t>lifetime of the excited state </a:t>
            </a:r>
            <a:r>
              <a:rPr lang="en-GB" dirty="0" err="1"/>
              <a:t>tau_A</a:t>
            </a:r>
            <a:r>
              <a:rPr lang="en-GB" dirty="0"/>
              <a:t> using single line absorbers</a:t>
            </a:r>
          </a:p>
          <a:p>
            <a:r>
              <a:rPr lang="en-GB" dirty="0"/>
              <a:t>Debye Waller factor (probability for recoil free transition)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777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BC2D7538-DEC9-432B-93F9-3CA201A0966C}" type="slidenum">
              <a:rPr lang="en-US" smtClean="0"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36512" y="-9748"/>
            <a:ext cx="9155113" cy="3492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Data analysis method</a:t>
            </a:r>
            <a:endParaRPr lang="en-US" dirty="0">
              <a:latin typeface="Symbol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54C343-06C7-0BF5-F47C-C5E3D452C154}"/>
              </a:ext>
            </a:extLst>
          </p:cNvPr>
          <p:cNvSpPr txBox="1"/>
          <p:nvPr/>
        </p:nvSpPr>
        <p:spPr>
          <a:xfrm>
            <a:off x="251520" y="915566"/>
            <a:ext cx="816361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Is data analysis a key aspect of this experiment?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yes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are the challenges?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Data analysis for this experiment is done in several steps. The first step is an energy calibration of the </a:t>
            </a:r>
            <a:r>
              <a:rPr lang="en-GB" dirty="0" err="1"/>
              <a:t>Mößbauer</a:t>
            </a:r>
            <a:r>
              <a:rPr lang="en-GB" dirty="0"/>
              <a:t> drive using an Fe-57 absorber with known parameters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The second step is to fit spectra using a fit-template in Igor to extract the velocities of the resonant absorption peaks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The third step is to extract the measurable quantities for the hyperfine structure </a:t>
            </a:r>
            <a:r>
              <a:rPr lang="en-GB" dirty="0">
                <a:sym typeface="Wingdings" pitchFamily="2" charset="2"/>
              </a:rPr>
              <a:t>This step is done “by hand” by solving a system of linear equations and calculations.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ym typeface="Wingdings" pitchFamily="2" charset="2"/>
              </a:rPr>
              <a:t>The errors are also calculated by hand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631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BC2D7538-DEC9-432B-93F9-3CA201A0966C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36512" y="-9748"/>
            <a:ext cx="9155113" cy="3492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Key scientific results</a:t>
            </a:r>
            <a:endParaRPr lang="en-US" dirty="0">
              <a:latin typeface="Symbol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10D2EF-01F6-302C-F11B-360281B0E9F1}"/>
              </a:ext>
            </a:extLst>
          </p:cNvPr>
          <p:cNvSpPr txBox="1"/>
          <p:nvPr/>
        </p:nvSpPr>
        <p:spPr>
          <a:xfrm>
            <a:off x="179512" y="889432"/>
            <a:ext cx="8163613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What do students learn from this experiment?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They learn about the theory (hyperfine structure of Fe-57) and how this can be measured using the Doppler effect, including the DAQ chain: pre-amp, amp, ADC/MCS They learn how to deduce the basic hyperfine parameters from velocity spectra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What is the precision achieved ? How does it compare to literature / state of the art?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The parameters for the </a:t>
            </a:r>
            <a:r>
              <a:rPr lang="en-GB" sz="1600" dirty="0" err="1"/>
              <a:t>neV</a:t>
            </a:r>
            <a:r>
              <a:rPr lang="en-GB" sz="1600" dirty="0"/>
              <a:t> hyperfine  structure effects can be measured with % precision. With the same kind of setup, one could probably reduce the uncertainties even more with measures like much longer measurement times (to reduce stat. uncertainties), a new </a:t>
            </a:r>
            <a:r>
              <a:rPr lang="en-GB" sz="1600" dirty="0" err="1"/>
              <a:t>Mössbauer</a:t>
            </a:r>
            <a:r>
              <a:rPr lang="en-GB" sz="1600" dirty="0"/>
              <a:t> drive (?), new absorbers (relevant for a part of the experiment), a sine- instead of a linear velocity scale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What is the emphasis of the experiment?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To get to know a classic experiment in nuclear physics and to gain in-depth understanding of the underlying theory needed to extract the measured quantities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Which skills do students learn?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Energy calibration of a detector, extraction of fundamental parameters of the hyperfine structure from velocity spectra, estimation of systematic uncertainties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962074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BC2D7538-DEC9-432B-93F9-3CA201A0966C}" type="slidenum">
              <a:rPr lang="en-US" smtClean="0"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36512" y="-9748"/>
            <a:ext cx="9155113" cy="3492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Link to modern research in the dep.</a:t>
            </a:r>
            <a:endParaRPr lang="en-US" dirty="0">
              <a:latin typeface="Symbol" pitchFamily="2" charset="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E485B5-26CD-F153-80A0-22FB2668084D}"/>
              </a:ext>
            </a:extLst>
          </p:cNvPr>
          <p:cNvSpPr txBox="1"/>
          <p:nvPr/>
        </p:nvSpPr>
        <p:spPr>
          <a:xfrm>
            <a:off x="348791" y="843558"/>
            <a:ext cx="816361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is the modern application of this technologies / experimental methods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See p3.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which group are these technologies / experimental methods applied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Photon science: </a:t>
            </a:r>
            <a:r>
              <a:rPr lang="en-GB" dirty="0" err="1"/>
              <a:t>Röhlsberger</a:t>
            </a:r>
            <a:r>
              <a:rPr lang="en-GB" dirty="0"/>
              <a:t> et. al for 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skills do the students gain which can be used in the research group?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Critical error analysis, determination of basic physics quantities from a </a:t>
            </a:r>
            <a:r>
              <a:rPr lang="en-GB"/>
              <a:t>measured spectrum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is the difference between state of the art equipment and the F-</a:t>
            </a:r>
            <a:r>
              <a:rPr lang="en-GB" dirty="0" err="1"/>
              <a:t>praktikum</a:t>
            </a:r>
            <a:r>
              <a:rPr lang="en-GB" dirty="0"/>
              <a:t> setup?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The F-</a:t>
            </a:r>
            <a:r>
              <a:rPr lang="en-GB" dirty="0" err="1"/>
              <a:t>Praktikum</a:t>
            </a:r>
            <a:r>
              <a:rPr lang="en-GB" dirty="0"/>
              <a:t> setup is in fact used regularly at Petra by the </a:t>
            </a:r>
            <a:r>
              <a:rPr lang="en-GB" dirty="0" err="1"/>
              <a:t>Röhlsberger</a:t>
            </a:r>
            <a:r>
              <a:rPr lang="en-GB" dirty="0"/>
              <a:t> group (in a modified way)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5328523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7687AA-B50E-449B-97B8-9E68864E2C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F2A08B9-AE90-4953-8709-960FFD1AD35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367C16D-1F2A-477F-8223-D675961378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14495</TotalTime>
  <Words>1179</Words>
  <Application>Microsoft Macintosh PowerPoint</Application>
  <PresentationFormat>On-screen Show (16:9)</PresentationFormat>
  <Paragraphs>133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Symbol</vt:lpstr>
      <vt:lpstr>TheSans UHH</vt:lpstr>
      <vt:lpstr>TheSans UHH Bold Caps</vt:lpstr>
      <vt:lpstr>MASTER</vt:lpstr>
      <vt:lpstr>Der Mößbauereffekt </vt:lpstr>
      <vt:lpstr>Scientific Content</vt:lpstr>
      <vt:lpstr>Aim of the Experiment</vt:lpstr>
      <vt:lpstr>Experimental Setup</vt:lpstr>
      <vt:lpstr>Experimental Setup</vt:lpstr>
      <vt:lpstr>Data Analysis Methods</vt:lpstr>
      <vt:lpstr>Data analysis method</vt:lpstr>
      <vt:lpstr>Key scientific results</vt:lpstr>
      <vt:lpstr>Link to modern research in the dep.</vt:lpstr>
      <vt:lpstr>Grade your experiment</vt:lpstr>
      <vt:lpstr>Backup</vt:lpstr>
      <vt:lpstr>To cover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Marte</dc:creator>
  <cp:lastModifiedBy>Georg Steinbrueck</cp:lastModifiedBy>
  <cp:revision>1075</cp:revision>
  <cp:lastPrinted>2022-02-02T20:01:46Z</cp:lastPrinted>
  <dcterms:created xsi:type="dcterms:W3CDTF">2017-11-14T09:58:03Z</dcterms:created>
  <dcterms:modified xsi:type="dcterms:W3CDTF">2023-05-09T15:12:08Z</dcterms:modified>
</cp:coreProperties>
</file>