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47_88CF3E9D.xml" ContentType="application/vnd.ms-powerpoint.comments+xml"/>
  <Override PartName="/ppt/comments/modernComment_149_FE6BC45E.xml" ContentType="application/vnd.ms-powerpoint.comments+xml"/>
  <Override PartName="/ppt/comments/modernComment_14B_37399DD1.xml" ContentType="application/vnd.ms-powerpoint.comments+xml"/>
  <Override PartName="/ppt/comments/modernComment_14C_ADA579A8.xml" ContentType="application/vnd.ms-powerpoint.comments+xml"/>
  <Override PartName="/ppt/comments/modernComment_14D_D9698C85.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325" r:id="rId5"/>
    <p:sldId id="326" r:id="rId6"/>
    <p:sldId id="327" r:id="rId7"/>
    <p:sldId id="334" r:id="rId8"/>
    <p:sldId id="329" r:id="rId9"/>
    <p:sldId id="335" r:id="rId10"/>
    <p:sldId id="330" r:id="rId11"/>
    <p:sldId id="331" r:id="rId12"/>
    <p:sldId id="332" r:id="rId13"/>
    <p:sldId id="333" r:id="rId14"/>
    <p:sldId id="324" r:id="rId15"/>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7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46B1FD-3EFF-8E85-57BA-69D083BCDA82}" name="Alexander Britz" initials="AB" userId="d9648cb5823ab20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as Siegl" initials="JS" lastIdx="1" clrIdx="0">
    <p:extLst>
      <p:ext uri="{19B8F6BF-5375-455C-9EA6-DF929625EA0E}">
        <p15:presenceInfo xmlns:p15="http://schemas.microsoft.com/office/powerpoint/2012/main" userId="S::jonas.siegl@uni-hamburg.de::21c51bdf-3ebf-42c8-8f61-417d5426eb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00"/>
    <a:srgbClr val="0085B3"/>
    <a:srgbClr val="E20019"/>
    <a:srgbClr val="F8D70E"/>
    <a:srgbClr val="009FDF"/>
    <a:srgbClr val="E10218"/>
    <a:srgbClr val="009CD1"/>
    <a:srgbClr val="3B51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42" d="100"/>
          <a:sy n="142" d="100"/>
        </p:scale>
        <p:origin x="106" y="173"/>
      </p:cViewPr>
      <p:guideLst>
        <p:guide pos="2880"/>
        <p:guide orient="horz" pos="17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modernComment_147_88CF3E9D.xml><?xml version="1.0" encoding="utf-8"?>
<p188:cmLst xmlns:a="http://schemas.openxmlformats.org/drawingml/2006/main" xmlns:r="http://schemas.openxmlformats.org/officeDocument/2006/relationships" xmlns:p188="http://schemas.microsoft.com/office/powerpoint/2018/8/main">
  <p188:cm id="{616ECDEA-9FB9-8541-8E6E-FCE7FF87BFC2}" authorId="{3F46B1FD-3EFF-8E85-57BA-69D083BCDA82}" created="2023-05-08T08:24:24.028">
    <ac:deMkLst xmlns:ac="http://schemas.microsoft.com/office/drawing/2013/main/command">
      <pc:docMk xmlns:pc="http://schemas.microsoft.com/office/powerpoint/2013/main/command"/>
      <pc:sldMk xmlns:pc="http://schemas.microsoft.com/office/powerpoint/2013/main/command" cId="2295283357" sldId="327"/>
      <ac:spMk id="5" creationId="{203EF57A-4804-D606-EF05-4AE73E667FE3}"/>
    </ac:deMkLst>
    <p188:txBody>
      <a:bodyPr/>
      <a:lstStyle/>
      <a:p>
        <a:r>
          <a:rPr lang="en-US"/>
          <a:t>Zum letzten Punkt: The extracted data in VLab is (almost) indistinguishable from the real (published) experimental data.</a:t>
        </a:r>
      </a:p>
    </p188:txBody>
  </p188:cm>
</p188:cmLst>
</file>

<file path=ppt/comments/modernComment_149_FE6BC45E.xml><?xml version="1.0" encoding="utf-8"?>
<p188:cmLst xmlns:a="http://schemas.openxmlformats.org/drawingml/2006/main" xmlns:r="http://schemas.openxmlformats.org/officeDocument/2006/relationships" xmlns:p188="http://schemas.microsoft.com/office/powerpoint/2018/8/main">
  <p188:cm id="{A6C6FE5E-CD7C-4249-A2CC-1B3BF1B70C99}" authorId="{3F46B1FD-3EFF-8E85-57BA-69D083BCDA82}" created="2023-05-08T08:29:30.317">
    <pc:sldMkLst xmlns:pc="http://schemas.microsoft.com/office/powerpoint/2013/main/command">
      <pc:docMk/>
      <pc:sldMk cId="4268475486" sldId="329"/>
    </pc:sldMkLst>
    <p188:txBody>
      <a:bodyPr/>
      <a:lstStyle/>
      <a:p>
        <a:r>
          <a:rPr lang="en-US"/>
          <a:t>The self-assembly is even not possible in the the real-world experiment at these large-scale experimental facilities. The students have control over all critical parameters as they have to be set in the real experiment.
The students modify all parameters to obtain a first signal and optimize this signal further.</a:t>
        </a:r>
      </a:p>
    </p188:txBody>
  </p188:cm>
</p188:cmLst>
</file>

<file path=ppt/comments/modernComment_14B_37399DD1.xml><?xml version="1.0" encoding="utf-8"?>
<p188:cmLst xmlns:a="http://schemas.openxmlformats.org/drawingml/2006/main" xmlns:r="http://schemas.openxmlformats.org/officeDocument/2006/relationships" xmlns:p188="http://schemas.microsoft.com/office/powerpoint/2018/8/main">
  <p188:cm id="{F0BCDF13-D9A0-1F4D-AB7F-AD14D03BB071}" authorId="{3F46B1FD-3EFF-8E85-57BA-69D083BCDA82}" created="2023-05-08T08:33:24.050">
    <pc:sldMkLst xmlns:pc="http://schemas.microsoft.com/office/powerpoint/2013/main/command">
      <pc:docMk/>
      <pc:sldMk cId="926522833" sldId="331"/>
    </pc:sldMkLst>
    <p188:txBody>
      <a:bodyPr/>
      <a:lstStyle/>
      <a:p>
        <a:r>
          <a:rPr lang="en-US"/>
          <a:t>Skills: Basic knowledge of multiple x-ray beam line components, x-ray experimental methodology, fundamentals of femtosecond chemistry of transition metal complexes, complex experimentation at large scale facilities, data analysis with python/matlab</a:t>
        </a:r>
      </a:p>
    </p188:txBody>
  </p188:cm>
</p188:cmLst>
</file>

<file path=ppt/comments/modernComment_14C_ADA579A8.xml><?xml version="1.0" encoding="utf-8"?>
<p188:cmLst xmlns:a="http://schemas.openxmlformats.org/drawingml/2006/main" xmlns:r="http://schemas.openxmlformats.org/officeDocument/2006/relationships" xmlns:p188="http://schemas.microsoft.com/office/powerpoint/2018/8/main">
  <p188:cm id="{EAF1678E-8363-FE4C-8F47-6A8C2BEF3631}" authorId="{3F46B1FD-3EFF-8E85-57BA-69D083BCDA82}" created="2023-05-08T08:37:07.180">
    <pc:sldMkLst xmlns:pc="http://schemas.microsoft.com/office/powerpoint/2013/main/command">
      <pc:docMk/>
      <pc:sldMk cId="2913302952" sldId="332"/>
    </pc:sldMkLst>
    <p188:txBody>
      <a:bodyPr/>
      <a:lstStyle/>
      <a:p>
        <a:r>
          <a:rPr lang="en-US"/>
          <a:t>The digital twin character of VLab in EXP21 allows students to work directly on the real-world application!</a:t>
        </a:r>
      </a:p>
    </p188:txBody>
  </p188:cm>
</p188:cmLst>
</file>

<file path=ppt/comments/modernComment_14D_D9698C85.xml><?xml version="1.0" encoding="utf-8"?>
<p188:cmLst xmlns:a="http://schemas.openxmlformats.org/drawingml/2006/main" xmlns:r="http://schemas.openxmlformats.org/officeDocument/2006/relationships" xmlns:p188="http://schemas.microsoft.com/office/powerpoint/2018/8/main">
  <p188:cm id="{8E46C0B8-0220-4E49-B472-35998C1A580D}" authorId="{3F46B1FD-3EFF-8E85-57BA-69D083BCDA82}" created="2023-05-08T08:39:54.840">
    <ac:deMkLst xmlns:ac="http://schemas.microsoft.com/office/drawing/2013/main/command">
      <pc:docMk xmlns:pc="http://schemas.microsoft.com/office/powerpoint/2013/main/command"/>
      <pc:sldMk xmlns:pc="http://schemas.microsoft.com/office/powerpoint/2013/main/command" cId="3647573125" sldId="333"/>
      <ac:graphicFrameMk id="6" creationId="{0AD08A3D-6BCA-9B2C-E2B9-B96121BD8146}"/>
    </ac:deMkLst>
    <p188:txBody>
      <a:bodyPr/>
      <a:lstStyle/>
      <a:p>
        <a:r>
          <a:rPr lang="en-US"/>
          <a:t>It looks like EXP21 takes up too much time (2 days = 16h above the required). How can we deal with this? Should be discussed here. 
I adjusted the complexity. I think EXP21 is above average in complexity 2-3. This results in the total load of 7 days instead of 5.</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6ECE7-AC26-4852-B11E-08111269906F}" type="datetimeFigureOut">
              <a:rPr lang="en-US" smtClean="0"/>
              <a:t>09-May-23</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B4385-2613-4FDA-AF72-B24703772628}" type="slidenum">
              <a:rPr lang="en-US" smtClean="0"/>
              <a:t>‹#›</a:t>
            </a:fld>
            <a:endParaRPr lang="en-US"/>
          </a:p>
        </p:txBody>
      </p:sp>
    </p:spTree>
    <p:extLst>
      <p:ext uri="{BB962C8B-B14F-4D97-AF65-F5344CB8AC3E}">
        <p14:creationId xmlns:p14="http://schemas.microsoft.com/office/powerpoint/2010/main" val="642825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C73B4385-2613-4FDA-AF72-B24703772628}" type="slidenum">
              <a:rPr lang="en-US" smtClean="0"/>
              <a:t>6</a:t>
            </a:fld>
            <a:endParaRPr lang="en-US"/>
          </a:p>
        </p:txBody>
      </p:sp>
    </p:spTree>
    <p:extLst>
      <p:ext uri="{BB962C8B-B14F-4D97-AF65-F5344CB8AC3E}">
        <p14:creationId xmlns:p14="http://schemas.microsoft.com/office/powerpoint/2010/main" val="249966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ild_vollflächig">
    <p:spTree>
      <p:nvGrpSpPr>
        <p:cNvPr id="1" name=""/>
        <p:cNvGrpSpPr/>
        <p:nvPr/>
      </p:nvGrpSpPr>
      <p:grpSpPr>
        <a:xfrm>
          <a:off x="0" y="0"/>
          <a:ext cx="0" cy="0"/>
          <a:chOff x="0" y="0"/>
          <a:chExt cx="0" cy="0"/>
        </a:xfrm>
      </p:grpSpPr>
      <p:sp>
        <p:nvSpPr>
          <p:cNvPr id="7" name="Bildplatzhalter 6"/>
          <p:cNvSpPr>
            <a:spLocks noGrp="1"/>
          </p:cNvSpPr>
          <p:nvPr>
            <p:ph type="pic" sz="quarter" idx="10" hasCustomPrompt="1"/>
          </p:nvPr>
        </p:nvSpPr>
        <p:spPr>
          <a:xfrm>
            <a:off x="0" y="1052007"/>
            <a:ext cx="9144000" cy="3643980"/>
          </a:xfrm>
        </p:spPr>
        <p:txBody>
          <a:bodyPr>
            <a:normAutofit/>
          </a:bodyPr>
          <a:lstStyle>
            <a:lvl1pPr marL="0" indent="0">
              <a:buNone/>
              <a:defRPr sz="1400">
                <a:solidFill>
                  <a:srgbClr val="FFFFFF"/>
                </a:solidFill>
                <a:latin typeface="TheSans UHH"/>
              </a:defRPr>
            </a:lvl1pPr>
          </a:lstStyle>
          <a:p>
            <a:r>
              <a:rPr lang="de-DE"/>
              <a:t>Bild einfügen</a:t>
            </a:r>
          </a:p>
        </p:txBody>
      </p:sp>
      <p:sp>
        <p:nvSpPr>
          <p:cNvPr id="13" name="Title 12">
            <a:extLst>
              <a:ext uri="{FF2B5EF4-FFF2-40B4-BE49-F238E27FC236}">
                <a16:creationId xmlns:a16="http://schemas.microsoft.com/office/drawing/2014/main" id="{48FB85F0-F331-4841-A9B5-4E6DF0CDB2C9}"/>
              </a:ext>
            </a:extLst>
          </p:cNvPr>
          <p:cNvSpPr>
            <a:spLocks noGrp="1"/>
          </p:cNvSpPr>
          <p:nvPr>
            <p:ph type="title"/>
          </p:nvPr>
        </p:nvSpPr>
        <p:spPr/>
        <p:txBody>
          <a:bodyPr/>
          <a:lstStyle/>
          <a:p>
            <a:r>
              <a:rPr lang="en-US"/>
              <a:t>Click to edit Master title style</a:t>
            </a:r>
          </a:p>
        </p:txBody>
      </p:sp>
      <p:sp>
        <p:nvSpPr>
          <p:cNvPr id="23" name="Date Placeholder 22">
            <a:extLst>
              <a:ext uri="{FF2B5EF4-FFF2-40B4-BE49-F238E27FC236}">
                <a16:creationId xmlns:a16="http://schemas.microsoft.com/office/drawing/2014/main" id="{58518806-BA1A-4038-BB14-0D70CDCF3D89}"/>
              </a:ext>
            </a:extLst>
          </p:cNvPr>
          <p:cNvSpPr>
            <a:spLocks noGrp="1"/>
          </p:cNvSpPr>
          <p:nvPr>
            <p:ph type="dt" sz="half" idx="11"/>
          </p:nvPr>
        </p:nvSpPr>
        <p:spPr/>
        <p:txBody>
          <a:bodyPr/>
          <a:lstStyle/>
          <a:p>
            <a:fld id="{D4F6A11B-55B1-5D4B-9350-0E6D16AFC94B}" type="datetime1">
              <a:rPr lang="de-DE" smtClean="0"/>
              <a:t>09.05.2023</a:t>
            </a:fld>
            <a:endParaRPr lang="de-DE"/>
          </a:p>
        </p:txBody>
      </p:sp>
      <p:sp>
        <p:nvSpPr>
          <p:cNvPr id="24" name="Footer Placeholder 23">
            <a:extLst>
              <a:ext uri="{FF2B5EF4-FFF2-40B4-BE49-F238E27FC236}">
                <a16:creationId xmlns:a16="http://schemas.microsoft.com/office/drawing/2014/main" id="{5CF11A08-5DB1-43D9-88E3-9B83489E5251}"/>
              </a:ext>
            </a:extLst>
          </p:cNvPr>
          <p:cNvSpPr>
            <a:spLocks noGrp="1"/>
          </p:cNvSpPr>
          <p:nvPr>
            <p:ph type="ftr" sz="quarter" idx="12"/>
          </p:nvPr>
        </p:nvSpPr>
        <p:spPr/>
        <p:txBody>
          <a:bodyPr/>
          <a:lstStyle/>
          <a:p>
            <a:r>
              <a:rPr lang="de-DE"/>
              <a:t>Titel</a:t>
            </a:r>
          </a:p>
        </p:txBody>
      </p:sp>
      <p:sp>
        <p:nvSpPr>
          <p:cNvPr id="25" name="Slide Number Placeholder 24">
            <a:extLst>
              <a:ext uri="{FF2B5EF4-FFF2-40B4-BE49-F238E27FC236}">
                <a16:creationId xmlns:a16="http://schemas.microsoft.com/office/drawing/2014/main" id="{7DDD1C81-A9CA-480B-B768-0720E770AA0B}"/>
              </a:ext>
            </a:extLst>
          </p:cNvPr>
          <p:cNvSpPr>
            <a:spLocks noGrp="1"/>
          </p:cNvSpPr>
          <p:nvPr>
            <p:ph type="sldNum" sz="quarter" idx="13"/>
          </p:nvPr>
        </p:nvSpPr>
        <p:spPr/>
        <p:txBody>
          <a:bodyPr/>
          <a:lstStyle/>
          <a:p>
            <a:fld id="{3E01A2B2-10AD-754B-9B4C-E5B6FED423D0}" type="slidenum">
              <a:rPr lang="de-DE" smtClean="0"/>
              <a:pPr/>
              <a:t>‹#›</a:t>
            </a:fld>
            <a:endParaRPr lang="de-DE"/>
          </a:p>
        </p:txBody>
      </p:sp>
    </p:spTree>
    <p:extLst>
      <p:ext uri="{BB962C8B-B14F-4D97-AF65-F5344CB8AC3E}">
        <p14:creationId xmlns:p14="http://schemas.microsoft.com/office/powerpoint/2010/main" val="122735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Leerseite">
    <p:spTree>
      <p:nvGrpSpPr>
        <p:cNvPr id="1" name=""/>
        <p:cNvGrpSpPr/>
        <p:nvPr/>
      </p:nvGrpSpPr>
      <p:grpSpPr>
        <a:xfrm>
          <a:off x="0" y="0"/>
          <a:ext cx="0" cy="0"/>
          <a:chOff x="0" y="0"/>
          <a:chExt cx="0" cy="0"/>
        </a:xfrm>
      </p:grpSpPr>
      <p:cxnSp>
        <p:nvCxnSpPr>
          <p:cNvPr id="6" name="Gerade Verbindung 5"/>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9F82323-780D-4E8E-AEA2-0D9976BC1E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260E44-83CF-4625-AA00-53DBF363D462}"/>
              </a:ext>
            </a:extLst>
          </p:cNvPr>
          <p:cNvSpPr>
            <a:spLocks noGrp="1"/>
          </p:cNvSpPr>
          <p:nvPr>
            <p:ph type="dt" sz="half" idx="10"/>
          </p:nvPr>
        </p:nvSpPr>
        <p:spPr/>
        <p:txBody>
          <a:bodyPr/>
          <a:lstStyle/>
          <a:p>
            <a:fld id="{BBAA96DD-6AC0-5146-850C-6B4BAB2E0292}" type="datetime1">
              <a:rPr lang="de-DE" smtClean="0"/>
              <a:t>09.05.2023</a:t>
            </a:fld>
            <a:endParaRPr lang="de-DE"/>
          </a:p>
        </p:txBody>
      </p:sp>
      <p:sp>
        <p:nvSpPr>
          <p:cNvPr id="4" name="Footer Placeholder 3">
            <a:extLst>
              <a:ext uri="{FF2B5EF4-FFF2-40B4-BE49-F238E27FC236}">
                <a16:creationId xmlns:a16="http://schemas.microsoft.com/office/drawing/2014/main" id="{FD1689ED-9455-48A9-81F9-8EA746A0AA3D}"/>
              </a:ext>
            </a:extLst>
          </p:cNvPr>
          <p:cNvSpPr>
            <a:spLocks noGrp="1"/>
          </p:cNvSpPr>
          <p:nvPr>
            <p:ph type="ftr" sz="quarter" idx="11"/>
          </p:nvPr>
        </p:nvSpPr>
        <p:spPr/>
        <p:txBody>
          <a:bodyPr/>
          <a:lstStyle/>
          <a:p>
            <a:r>
              <a:rPr lang="de-DE"/>
              <a:t>Titel</a:t>
            </a:r>
          </a:p>
        </p:txBody>
      </p:sp>
      <p:sp>
        <p:nvSpPr>
          <p:cNvPr id="5" name="Slide Number Placeholder 4">
            <a:extLst>
              <a:ext uri="{FF2B5EF4-FFF2-40B4-BE49-F238E27FC236}">
                <a16:creationId xmlns:a16="http://schemas.microsoft.com/office/drawing/2014/main" id="{A2900AB6-2D92-4838-B899-BC191E3D030F}"/>
              </a:ext>
            </a:extLst>
          </p:cNvPr>
          <p:cNvSpPr>
            <a:spLocks noGrp="1"/>
          </p:cNvSpPr>
          <p:nvPr>
            <p:ph type="sldNum" sz="quarter" idx="12"/>
          </p:nvPr>
        </p:nvSpPr>
        <p:spPr/>
        <p:txBody>
          <a:bodyPr/>
          <a:lstStyle/>
          <a:p>
            <a:fld id="{3E01A2B2-10AD-754B-9B4C-E5B6FED423D0}" type="slidenum">
              <a:rPr lang="de-DE" smtClean="0"/>
              <a:pPr/>
              <a:t>‹#›</a:t>
            </a:fld>
            <a:endParaRPr lang="de-DE"/>
          </a:p>
        </p:txBody>
      </p:sp>
    </p:spTree>
    <p:extLst>
      <p:ext uri="{BB962C8B-B14F-4D97-AF65-F5344CB8AC3E}">
        <p14:creationId xmlns:p14="http://schemas.microsoft.com/office/powerpoint/2010/main" val="196506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Zwei_Bilder">
    <p:spTree>
      <p:nvGrpSpPr>
        <p:cNvPr id="1" name=""/>
        <p:cNvGrpSpPr/>
        <p:nvPr/>
      </p:nvGrpSpPr>
      <p:grpSpPr>
        <a:xfrm>
          <a:off x="0" y="0"/>
          <a:ext cx="0" cy="0"/>
          <a:chOff x="0" y="0"/>
          <a:chExt cx="0" cy="0"/>
        </a:xfrm>
      </p:grpSpPr>
      <p:sp>
        <p:nvSpPr>
          <p:cNvPr id="16" name="Bildplatzhalter 15"/>
          <p:cNvSpPr>
            <a:spLocks noGrp="1"/>
          </p:cNvSpPr>
          <p:nvPr>
            <p:ph type="pic" sz="quarter" idx="10" hasCustomPrompt="1"/>
          </p:nvPr>
        </p:nvSpPr>
        <p:spPr>
          <a:xfrm>
            <a:off x="0" y="1052514"/>
            <a:ext cx="4572000" cy="3649661"/>
          </a:xfrm>
        </p:spPr>
        <p:txBody>
          <a:bodyPr>
            <a:normAutofit/>
          </a:bodyPr>
          <a:lstStyle>
            <a:lvl1pPr marL="0" indent="0">
              <a:buNone/>
              <a:defRPr sz="1400">
                <a:solidFill>
                  <a:srgbClr val="FFFFFF"/>
                </a:solidFill>
                <a:latin typeface="TheSans UHH"/>
              </a:defRPr>
            </a:lvl1pPr>
          </a:lstStyle>
          <a:p>
            <a:r>
              <a:rPr lang="de-DE"/>
              <a:t>Bild einfügen</a:t>
            </a:r>
          </a:p>
        </p:txBody>
      </p:sp>
      <p:sp>
        <p:nvSpPr>
          <p:cNvPr id="18" name="Bildplatzhalter 17"/>
          <p:cNvSpPr>
            <a:spLocks noGrp="1"/>
          </p:cNvSpPr>
          <p:nvPr>
            <p:ph type="pic" sz="quarter" idx="11" hasCustomPrompt="1"/>
          </p:nvPr>
        </p:nvSpPr>
        <p:spPr>
          <a:xfrm>
            <a:off x="4572001" y="1052514"/>
            <a:ext cx="4572000" cy="3649661"/>
          </a:xfrm>
        </p:spPr>
        <p:txBody>
          <a:bodyPr>
            <a:normAutofit/>
          </a:bodyPr>
          <a:lstStyle>
            <a:lvl1pPr marL="0" indent="0">
              <a:buNone/>
              <a:defRPr sz="1400">
                <a:solidFill>
                  <a:srgbClr val="FFFFFF"/>
                </a:solidFill>
                <a:latin typeface="TheSans UHH"/>
              </a:defRPr>
            </a:lvl1pPr>
          </a:lstStyle>
          <a:p>
            <a:r>
              <a:rPr lang="de-DE"/>
              <a:t>Bild einfügen</a:t>
            </a:r>
          </a:p>
        </p:txBody>
      </p:sp>
      <p:sp>
        <p:nvSpPr>
          <p:cNvPr id="2" name="Title 1">
            <a:extLst>
              <a:ext uri="{FF2B5EF4-FFF2-40B4-BE49-F238E27FC236}">
                <a16:creationId xmlns:a16="http://schemas.microsoft.com/office/drawing/2014/main" id="{ABC97DA4-D298-431B-9E34-0E958DAB4F1C}"/>
              </a:ext>
            </a:extLst>
          </p:cNvPr>
          <p:cNvSpPr>
            <a:spLocks noGrp="1"/>
          </p:cNvSpPr>
          <p:nvPr>
            <p:ph type="title"/>
          </p:nvPr>
        </p:nvSpPr>
        <p:spPr/>
        <p:txBody>
          <a:bodyPr/>
          <a:lstStyle/>
          <a:p>
            <a:r>
              <a:rPr lang="en-US"/>
              <a:t>Click to edit Master title style</a:t>
            </a:r>
          </a:p>
        </p:txBody>
      </p:sp>
      <p:sp>
        <p:nvSpPr>
          <p:cNvPr id="22" name="Date Placeholder 21">
            <a:extLst>
              <a:ext uri="{FF2B5EF4-FFF2-40B4-BE49-F238E27FC236}">
                <a16:creationId xmlns:a16="http://schemas.microsoft.com/office/drawing/2014/main" id="{6094C2A0-F71A-491D-BC74-4D1EF5E1521E}"/>
              </a:ext>
            </a:extLst>
          </p:cNvPr>
          <p:cNvSpPr>
            <a:spLocks noGrp="1"/>
          </p:cNvSpPr>
          <p:nvPr>
            <p:ph type="dt" sz="half" idx="12"/>
          </p:nvPr>
        </p:nvSpPr>
        <p:spPr/>
        <p:txBody>
          <a:bodyPr/>
          <a:lstStyle/>
          <a:p>
            <a:fld id="{6678C48D-6805-7040-9455-73342D0D90A1}" type="datetime1">
              <a:rPr lang="de-DE" smtClean="0"/>
              <a:t>09.05.2023</a:t>
            </a:fld>
            <a:endParaRPr lang="de-DE"/>
          </a:p>
        </p:txBody>
      </p:sp>
      <p:sp>
        <p:nvSpPr>
          <p:cNvPr id="23" name="Footer Placeholder 22">
            <a:extLst>
              <a:ext uri="{FF2B5EF4-FFF2-40B4-BE49-F238E27FC236}">
                <a16:creationId xmlns:a16="http://schemas.microsoft.com/office/drawing/2014/main" id="{B9528050-5257-497E-979D-03CD86616BFB}"/>
              </a:ext>
            </a:extLst>
          </p:cNvPr>
          <p:cNvSpPr>
            <a:spLocks noGrp="1"/>
          </p:cNvSpPr>
          <p:nvPr>
            <p:ph type="ftr" sz="quarter" idx="13"/>
          </p:nvPr>
        </p:nvSpPr>
        <p:spPr/>
        <p:txBody>
          <a:bodyPr/>
          <a:lstStyle/>
          <a:p>
            <a:r>
              <a:rPr lang="de-DE"/>
              <a:t>Titel</a:t>
            </a:r>
          </a:p>
        </p:txBody>
      </p:sp>
      <p:sp>
        <p:nvSpPr>
          <p:cNvPr id="24" name="Slide Number Placeholder 23">
            <a:extLst>
              <a:ext uri="{FF2B5EF4-FFF2-40B4-BE49-F238E27FC236}">
                <a16:creationId xmlns:a16="http://schemas.microsoft.com/office/drawing/2014/main" id="{0099EDDF-1E71-471F-8E70-25F2FA9C1906}"/>
              </a:ext>
            </a:extLst>
          </p:cNvPr>
          <p:cNvSpPr>
            <a:spLocks noGrp="1"/>
          </p:cNvSpPr>
          <p:nvPr>
            <p:ph type="sldNum" sz="quarter" idx="14"/>
          </p:nvPr>
        </p:nvSpPr>
        <p:spPr/>
        <p:txBody>
          <a:bodyPr/>
          <a:lstStyle/>
          <a:p>
            <a:fld id="{3E01A2B2-10AD-754B-9B4C-E5B6FED423D0}" type="slidenum">
              <a:rPr lang="de-DE" smtClean="0"/>
              <a:pPr/>
              <a:t>‹#›</a:t>
            </a:fld>
            <a:endParaRPr lang="de-DE"/>
          </a:p>
        </p:txBody>
      </p:sp>
    </p:spTree>
    <p:extLst>
      <p:ext uri="{BB962C8B-B14F-4D97-AF65-F5344CB8AC3E}">
        <p14:creationId xmlns:p14="http://schemas.microsoft.com/office/powerpoint/2010/main" val="373811305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a_einfarbiger_HG_Steingrau">
    <p:spTree>
      <p:nvGrpSpPr>
        <p:cNvPr id="1" name=""/>
        <p:cNvGrpSpPr/>
        <p:nvPr/>
      </p:nvGrpSpPr>
      <p:grpSpPr>
        <a:xfrm>
          <a:off x="0" y="0"/>
          <a:ext cx="0" cy="0"/>
          <a:chOff x="0" y="0"/>
          <a:chExt cx="0" cy="0"/>
        </a:xfrm>
      </p:grpSpPr>
      <p:sp>
        <p:nvSpPr>
          <p:cNvPr id="2" name="Rechteck 1"/>
          <p:cNvSpPr/>
          <p:nvPr userDrawn="1"/>
        </p:nvSpPr>
        <p:spPr>
          <a:xfrm>
            <a:off x="0" y="1052007"/>
            <a:ext cx="9144000" cy="3656518"/>
          </a:xfrm>
          <a:prstGeom prst="rect">
            <a:avLst/>
          </a:prstGeom>
          <a:gradFill>
            <a:gsLst>
              <a:gs pos="0">
                <a:schemeClr val="accent1">
                  <a:tint val="100000"/>
                  <a:shade val="100000"/>
                  <a:satMod val="130000"/>
                </a:schemeClr>
              </a:gs>
              <a:gs pos="0">
                <a:srgbClr val="3B515B"/>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itle 5">
            <a:extLst>
              <a:ext uri="{FF2B5EF4-FFF2-40B4-BE49-F238E27FC236}">
                <a16:creationId xmlns:a16="http://schemas.microsoft.com/office/drawing/2014/main" id="{234E827E-0D9B-4574-84E3-1F329B6A161D}"/>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2D310AEF-E5A3-400F-951C-081343D8037A}"/>
              </a:ext>
            </a:extLst>
          </p:cNvPr>
          <p:cNvSpPr>
            <a:spLocks noGrp="1"/>
          </p:cNvSpPr>
          <p:nvPr>
            <p:ph type="dt" sz="half" idx="10"/>
          </p:nvPr>
        </p:nvSpPr>
        <p:spPr/>
        <p:txBody>
          <a:bodyPr/>
          <a:lstStyle/>
          <a:p>
            <a:fld id="{F69F0872-A37F-A240-B7C8-16AAE0284530}" type="datetime1">
              <a:rPr lang="de-DE" smtClean="0"/>
              <a:t>09.05.2023</a:t>
            </a:fld>
            <a:endParaRPr lang="de-DE"/>
          </a:p>
        </p:txBody>
      </p:sp>
      <p:sp>
        <p:nvSpPr>
          <p:cNvPr id="8" name="Footer Placeholder 7">
            <a:extLst>
              <a:ext uri="{FF2B5EF4-FFF2-40B4-BE49-F238E27FC236}">
                <a16:creationId xmlns:a16="http://schemas.microsoft.com/office/drawing/2014/main" id="{F767BB46-01BF-4A57-A10A-A0F85A2B15DA}"/>
              </a:ext>
            </a:extLst>
          </p:cNvPr>
          <p:cNvSpPr>
            <a:spLocks noGrp="1"/>
          </p:cNvSpPr>
          <p:nvPr>
            <p:ph type="ftr" sz="quarter" idx="11"/>
          </p:nvPr>
        </p:nvSpPr>
        <p:spPr/>
        <p:txBody>
          <a:bodyPr/>
          <a:lstStyle/>
          <a:p>
            <a:r>
              <a:rPr lang="de-DE"/>
              <a:t>Titel</a:t>
            </a:r>
          </a:p>
        </p:txBody>
      </p:sp>
      <p:sp>
        <p:nvSpPr>
          <p:cNvPr id="9" name="Slide Number Placeholder 8">
            <a:extLst>
              <a:ext uri="{FF2B5EF4-FFF2-40B4-BE49-F238E27FC236}">
                <a16:creationId xmlns:a16="http://schemas.microsoft.com/office/drawing/2014/main" id="{90BF2715-16F7-4726-802C-D6A33091DCB3}"/>
              </a:ext>
            </a:extLst>
          </p:cNvPr>
          <p:cNvSpPr>
            <a:spLocks noGrp="1"/>
          </p:cNvSpPr>
          <p:nvPr>
            <p:ph type="sldNum" sz="quarter" idx="12"/>
          </p:nvPr>
        </p:nvSpPr>
        <p:spPr/>
        <p:txBody>
          <a:bodyPr/>
          <a:lstStyle/>
          <a:p>
            <a:fld id="{3E01A2B2-10AD-754B-9B4C-E5B6FED423D0}" type="slidenum">
              <a:rPr lang="de-DE" smtClean="0"/>
              <a:pPr/>
              <a:t>‹#›</a:t>
            </a:fld>
            <a:endParaRPr lang="de-DE"/>
          </a:p>
        </p:txBody>
      </p:sp>
    </p:spTree>
    <p:extLst>
      <p:ext uri="{BB962C8B-B14F-4D97-AF65-F5344CB8AC3E}">
        <p14:creationId xmlns:p14="http://schemas.microsoft.com/office/powerpoint/2010/main" val="299562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b_einfarbiger_HG_Blau">
    <p:spTree>
      <p:nvGrpSpPr>
        <p:cNvPr id="1" name=""/>
        <p:cNvGrpSpPr/>
        <p:nvPr/>
      </p:nvGrpSpPr>
      <p:grpSpPr>
        <a:xfrm>
          <a:off x="0" y="0"/>
          <a:ext cx="0" cy="0"/>
          <a:chOff x="0" y="0"/>
          <a:chExt cx="0" cy="0"/>
        </a:xfrm>
      </p:grpSpPr>
      <p:sp>
        <p:nvSpPr>
          <p:cNvPr id="2" name="Rechteck 1"/>
          <p:cNvSpPr/>
          <p:nvPr userDrawn="1"/>
        </p:nvSpPr>
        <p:spPr>
          <a:xfrm>
            <a:off x="0" y="1052007"/>
            <a:ext cx="9144000" cy="3656518"/>
          </a:xfrm>
          <a:prstGeom prst="rect">
            <a:avLst/>
          </a:prstGeom>
          <a:solidFill>
            <a:srgbClr val="009C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Date Placeholder 2">
            <a:extLst>
              <a:ext uri="{FF2B5EF4-FFF2-40B4-BE49-F238E27FC236}">
                <a16:creationId xmlns:a16="http://schemas.microsoft.com/office/drawing/2014/main" id="{B36B22B9-B906-40E4-A497-A3D86DACE8B6}"/>
              </a:ext>
            </a:extLst>
          </p:cNvPr>
          <p:cNvSpPr>
            <a:spLocks noGrp="1"/>
          </p:cNvSpPr>
          <p:nvPr>
            <p:ph type="dt" sz="half" idx="10"/>
          </p:nvPr>
        </p:nvSpPr>
        <p:spPr/>
        <p:txBody>
          <a:bodyPr/>
          <a:lstStyle/>
          <a:p>
            <a:fld id="{E5B0B5E1-B1A0-A942-8BD9-0739FE0146F6}" type="datetime1">
              <a:rPr lang="de-DE" smtClean="0"/>
              <a:t>09.05.2023</a:t>
            </a:fld>
            <a:endParaRPr lang="de-DE"/>
          </a:p>
        </p:txBody>
      </p:sp>
      <p:sp>
        <p:nvSpPr>
          <p:cNvPr id="4" name="Footer Placeholder 3">
            <a:extLst>
              <a:ext uri="{FF2B5EF4-FFF2-40B4-BE49-F238E27FC236}">
                <a16:creationId xmlns:a16="http://schemas.microsoft.com/office/drawing/2014/main" id="{76654884-CD5C-4B10-A9FD-4FA47E390E31}"/>
              </a:ext>
            </a:extLst>
          </p:cNvPr>
          <p:cNvSpPr>
            <a:spLocks noGrp="1"/>
          </p:cNvSpPr>
          <p:nvPr>
            <p:ph type="ftr" sz="quarter" idx="11"/>
          </p:nvPr>
        </p:nvSpPr>
        <p:spPr/>
        <p:txBody>
          <a:bodyPr/>
          <a:lstStyle/>
          <a:p>
            <a:r>
              <a:rPr lang="de-DE"/>
              <a:t>Titel</a:t>
            </a:r>
          </a:p>
        </p:txBody>
      </p:sp>
      <p:sp>
        <p:nvSpPr>
          <p:cNvPr id="5" name="Slide Number Placeholder 4">
            <a:extLst>
              <a:ext uri="{FF2B5EF4-FFF2-40B4-BE49-F238E27FC236}">
                <a16:creationId xmlns:a16="http://schemas.microsoft.com/office/drawing/2014/main" id="{9682FBF1-E6CC-4626-BB4F-EA9FA8E0CDC7}"/>
              </a:ext>
            </a:extLst>
          </p:cNvPr>
          <p:cNvSpPr>
            <a:spLocks noGrp="1"/>
          </p:cNvSpPr>
          <p:nvPr>
            <p:ph type="sldNum" sz="quarter" idx="12"/>
          </p:nvPr>
        </p:nvSpPr>
        <p:spPr/>
        <p:txBody>
          <a:bodyPr/>
          <a:lstStyle/>
          <a:p>
            <a:fld id="{3E01A2B2-10AD-754B-9B4C-E5B6FED423D0}" type="slidenum">
              <a:rPr lang="de-DE" smtClean="0"/>
              <a:pPr/>
              <a:t>‹#›</a:t>
            </a:fld>
            <a:endParaRPr lang="de-DE"/>
          </a:p>
        </p:txBody>
      </p:sp>
      <p:sp>
        <p:nvSpPr>
          <p:cNvPr id="6" name="Title 5">
            <a:extLst>
              <a:ext uri="{FF2B5EF4-FFF2-40B4-BE49-F238E27FC236}">
                <a16:creationId xmlns:a16="http://schemas.microsoft.com/office/drawing/2014/main" id="{973A8C0A-2450-4B61-A01F-E8314706211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384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a_Headline_und_Text">
    <p:spTree>
      <p:nvGrpSpPr>
        <p:cNvPr id="1" name=""/>
        <p:cNvGrpSpPr/>
        <p:nvPr/>
      </p:nvGrpSpPr>
      <p:grpSpPr>
        <a:xfrm>
          <a:off x="0" y="0"/>
          <a:ext cx="0" cy="0"/>
          <a:chOff x="0" y="0"/>
          <a:chExt cx="0" cy="0"/>
        </a:xfrm>
      </p:grpSpPr>
      <p:cxnSp>
        <p:nvCxnSpPr>
          <p:cNvPr id="6" name="Gerade Verbindung 5"/>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10" name="Textplatzhalter 9"/>
          <p:cNvSpPr>
            <a:spLocks noGrp="1"/>
          </p:cNvSpPr>
          <p:nvPr>
            <p:ph type="body" sz="quarter" idx="13"/>
          </p:nvPr>
        </p:nvSpPr>
        <p:spPr>
          <a:xfrm>
            <a:off x="214769" y="1203598"/>
            <a:ext cx="8533695" cy="503882"/>
          </a:xfrm>
        </p:spPr>
        <p:txBody>
          <a:bodyPr>
            <a:normAutofit/>
          </a:bodyPr>
          <a:lstStyle>
            <a:lvl1pPr marL="0" indent="0">
              <a:buNone/>
              <a:defRPr sz="2600">
                <a:latin typeface="TheSans UHH Bold Caps"/>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1" name="Textplatzhalter 9"/>
          <p:cNvSpPr>
            <a:spLocks noGrp="1"/>
          </p:cNvSpPr>
          <p:nvPr>
            <p:ph type="body" sz="quarter" idx="14"/>
          </p:nvPr>
        </p:nvSpPr>
        <p:spPr>
          <a:xfrm>
            <a:off x="214769" y="1779662"/>
            <a:ext cx="8533695" cy="2880320"/>
          </a:xfrm>
        </p:spPr>
        <p:txBody>
          <a:bodyPr>
            <a:normAutofit/>
          </a:bodyPr>
          <a:lstStyle>
            <a:lvl1pPr marL="0" indent="0">
              <a:buNone/>
              <a:defRPr sz="2000">
                <a:latin typeface="TheSans UHH"/>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2" name="Title 1">
            <a:extLst>
              <a:ext uri="{FF2B5EF4-FFF2-40B4-BE49-F238E27FC236}">
                <a16:creationId xmlns:a16="http://schemas.microsoft.com/office/drawing/2014/main" id="{AE65EC9C-B84C-4D9B-9714-1F521F0435C2}"/>
              </a:ext>
            </a:extLst>
          </p:cNvPr>
          <p:cNvSpPr>
            <a:spLocks noGrp="1"/>
          </p:cNvSpPr>
          <p:nvPr>
            <p:ph type="title"/>
          </p:nvPr>
        </p:nvSpPr>
        <p:spPr/>
        <p:txBody>
          <a:bodyPr/>
          <a:lstStyle/>
          <a:p>
            <a:r>
              <a:rPr lang="en-US"/>
              <a:t>Click to edit Master title style</a:t>
            </a:r>
          </a:p>
        </p:txBody>
      </p:sp>
      <p:sp>
        <p:nvSpPr>
          <p:cNvPr id="12" name="Date Placeholder 11">
            <a:extLst>
              <a:ext uri="{FF2B5EF4-FFF2-40B4-BE49-F238E27FC236}">
                <a16:creationId xmlns:a16="http://schemas.microsoft.com/office/drawing/2014/main" id="{ECE5B285-BBC5-4AA5-869F-91F07AEA61DB}"/>
              </a:ext>
            </a:extLst>
          </p:cNvPr>
          <p:cNvSpPr>
            <a:spLocks noGrp="1"/>
          </p:cNvSpPr>
          <p:nvPr>
            <p:ph type="dt" sz="half" idx="15"/>
          </p:nvPr>
        </p:nvSpPr>
        <p:spPr/>
        <p:txBody>
          <a:bodyPr/>
          <a:lstStyle/>
          <a:p>
            <a:fld id="{D8EDA4E5-68CE-6D49-A98A-FEC4DAAD0ADB}" type="datetime1">
              <a:rPr lang="de-DE" smtClean="0"/>
              <a:t>09.05.2023</a:t>
            </a:fld>
            <a:endParaRPr lang="de-DE"/>
          </a:p>
        </p:txBody>
      </p:sp>
      <p:sp>
        <p:nvSpPr>
          <p:cNvPr id="13" name="Footer Placeholder 12">
            <a:extLst>
              <a:ext uri="{FF2B5EF4-FFF2-40B4-BE49-F238E27FC236}">
                <a16:creationId xmlns:a16="http://schemas.microsoft.com/office/drawing/2014/main" id="{4F839E60-97FA-46BF-B6CB-CBB9E9C641CF}"/>
              </a:ext>
            </a:extLst>
          </p:cNvPr>
          <p:cNvSpPr>
            <a:spLocks noGrp="1"/>
          </p:cNvSpPr>
          <p:nvPr>
            <p:ph type="ftr" sz="quarter" idx="16"/>
          </p:nvPr>
        </p:nvSpPr>
        <p:spPr/>
        <p:txBody>
          <a:bodyPr/>
          <a:lstStyle/>
          <a:p>
            <a:r>
              <a:rPr lang="de-DE"/>
              <a:t>Titel</a:t>
            </a:r>
          </a:p>
        </p:txBody>
      </p:sp>
      <p:sp>
        <p:nvSpPr>
          <p:cNvPr id="14" name="Slide Number Placeholder 13">
            <a:extLst>
              <a:ext uri="{FF2B5EF4-FFF2-40B4-BE49-F238E27FC236}">
                <a16:creationId xmlns:a16="http://schemas.microsoft.com/office/drawing/2014/main" id="{F9AA9460-6711-4A3B-B4D5-747DCA0736E6}"/>
              </a:ext>
            </a:extLst>
          </p:cNvPr>
          <p:cNvSpPr>
            <a:spLocks noGrp="1"/>
          </p:cNvSpPr>
          <p:nvPr>
            <p:ph type="sldNum" sz="quarter" idx="17"/>
          </p:nvPr>
        </p:nvSpPr>
        <p:spPr/>
        <p:txBody>
          <a:bodyPr/>
          <a:lstStyle/>
          <a:p>
            <a:fld id="{3E01A2B2-10AD-754B-9B4C-E5B6FED423D0}" type="slidenum">
              <a:rPr lang="de-DE" smtClean="0"/>
              <a:pPr/>
              <a:t>‹#›</a:t>
            </a:fld>
            <a:endParaRPr lang="de-DE"/>
          </a:p>
        </p:txBody>
      </p:sp>
    </p:spTree>
    <p:extLst>
      <p:ext uri="{BB962C8B-B14F-4D97-AF65-F5344CB8AC3E}">
        <p14:creationId xmlns:p14="http://schemas.microsoft.com/office/powerpoint/2010/main" val="255208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b_Headline_und_Text_zweispaltig">
    <p:spTree>
      <p:nvGrpSpPr>
        <p:cNvPr id="1" name=""/>
        <p:cNvGrpSpPr/>
        <p:nvPr/>
      </p:nvGrpSpPr>
      <p:grpSpPr>
        <a:xfrm>
          <a:off x="0" y="0"/>
          <a:ext cx="0" cy="0"/>
          <a:chOff x="0" y="0"/>
          <a:chExt cx="0" cy="0"/>
        </a:xfrm>
      </p:grpSpPr>
      <p:cxnSp>
        <p:nvCxnSpPr>
          <p:cNvPr id="6" name="Gerade Verbindung 5"/>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10" name="Textplatzhalter 9"/>
          <p:cNvSpPr>
            <a:spLocks noGrp="1"/>
          </p:cNvSpPr>
          <p:nvPr>
            <p:ph type="body" sz="quarter" idx="13"/>
          </p:nvPr>
        </p:nvSpPr>
        <p:spPr>
          <a:xfrm>
            <a:off x="214769" y="1203598"/>
            <a:ext cx="8353425" cy="503882"/>
          </a:xfrm>
        </p:spPr>
        <p:txBody>
          <a:bodyPr>
            <a:normAutofit/>
          </a:bodyPr>
          <a:lstStyle>
            <a:lvl1pPr marL="0" indent="0">
              <a:buNone/>
              <a:defRPr sz="2600">
                <a:latin typeface="TheSans UHH Bold Caps"/>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2" name="Textplatzhalter 9"/>
          <p:cNvSpPr>
            <a:spLocks noGrp="1"/>
          </p:cNvSpPr>
          <p:nvPr>
            <p:ph type="body" sz="quarter" idx="14"/>
          </p:nvPr>
        </p:nvSpPr>
        <p:spPr>
          <a:xfrm>
            <a:off x="214770" y="1779662"/>
            <a:ext cx="4171028" cy="2880320"/>
          </a:xfrm>
        </p:spPr>
        <p:txBody>
          <a:bodyPr>
            <a:normAutofit/>
          </a:bodyPr>
          <a:lstStyle>
            <a:lvl1pPr marL="0" indent="0">
              <a:buNone/>
              <a:defRPr sz="2000">
                <a:latin typeface="TheSans UHH"/>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4" name="Textplatzhalter 9"/>
          <p:cNvSpPr>
            <a:spLocks noGrp="1"/>
          </p:cNvSpPr>
          <p:nvPr>
            <p:ph type="body" sz="quarter" idx="15"/>
          </p:nvPr>
        </p:nvSpPr>
        <p:spPr>
          <a:xfrm>
            <a:off x="4572000" y="1779662"/>
            <a:ext cx="4171028" cy="2880320"/>
          </a:xfrm>
        </p:spPr>
        <p:txBody>
          <a:bodyPr>
            <a:normAutofit/>
          </a:bodyPr>
          <a:lstStyle>
            <a:lvl1pPr marL="0" indent="0">
              <a:buNone/>
              <a:defRPr sz="2000">
                <a:latin typeface="TheSans UHH"/>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2" name="Title 1">
            <a:extLst>
              <a:ext uri="{FF2B5EF4-FFF2-40B4-BE49-F238E27FC236}">
                <a16:creationId xmlns:a16="http://schemas.microsoft.com/office/drawing/2014/main" id="{836BC797-A688-4156-8FCA-A9A1CE1DA7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E3D2A8-3771-4C1A-B8EF-CE97C20B20C4}"/>
              </a:ext>
            </a:extLst>
          </p:cNvPr>
          <p:cNvSpPr>
            <a:spLocks noGrp="1"/>
          </p:cNvSpPr>
          <p:nvPr>
            <p:ph type="dt" sz="half" idx="16"/>
          </p:nvPr>
        </p:nvSpPr>
        <p:spPr/>
        <p:txBody>
          <a:bodyPr/>
          <a:lstStyle/>
          <a:p>
            <a:fld id="{CEB41881-46E1-3243-85FC-E9F89959061D}" type="datetime1">
              <a:rPr lang="de-DE" smtClean="0"/>
              <a:t>09.05.2023</a:t>
            </a:fld>
            <a:endParaRPr lang="de-DE"/>
          </a:p>
        </p:txBody>
      </p:sp>
      <p:sp>
        <p:nvSpPr>
          <p:cNvPr id="4" name="Footer Placeholder 3">
            <a:extLst>
              <a:ext uri="{FF2B5EF4-FFF2-40B4-BE49-F238E27FC236}">
                <a16:creationId xmlns:a16="http://schemas.microsoft.com/office/drawing/2014/main" id="{0F32A4E5-15DB-41A0-8282-4FC0464DFF40}"/>
              </a:ext>
            </a:extLst>
          </p:cNvPr>
          <p:cNvSpPr>
            <a:spLocks noGrp="1"/>
          </p:cNvSpPr>
          <p:nvPr>
            <p:ph type="ftr" sz="quarter" idx="17"/>
          </p:nvPr>
        </p:nvSpPr>
        <p:spPr/>
        <p:txBody>
          <a:bodyPr/>
          <a:lstStyle/>
          <a:p>
            <a:r>
              <a:rPr lang="de-DE"/>
              <a:t>Titel</a:t>
            </a:r>
          </a:p>
        </p:txBody>
      </p:sp>
      <p:sp>
        <p:nvSpPr>
          <p:cNvPr id="5" name="Slide Number Placeholder 4">
            <a:extLst>
              <a:ext uri="{FF2B5EF4-FFF2-40B4-BE49-F238E27FC236}">
                <a16:creationId xmlns:a16="http://schemas.microsoft.com/office/drawing/2014/main" id="{DB9AFBFA-5EC8-4668-9BD0-328DAF66F1D0}"/>
              </a:ext>
            </a:extLst>
          </p:cNvPr>
          <p:cNvSpPr>
            <a:spLocks noGrp="1"/>
          </p:cNvSpPr>
          <p:nvPr>
            <p:ph type="sldNum" sz="quarter" idx="18"/>
          </p:nvPr>
        </p:nvSpPr>
        <p:spPr/>
        <p:txBody>
          <a:bodyPr/>
          <a:lstStyle/>
          <a:p>
            <a:fld id="{3E01A2B2-10AD-754B-9B4C-E5B6FED423D0}" type="slidenum">
              <a:rPr lang="de-DE" smtClean="0"/>
              <a:pPr/>
              <a:t>‹#›</a:t>
            </a:fld>
            <a:endParaRPr lang="de-DE"/>
          </a:p>
        </p:txBody>
      </p:sp>
    </p:spTree>
    <p:extLst>
      <p:ext uri="{BB962C8B-B14F-4D97-AF65-F5344CB8AC3E}">
        <p14:creationId xmlns:p14="http://schemas.microsoft.com/office/powerpoint/2010/main" val="319351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c_Headline_Text_und_Bild">
    <p:spTree>
      <p:nvGrpSpPr>
        <p:cNvPr id="1" name=""/>
        <p:cNvGrpSpPr/>
        <p:nvPr/>
      </p:nvGrpSpPr>
      <p:grpSpPr>
        <a:xfrm>
          <a:off x="0" y="0"/>
          <a:ext cx="0" cy="0"/>
          <a:chOff x="0" y="0"/>
          <a:chExt cx="0" cy="0"/>
        </a:xfrm>
      </p:grpSpPr>
      <p:cxnSp>
        <p:nvCxnSpPr>
          <p:cNvPr id="6" name="Gerade Verbindung 5"/>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10" name="Textplatzhalter 9"/>
          <p:cNvSpPr>
            <a:spLocks noGrp="1"/>
          </p:cNvSpPr>
          <p:nvPr>
            <p:ph type="body" sz="quarter" idx="13"/>
          </p:nvPr>
        </p:nvSpPr>
        <p:spPr>
          <a:xfrm>
            <a:off x="214769" y="1203598"/>
            <a:ext cx="8353425" cy="503882"/>
          </a:xfrm>
        </p:spPr>
        <p:txBody>
          <a:bodyPr>
            <a:normAutofit/>
          </a:bodyPr>
          <a:lstStyle>
            <a:lvl1pPr marL="0" indent="0">
              <a:buNone/>
              <a:defRPr sz="2600">
                <a:latin typeface="TheSans UHH Bold Caps"/>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1" name="Textplatzhalter 9"/>
          <p:cNvSpPr>
            <a:spLocks noGrp="1"/>
          </p:cNvSpPr>
          <p:nvPr>
            <p:ph type="body" sz="quarter" idx="14"/>
          </p:nvPr>
        </p:nvSpPr>
        <p:spPr>
          <a:xfrm>
            <a:off x="214770" y="1779662"/>
            <a:ext cx="4171028" cy="2880320"/>
          </a:xfrm>
        </p:spPr>
        <p:txBody>
          <a:bodyPr>
            <a:normAutofit/>
          </a:bodyPr>
          <a:lstStyle>
            <a:lvl1pPr marL="0" indent="0">
              <a:buNone/>
              <a:defRPr sz="2000">
                <a:latin typeface="TheSans UHH"/>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7" name="Bildplatzhalter 6"/>
          <p:cNvSpPr>
            <a:spLocks noGrp="1"/>
          </p:cNvSpPr>
          <p:nvPr>
            <p:ph type="pic" sz="quarter" idx="15" hasCustomPrompt="1"/>
          </p:nvPr>
        </p:nvSpPr>
        <p:spPr>
          <a:xfrm>
            <a:off x="4572000" y="1928627"/>
            <a:ext cx="4572000" cy="2730686"/>
          </a:xfrm>
        </p:spPr>
        <p:txBody>
          <a:bodyPr>
            <a:normAutofit/>
          </a:bodyPr>
          <a:lstStyle>
            <a:lvl1pPr marL="0" indent="0">
              <a:buNone/>
              <a:defRPr sz="1400"/>
            </a:lvl1pPr>
          </a:lstStyle>
          <a:p>
            <a:r>
              <a:rPr lang="de-DE"/>
              <a:t>Bild einfügen</a:t>
            </a:r>
          </a:p>
        </p:txBody>
      </p:sp>
      <p:sp>
        <p:nvSpPr>
          <p:cNvPr id="2" name="Title 1">
            <a:extLst>
              <a:ext uri="{FF2B5EF4-FFF2-40B4-BE49-F238E27FC236}">
                <a16:creationId xmlns:a16="http://schemas.microsoft.com/office/drawing/2014/main" id="{F90EB902-9FC9-4FF1-852E-3071FA0628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2B201D-1BEA-4B68-B2BE-0564153BB61B}"/>
              </a:ext>
            </a:extLst>
          </p:cNvPr>
          <p:cNvSpPr>
            <a:spLocks noGrp="1"/>
          </p:cNvSpPr>
          <p:nvPr>
            <p:ph type="dt" sz="half" idx="16"/>
          </p:nvPr>
        </p:nvSpPr>
        <p:spPr/>
        <p:txBody>
          <a:bodyPr/>
          <a:lstStyle/>
          <a:p>
            <a:fld id="{6DD3DB01-F83A-8D45-8671-9FD0B7E8CE01}" type="datetime1">
              <a:rPr lang="de-DE" smtClean="0"/>
              <a:t>09.05.2023</a:t>
            </a:fld>
            <a:endParaRPr lang="de-DE"/>
          </a:p>
        </p:txBody>
      </p:sp>
      <p:sp>
        <p:nvSpPr>
          <p:cNvPr id="4" name="Footer Placeholder 3">
            <a:extLst>
              <a:ext uri="{FF2B5EF4-FFF2-40B4-BE49-F238E27FC236}">
                <a16:creationId xmlns:a16="http://schemas.microsoft.com/office/drawing/2014/main" id="{B2220F5A-67F4-443C-A536-3B4BA1B08A31}"/>
              </a:ext>
            </a:extLst>
          </p:cNvPr>
          <p:cNvSpPr>
            <a:spLocks noGrp="1"/>
          </p:cNvSpPr>
          <p:nvPr>
            <p:ph type="ftr" sz="quarter" idx="17"/>
          </p:nvPr>
        </p:nvSpPr>
        <p:spPr/>
        <p:txBody>
          <a:bodyPr/>
          <a:lstStyle/>
          <a:p>
            <a:r>
              <a:rPr lang="de-DE"/>
              <a:t>Titel</a:t>
            </a:r>
          </a:p>
        </p:txBody>
      </p:sp>
      <p:sp>
        <p:nvSpPr>
          <p:cNvPr id="5" name="Slide Number Placeholder 4">
            <a:extLst>
              <a:ext uri="{FF2B5EF4-FFF2-40B4-BE49-F238E27FC236}">
                <a16:creationId xmlns:a16="http://schemas.microsoft.com/office/drawing/2014/main" id="{C24E763D-2F64-4DF6-A6F7-D5EFE439AC21}"/>
              </a:ext>
            </a:extLst>
          </p:cNvPr>
          <p:cNvSpPr>
            <a:spLocks noGrp="1"/>
          </p:cNvSpPr>
          <p:nvPr>
            <p:ph type="sldNum" sz="quarter" idx="18"/>
          </p:nvPr>
        </p:nvSpPr>
        <p:spPr/>
        <p:txBody>
          <a:bodyPr/>
          <a:lstStyle/>
          <a:p>
            <a:fld id="{3E01A2B2-10AD-754B-9B4C-E5B6FED423D0}" type="slidenum">
              <a:rPr lang="de-DE" smtClean="0"/>
              <a:pPr/>
              <a:t>‹#›</a:t>
            </a:fld>
            <a:endParaRPr lang="de-DE"/>
          </a:p>
        </p:txBody>
      </p:sp>
    </p:spTree>
    <p:extLst>
      <p:ext uri="{BB962C8B-B14F-4D97-AF65-F5344CB8AC3E}">
        <p14:creationId xmlns:p14="http://schemas.microsoft.com/office/powerpoint/2010/main" val="371523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d_Headline_Text_und_Tabelle">
    <p:spTree>
      <p:nvGrpSpPr>
        <p:cNvPr id="1" name=""/>
        <p:cNvGrpSpPr/>
        <p:nvPr/>
      </p:nvGrpSpPr>
      <p:grpSpPr>
        <a:xfrm>
          <a:off x="0" y="0"/>
          <a:ext cx="0" cy="0"/>
          <a:chOff x="0" y="0"/>
          <a:chExt cx="0" cy="0"/>
        </a:xfrm>
      </p:grpSpPr>
      <p:cxnSp>
        <p:nvCxnSpPr>
          <p:cNvPr id="6" name="Gerade Verbindung 5"/>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10" name="Textplatzhalter 9"/>
          <p:cNvSpPr>
            <a:spLocks noGrp="1"/>
          </p:cNvSpPr>
          <p:nvPr>
            <p:ph type="body" sz="quarter" idx="13"/>
          </p:nvPr>
        </p:nvSpPr>
        <p:spPr>
          <a:xfrm>
            <a:off x="214769" y="1203598"/>
            <a:ext cx="8353425" cy="503882"/>
          </a:xfrm>
        </p:spPr>
        <p:txBody>
          <a:bodyPr>
            <a:normAutofit/>
          </a:bodyPr>
          <a:lstStyle>
            <a:lvl1pPr marL="0" indent="0">
              <a:buNone/>
              <a:defRPr sz="2600">
                <a:latin typeface="TheSans UHH Bold Caps"/>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1" name="Textplatzhalter 9"/>
          <p:cNvSpPr>
            <a:spLocks noGrp="1"/>
          </p:cNvSpPr>
          <p:nvPr>
            <p:ph type="body" sz="quarter" idx="14"/>
          </p:nvPr>
        </p:nvSpPr>
        <p:spPr>
          <a:xfrm>
            <a:off x="214770" y="1779662"/>
            <a:ext cx="4171028" cy="2880320"/>
          </a:xfrm>
        </p:spPr>
        <p:txBody>
          <a:bodyPr>
            <a:normAutofit/>
          </a:bodyPr>
          <a:lstStyle>
            <a:lvl1pPr marL="0" indent="0">
              <a:buNone/>
              <a:defRPr sz="2000">
                <a:latin typeface="TheSans UHH"/>
              </a:defRPr>
            </a:lvl1pPr>
            <a:lvl2pPr>
              <a:defRPr sz="2600">
                <a:latin typeface="TheSans UHH Bold Caps"/>
              </a:defRPr>
            </a:lvl2pPr>
            <a:lvl3pPr>
              <a:defRPr sz="2600">
                <a:latin typeface="TheSans UHH Bold Caps"/>
              </a:defRPr>
            </a:lvl3pPr>
            <a:lvl4pPr>
              <a:defRPr sz="2600">
                <a:latin typeface="TheSans UHH Bold Caps"/>
              </a:defRPr>
            </a:lvl4pPr>
            <a:lvl5pPr>
              <a:defRPr sz="2600">
                <a:latin typeface="TheSans UHH Bold Caps"/>
              </a:defRPr>
            </a:lvl5pPr>
          </a:lstStyle>
          <a:p>
            <a:pPr lvl="0"/>
            <a:r>
              <a:rPr lang="de-DE"/>
              <a:t>Mastertextformat bearbeiten</a:t>
            </a:r>
          </a:p>
        </p:txBody>
      </p:sp>
      <p:sp>
        <p:nvSpPr>
          <p:cNvPr id="12" name="Tabellenplatzhalter 11"/>
          <p:cNvSpPr>
            <a:spLocks noGrp="1"/>
          </p:cNvSpPr>
          <p:nvPr>
            <p:ph type="tbl" sz="quarter" idx="16"/>
          </p:nvPr>
        </p:nvSpPr>
        <p:spPr>
          <a:xfrm>
            <a:off x="4572000" y="1779662"/>
            <a:ext cx="4248472" cy="2879651"/>
          </a:xfrm>
        </p:spPr>
        <p:txBody>
          <a:bodyPr>
            <a:normAutofit/>
          </a:bodyPr>
          <a:lstStyle>
            <a:lvl1pPr marL="0" indent="0">
              <a:buNone/>
              <a:defRPr sz="1400"/>
            </a:lvl1pPr>
          </a:lstStyle>
          <a:p>
            <a:r>
              <a:rPr lang="de-DE"/>
              <a:t>Tabelle</a:t>
            </a:r>
          </a:p>
        </p:txBody>
      </p:sp>
      <p:sp>
        <p:nvSpPr>
          <p:cNvPr id="2" name="Title 1">
            <a:extLst>
              <a:ext uri="{FF2B5EF4-FFF2-40B4-BE49-F238E27FC236}">
                <a16:creationId xmlns:a16="http://schemas.microsoft.com/office/drawing/2014/main" id="{91FCA1F8-8A2F-449F-884D-BB7D1BB9A0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BAA08D-5C98-4C8D-B5A1-DBA32139A536}"/>
              </a:ext>
            </a:extLst>
          </p:cNvPr>
          <p:cNvSpPr>
            <a:spLocks noGrp="1"/>
          </p:cNvSpPr>
          <p:nvPr>
            <p:ph type="dt" sz="half" idx="17"/>
          </p:nvPr>
        </p:nvSpPr>
        <p:spPr/>
        <p:txBody>
          <a:bodyPr/>
          <a:lstStyle/>
          <a:p>
            <a:fld id="{501B42AE-3CFB-BC4D-BF9C-972877D82087}" type="datetime1">
              <a:rPr lang="de-DE" smtClean="0"/>
              <a:t>09.05.2023</a:t>
            </a:fld>
            <a:endParaRPr lang="de-DE"/>
          </a:p>
        </p:txBody>
      </p:sp>
      <p:sp>
        <p:nvSpPr>
          <p:cNvPr id="4" name="Footer Placeholder 3">
            <a:extLst>
              <a:ext uri="{FF2B5EF4-FFF2-40B4-BE49-F238E27FC236}">
                <a16:creationId xmlns:a16="http://schemas.microsoft.com/office/drawing/2014/main" id="{B4492C20-D1A2-4A97-A760-F1007DB809BE}"/>
              </a:ext>
            </a:extLst>
          </p:cNvPr>
          <p:cNvSpPr>
            <a:spLocks noGrp="1"/>
          </p:cNvSpPr>
          <p:nvPr>
            <p:ph type="ftr" sz="quarter" idx="18"/>
          </p:nvPr>
        </p:nvSpPr>
        <p:spPr/>
        <p:txBody>
          <a:bodyPr/>
          <a:lstStyle/>
          <a:p>
            <a:r>
              <a:rPr lang="de-DE"/>
              <a:t>Titel</a:t>
            </a:r>
          </a:p>
        </p:txBody>
      </p:sp>
      <p:sp>
        <p:nvSpPr>
          <p:cNvPr id="5" name="Slide Number Placeholder 4">
            <a:extLst>
              <a:ext uri="{FF2B5EF4-FFF2-40B4-BE49-F238E27FC236}">
                <a16:creationId xmlns:a16="http://schemas.microsoft.com/office/drawing/2014/main" id="{EA7E2F52-A6A2-4572-B3D5-CC93195BEF3C}"/>
              </a:ext>
            </a:extLst>
          </p:cNvPr>
          <p:cNvSpPr>
            <a:spLocks noGrp="1"/>
          </p:cNvSpPr>
          <p:nvPr>
            <p:ph type="sldNum" sz="quarter" idx="19"/>
          </p:nvPr>
        </p:nvSpPr>
        <p:spPr/>
        <p:txBody>
          <a:bodyPr/>
          <a:lstStyle/>
          <a:p>
            <a:fld id="{3E01A2B2-10AD-754B-9B4C-E5B6FED423D0}" type="slidenum">
              <a:rPr lang="de-DE" smtClean="0"/>
              <a:pPr/>
              <a:t>‹#›</a:t>
            </a:fld>
            <a:endParaRPr lang="de-DE"/>
          </a:p>
        </p:txBody>
      </p:sp>
    </p:spTree>
    <p:extLst>
      <p:ext uri="{BB962C8B-B14F-4D97-AF65-F5344CB8AC3E}">
        <p14:creationId xmlns:p14="http://schemas.microsoft.com/office/powerpoint/2010/main" val="3406152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Grafiken_Tabellen_Bilder">
    <p:spTree>
      <p:nvGrpSpPr>
        <p:cNvPr id="1" name=""/>
        <p:cNvGrpSpPr/>
        <p:nvPr/>
      </p:nvGrpSpPr>
      <p:grpSpPr>
        <a:xfrm>
          <a:off x="0" y="0"/>
          <a:ext cx="0" cy="0"/>
          <a:chOff x="0" y="0"/>
          <a:chExt cx="0" cy="0"/>
        </a:xfrm>
      </p:grpSpPr>
      <p:cxnSp>
        <p:nvCxnSpPr>
          <p:cNvPr id="8" name="Gerade Verbindung 7"/>
          <p:cNvCxnSpPr/>
          <p:nvPr userDrawn="1"/>
        </p:nvCxnSpPr>
        <p:spPr>
          <a:xfrm>
            <a:off x="0" y="1059582"/>
            <a:ext cx="9144000" cy="0"/>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22" name="Inhaltsplatzhalter 21"/>
          <p:cNvSpPr>
            <a:spLocks noGrp="1"/>
          </p:cNvSpPr>
          <p:nvPr>
            <p:ph sz="quarter" idx="13" hasCustomPrompt="1"/>
          </p:nvPr>
        </p:nvSpPr>
        <p:spPr>
          <a:xfrm>
            <a:off x="323528" y="1347614"/>
            <a:ext cx="8496944" cy="3312368"/>
          </a:xfrm>
        </p:spPr>
        <p:txBody>
          <a:bodyPr>
            <a:noAutofit/>
          </a:bodyPr>
          <a:lstStyle>
            <a:lvl1pPr marL="0" indent="0">
              <a:buNone/>
              <a:defRPr sz="2000">
                <a:latin typeface="TheSans UHH"/>
              </a:defRPr>
            </a:lvl1pPr>
            <a:lvl2pPr>
              <a:defRPr sz="2600">
                <a:latin typeface="TheSans UHH"/>
              </a:defRPr>
            </a:lvl2pPr>
            <a:lvl3pPr>
              <a:defRPr sz="2600">
                <a:latin typeface="TheSans UHH"/>
              </a:defRPr>
            </a:lvl3pPr>
            <a:lvl4pPr>
              <a:defRPr sz="2600">
                <a:latin typeface="TheSans UHH"/>
              </a:defRPr>
            </a:lvl4pPr>
            <a:lvl5pPr>
              <a:defRPr sz="2600">
                <a:latin typeface="TheSans UHH"/>
              </a:defRPr>
            </a:lvl5pPr>
          </a:lstStyle>
          <a:p>
            <a:pPr lvl="0"/>
            <a:r>
              <a:rPr lang="de-DE"/>
              <a:t>Grafiken, Tabellen, Bilder, etc.</a:t>
            </a:r>
          </a:p>
        </p:txBody>
      </p:sp>
      <p:sp>
        <p:nvSpPr>
          <p:cNvPr id="2" name="Title 1">
            <a:extLst>
              <a:ext uri="{FF2B5EF4-FFF2-40B4-BE49-F238E27FC236}">
                <a16:creationId xmlns:a16="http://schemas.microsoft.com/office/drawing/2014/main" id="{05683396-8A24-4591-B53B-E52064A4F4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0E6D31-A75C-419C-8982-349E729F9E33}"/>
              </a:ext>
            </a:extLst>
          </p:cNvPr>
          <p:cNvSpPr>
            <a:spLocks noGrp="1"/>
          </p:cNvSpPr>
          <p:nvPr>
            <p:ph type="dt" sz="half" idx="14"/>
          </p:nvPr>
        </p:nvSpPr>
        <p:spPr/>
        <p:txBody>
          <a:bodyPr/>
          <a:lstStyle/>
          <a:p>
            <a:fld id="{81D7DBD6-4F94-AA46-AFC3-B8C833709FF4}" type="datetime1">
              <a:rPr lang="de-DE" smtClean="0"/>
              <a:t>09.05.2023</a:t>
            </a:fld>
            <a:endParaRPr lang="de-DE"/>
          </a:p>
        </p:txBody>
      </p:sp>
      <p:sp>
        <p:nvSpPr>
          <p:cNvPr id="7" name="Footer Placeholder 6">
            <a:extLst>
              <a:ext uri="{FF2B5EF4-FFF2-40B4-BE49-F238E27FC236}">
                <a16:creationId xmlns:a16="http://schemas.microsoft.com/office/drawing/2014/main" id="{7659666C-1DC5-4507-A6E0-681432C3F322}"/>
              </a:ext>
            </a:extLst>
          </p:cNvPr>
          <p:cNvSpPr>
            <a:spLocks noGrp="1"/>
          </p:cNvSpPr>
          <p:nvPr>
            <p:ph type="ftr" sz="quarter" idx="15"/>
          </p:nvPr>
        </p:nvSpPr>
        <p:spPr/>
        <p:txBody>
          <a:bodyPr/>
          <a:lstStyle/>
          <a:p>
            <a:r>
              <a:rPr lang="de-DE"/>
              <a:t>Titel</a:t>
            </a:r>
          </a:p>
        </p:txBody>
      </p:sp>
      <p:sp>
        <p:nvSpPr>
          <p:cNvPr id="9" name="Slide Number Placeholder 8">
            <a:extLst>
              <a:ext uri="{FF2B5EF4-FFF2-40B4-BE49-F238E27FC236}">
                <a16:creationId xmlns:a16="http://schemas.microsoft.com/office/drawing/2014/main" id="{6E9DC67A-5BD2-4E5F-B7B7-B02773AAF5C6}"/>
              </a:ext>
            </a:extLst>
          </p:cNvPr>
          <p:cNvSpPr>
            <a:spLocks noGrp="1"/>
          </p:cNvSpPr>
          <p:nvPr>
            <p:ph type="sldNum" sz="quarter" idx="16"/>
          </p:nvPr>
        </p:nvSpPr>
        <p:spPr/>
        <p:txBody>
          <a:bodyPr/>
          <a:lstStyle/>
          <a:p>
            <a:fld id="{3E01A2B2-10AD-754B-9B4C-E5B6FED423D0}" type="slidenum">
              <a:rPr lang="de-DE" smtClean="0"/>
              <a:pPr/>
              <a:t>‹#›</a:t>
            </a:fld>
            <a:endParaRPr lang="de-DE"/>
          </a:p>
        </p:txBody>
      </p:sp>
    </p:spTree>
    <p:extLst>
      <p:ext uri="{BB962C8B-B14F-4D97-AF65-F5344CB8AC3E}">
        <p14:creationId xmlns:p14="http://schemas.microsoft.com/office/powerpoint/2010/main" val="34546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localhost/Users/grafiker/Desktop/UHH_Logo_2010/UHH_Logo_2010_HiRes/UHH-Logo_2010_Farbe_RGB.p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330002" y="4803998"/>
            <a:ext cx="946448" cy="273844"/>
          </a:xfrm>
          <a:prstGeom prst="rect">
            <a:avLst/>
          </a:prstGeom>
        </p:spPr>
        <p:txBody>
          <a:bodyPr vert="horz" lIns="0" tIns="45720" rIns="91440" bIns="0" rtlCol="0" anchor="ctr"/>
          <a:lstStyle>
            <a:lvl1pPr algn="l">
              <a:defRPr sz="800">
                <a:solidFill>
                  <a:schemeClr val="tx1">
                    <a:tint val="75000"/>
                  </a:schemeClr>
                </a:solidFill>
                <a:latin typeface="TheSans UHH" panose="020B0502050302020203" pitchFamily="34" charset="0"/>
              </a:defRPr>
            </a:lvl1pPr>
          </a:lstStyle>
          <a:p>
            <a:fld id="{0C203AC6-3E3D-5A4B-A110-125B847803E9}" type="datetime1">
              <a:rPr lang="de-DE" smtClean="0"/>
              <a:t>09.05.2023</a:t>
            </a:fld>
            <a:endParaRPr lang="de-DE"/>
          </a:p>
        </p:txBody>
      </p:sp>
      <p:sp>
        <p:nvSpPr>
          <p:cNvPr id="5" name="Fußzeilenplatzhalter 4"/>
          <p:cNvSpPr>
            <a:spLocks noGrp="1"/>
          </p:cNvSpPr>
          <p:nvPr>
            <p:ph type="ftr" sz="quarter" idx="3"/>
          </p:nvPr>
        </p:nvSpPr>
        <p:spPr>
          <a:xfrm>
            <a:off x="1669172" y="4803998"/>
            <a:ext cx="4523008" cy="273844"/>
          </a:xfrm>
          <a:prstGeom prst="rect">
            <a:avLst/>
          </a:prstGeom>
        </p:spPr>
        <p:txBody>
          <a:bodyPr vert="horz" lIns="91440" tIns="45720" rIns="91440" bIns="0" rtlCol="0" anchor="ctr"/>
          <a:lstStyle>
            <a:lvl1pPr algn="l">
              <a:defRPr sz="800">
                <a:solidFill>
                  <a:schemeClr val="tx1">
                    <a:tint val="75000"/>
                  </a:schemeClr>
                </a:solidFill>
                <a:latin typeface="TheSans UHH" panose="020B0502050302020203" pitchFamily="34" charset="0"/>
              </a:defRPr>
            </a:lvl1pPr>
          </a:lstStyle>
          <a:p>
            <a:r>
              <a:rPr lang="de-DE" dirty="0"/>
              <a:t>Light &amp; Schools</a:t>
            </a:r>
          </a:p>
        </p:txBody>
      </p:sp>
      <p:sp>
        <p:nvSpPr>
          <p:cNvPr id="6" name="Foliennummernplatzhalter 5"/>
          <p:cNvSpPr>
            <a:spLocks noGrp="1"/>
          </p:cNvSpPr>
          <p:nvPr>
            <p:ph type="sldNum" sz="quarter" idx="4"/>
          </p:nvPr>
        </p:nvSpPr>
        <p:spPr>
          <a:xfrm>
            <a:off x="8299276" y="4803998"/>
            <a:ext cx="514722" cy="273844"/>
          </a:xfrm>
          <a:prstGeom prst="rect">
            <a:avLst/>
          </a:prstGeom>
        </p:spPr>
        <p:txBody>
          <a:bodyPr vert="horz" lIns="91440" tIns="45720" rIns="0" bIns="0" rtlCol="0" anchor="ctr"/>
          <a:lstStyle>
            <a:lvl1pPr algn="r">
              <a:defRPr sz="800">
                <a:solidFill>
                  <a:schemeClr val="tx1">
                    <a:tint val="75000"/>
                  </a:schemeClr>
                </a:solidFill>
                <a:latin typeface="TheSans UHH" panose="020B0502050302020203" pitchFamily="34" charset="0"/>
              </a:defRPr>
            </a:lvl1pPr>
          </a:lstStyle>
          <a:p>
            <a:fld id="{3E01A2B2-10AD-754B-9B4C-E5B6FED423D0}" type="slidenum">
              <a:rPr lang="de-DE" smtClean="0"/>
              <a:pPr/>
              <a:t>‹#›</a:t>
            </a:fld>
            <a:endParaRPr lang="de-DE"/>
          </a:p>
        </p:txBody>
      </p:sp>
      <p:pic>
        <p:nvPicPr>
          <p:cNvPr id="7" name="UHH-Logo_2010_Farbe_RGB.png" descr="/Users/grafiker/Desktop/UHH_Logo_2010/UHH_Logo_2010_HiRes/UHH-Logo_2010_Farbe_RGB.png"/>
          <p:cNvPicPr>
            <a:picLocks noChangeAspect="1"/>
          </p:cNvPicPr>
          <p:nvPr userDrawn="1"/>
        </p:nvPicPr>
        <p:blipFill>
          <a:blip r:embed="rId12" r:link="rId13">
            <a:extLst>
              <a:ext uri="{28A0092B-C50C-407E-A947-70E740481C1C}">
                <a14:useLocalDpi xmlns:a14="http://schemas.microsoft.com/office/drawing/2010/main" val="0"/>
              </a:ext>
            </a:extLst>
          </a:blip>
          <a:stretch>
            <a:fillRect/>
          </a:stretch>
        </p:blipFill>
        <p:spPr>
          <a:xfrm>
            <a:off x="6346" y="832"/>
            <a:ext cx="1957550" cy="907591"/>
          </a:xfrm>
          <a:prstGeom prst="rect">
            <a:avLst/>
          </a:prstGeom>
        </p:spPr>
      </p:pic>
      <p:sp>
        <p:nvSpPr>
          <p:cNvPr id="12" name="Title Placeholder 11">
            <a:extLst>
              <a:ext uri="{FF2B5EF4-FFF2-40B4-BE49-F238E27FC236}">
                <a16:creationId xmlns:a16="http://schemas.microsoft.com/office/drawing/2014/main" id="{16ADBE5F-2E8A-4727-B9CE-C1EEE9073A02}"/>
              </a:ext>
            </a:extLst>
          </p:cNvPr>
          <p:cNvSpPr>
            <a:spLocks noGrp="1"/>
          </p:cNvSpPr>
          <p:nvPr>
            <p:ph type="title"/>
          </p:nvPr>
        </p:nvSpPr>
        <p:spPr>
          <a:xfrm>
            <a:off x="1680426" y="555625"/>
            <a:ext cx="5783148" cy="187325"/>
          </a:xfrm>
          <a:prstGeom prst="rect">
            <a:avLst/>
          </a:prstGeom>
        </p:spPr>
        <p:txBody>
          <a:bodyPr vert="horz" lIns="91440" tIns="45720" rIns="91440" bIns="45720" rtlCol="0" anchor="ctr">
            <a:noAutofit/>
          </a:bodyPr>
          <a:lstStyle/>
          <a:p>
            <a:r>
              <a:rPr lang="en-US"/>
              <a:t>Click to edit Master title style</a:t>
            </a:r>
          </a:p>
        </p:txBody>
      </p:sp>
      <p:sp>
        <p:nvSpPr>
          <p:cNvPr id="2" name="TextBox 1">
            <a:extLst>
              <a:ext uri="{FF2B5EF4-FFF2-40B4-BE49-F238E27FC236}">
                <a16:creationId xmlns:a16="http://schemas.microsoft.com/office/drawing/2014/main" id="{AF9F5618-D90D-A342-9F84-78F70901DAE5}"/>
              </a:ext>
            </a:extLst>
          </p:cNvPr>
          <p:cNvSpPr txBox="1"/>
          <p:nvPr userDrawn="1"/>
        </p:nvSpPr>
        <p:spPr>
          <a:xfrm>
            <a:off x="2059259" y="4980878"/>
            <a:ext cx="184731" cy="369332"/>
          </a:xfrm>
          <a:prstGeom prst="rect">
            <a:avLst/>
          </a:prstGeom>
          <a:noFill/>
        </p:spPr>
        <p:txBody>
          <a:bodyPr wrap="none" rtlCol="0">
            <a:spAutoFit/>
          </a:bodyPr>
          <a:lstStyle/>
          <a:p>
            <a:endParaRPr lang="en-DE"/>
          </a:p>
        </p:txBody>
      </p:sp>
    </p:spTree>
    <p:extLst>
      <p:ext uri="{BB962C8B-B14F-4D97-AF65-F5344CB8AC3E}">
        <p14:creationId xmlns:p14="http://schemas.microsoft.com/office/powerpoint/2010/main" val="2165145530"/>
      </p:ext>
    </p:extLst>
  </p:cSld>
  <p:clrMap bg1="lt1" tx1="dk1" bg2="lt2" tx2="dk2" accent1="accent1" accent2="accent2" accent3="accent3" accent4="accent4" accent5="accent5" accent6="accent6" hlink="hlink" folHlink="folHlink"/>
  <p:sldLayoutIdLst>
    <p:sldLayoutId id="2147483652" r:id="rId1"/>
    <p:sldLayoutId id="2147483651" r:id="rId2"/>
    <p:sldLayoutId id="2147483653" r:id="rId3"/>
    <p:sldLayoutId id="2147483654" r:id="rId4"/>
    <p:sldLayoutId id="2147483650" r:id="rId5"/>
    <p:sldLayoutId id="2147483656" r:id="rId6"/>
    <p:sldLayoutId id="2147483657" r:id="rId7"/>
    <p:sldLayoutId id="2147483659" r:id="rId8"/>
    <p:sldLayoutId id="2147483649" r:id="rId9"/>
    <p:sldLayoutId id="2147483658" r:id="rId10"/>
  </p:sldLayoutIdLst>
  <p:hf sldNum="0" hdr="0" dt="0"/>
  <p:txStyles>
    <p:titleStyle>
      <a:lvl1pPr algn="ctr" defTabSz="457200" rtl="0" eaLnBrk="1" latinLnBrk="0" hangingPunct="1">
        <a:spcBef>
          <a:spcPct val="0"/>
        </a:spcBef>
        <a:buNone/>
        <a:defRPr sz="2000" kern="1200">
          <a:solidFill>
            <a:schemeClr val="tx1"/>
          </a:solidFill>
          <a:latin typeface="TheSans UHH SemiLight Caps" panose="020B0402050302020203" pitchFamily="34" charset="0"/>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TheSans UHH" panose="020B0502050302020203" pitchFamily="34" charset="0"/>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TheSans UHH" panose="020B0502050302020203" pitchFamily="34" charset="0"/>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TheSans UHH" panose="020B0502050302020203" pitchFamily="34" charset="0"/>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TheSans UHH" panose="020B0502050302020203" pitchFamily="34" charset="0"/>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TheSans UHH" panose="020B050205030202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68" userDrawn="1">
          <p15:clr>
            <a:srgbClr val="F26B43"/>
          </p15:clr>
        </p15:guide>
        <p15:guide id="2" pos="204" userDrawn="1">
          <p15:clr>
            <a:srgbClr val="F26B43"/>
          </p15:clr>
        </p15:guide>
        <p15:guide id="3" orient="horz" pos="269" userDrawn="1">
          <p15:clr>
            <a:srgbClr val="F26B43"/>
          </p15:clr>
        </p15:guide>
        <p15:guide id="4" pos="5556" userDrawn="1">
          <p15:clr>
            <a:srgbClr val="F26B43"/>
          </p15:clr>
        </p15:guide>
        <p15:guide id="5" orient="horz" pos="350" userDrawn="1">
          <p15:clr>
            <a:srgbClr val="F26B43"/>
          </p15:clr>
        </p15:guide>
        <p15:guide id="6" orient="horz" pos="29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4D_D9698C8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47_88CF3E9D.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49_FE6BC45E.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4B_37399DD1.xml"/><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4C_ADA579A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882502" y="207391"/>
            <a:ext cx="7878726" cy="717642"/>
          </a:xfrm>
        </p:spPr>
        <p:txBody>
          <a:bodyPr/>
          <a:lstStyle/>
          <a:p>
            <a:r>
              <a:rPr lang="en-US" dirty="0"/>
              <a:t>F-</a:t>
            </a:r>
            <a:r>
              <a:rPr lang="en-US" dirty="0" err="1"/>
              <a:t>Praktikum</a:t>
            </a:r>
            <a:r>
              <a:rPr lang="en-US" dirty="0"/>
              <a:t> Review Day: </a:t>
            </a:r>
            <a:r>
              <a:rPr lang="en-US" b="1" dirty="0">
                <a:solidFill>
                  <a:srgbClr val="FF0000"/>
                </a:solidFill>
              </a:rPr>
              <a:t>EXP21 “Femtosecond X-Ray Experiments”, now in “Atom-, </a:t>
            </a:r>
            <a:r>
              <a:rPr lang="en-US" b="1" dirty="0" err="1">
                <a:solidFill>
                  <a:srgbClr val="FF0000"/>
                </a:solidFill>
              </a:rPr>
              <a:t>Molekül</a:t>
            </a:r>
            <a:r>
              <a:rPr lang="en-US" b="1" dirty="0">
                <a:solidFill>
                  <a:srgbClr val="FF0000"/>
                </a:solidFill>
              </a:rPr>
              <a:t>-und </a:t>
            </a:r>
            <a:r>
              <a:rPr lang="en-US" b="1" dirty="0" err="1">
                <a:solidFill>
                  <a:srgbClr val="FF0000"/>
                </a:solidFill>
              </a:rPr>
              <a:t>Laserphysik</a:t>
            </a:r>
            <a:r>
              <a:rPr lang="en-US" b="1" dirty="0">
                <a:solidFill>
                  <a:srgbClr val="FF0000"/>
                </a:solidFill>
              </a:rPr>
              <a:t>”, and no longer in “</a:t>
            </a:r>
            <a:r>
              <a:rPr lang="en-US" b="1" dirty="0" err="1">
                <a:solidFill>
                  <a:srgbClr val="FF0000"/>
                </a:solidFill>
              </a:rPr>
              <a:t>Themenübergreifend</a:t>
            </a:r>
            <a:r>
              <a:rPr lang="en-US" b="1" dirty="0">
                <a:solidFill>
                  <a:srgbClr val="FF0000"/>
                </a:solidFill>
              </a:rPr>
              <a:t>”</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Titel</a:t>
            </a:r>
          </a:p>
        </p:txBody>
      </p:sp>
      <p:sp>
        <p:nvSpPr>
          <p:cNvPr id="5" name="TextBox 4">
            <a:extLst>
              <a:ext uri="{FF2B5EF4-FFF2-40B4-BE49-F238E27FC236}">
                <a16:creationId xmlns:a16="http://schemas.microsoft.com/office/drawing/2014/main" id="{203EF57A-4804-D606-EF05-4AE73E667FE3}"/>
              </a:ext>
            </a:extLst>
          </p:cNvPr>
          <p:cNvSpPr txBox="1"/>
          <p:nvPr/>
        </p:nvSpPr>
        <p:spPr>
          <a:xfrm>
            <a:off x="358218" y="1258381"/>
            <a:ext cx="4012267" cy="1200329"/>
          </a:xfrm>
          <a:prstGeom prst="rect">
            <a:avLst/>
          </a:prstGeom>
          <a:noFill/>
        </p:spPr>
        <p:txBody>
          <a:bodyPr wrap="square">
            <a:spAutoFit/>
          </a:bodyPr>
          <a:lstStyle/>
          <a:p>
            <a:r>
              <a:rPr lang="en-GB" b="1" dirty="0"/>
              <a:t>EXP21 represents a new teaching tool for experimental physics. We are also starting to blend it into a </a:t>
            </a:r>
            <a:r>
              <a:rPr lang="en-GB" b="1" dirty="0" err="1"/>
              <a:t>Masterstudent</a:t>
            </a:r>
            <a:r>
              <a:rPr lang="en-GB" b="1" dirty="0"/>
              <a:t> course (with partner university Aarhus):</a:t>
            </a:r>
            <a:endParaRPr lang="en-GB" dirty="0">
              <a:sym typeface="Wingdings" pitchFamily="2" charset="2"/>
            </a:endParaRPr>
          </a:p>
        </p:txBody>
      </p:sp>
      <p:pic>
        <p:nvPicPr>
          <p:cNvPr id="6" name="Picture 5">
            <a:extLst>
              <a:ext uri="{FF2B5EF4-FFF2-40B4-BE49-F238E27FC236}">
                <a16:creationId xmlns:a16="http://schemas.microsoft.com/office/drawing/2014/main" id="{FA87CB16-B643-4114-8F13-A8CE9FF1DB8C}"/>
              </a:ext>
            </a:extLst>
          </p:cNvPr>
          <p:cNvPicPr/>
          <p:nvPr/>
        </p:nvPicPr>
        <p:blipFill>
          <a:blip r:embed="rId2"/>
          <a:stretch>
            <a:fillRect/>
          </a:stretch>
        </p:blipFill>
        <p:spPr>
          <a:xfrm>
            <a:off x="4773515" y="1118795"/>
            <a:ext cx="2837329" cy="3959047"/>
          </a:xfrm>
          <a:prstGeom prst="rect">
            <a:avLst/>
          </a:prstGeom>
        </p:spPr>
      </p:pic>
    </p:spTree>
    <p:extLst>
      <p:ext uri="{BB962C8B-B14F-4D97-AF65-F5344CB8AC3E}">
        <p14:creationId xmlns:p14="http://schemas.microsoft.com/office/powerpoint/2010/main" val="319773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6072-FF36-06D1-0685-9778EB93F4EB}"/>
              </a:ext>
            </a:extLst>
          </p:cNvPr>
          <p:cNvSpPr>
            <a:spLocks noGrp="1"/>
          </p:cNvSpPr>
          <p:nvPr>
            <p:ph type="title"/>
          </p:nvPr>
        </p:nvSpPr>
        <p:spPr>
          <a:xfrm>
            <a:off x="1680426" y="150829"/>
            <a:ext cx="5783148" cy="592121"/>
          </a:xfrm>
        </p:spPr>
        <p:txBody>
          <a:bodyPr/>
          <a:lstStyle/>
          <a:p>
            <a:r>
              <a:rPr lang="en-US" dirty="0"/>
              <a:t>Grade your experiment</a:t>
            </a:r>
          </a:p>
        </p:txBody>
      </p:sp>
      <p:sp>
        <p:nvSpPr>
          <p:cNvPr id="3" name="Footer Placeholder 2">
            <a:extLst>
              <a:ext uri="{FF2B5EF4-FFF2-40B4-BE49-F238E27FC236}">
                <a16:creationId xmlns:a16="http://schemas.microsoft.com/office/drawing/2014/main" id="{0CB4F78C-6016-52AD-65A3-15DC91BFA125}"/>
              </a:ext>
            </a:extLst>
          </p:cNvPr>
          <p:cNvSpPr>
            <a:spLocks noGrp="1"/>
          </p:cNvSpPr>
          <p:nvPr>
            <p:ph type="ftr" sz="quarter" idx="11"/>
          </p:nvPr>
        </p:nvSpPr>
        <p:spPr/>
        <p:txBody>
          <a:bodyPr/>
          <a:lstStyle/>
          <a:p>
            <a:r>
              <a:rPr lang="de-DE" dirty="0"/>
              <a:t>Titel</a:t>
            </a:r>
          </a:p>
        </p:txBody>
      </p:sp>
      <p:sp>
        <p:nvSpPr>
          <p:cNvPr id="5" name="TextBox 4">
            <a:extLst>
              <a:ext uri="{FF2B5EF4-FFF2-40B4-BE49-F238E27FC236}">
                <a16:creationId xmlns:a16="http://schemas.microsoft.com/office/drawing/2014/main" id="{55E40280-7012-4EA0-A169-AA9A4083F538}"/>
              </a:ext>
            </a:extLst>
          </p:cNvPr>
          <p:cNvSpPr txBox="1"/>
          <p:nvPr/>
        </p:nvSpPr>
        <p:spPr>
          <a:xfrm>
            <a:off x="329939" y="1085582"/>
            <a:ext cx="8380428" cy="3693319"/>
          </a:xfrm>
          <a:prstGeom prst="rect">
            <a:avLst/>
          </a:prstGeom>
          <a:noFill/>
        </p:spPr>
        <p:txBody>
          <a:bodyPr wrap="square">
            <a:spAutoFit/>
          </a:bodyPr>
          <a:lstStyle/>
          <a:p>
            <a:r>
              <a:rPr lang="en-AU" sz="1800" dirty="0">
                <a:solidFill>
                  <a:schemeClr val="tx1"/>
                </a:solidFill>
                <a:latin typeface="TheSans UHH" panose="020B0502050302020203" pitchFamily="34" charset="0"/>
              </a:rPr>
              <a:t>Each F-</a:t>
            </a:r>
            <a:r>
              <a:rPr lang="en-AU" sz="1800" dirty="0" err="1">
                <a:solidFill>
                  <a:schemeClr val="tx1"/>
                </a:solidFill>
                <a:latin typeface="TheSans UHH" panose="020B0502050302020203" pitchFamily="34" charset="0"/>
              </a:rPr>
              <a:t>praktikum</a:t>
            </a:r>
            <a:r>
              <a:rPr lang="en-AU" sz="1800" dirty="0">
                <a:solidFill>
                  <a:schemeClr val="tx1"/>
                </a:solidFill>
                <a:latin typeface="TheSans UHH" panose="020B0502050302020203" pitchFamily="34" charset="0"/>
              </a:rPr>
              <a:t> experiment accounts for 2.5 LP (= 2.5 Semester </a:t>
            </a:r>
            <a:r>
              <a:rPr lang="en-AU" sz="1800" dirty="0" err="1">
                <a:solidFill>
                  <a:schemeClr val="tx1"/>
                </a:solidFill>
                <a:latin typeface="TheSans UHH" panose="020B0502050302020203" pitchFamily="34" charset="0"/>
              </a:rPr>
              <a:t>Wochen</a:t>
            </a:r>
            <a:r>
              <a:rPr lang="en-AU" sz="1800" dirty="0">
                <a:solidFill>
                  <a:schemeClr val="tx1"/>
                </a:solidFill>
                <a:latin typeface="TheSans UHH" panose="020B0502050302020203" pitchFamily="34" charset="0"/>
              </a:rPr>
              <a:t> </a:t>
            </a:r>
            <a:r>
              <a:rPr lang="en-AU" sz="1800" dirty="0" err="1">
                <a:solidFill>
                  <a:schemeClr val="tx1"/>
                </a:solidFill>
                <a:latin typeface="TheSans UHH" panose="020B0502050302020203" pitchFamily="34" charset="0"/>
              </a:rPr>
              <a:t>Stunden</a:t>
            </a:r>
            <a:r>
              <a:rPr lang="en-AU" sz="1800" dirty="0">
                <a:solidFill>
                  <a:schemeClr val="tx1"/>
                </a:solidFill>
                <a:latin typeface="TheSans UHH" panose="020B0502050302020203" pitchFamily="34" charset="0"/>
              </a:rPr>
              <a:t>)</a:t>
            </a:r>
          </a:p>
          <a:p>
            <a:endParaRPr lang="en-AU" sz="1800" dirty="0">
              <a:solidFill>
                <a:schemeClr val="tx1"/>
              </a:solidFill>
              <a:latin typeface="TheSans UHH" panose="020B0502050302020203" pitchFamily="34" charset="0"/>
            </a:endParaRPr>
          </a:p>
          <a:p>
            <a:r>
              <a:rPr lang="en-AU" sz="1800" dirty="0">
                <a:solidFill>
                  <a:schemeClr val="tx1"/>
                </a:solidFill>
                <a:latin typeface="TheSans UHH" panose="020B0502050302020203" pitchFamily="34" charset="0"/>
              </a:rPr>
              <a:t>This should correspond to:</a:t>
            </a:r>
          </a:p>
          <a:p>
            <a:pPr marL="285750" indent="-285750">
              <a:buFont typeface="Arial" panose="020B0604020202020204" pitchFamily="34" charset="0"/>
              <a:buChar char="•"/>
            </a:pPr>
            <a:r>
              <a:rPr lang="en-AU" sz="1800" dirty="0">
                <a:solidFill>
                  <a:schemeClr val="tx1"/>
                </a:solidFill>
                <a:latin typeface="TheSans UHH" panose="020B0502050302020203" pitchFamily="34" charset="0"/>
              </a:rPr>
              <a:t>3 full days Lab in presence [</a:t>
            </a:r>
            <a:r>
              <a:rPr lang="en-AU" sz="1800" dirty="0" err="1">
                <a:solidFill>
                  <a:schemeClr val="tx1"/>
                </a:solidFill>
                <a:latin typeface="TheSans UHH" panose="020B0502050302020203" pitchFamily="34" charset="0"/>
              </a:rPr>
              <a:t>à</a:t>
            </a:r>
            <a:r>
              <a:rPr lang="en-AU" sz="1800" dirty="0">
                <a:solidFill>
                  <a:schemeClr val="tx1"/>
                </a:solidFill>
                <a:latin typeface="TheSans UHH" panose="020B0502050302020203" pitchFamily="34" charset="0"/>
              </a:rPr>
              <a:t> 8h] for data taking &amp; fast analysis 		[24 h]</a:t>
            </a:r>
          </a:p>
          <a:p>
            <a:pPr marL="285750" indent="-285750">
              <a:buFont typeface="Arial" panose="020B0604020202020204" pitchFamily="34" charset="0"/>
              <a:buChar char="•"/>
            </a:pPr>
            <a:r>
              <a:rPr lang="en-AU" sz="1800" dirty="0">
                <a:solidFill>
                  <a:schemeClr val="tx1"/>
                </a:solidFill>
                <a:latin typeface="TheSans UHH" panose="020B0502050302020203" pitchFamily="34" charset="0"/>
              </a:rPr>
              <a:t>Analysis and Protocol (&lt;20 page) 									[14 h]</a:t>
            </a:r>
          </a:p>
          <a:p>
            <a:pPr marL="285750" indent="-285750">
              <a:buFont typeface="Arial" panose="020B0604020202020204" pitchFamily="34" charset="0"/>
              <a:buChar char="•"/>
            </a:pPr>
            <a:r>
              <a:rPr lang="en-AU" dirty="0">
                <a:solidFill>
                  <a:srgbClr val="FF0000"/>
                </a:solidFill>
                <a:latin typeface="TheSans UHH" panose="020B0502050302020203" pitchFamily="34" charset="0"/>
              </a:rPr>
              <a:t>5 days of experimenting/pre-analysis/pre-protocol (according to experience)</a:t>
            </a:r>
          </a:p>
          <a:p>
            <a:pPr marL="285750" indent="-285750">
              <a:buFont typeface="Arial" panose="020B0604020202020204" pitchFamily="34" charset="0"/>
              <a:buChar char="•"/>
            </a:pPr>
            <a:r>
              <a:rPr lang="en-AU" sz="1800" dirty="0">
                <a:solidFill>
                  <a:srgbClr val="FF0000"/>
                </a:solidFill>
                <a:latin typeface="TheSans UHH" panose="020B0502050302020203" pitchFamily="34" charset="0"/>
              </a:rPr>
              <a:t>Ca 1-2 days of post-analysis and protocol</a:t>
            </a:r>
          </a:p>
          <a:p>
            <a:pPr marL="285750" indent="-285750">
              <a:buFont typeface="Arial" panose="020B0604020202020204" pitchFamily="34" charset="0"/>
              <a:buChar char="•"/>
            </a:pPr>
            <a:endParaRPr lang="en-AU" dirty="0">
              <a:latin typeface="TheSans UHH" panose="020B0502050302020203" pitchFamily="34" charset="0"/>
            </a:endParaRPr>
          </a:p>
          <a:p>
            <a:r>
              <a:rPr lang="en-AU" sz="1800" dirty="0">
                <a:solidFill>
                  <a:schemeClr val="tx1"/>
                </a:solidFill>
                <a:latin typeface="TheSans UHH" panose="020B0502050302020203" pitchFamily="34" charset="0"/>
              </a:rPr>
              <a:t>Grade the complexity of the various aspects of your experiment in a scale from 1-5 where 1 is high and 5 low </a:t>
            </a:r>
          </a:p>
          <a:p>
            <a:endParaRPr lang="en-AU" sz="1800" dirty="0">
              <a:solidFill>
                <a:schemeClr val="tx1"/>
              </a:solidFill>
              <a:latin typeface="TheSans UHH" panose="020B0502050302020203" pitchFamily="34" charset="0"/>
            </a:endParaRPr>
          </a:p>
          <a:p>
            <a:endParaRPr lang="en-AU" sz="1800" dirty="0">
              <a:solidFill>
                <a:schemeClr val="tx1"/>
              </a:solidFill>
              <a:latin typeface="TheSans UHH" panose="020B0502050302020203" pitchFamily="34" charset="0"/>
            </a:endParaRPr>
          </a:p>
          <a:p>
            <a:endParaRPr lang="en-US" dirty="0"/>
          </a:p>
        </p:txBody>
      </p:sp>
      <p:graphicFrame>
        <p:nvGraphicFramePr>
          <p:cNvPr id="6" name="Table 6">
            <a:extLst>
              <a:ext uri="{FF2B5EF4-FFF2-40B4-BE49-F238E27FC236}">
                <a16:creationId xmlns:a16="http://schemas.microsoft.com/office/drawing/2014/main" id="{0AD08A3D-6BCA-9B2C-E2B9-B96121BD8146}"/>
              </a:ext>
            </a:extLst>
          </p:cNvPr>
          <p:cNvGraphicFramePr>
            <a:graphicFrameLocks noGrp="1"/>
          </p:cNvGraphicFramePr>
          <p:nvPr>
            <p:extLst>
              <p:ext uri="{D42A27DB-BD31-4B8C-83A1-F6EECF244321}">
                <p14:modId xmlns:p14="http://schemas.microsoft.com/office/powerpoint/2010/main" val="2107376687"/>
              </p:ext>
            </p:extLst>
          </p:nvPr>
        </p:nvGraphicFramePr>
        <p:xfrm>
          <a:off x="433633" y="3951061"/>
          <a:ext cx="6685947" cy="1010920"/>
        </p:xfrm>
        <a:graphic>
          <a:graphicData uri="http://schemas.openxmlformats.org/drawingml/2006/table">
            <a:tbl>
              <a:tblPr firstRow="1" bandRow="1">
                <a:tableStyleId>{5C22544A-7EE6-4342-B048-85BDC9FD1C3A}</a:tableStyleId>
              </a:tblPr>
              <a:tblGrid>
                <a:gridCol w="1300099">
                  <a:extLst>
                    <a:ext uri="{9D8B030D-6E8A-4147-A177-3AD203B41FA5}">
                      <a16:colId xmlns:a16="http://schemas.microsoft.com/office/drawing/2014/main" val="2944755881"/>
                    </a:ext>
                  </a:extLst>
                </a:gridCol>
                <a:gridCol w="1593930">
                  <a:extLst>
                    <a:ext uri="{9D8B030D-6E8A-4147-A177-3AD203B41FA5}">
                      <a16:colId xmlns:a16="http://schemas.microsoft.com/office/drawing/2014/main" val="2505008834"/>
                    </a:ext>
                  </a:extLst>
                </a:gridCol>
                <a:gridCol w="1329179">
                  <a:extLst>
                    <a:ext uri="{9D8B030D-6E8A-4147-A177-3AD203B41FA5}">
                      <a16:colId xmlns:a16="http://schemas.microsoft.com/office/drawing/2014/main" val="4198882405"/>
                    </a:ext>
                  </a:extLst>
                </a:gridCol>
                <a:gridCol w="1272619">
                  <a:extLst>
                    <a:ext uri="{9D8B030D-6E8A-4147-A177-3AD203B41FA5}">
                      <a16:colId xmlns:a16="http://schemas.microsoft.com/office/drawing/2014/main" val="598727198"/>
                    </a:ext>
                  </a:extLst>
                </a:gridCol>
                <a:gridCol w="1190120">
                  <a:extLst>
                    <a:ext uri="{9D8B030D-6E8A-4147-A177-3AD203B41FA5}">
                      <a16:colId xmlns:a16="http://schemas.microsoft.com/office/drawing/2014/main" val="463183000"/>
                    </a:ext>
                  </a:extLst>
                </a:gridCol>
              </a:tblGrid>
              <a:tr h="370840">
                <a:tc>
                  <a:txBody>
                    <a:bodyPr/>
                    <a:lstStyle/>
                    <a:p>
                      <a:r>
                        <a:rPr lang="en-US" dirty="0"/>
                        <a:t>Theory / preparation</a:t>
                      </a:r>
                    </a:p>
                  </a:txBody>
                  <a:tcPr/>
                </a:tc>
                <a:tc>
                  <a:txBody>
                    <a:bodyPr/>
                    <a:lstStyle/>
                    <a:p>
                      <a:r>
                        <a:rPr lang="en-US" dirty="0"/>
                        <a:t>Setup / experimental</a:t>
                      </a:r>
                    </a:p>
                  </a:txBody>
                  <a:tcPr/>
                </a:tc>
                <a:tc>
                  <a:txBody>
                    <a:bodyPr/>
                    <a:lstStyle/>
                    <a:p>
                      <a:r>
                        <a:rPr lang="en-US" dirty="0"/>
                        <a:t> Data taking</a:t>
                      </a:r>
                    </a:p>
                  </a:txBody>
                  <a:tcPr/>
                </a:tc>
                <a:tc>
                  <a:txBody>
                    <a:bodyPr/>
                    <a:lstStyle/>
                    <a:p>
                      <a:r>
                        <a:rPr lang="en-US" dirty="0"/>
                        <a:t>Analysis</a:t>
                      </a:r>
                    </a:p>
                  </a:txBody>
                  <a:tcPr/>
                </a:tc>
                <a:tc>
                  <a:txBody>
                    <a:bodyPr/>
                    <a:lstStyle/>
                    <a:p>
                      <a:r>
                        <a:rPr lang="en-US" dirty="0" err="1"/>
                        <a:t>Protokol</a:t>
                      </a:r>
                      <a:endParaRPr lang="en-US" dirty="0"/>
                    </a:p>
                  </a:txBody>
                  <a:tcPr/>
                </a:tc>
                <a:extLst>
                  <a:ext uri="{0D108BD9-81ED-4DB2-BD59-A6C34878D82A}">
                    <a16:rowId xmlns:a16="http://schemas.microsoft.com/office/drawing/2014/main" val="4014264104"/>
                  </a:ext>
                </a:extLst>
              </a:tr>
              <a:tr h="370840">
                <a:tc>
                  <a:txBody>
                    <a:bodyPr/>
                    <a:lstStyle/>
                    <a:p>
                      <a:r>
                        <a:rPr lang="en-US" b="1" dirty="0">
                          <a:solidFill>
                            <a:srgbClr val="FF0000"/>
                          </a:solidFill>
                        </a:rPr>
                        <a:t>3</a:t>
                      </a:r>
                      <a:endParaRPr lang="en-US" dirty="0"/>
                    </a:p>
                  </a:txBody>
                  <a:tcPr/>
                </a:tc>
                <a:tc>
                  <a:txBody>
                    <a:bodyPr/>
                    <a:lstStyle/>
                    <a:p>
                      <a:r>
                        <a:rPr lang="en-US" b="1" dirty="0">
                          <a:solidFill>
                            <a:srgbClr val="FF0000"/>
                          </a:solidFill>
                        </a:rPr>
                        <a:t>1-2</a:t>
                      </a:r>
                    </a:p>
                  </a:txBody>
                  <a:tcPr/>
                </a:tc>
                <a:tc>
                  <a:txBody>
                    <a:bodyPr/>
                    <a:lstStyle/>
                    <a:p>
                      <a:r>
                        <a:rPr lang="en-US" b="1" dirty="0">
                          <a:solidFill>
                            <a:srgbClr val="FF0000"/>
                          </a:solidFill>
                        </a:rPr>
                        <a:t>2</a:t>
                      </a:r>
                      <a:endParaRPr lang="en-US" dirty="0"/>
                    </a:p>
                  </a:txBody>
                  <a:tcPr/>
                </a:tc>
                <a:tc>
                  <a:txBody>
                    <a:bodyPr/>
                    <a:lstStyle/>
                    <a:p>
                      <a:r>
                        <a:rPr lang="en-US" b="1" dirty="0">
                          <a:solidFill>
                            <a:srgbClr val="FF0000"/>
                          </a:solidFill>
                        </a:rPr>
                        <a:t>2</a:t>
                      </a:r>
                      <a:endParaRPr lang="en-US" dirty="0"/>
                    </a:p>
                  </a:txBody>
                  <a:tcPr/>
                </a:tc>
                <a:tc>
                  <a:txBody>
                    <a:bodyPr/>
                    <a:lstStyle/>
                    <a:p>
                      <a:r>
                        <a:rPr lang="en-US" b="1" dirty="0">
                          <a:solidFill>
                            <a:srgbClr val="FF0000"/>
                          </a:solidFill>
                        </a:rPr>
                        <a:t>3</a:t>
                      </a:r>
                      <a:endParaRPr lang="en-US" dirty="0"/>
                    </a:p>
                  </a:txBody>
                  <a:tcPr/>
                </a:tc>
                <a:extLst>
                  <a:ext uri="{0D108BD9-81ED-4DB2-BD59-A6C34878D82A}">
                    <a16:rowId xmlns:a16="http://schemas.microsoft.com/office/drawing/2014/main" val="1680257455"/>
                  </a:ext>
                </a:extLst>
              </a:tr>
            </a:tbl>
          </a:graphicData>
        </a:graphic>
      </p:graphicFrame>
    </p:spTree>
    <p:extLst>
      <p:ext uri="{BB962C8B-B14F-4D97-AF65-F5344CB8AC3E}">
        <p14:creationId xmlns:p14="http://schemas.microsoft.com/office/powerpoint/2010/main" val="3647573125"/>
      </p:ext>
    </p:extLst>
  </p:cSld>
  <p:clrMapOvr>
    <a:masterClrMapping/>
  </p:clrMapOvr>
  <p:extLst>
    <p:ext uri="{6950BFC3-D8DA-4A85-94F7-54DA5524770B}">
      <p188:commentRel xmlns=""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platzhalter 3">
            <a:extLst>
              <a:ext uri="{FF2B5EF4-FFF2-40B4-BE49-F238E27FC236}">
                <a16:creationId xmlns:a16="http://schemas.microsoft.com/office/drawing/2014/main" id="{79C925A0-68C1-1349-83BD-27B3564227C1}"/>
              </a:ext>
            </a:extLst>
          </p:cNvPr>
          <p:cNvSpPr txBox="1">
            <a:spLocks/>
          </p:cNvSpPr>
          <p:nvPr/>
        </p:nvSpPr>
        <p:spPr>
          <a:xfrm>
            <a:off x="149069" y="1220675"/>
            <a:ext cx="6399014" cy="284439"/>
          </a:xfrm>
          <a:prstGeom prst="rect">
            <a:avLst/>
          </a:prstGeom>
        </p:spPr>
        <p:txBody>
          <a:bodyPr vert="horz" lIns="91440" tIns="45720" rIns="91440" bIns="45720" rtlCol="0">
            <a:normAutofit fontScale="55000" lnSpcReduction="20000"/>
          </a:bodyPr>
          <a:lstStyle>
            <a:lvl1pPr marL="0" indent="0" algn="l" defTabSz="457200" rtl="0" eaLnBrk="1" latinLnBrk="0" hangingPunct="1">
              <a:spcBef>
                <a:spcPct val="20000"/>
              </a:spcBef>
              <a:buFont typeface="Arial"/>
              <a:buNone/>
              <a:defRPr sz="2600" kern="1200">
                <a:solidFill>
                  <a:schemeClr val="tx1"/>
                </a:solidFill>
                <a:latin typeface="TheSans UHH Bold Caps"/>
                <a:ea typeface="+mn-ea"/>
                <a:cs typeface="+mn-cs"/>
              </a:defRPr>
            </a:lvl1pPr>
            <a:lvl2pPr marL="742950" indent="-285750" algn="l" defTabSz="457200" rtl="0" eaLnBrk="1" latinLnBrk="0" hangingPunct="1">
              <a:spcBef>
                <a:spcPct val="20000"/>
              </a:spcBef>
              <a:buFont typeface="Arial"/>
              <a:buChar char="–"/>
              <a:defRPr sz="2600" kern="1200">
                <a:solidFill>
                  <a:schemeClr val="tx1"/>
                </a:solidFill>
                <a:latin typeface="TheSans UHH Bold Caps"/>
                <a:ea typeface="+mn-ea"/>
                <a:cs typeface="+mn-cs"/>
              </a:defRPr>
            </a:lvl2pPr>
            <a:lvl3pPr marL="1143000" indent="-228600" algn="l" defTabSz="457200" rtl="0" eaLnBrk="1" latinLnBrk="0" hangingPunct="1">
              <a:spcBef>
                <a:spcPct val="20000"/>
              </a:spcBef>
              <a:buFont typeface="Arial"/>
              <a:buChar char="•"/>
              <a:defRPr sz="2600" kern="1200">
                <a:solidFill>
                  <a:schemeClr val="tx1"/>
                </a:solidFill>
                <a:latin typeface="TheSans UHH Bold Caps"/>
                <a:ea typeface="+mn-ea"/>
                <a:cs typeface="+mn-cs"/>
              </a:defRPr>
            </a:lvl3pPr>
            <a:lvl4pPr marL="1600200" indent="-228600" algn="l" defTabSz="457200" rtl="0" eaLnBrk="1" latinLnBrk="0" hangingPunct="1">
              <a:spcBef>
                <a:spcPct val="20000"/>
              </a:spcBef>
              <a:buFont typeface="Arial"/>
              <a:buChar char="–"/>
              <a:defRPr sz="2600" kern="1200">
                <a:solidFill>
                  <a:schemeClr val="tx1"/>
                </a:solidFill>
                <a:latin typeface="TheSans UHH Bold Caps"/>
                <a:ea typeface="+mn-ea"/>
                <a:cs typeface="+mn-cs"/>
              </a:defRPr>
            </a:lvl4pPr>
            <a:lvl5pPr marL="2057400" indent="-228600" algn="l" defTabSz="457200" rtl="0" eaLnBrk="1" latinLnBrk="0" hangingPunct="1">
              <a:spcBef>
                <a:spcPct val="20000"/>
              </a:spcBef>
              <a:buFont typeface="Arial"/>
              <a:buChar char="»"/>
              <a:defRPr sz="2600" kern="1200">
                <a:solidFill>
                  <a:schemeClr val="tx1"/>
                </a:solidFill>
                <a:latin typeface="TheSans UHH Bold Cap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a:latin typeface="TheSans UHH Bold Caps" panose="020B0502050302020203" pitchFamily="34" charset="77"/>
            </a:endParaRPr>
          </a:p>
        </p:txBody>
      </p:sp>
      <p:sp>
        <p:nvSpPr>
          <p:cNvPr id="10" name="Foliennummernplatzhalter 5">
            <a:extLst>
              <a:ext uri="{FF2B5EF4-FFF2-40B4-BE49-F238E27FC236}">
                <a16:creationId xmlns:a16="http://schemas.microsoft.com/office/drawing/2014/main" id="{C951163F-92E9-454F-802D-2EB18BFE1AD8}"/>
              </a:ext>
            </a:extLst>
          </p:cNvPr>
          <p:cNvSpPr txBox="1">
            <a:spLocks/>
          </p:cNvSpPr>
          <p:nvPr/>
        </p:nvSpPr>
        <p:spPr>
          <a:xfrm>
            <a:off x="8299276" y="4803998"/>
            <a:ext cx="514722" cy="273844"/>
          </a:xfrm>
          <a:prstGeom prst="rect">
            <a:avLst/>
          </a:prstGeom>
        </p:spPr>
        <p:txBody>
          <a:bodyPr vert="horz" lIns="91440" tIns="45720" rIns="0" bIns="0" rtlCol="0" anchor="ctr"/>
          <a:lstStyle>
            <a:defPPr>
              <a:defRPr lang="de-DE"/>
            </a:defPPr>
            <a:lvl1pPr marL="0" algn="r" defTabSz="457200" rtl="0" eaLnBrk="1" latinLnBrk="0" hangingPunct="1">
              <a:defRPr sz="800" kern="1200">
                <a:solidFill>
                  <a:schemeClr val="tx1">
                    <a:tint val="75000"/>
                  </a:schemeClr>
                </a:solidFill>
                <a:latin typeface="TheSans UHH" panose="020B0502050302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E01A2B2-10AD-754B-9B4C-E5B6FED423D0}" type="slidenum">
              <a:rPr lang="de-DE" smtClean="0"/>
              <a:pPr/>
              <a:t>11</a:t>
            </a:fld>
            <a:endParaRPr lang="de-DE"/>
          </a:p>
        </p:txBody>
      </p:sp>
      <p:sp>
        <p:nvSpPr>
          <p:cNvPr id="8" name="Title 1">
            <a:extLst>
              <a:ext uri="{FF2B5EF4-FFF2-40B4-BE49-F238E27FC236}">
                <a16:creationId xmlns:a16="http://schemas.microsoft.com/office/drawing/2014/main" id="{6329727D-4E4A-45CD-81B2-37114370587E}"/>
              </a:ext>
            </a:extLst>
          </p:cNvPr>
          <p:cNvSpPr txBox="1">
            <a:spLocks/>
          </p:cNvSpPr>
          <p:nvPr/>
        </p:nvSpPr>
        <p:spPr>
          <a:xfrm>
            <a:off x="1997714" y="369624"/>
            <a:ext cx="5897150" cy="370062"/>
          </a:xfrm>
          <a:prstGeom prst="rect">
            <a:avLst/>
          </a:prstGeom>
        </p:spPr>
        <p:txBody>
          <a:bodyPr/>
          <a:lstStyle>
            <a:lvl1pPr algn="ctr" defTabSz="457200" rtl="0" eaLnBrk="1" latinLnBrk="0" hangingPunct="1">
              <a:spcBef>
                <a:spcPct val="0"/>
              </a:spcBef>
              <a:buNone/>
              <a:defRPr sz="2000" kern="1200">
                <a:solidFill>
                  <a:schemeClr val="tx1"/>
                </a:solidFill>
                <a:latin typeface="TheSans UHH SemiLight Caps" panose="020B0402050302020203" pitchFamily="34" charset="0"/>
                <a:ea typeface="+mj-ea"/>
                <a:cs typeface="+mj-cs"/>
              </a:defRPr>
            </a:lvl1pPr>
          </a:lstStyle>
          <a:p>
            <a:r>
              <a:rPr lang="de-DE" sz="2000" dirty="0">
                <a:latin typeface="TheSans UHH Bold Caps" panose="020B0702050302020203" pitchFamily="34" charset="0"/>
              </a:rPr>
              <a:t>Fortgeschrittene Praktikum</a:t>
            </a:r>
            <a:endParaRPr lang="en-US" sz="2000" dirty="0"/>
          </a:p>
        </p:txBody>
      </p:sp>
      <p:sp>
        <p:nvSpPr>
          <p:cNvPr id="12" name="Rechteck 7">
            <a:extLst>
              <a:ext uri="{FF2B5EF4-FFF2-40B4-BE49-F238E27FC236}">
                <a16:creationId xmlns:a16="http://schemas.microsoft.com/office/drawing/2014/main" id="{64E63866-3A35-45C7-88F8-2FB04A54C9FB}"/>
              </a:ext>
            </a:extLst>
          </p:cNvPr>
          <p:cNvSpPr/>
          <p:nvPr/>
        </p:nvSpPr>
        <p:spPr>
          <a:xfrm>
            <a:off x="149069" y="1856710"/>
            <a:ext cx="4767397" cy="712382"/>
          </a:xfrm>
          <a:prstGeom prst="roundRect">
            <a:avLst>
              <a:gd name="adj" fmla="val 9541"/>
            </a:avLst>
          </a:prstGeom>
          <a:solidFill>
            <a:srgbClr val="92D05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AU">
                <a:solidFill>
                  <a:schemeClr val="tx1"/>
                </a:solidFill>
                <a:latin typeface="TheSans UHH" panose="020B0502050302020203" pitchFamily="34" charset="0"/>
              </a:rPr>
              <a:t>Statistik &amp; Computer (2 LP)</a:t>
            </a:r>
          </a:p>
          <a:p>
            <a:pPr marL="285750" indent="-285750">
              <a:buFont typeface="Arial" panose="020B0604020202020204" pitchFamily="34" charset="0"/>
              <a:buChar char="•"/>
            </a:pPr>
            <a:r>
              <a:rPr lang="en-AU" sz="1400">
                <a:solidFill>
                  <a:schemeClr val="tx1"/>
                </a:solidFill>
                <a:latin typeface="TheSans UHH" panose="020B0502050302020203" pitchFamily="34" charset="0"/>
              </a:rPr>
              <a:t>Lectures 5 days [3 h/ day]</a:t>
            </a:r>
          </a:p>
          <a:p>
            <a:pPr marL="285750" indent="-285750">
              <a:buFont typeface="Arial" panose="020B0604020202020204" pitchFamily="34" charset="0"/>
              <a:buChar char="•"/>
            </a:pPr>
            <a:r>
              <a:rPr lang="en-AU" sz="1400">
                <a:solidFill>
                  <a:schemeClr val="tx1"/>
                </a:solidFill>
                <a:latin typeface="TheSans UHH" panose="020B0502050302020203" pitchFamily="34" charset="0"/>
              </a:rPr>
              <a:t>Exercise 5 days [3 h/ day]</a:t>
            </a:r>
          </a:p>
        </p:txBody>
      </p:sp>
      <p:sp>
        <p:nvSpPr>
          <p:cNvPr id="15" name="Rechteck 7">
            <a:extLst>
              <a:ext uri="{FF2B5EF4-FFF2-40B4-BE49-F238E27FC236}">
                <a16:creationId xmlns:a16="http://schemas.microsoft.com/office/drawing/2014/main" id="{23831CDA-ACB3-4E2B-A5AB-71DAB9612DB2}"/>
              </a:ext>
            </a:extLst>
          </p:cNvPr>
          <p:cNvSpPr/>
          <p:nvPr/>
        </p:nvSpPr>
        <p:spPr>
          <a:xfrm>
            <a:off x="2453255" y="1220675"/>
            <a:ext cx="4986067" cy="482377"/>
          </a:xfrm>
          <a:prstGeom prst="roundRect">
            <a:avLst>
              <a:gd name="adj" fmla="val 9541"/>
            </a:avLst>
          </a:prstGeom>
          <a:solidFill>
            <a:schemeClr val="bg1"/>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a:solidFill>
                  <a:schemeClr val="tx1"/>
                </a:solidFill>
                <a:latin typeface="TheSans UHH" panose="020B0502050302020203" pitchFamily="34" charset="0"/>
              </a:rPr>
              <a:t>Leistungs Punkte (12 LP)</a:t>
            </a:r>
          </a:p>
        </p:txBody>
      </p:sp>
      <p:sp>
        <p:nvSpPr>
          <p:cNvPr id="9" name="Rechteck 7">
            <a:extLst>
              <a:ext uri="{FF2B5EF4-FFF2-40B4-BE49-F238E27FC236}">
                <a16:creationId xmlns:a16="http://schemas.microsoft.com/office/drawing/2014/main" id="{3B18D630-79FF-442B-96FB-B14A66E58A63}"/>
              </a:ext>
            </a:extLst>
          </p:cNvPr>
          <p:cNvSpPr/>
          <p:nvPr/>
        </p:nvSpPr>
        <p:spPr>
          <a:xfrm>
            <a:off x="132581" y="2646945"/>
            <a:ext cx="4800372" cy="865388"/>
          </a:xfrm>
          <a:prstGeom prst="roundRect">
            <a:avLst>
              <a:gd name="adj" fmla="val 9541"/>
            </a:avLst>
          </a:prstGeom>
          <a:gradFill>
            <a:gsLst>
              <a:gs pos="0">
                <a:srgbClr val="92D050"/>
              </a:gs>
              <a:gs pos="74000">
                <a:schemeClr val="accent1">
                  <a:lumMod val="45000"/>
                  <a:lumOff val="55000"/>
                </a:schemeClr>
              </a:gs>
              <a:gs pos="83000">
                <a:schemeClr val="accent1">
                  <a:lumMod val="45000"/>
                  <a:lumOff val="55000"/>
                </a:schemeClr>
              </a:gs>
              <a:gs pos="100000">
                <a:schemeClr val="accent5">
                  <a:lumMod val="60000"/>
                  <a:lumOff val="4000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AU" sz="1800">
                <a:solidFill>
                  <a:schemeClr val="tx1"/>
                </a:solidFill>
                <a:latin typeface="TheSans UHH" panose="020B0502050302020203" pitchFamily="34" charset="0"/>
              </a:rPr>
              <a:t>KV </a:t>
            </a:r>
            <a:r>
              <a:rPr lang="en-AU">
                <a:solidFill>
                  <a:schemeClr val="tx1"/>
                </a:solidFill>
                <a:latin typeface="TheSans UHH" panose="020B0502050302020203" pitchFamily="34" charset="0"/>
              </a:rPr>
              <a:t>(1.5 LP)</a:t>
            </a:r>
            <a:endParaRPr lang="en-AU" sz="1800">
              <a:solidFill>
                <a:schemeClr val="tx1"/>
              </a:solidFill>
              <a:latin typeface="TheSans UHH" panose="020B0502050302020203" pitchFamily="34" charset="0"/>
            </a:endParaRPr>
          </a:p>
          <a:p>
            <a:pPr marL="285750" indent="-285750">
              <a:buFont typeface="Arial" panose="020B0604020202020204" pitchFamily="34" charset="0"/>
              <a:buChar char="•"/>
            </a:pPr>
            <a:r>
              <a:rPr lang="en-AU" sz="1400">
                <a:solidFill>
                  <a:schemeClr val="tx1"/>
                </a:solidFill>
                <a:latin typeface="TheSans UHH" panose="020B0502050302020203" pitchFamily="34" charset="0"/>
              </a:rPr>
              <a:t>1 day Lab in presence: data taking &amp; analysis [8 h]</a:t>
            </a:r>
          </a:p>
          <a:p>
            <a:pPr marL="285750" indent="-285750">
              <a:buFont typeface="Arial" panose="020B0604020202020204" pitchFamily="34" charset="0"/>
              <a:buChar char="•"/>
            </a:pPr>
            <a:r>
              <a:rPr lang="en-AU" sz="1400">
                <a:solidFill>
                  <a:schemeClr val="tx1"/>
                </a:solidFill>
                <a:latin typeface="TheSans UHH" panose="020B0502050302020203" pitchFamily="34" charset="0"/>
              </a:rPr>
              <a:t>Short protocol (&lt;10 pages)			  [6 h]</a:t>
            </a:r>
          </a:p>
        </p:txBody>
      </p:sp>
      <p:sp>
        <p:nvSpPr>
          <p:cNvPr id="13" name="Rechteck 7">
            <a:extLst>
              <a:ext uri="{FF2B5EF4-FFF2-40B4-BE49-F238E27FC236}">
                <a16:creationId xmlns:a16="http://schemas.microsoft.com/office/drawing/2014/main" id="{C032ACA4-457F-4B2D-939A-F2DB5A151A01}"/>
              </a:ext>
            </a:extLst>
          </p:cNvPr>
          <p:cNvSpPr/>
          <p:nvPr/>
        </p:nvSpPr>
        <p:spPr>
          <a:xfrm>
            <a:off x="5000464" y="1856710"/>
            <a:ext cx="4010955" cy="2547553"/>
          </a:xfrm>
          <a:prstGeom prst="roundRect">
            <a:avLst>
              <a:gd name="adj" fmla="val 9541"/>
            </a:avLst>
          </a:prstGeom>
          <a:solidFill>
            <a:schemeClr val="accent5">
              <a:lumMod val="60000"/>
              <a:lumOff val="4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AU" sz="1800" dirty="0">
                <a:solidFill>
                  <a:schemeClr val="tx1"/>
                </a:solidFill>
                <a:latin typeface="TheSans UHH" panose="020B0502050302020203" pitchFamily="34" charset="0"/>
              </a:rPr>
              <a:t>3x </a:t>
            </a:r>
            <a:r>
              <a:rPr lang="en-AU" sz="1800" dirty="0" err="1">
                <a:solidFill>
                  <a:schemeClr val="tx1"/>
                </a:solidFill>
                <a:latin typeface="TheSans UHH" panose="020B0502050302020203" pitchFamily="34" charset="0"/>
              </a:rPr>
              <a:t>Versuche</a:t>
            </a:r>
            <a:r>
              <a:rPr lang="en-AU" sz="1800" dirty="0">
                <a:solidFill>
                  <a:schemeClr val="tx1"/>
                </a:solidFill>
                <a:latin typeface="TheSans UHH" panose="020B0502050302020203" pitchFamily="34" charset="0"/>
              </a:rPr>
              <a:t> </a:t>
            </a:r>
            <a:r>
              <a:rPr lang="en-AU" dirty="0">
                <a:solidFill>
                  <a:schemeClr val="tx1"/>
                </a:solidFill>
                <a:latin typeface="TheSans UHH" panose="020B0502050302020203" pitchFamily="34" charset="0"/>
              </a:rPr>
              <a:t>(2.5 LP)</a:t>
            </a:r>
            <a:endParaRPr lang="en-AU" sz="1800" dirty="0">
              <a:solidFill>
                <a:schemeClr val="tx1"/>
              </a:solidFill>
              <a:latin typeface="TheSans UHH" panose="020B0502050302020203" pitchFamily="34" charset="0"/>
            </a:endParaRPr>
          </a:p>
          <a:p>
            <a:r>
              <a:rPr lang="en-AU" sz="1600" dirty="0" err="1">
                <a:solidFill>
                  <a:schemeClr val="tx1"/>
                </a:solidFill>
                <a:latin typeface="TheSans UHH" panose="020B0502050302020203" pitchFamily="34" charset="0"/>
              </a:rPr>
              <a:t>Festkörper</a:t>
            </a:r>
            <a:r>
              <a:rPr lang="en-AU" sz="1600" dirty="0">
                <a:solidFill>
                  <a:schemeClr val="tx1"/>
                </a:solidFill>
                <a:latin typeface="TheSans UHH" panose="020B0502050302020203" pitchFamily="34" charset="0"/>
              </a:rPr>
              <a:t>- </a:t>
            </a:r>
            <a:r>
              <a:rPr lang="en-AU" sz="1600" dirty="0" err="1">
                <a:solidFill>
                  <a:schemeClr val="tx1"/>
                </a:solidFill>
                <a:latin typeface="TheSans UHH" panose="020B0502050302020203" pitchFamily="34" charset="0"/>
              </a:rPr>
              <a:t>Teilchen</a:t>
            </a:r>
            <a:r>
              <a:rPr lang="en-AU" sz="1600" dirty="0">
                <a:solidFill>
                  <a:schemeClr val="tx1"/>
                </a:solidFill>
                <a:latin typeface="TheSans UHH" panose="020B0502050302020203" pitchFamily="34" charset="0"/>
              </a:rPr>
              <a:t>- und </a:t>
            </a:r>
            <a:r>
              <a:rPr lang="en-AU" sz="1600" dirty="0" err="1">
                <a:solidFill>
                  <a:schemeClr val="tx1"/>
                </a:solidFill>
                <a:latin typeface="TheSans UHH" panose="020B0502050302020203" pitchFamily="34" charset="0"/>
              </a:rPr>
              <a:t>Laserphysik</a:t>
            </a:r>
            <a:endParaRPr lang="en-AU" sz="1600" dirty="0">
              <a:solidFill>
                <a:schemeClr val="tx1"/>
              </a:solidFill>
              <a:latin typeface="TheSans UHH" panose="020B0502050302020203" pitchFamily="34" charset="0"/>
            </a:endParaRPr>
          </a:p>
          <a:p>
            <a:pPr marL="285750" indent="-285750">
              <a:buFont typeface="Arial" panose="020B0604020202020204" pitchFamily="34" charset="0"/>
              <a:buChar char="•"/>
            </a:pPr>
            <a:r>
              <a:rPr lang="en-AU" sz="1400" dirty="0">
                <a:solidFill>
                  <a:schemeClr val="tx1"/>
                </a:solidFill>
                <a:latin typeface="TheSans UHH" panose="020B0502050302020203" pitchFamily="34" charset="0"/>
              </a:rPr>
              <a:t>3 days Lab in presence: data taking &amp; fast analysis [24 h]</a:t>
            </a:r>
          </a:p>
          <a:p>
            <a:pPr marL="285750" indent="-285750">
              <a:buFont typeface="Arial" panose="020B0604020202020204" pitchFamily="34" charset="0"/>
              <a:buChar char="•"/>
            </a:pPr>
            <a:r>
              <a:rPr lang="en-AU" sz="1400" dirty="0">
                <a:solidFill>
                  <a:schemeClr val="tx1"/>
                </a:solidFill>
                <a:latin typeface="TheSans UHH" panose="020B0502050302020203" pitchFamily="34" charset="0"/>
              </a:rPr>
              <a:t>Analysis and Long Protocol (&lt;20 page) [14 h]</a:t>
            </a:r>
          </a:p>
          <a:p>
            <a:pPr marL="285750" indent="-285750">
              <a:buFont typeface="Arial" panose="020B0604020202020204" pitchFamily="34" charset="0"/>
              <a:buChar char="•"/>
            </a:pPr>
            <a:endParaRPr lang="en-AU" sz="1600" dirty="0">
              <a:solidFill>
                <a:schemeClr val="tx1"/>
              </a:solidFill>
              <a:latin typeface="TheSans UHH" panose="020B0502050302020203" pitchFamily="34" charset="0"/>
            </a:endParaRPr>
          </a:p>
          <a:p>
            <a:pPr marL="285750" indent="-285750">
              <a:buFont typeface="Arial" panose="020B0604020202020204" pitchFamily="34" charset="0"/>
              <a:buChar char="•"/>
            </a:pPr>
            <a:endParaRPr lang="en-AU" sz="1400" dirty="0">
              <a:solidFill>
                <a:schemeClr val="tx1"/>
              </a:solidFill>
              <a:latin typeface="TheSans UHH" panose="020B0502050302020203" pitchFamily="34" charset="0"/>
            </a:endParaRPr>
          </a:p>
        </p:txBody>
      </p:sp>
      <p:sp>
        <p:nvSpPr>
          <p:cNvPr id="17" name="Rechteck 7">
            <a:extLst>
              <a:ext uri="{FF2B5EF4-FFF2-40B4-BE49-F238E27FC236}">
                <a16:creationId xmlns:a16="http://schemas.microsoft.com/office/drawing/2014/main" id="{C5668577-C3EF-4510-AF46-BDB25AB537E2}"/>
              </a:ext>
            </a:extLst>
          </p:cNvPr>
          <p:cNvSpPr/>
          <p:nvPr/>
        </p:nvSpPr>
        <p:spPr>
          <a:xfrm>
            <a:off x="132580" y="3581042"/>
            <a:ext cx="4800371" cy="823221"/>
          </a:xfrm>
          <a:prstGeom prst="roundRect">
            <a:avLst>
              <a:gd name="adj" fmla="val 9541"/>
            </a:avLst>
          </a:prstGeom>
          <a:solidFill>
            <a:schemeClr val="accent5">
              <a:lumMod val="60000"/>
              <a:lumOff val="4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AU" sz="1800">
                <a:solidFill>
                  <a:schemeClr val="tx1"/>
                </a:solidFill>
                <a:latin typeface="TheSans UHH" panose="020B0502050302020203" pitchFamily="34" charset="0"/>
              </a:rPr>
              <a:t>Seminarvortrag (1 LP)</a:t>
            </a:r>
          </a:p>
          <a:p>
            <a:pPr marL="285750" indent="-285750">
              <a:buFont typeface="Arial" panose="020B0604020202020204" pitchFamily="34" charset="0"/>
              <a:buChar char="•"/>
            </a:pPr>
            <a:r>
              <a:rPr lang="en-AU" sz="1400">
                <a:solidFill>
                  <a:schemeClr val="tx1"/>
                </a:solidFill>
                <a:latin typeface="TheSans UHH" panose="020B0502050302020203" pitchFamily="34" charset="0"/>
              </a:rPr>
              <a:t>15 min talk + rehearsal 			              [12 h]</a:t>
            </a:r>
          </a:p>
        </p:txBody>
      </p:sp>
      <p:sp>
        <p:nvSpPr>
          <p:cNvPr id="2" name="Rechteck 7">
            <a:extLst>
              <a:ext uri="{FF2B5EF4-FFF2-40B4-BE49-F238E27FC236}">
                <a16:creationId xmlns:a16="http://schemas.microsoft.com/office/drawing/2014/main" id="{783709A4-A358-15CA-C38F-CFF0726AA4C6}"/>
              </a:ext>
            </a:extLst>
          </p:cNvPr>
          <p:cNvSpPr/>
          <p:nvPr/>
        </p:nvSpPr>
        <p:spPr>
          <a:xfrm>
            <a:off x="2423432" y="4562809"/>
            <a:ext cx="4986067" cy="482377"/>
          </a:xfrm>
          <a:prstGeom prst="roundRect">
            <a:avLst>
              <a:gd name="adj" fmla="val 9541"/>
            </a:avLst>
          </a:prstGeom>
          <a:solidFill>
            <a:schemeClr val="bg1"/>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solidFill>
                  <a:schemeClr val="tx1"/>
                </a:solidFill>
                <a:latin typeface="TheSans UHH" panose="020B0502050302020203" pitchFamily="34" charset="0"/>
              </a:rPr>
              <a:t>1 LP = 14 h </a:t>
            </a:r>
            <a:r>
              <a:rPr lang="de-DE" b="1" dirty="0" err="1">
                <a:solidFill>
                  <a:schemeClr val="tx1"/>
                </a:solidFill>
                <a:latin typeface="TheSans UHH" panose="020B0502050302020203" pitchFamily="34" charset="0"/>
              </a:rPr>
              <a:t>work</a:t>
            </a:r>
            <a:endParaRPr lang="de-DE" b="1" dirty="0">
              <a:solidFill>
                <a:schemeClr val="tx1"/>
              </a:solidFill>
              <a:latin typeface="TheSans UHH" panose="020B0502050302020203" pitchFamily="34" charset="0"/>
            </a:endParaRPr>
          </a:p>
        </p:txBody>
      </p:sp>
    </p:spTree>
    <p:extLst>
      <p:ext uri="{BB962C8B-B14F-4D97-AF65-F5344CB8AC3E}">
        <p14:creationId xmlns:p14="http://schemas.microsoft.com/office/powerpoint/2010/main" val="7723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1EE8-E613-433C-ADF2-42BC493676BC}"/>
              </a:ext>
            </a:extLst>
          </p:cNvPr>
          <p:cNvPicPr>
            <a:picLocks noChangeAspect="1"/>
          </p:cNvPicPr>
          <p:nvPr/>
        </p:nvPicPr>
        <p:blipFill>
          <a:blip r:embed="rId2"/>
          <a:stretch>
            <a:fillRect/>
          </a:stretch>
        </p:blipFill>
        <p:spPr>
          <a:xfrm>
            <a:off x="4260631" y="3365321"/>
            <a:ext cx="2585805" cy="1681824"/>
          </a:xfrm>
          <a:prstGeom prst="rect">
            <a:avLst/>
          </a:prstGeom>
        </p:spPr>
      </p:pic>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EXP21 “Femtosecond X-Ray Experiments”</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Titel</a:t>
            </a:r>
          </a:p>
        </p:txBody>
      </p:sp>
      <p:sp>
        <p:nvSpPr>
          <p:cNvPr id="5" name="TextBox 4">
            <a:extLst>
              <a:ext uri="{FF2B5EF4-FFF2-40B4-BE49-F238E27FC236}">
                <a16:creationId xmlns:a16="http://schemas.microsoft.com/office/drawing/2014/main" id="{203EF57A-4804-D606-EF05-4AE73E667FE3}"/>
              </a:ext>
            </a:extLst>
          </p:cNvPr>
          <p:cNvSpPr txBox="1"/>
          <p:nvPr/>
        </p:nvSpPr>
        <p:spPr>
          <a:xfrm>
            <a:off x="279838" y="1072055"/>
            <a:ext cx="8665532" cy="2930856"/>
          </a:xfrm>
          <a:prstGeom prst="rect">
            <a:avLst/>
          </a:prstGeom>
          <a:noFill/>
        </p:spPr>
        <p:txBody>
          <a:bodyPr wrap="square">
            <a:spAutoFit/>
          </a:bodyPr>
          <a:lstStyle/>
          <a:p>
            <a:r>
              <a:rPr lang="en-GB" b="1" dirty="0"/>
              <a:t>Scientific contest </a:t>
            </a:r>
          </a:p>
          <a:p>
            <a:pPr marL="285750" indent="-285750">
              <a:buFont typeface="Arial" panose="020B0604020202020204" pitchFamily="34" charset="0"/>
              <a:buChar char="•"/>
            </a:pPr>
            <a:r>
              <a:rPr lang="en-GB" dirty="0"/>
              <a:t>How is the experiment linked to the scientific bachelor program?</a:t>
            </a:r>
            <a:br>
              <a:rPr lang="en-GB" dirty="0"/>
            </a:br>
            <a:r>
              <a:rPr lang="en-GB" dirty="0">
                <a:solidFill>
                  <a:srgbClr val="FF0000"/>
                </a:solidFill>
              </a:rPr>
              <a:t>Not so much for the Bachelor Course Lectures (yet… suggestions welcome)</a:t>
            </a:r>
            <a:br>
              <a:rPr lang="en-GB" dirty="0"/>
            </a:br>
            <a:r>
              <a:rPr lang="en-GB" dirty="0"/>
              <a:t> </a:t>
            </a:r>
          </a:p>
          <a:p>
            <a:pPr marL="285750" indent="-285750">
              <a:buFont typeface="Arial" panose="020B0604020202020204" pitchFamily="34" charset="0"/>
              <a:buChar char="•"/>
            </a:pPr>
            <a:r>
              <a:rPr lang="en-GB" dirty="0"/>
              <a:t>Added value to the experiment to the lectures</a:t>
            </a:r>
            <a:endParaRPr lang="en-GB" dirty="0">
              <a:solidFill>
                <a:srgbClr val="FF0000"/>
              </a:solidFill>
            </a:endParaRPr>
          </a:p>
          <a:p>
            <a:pPr marL="285750" indent="-285750">
              <a:buFont typeface="Arial" panose="020B0604020202020204" pitchFamily="34" charset="0"/>
              <a:buChar char="•"/>
            </a:pPr>
            <a:r>
              <a:rPr lang="en-GB" dirty="0">
                <a:solidFill>
                  <a:srgbClr val="FF0000"/>
                </a:solidFill>
              </a:rPr>
              <a:t>Provides a first deep insight into a complex and modern experiment</a:t>
            </a:r>
          </a:p>
          <a:p>
            <a:pPr marL="285750" indent="-285750">
              <a:buFont typeface="Arial" panose="020B0604020202020204" pitchFamily="34" charset="0"/>
              <a:buChar char="•"/>
            </a:pPr>
            <a:r>
              <a:rPr lang="en-GB" dirty="0">
                <a:solidFill>
                  <a:srgbClr val="FF0000"/>
                </a:solidFill>
              </a:rPr>
              <a:t>Provides a deep look into the basics of a typical SR beamline (FLASH, PETRA III, </a:t>
            </a:r>
            <a:r>
              <a:rPr lang="en-GB" dirty="0" err="1">
                <a:solidFill>
                  <a:srgbClr val="FF0000"/>
                </a:solidFill>
              </a:rPr>
              <a:t>EuXFEL</a:t>
            </a:r>
            <a:r>
              <a:rPr lang="en-GB" dirty="0">
                <a:solidFill>
                  <a:srgbClr val="FF0000"/>
                </a:solidFill>
              </a:rPr>
              <a:t>)</a:t>
            </a:r>
          </a:p>
          <a:p>
            <a:pPr marL="285750" indent="-285750">
              <a:buFont typeface="Arial" panose="020B0604020202020204" pitchFamily="34" charset="0"/>
              <a:buChar char="•"/>
            </a:pPr>
            <a:r>
              <a:rPr lang="en-GB" dirty="0">
                <a:solidFill>
                  <a:srgbClr val="FF0000"/>
                </a:solidFill>
              </a:rPr>
              <a:t>Brings them super-close to contemporary experiments at </a:t>
            </a:r>
            <a:r>
              <a:rPr lang="en-GB" dirty="0" err="1">
                <a:solidFill>
                  <a:srgbClr val="FF0000"/>
                </a:solidFill>
              </a:rPr>
              <a:t>EuXFEL</a:t>
            </a:r>
            <a:endParaRPr lang="en-GB" dirty="0">
              <a:solidFill>
                <a:srgbClr val="FF0000"/>
              </a:solidFill>
            </a:endParaRPr>
          </a:p>
          <a:p>
            <a:pPr marL="285750" indent="-285750">
              <a:buFont typeface="Arial" panose="020B0604020202020204" pitchFamily="34" charset="0"/>
              <a:buChar char="•"/>
            </a:pPr>
            <a:endParaRPr lang="en-GB" dirty="0">
              <a:solidFill>
                <a:srgbClr val="FF0000"/>
              </a:solidFill>
            </a:endParaRPr>
          </a:p>
          <a:p>
            <a:r>
              <a:rPr lang="en-GB" dirty="0"/>
              <a:t> </a:t>
            </a:r>
          </a:p>
        </p:txBody>
      </p:sp>
      <p:pic>
        <p:nvPicPr>
          <p:cNvPr id="6" name="Picture 5">
            <a:extLst>
              <a:ext uri="{FF2B5EF4-FFF2-40B4-BE49-F238E27FC236}">
                <a16:creationId xmlns:a16="http://schemas.microsoft.com/office/drawing/2014/main" id="{60730531-99EC-43F9-95B0-6C21712B3C7E}"/>
              </a:ext>
            </a:extLst>
          </p:cNvPr>
          <p:cNvPicPr/>
          <p:nvPr/>
        </p:nvPicPr>
        <p:blipFill>
          <a:blip r:embed="rId3"/>
          <a:stretch>
            <a:fillRect/>
          </a:stretch>
        </p:blipFill>
        <p:spPr>
          <a:xfrm>
            <a:off x="1014916" y="3347885"/>
            <a:ext cx="3021330" cy="1699260"/>
          </a:xfrm>
          <a:prstGeom prst="rect">
            <a:avLst/>
          </a:prstGeom>
        </p:spPr>
      </p:pic>
    </p:spTree>
    <p:extLst>
      <p:ext uri="{BB962C8B-B14F-4D97-AF65-F5344CB8AC3E}">
        <p14:creationId xmlns:p14="http://schemas.microsoft.com/office/powerpoint/2010/main" val="376963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Titel</a:t>
            </a:r>
          </a:p>
        </p:txBody>
      </p:sp>
      <p:sp>
        <p:nvSpPr>
          <p:cNvPr id="5" name="TextBox 4">
            <a:extLst>
              <a:ext uri="{FF2B5EF4-FFF2-40B4-BE49-F238E27FC236}">
                <a16:creationId xmlns:a16="http://schemas.microsoft.com/office/drawing/2014/main" id="{203EF57A-4804-D606-EF05-4AE73E667FE3}"/>
              </a:ext>
            </a:extLst>
          </p:cNvPr>
          <p:cNvSpPr txBox="1"/>
          <p:nvPr/>
        </p:nvSpPr>
        <p:spPr>
          <a:xfrm>
            <a:off x="348791" y="1288429"/>
            <a:ext cx="8596801" cy="3693319"/>
          </a:xfrm>
          <a:prstGeom prst="rect">
            <a:avLst/>
          </a:prstGeom>
          <a:noFill/>
        </p:spPr>
        <p:txBody>
          <a:bodyPr wrap="square">
            <a:spAutoFit/>
          </a:bodyPr>
          <a:lstStyle/>
          <a:p>
            <a:r>
              <a:rPr lang="en-GB" b="1" dirty="0"/>
              <a:t>Aim of the experiment </a:t>
            </a:r>
          </a:p>
          <a:p>
            <a:pPr marL="285750" indent="-285750">
              <a:buFont typeface="Arial" panose="020B0604020202020204" pitchFamily="34" charset="0"/>
              <a:buChar char="•"/>
            </a:pPr>
            <a:r>
              <a:rPr lang="en-GB" dirty="0"/>
              <a:t>What is the emphasis of the experiment? (data analysis, experimental method, systematic study, precision measurement, discovery…) </a:t>
            </a:r>
            <a:br>
              <a:rPr lang="en-GB" dirty="0"/>
            </a:br>
            <a:r>
              <a:rPr lang="en-GB" b="1" dirty="0">
                <a:solidFill>
                  <a:srgbClr val="FF0000"/>
                </a:solidFill>
              </a:rPr>
              <a:t>in priority order: Experimental Method, systematic study, data analysis, discovery</a:t>
            </a:r>
            <a:br>
              <a:rPr lang="en-GB" dirty="0"/>
            </a:br>
            <a:endParaRPr lang="en-GB" dirty="0"/>
          </a:p>
          <a:p>
            <a:pPr marL="285750" indent="-285750">
              <a:buFont typeface="Arial" panose="020B0604020202020204" pitchFamily="34" charset="0"/>
              <a:buChar char="•"/>
            </a:pPr>
            <a:r>
              <a:rPr lang="en-GB" dirty="0"/>
              <a:t>Which aspects of the experimental method are particularly important? </a:t>
            </a:r>
            <a:br>
              <a:rPr lang="en-GB" dirty="0"/>
            </a:br>
            <a:r>
              <a:rPr lang="en-GB" dirty="0">
                <a:solidFill>
                  <a:srgbClr val="FF0000"/>
                </a:solidFill>
              </a:rPr>
              <a:t>Basic aspects from large-scale light sources, from undulator source to experiment, Basic beamline Alignment, identifying basic beam properties (intensity, spectrum, spot sizes) for the experiment, light-matter interactions,…</a:t>
            </a:r>
            <a:br>
              <a:rPr lang="en-GB" dirty="0"/>
            </a:br>
            <a:endParaRPr lang="en-GB" dirty="0"/>
          </a:p>
          <a:p>
            <a:pPr marL="285750" indent="-285750">
              <a:buFont typeface="Arial" panose="020B0604020202020204" pitchFamily="34" charset="0"/>
              <a:buChar char="•"/>
            </a:pPr>
            <a:r>
              <a:rPr lang="en-GB" dirty="0"/>
              <a:t>How does it compare to state of the art experiments in the research field? </a:t>
            </a:r>
            <a:br>
              <a:rPr lang="en-GB" dirty="0"/>
            </a:br>
            <a:r>
              <a:rPr lang="en-GB" dirty="0">
                <a:solidFill>
                  <a:srgbClr val="FF0000"/>
                </a:solidFill>
              </a:rPr>
              <a:t>EXP21 is very close to a real </a:t>
            </a:r>
            <a:r>
              <a:rPr lang="en-GB" dirty="0" err="1">
                <a:solidFill>
                  <a:srgbClr val="FF0000"/>
                </a:solidFill>
              </a:rPr>
              <a:t>EuXFEL</a:t>
            </a:r>
            <a:r>
              <a:rPr lang="en-GB" dirty="0">
                <a:solidFill>
                  <a:srgbClr val="FF0000"/>
                </a:solidFill>
              </a:rPr>
              <a:t> beamline (digital twin), the (published) experimental data are actually fully extractable in </a:t>
            </a:r>
            <a:r>
              <a:rPr lang="en-GB" dirty="0" err="1">
                <a:solidFill>
                  <a:srgbClr val="FF0000"/>
                </a:solidFill>
              </a:rPr>
              <a:t>VLab</a:t>
            </a:r>
            <a:endParaRPr lang="en-US" dirty="0">
              <a:solidFill>
                <a:srgbClr val="FF0000"/>
              </a:solidFill>
            </a:endParaRPr>
          </a:p>
        </p:txBody>
      </p:sp>
    </p:spTree>
    <p:extLst>
      <p:ext uri="{BB962C8B-B14F-4D97-AF65-F5344CB8AC3E}">
        <p14:creationId xmlns:p14="http://schemas.microsoft.com/office/powerpoint/2010/main" val="2295283357"/>
      </p:ext>
    </p:extLst>
  </p:cSld>
  <p:clrMapOvr>
    <a:masterClrMapping/>
  </p:clrMapOvr>
  <p:extLst mod="1">
    <p:ext uri="{6950BFC3-D8DA-4A85-94F7-54DA5524770B}">
      <p188:commentRel xmlns=""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D8A0-2BB3-4784-B1B8-1025A85E8921}"/>
              </a:ext>
            </a:extLst>
          </p:cNvPr>
          <p:cNvSpPr>
            <a:spLocks noGrp="1"/>
          </p:cNvSpPr>
          <p:nvPr>
            <p:ph type="title"/>
          </p:nvPr>
        </p:nvSpPr>
        <p:spPr/>
        <p:txBody>
          <a:bodyPr/>
          <a:lstStyle/>
          <a:p>
            <a:r>
              <a:rPr lang="en-GB" b="1" dirty="0"/>
              <a:t>Aim of the experiment </a:t>
            </a:r>
            <a:br>
              <a:rPr lang="en-GB" b="1" dirty="0"/>
            </a:br>
            <a:endParaRPr lang="de-DE" dirty="0"/>
          </a:p>
        </p:txBody>
      </p:sp>
      <p:sp>
        <p:nvSpPr>
          <p:cNvPr id="3" name="Footer Placeholder 2">
            <a:extLst>
              <a:ext uri="{FF2B5EF4-FFF2-40B4-BE49-F238E27FC236}">
                <a16:creationId xmlns:a16="http://schemas.microsoft.com/office/drawing/2014/main" id="{2C5A82FF-660D-459A-B091-4C8408C37047}"/>
              </a:ext>
            </a:extLst>
          </p:cNvPr>
          <p:cNvSpPr>
            <a:spLocks noGrp="1"/>
          </p:cNvSpPr>
          <p:nvPr>
            <p:ph type="ftr" sz="quarter" idx="11"/>
          </p:nvPr>
        </p:nvSpPr>
        <p:spPr/>
        <p:txBody>
          <a:bodyPr/>
          <a:lstStyle/>
          <a:p>
            <a:r>
              <a:rPr lang="de-DE"/>
              <a:t>Titel</a:t>
            </a:r>
          </a:p>
        </p:txBody>
      </p:sp>
      <p:pic>
        <p:nvPicPr>
          <p:cNvPr id="4" name="Picture 3">
            <a:extLst>
              <a:ext uri="{FF2B5EF4-FFF2-40B4-BE49-F238E27FC236}">
                <a16:creationId xmlns:a16="http://schemas.microsoft.com/office/drawing/2014/main" id="{3F19E736-7AE6-4757-9215-69502D658A7F}"/>
              </a:ext>
            </a:extLst>
          </p:cNvPr>
          <p:cNvPicPr/>
          <p:nvPr/>
        </p:nvPicPr>
        <p:blipFill>
          <a:blip r:embed="rId2"/>
          <a:stretch>
            <a:fillRect/>
          </a:stretch>
        </p:blipFill>
        <p:spPr>
          <a:xfrm>
            <a:off x="3626069" y="1341868"/>
            <a:ext cx="5427280" cy="2816287"/>
          </a:xfrm>
          <a:prstGeom prst="rect">
            <a:avLst/>
          </a:prstGeom>
        </p:spPr>
      </p:pic>
      <p:pic>
        <p:nvPicPr>
          <p:cNvPr id="5" name="Picture 4">
            <a:extLst>
              <a:ext uri="{FF2B5EF4-FFF2-40B4-BE49-F238E27FC236}">
                <a16:creationId xmlns:a16="http://schemas.microsoft.com/office/drawing/2014/main" id="{AD6DDD2A-F38E-4537-A505-FD5A439BA605}"/>
              </a:ext>
            </a:extLst>
          </p:cNvPr>
          <p:cNvPicPr/>
          <p:nvPr/>
        </p:nvPicPr>
        <p:blipFill>
          <a:blip r:embed="rId3"/>
          <a:stretch>
            <a:fillRect/>
          </a:stretch>
        </p:blipFill>
        <p:spPr>
          <a:xfrm>
            <a:off x="60511" y="1341868"/>
            <a:ext cx="3537968" cy="1980715"/>
          </a:xfrm>
          <a:prstGeom prst="rect">
            <a:avLst/>
          </a:prstGeom>
        </p:spPr>
      </p:pic>
    </p:spTree>
    <p:extLst>
      <p:ext uri="{BB962C8B-B14F-4D97-AF65-F5344CB8AC3E}">
        <p14:creationId xmlns:p14="http://schemas.microsoft.com/office/powerpoint/2010/main" val="392932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Titel</a:t>
            </a:r>
          </a:p>
        </p:txBody>
      </p:sp>
      <p:sp>
        <p:nvSpPr>
          <p:cNvPr id="5" name="TextBox 4">
            <a:extLst>
              <a:ext uri="{FF2B5EF4-FFF2-40B4-BE49-F238E27FC236}">
                <a16:creationId xmlns:a16="http://schemas.microsoft.com/office/drawing/2014/main" id="{203EF57A-4804-D606-EF05-4AE73E667FE3}"/>
              </a:ext>
            </a:extLst>
          </p:cNvPr>
          <p:cNvSpPr txBox="1"/>
          <p:nvPr/>
        </p:nvSpPr>
        <p:spPr>
          <a:xfrm>
            <a:off x="348791" y="1288429"/>
            <a:ext cx="8163613" cy="3693319"/>
          </a:xfrm>
          <a:prstGeom prst="rect">
            <a:avLst/>
          </a:prstGeom>
          <a:noFill/>
        </p:spPr>
        <p:txBody>
          <a:bodyPr wrap="square">
            <a:spAutoFit/>
          </a:bodyPr>
          <a:lstStyle/>
          <a:p>
            <a:r>
              <a:rPr lang="en-GB" b="1" dirty="0"/>
              <a:t>Experimental setup	(The black box) </a:t>
            </a:r>
          </a:p>
          <a:p>
            <a:pPr marL="285750" indent="-285750">
              <a:buFont typeface="Arial" panose="020B0604020202020204" pitchFamily="34" charset="0"/>
              <a:buChar char="•"/>
            </a:pPr>
            <a:r>
              <a:rPr lang="en-GB" dirty="0"/>
              <a:t>Do students have the possibility to assemble the setup?</a:t>
            </a:r>
          </a:p>
          <a:p>
            <a:pPr marL="285750" indent="-285750">
              <a:buFont typeface="Arial" panose="020B0604020202020204" pitchFamily="34" charset="0"/>
              <a:buChar char="•"/>
            </a:pPr>
            <a:r>
              <a:rPr lang="en-GB" dirty="0"/>
              <a:t>Can they modify parameter? What is the largest systematic effect?</a:t>
            </a:r>
          </a:p>
          <a:p>
            <a:pPr marL="285750" indent="-285750">
              <a:buFont typeface="Arial" panose="020B0604020202020204" pitchFamily="34" charset="0"/>
              <a:buChar char="•"/>
            </a:pPr>
            <a:r>
              <a:rPr lang="en-GB" dirty="0"/>
              <a:t>Do they learn how is the measurable “signal” obtained? </a:t>
            </a:r>
          </a:p>
          <a:p>
            <a:r>
              <a:rPr lang="en-GB" dirty="0"/>
              <a:t>Note: also for experiments based on already available data it is essential that the students gain understanding of the setup that generated their data, difference between raw data and calibrated data, systematic effects </a:t>
            </a:r>
          </a:p>
          <a:p>
            <a:r>
              <a:rPr lang="en-GB" dirty="0">
                <a:solidFill>
                  <a:srgbClr val="FF0000"/>
                </a:solidFill>
              </a:rPr>
              <a:t>No self-assembly (yet…), ample control of most parameters, decides whether they observe anything, noisy data, or useful data. The script stepwise guides them to understand/document every bit of the setup.</a:t>
            </a:r>
          </a:p>
          <a:p>
            <a:r>
              <a:rPr lang="en-GB" dirty="0">
                <a:solidFill>
                  <a:srgbClr val="FF0000"/>
                </a:solidFill>
              </a:rPr>
              <a:t>They modify parameters to receive better or worse signals, they learn about the basic input (flux, spot size), but </a:t>
            </a:r>
            <a:r>
              <a:rPr lang="en-GB" dirty="0" err="1">
                <a:solidFill>
                  <a:srgbClr val="FF0000"/>
                </a:solidFill>
              </a:rPr>
              <a:t>Vlab</a:t>
            </a:r>
            <a:r>
              <a:rPr lang="en-GB" dirty="0">
                <a:solidFill>
                  <a:srgbClr val="FF0000"/>
                </a:solidFill>
              </a:rPr>
              <a:t> is currently underway to implement more detector-related characteristics.</a:t>
            </a:r>
          </a:p>
        </p:txBody>
      </p:sp>
    </p:spTree>
    <p:extLst>
      <p:ext uri="{BB962C8B-B14F-4D97-AF65-F5344CB8AC3E}">
        <p14:creationId xmlns:p14="http://schemas.microsoft.com/office/powerpoint/2010/main" val="4268475486"/>
      </p:ext>
    </p:extLst>
  </p:cSld>
  <p:clrMapOvr>
    <a:masterClrMapping/>
  </p:clrMapOvr>
  <p:extLst mod="1">
    <p:ext uri="{6950BFC3-D8DA-4A85-94F7-54DA5524770B}">
      <p188:commentRel xmlns=""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45FB-9DAF-4D28-B9DD-00589C87374C}"/>
              </a:ext>
            </a:extLst>
          </p:cNvPr>
          <p:cNvSpPr>
            <a:spLocks noGrp="1"/>
          </p:cNvSpPr>
          <p:nvPr>
            <p:ph type="title"/>
          </p:nvPr>
        </p:nvSpPr>
        <p:spPr/>
        <p:txBody>
          <a:bodyPr/>
          <a:lstStyle/>
          <a:p>
            <a:r>
              <a:rPr lang="en-GB" b="1" dirty="0"/>
              <a:t>Experimental setup	(The black box) </a:t>
            </a:r>
            <a:br>
              <a:rPr lang="en-GB" b="1" dirty="0"/>
            </a:br>
            <a:endParaRPr lang="de-DE" dirty="0"/>
          </a:p>
        </p:txBody>
      </p:sp>
      <p:sp>
        <p:nvSpPr>
          <p:cNvPr id="3" name="Footer Placeholder 2">
            <a:extLst>
              <a:ext uri="{FF2B5EF4-FFF2-40B4-BE49-F238E27FC236}">
                <a16:creationId xmlns:a16="http://schemas.microsoft.com/office/drawing/2014/main" id="{FE1B1B3B-DF42-47A9-9D02-7946CF75AD5B}"/>
              </a:ext>
            </a:extLst>
          </p:cNvPr>
          <p:cNvSpPr>
            <a:spLocks noGrp="1"/>
          </p:cNvSpPr>
          <p:nvPr>
            <p:ph type="ftr" sz="quarter" idx="11"/>
          </p:nvPr>
        </p:nvSpPr>
        <p:spPr/>
        <p:txBody>
          <a:bodyPr/>
          <a:lstStyle/>
          <a:p>
            <a:r>
              <a:rPr lang="de-DE"/>
              <a:t>Titel</a:t>
            </a:r>
          </a:p>
        </p:txBody>
      </p:sp>
      <p:pic>
        <p:nvPicPr>
          <p:cNvPr id="4" name="Picture 3">
            <a:extLst>
              <a:ext uri="{FF2B5EF4-FFF2-40B4-BE49-F238E27FC236}">
                <a16:creationId xmlns:a16="http://schemas.microsoft.com/office/drawing/2014/main" id="{3801EAFB-F843-43EC-A380-924DA459CC3B}"/>
              </a:ext>
            </a:extLst>
          </p:cNvPr>
          <p:cNvPicPr/>
          <p:nvPr/>
        </p:nvPicPr>
        <p:blipFill>
          <a:blip r:embed="rId3"/>
          <a:stretch>
            <a:fillRect/>
          </a:stretch>
        </p:blipFill>
        <p:spPr>
          <a:xfrm>
            <a:off x="132047" y="1261351"/>
            <a:ext cx="2991485" cy="1682750"/>
          </a:xfrm>
          <a:prstGeom prst="rect">
            <a:avLst/>
          </a:prstGeom>
        </p:spPr>
      </p:pic>
      <p:pic>
        <p:nvPicPr>
          <p:cNvPr id="5" name="Picture 4">
            <a:extLst>
              <a:ext uri="{FF2B5EF4-FFF2-40B4-BE49-F238E27FC236}">
                <a16:creationId xmlns:a16="http://schemas.microsoft.com/office/drawing/2014/main" id="{8CB3A3F3-693F-41BA-83B8-634E610DFAA5}"/>
              </a:ext>
            </a:extLst>
          </p:cNvPr>
          <p:cNvPicPr/>
          <p:nvPr/>
        </p:nvPicPr>
        <p:blipFill>
          <a:blip r:embed="rId4"/>
          <a:stretch>
            <a:fillRect/>
          </a:stretch>
        </p:blipFill>
        <p:spPr>
          <a:xfrm>
            <a:off x="132047" y="2979683"/>
            <a:ext cx="3408373" cy="2031835"/>
          </a:xfrm>
          <a:prstGeom prst="rect">
            <a:avLst/>
          </a:prstGeom>
        </p:spPr>
      </p:pic>
      <p:pic>
        <p:nvPicPr>
          <p:cNvPr id="6" name="Picture 5">
            <a:extLst>
              <a:ext uri="{FF2B5EF4-FFF2-40B4-BE49-F238E27FC236}">
                <a16:creationId xmlns:a16="http://schemas.microsoft.com/office/drawing/2014/main" id="{EEAA54F7-40E0-4ADC-93FF-CBA2EEAF55E0}"/>
              </a:ext>
            </a:extLst>
          </p:cNvPr>
          <p:cNvPicPr/>
          <p:nvPr/>
        </p:nvPicPr>
        <p:blipFill>
          <a:blip r:embed="rId5"/>
          <a:stretch>
            <a:fillRect/>
          </a:stretch>
        </p:blipFill>
        <p:spPr>
          <a:xfrm>
            <a:off x="3600460" y="1261351"/>
            <a:ext cx="5046926" cy="2925563"/>
          </a:xfrm>
          <a:prstGeom prst="rect">
            <a:avLst/>
          </a:prstGeom>
        </p:spPr>
      </p:pic>
      <p:sp>
        <p:nvSpPr>
          <p:cNvPr id="7" name="Oval 6">
            <a:extLst>
              <a:ext uri="{FF2B5EF4-FFF2-40B4-BE49-F238E27FC236}">
                <a16:creationId xmlns:a16="http://schemas.microsoft.com/office/drawing/2014/main" id="{FEEADE70-F739-4F43-B292-80392691773E}"/>
              </a:ext>
            </a:extLst>
          </p:cNvPr>
          <p:cNvSpPr/>
          <p:nvPr/>
        </p:nvSpPr>
        <p:spPr>
          <a:xfrm>
            <a:off x="6298325" y="2928442"/>
            <a:ext cx="268014" cy="24830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7">
            <a:extLst>
              <a:ext uri="{FF2B5EF4-FFF2-40B4-BE49-F238E27FC236}">
                <a16:creationId xmlns:a16="http://schemas.microsoft.com/office/drawing/2014/main" id="{A2545D10-607C-467A-B540-13CF9740DC48}"/>
              </a:ext>
            </a:extLst>
          </p:cNvPr>
          <p:cNvSpPr/>
          <p:nvPr/>
        </p:nvSpPr>
        <p:spPr>
          <a:xfrm>
            <a:off x="6884274" y="3344909"/>
            <a:ext cx="268014" cy="24830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Straight Arrow Connector 9">
            <a:extLst>
              <a:ext uri="{FF2B5EF4-FFF2-40B4-BE49-F238E27FC236}">
                <a16:creationId xmlns:a16="http://schemas.microsoft.com/office/drawing/2014/main" id="{4D0433B7-88FF-49F2-828F-114A6F37378C}"/>
              </a:ext>
            </a:extLst>
          </p:cNvPr>
          <p:cNvCxnSpPr/>
          <p:nvPr/>
        </p:nvCxnSpPr>
        <p:spPr>
          <a:xfrm flipH="1" flipV="1">
            <a:off x="2940269" y="2278117"/>
            <a:ext cx="3318641" cy="7488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F2A6ED5-E2F9-4725-9F62-0AE1E736FE4E}"/>
              </a:ext>
            </a:extLst>
          </p:cNvPr>
          <p:cNvCxnSpPr>
            <a:cxnSpLocks/>
          </p:cNvCxnSpPr>
          <p:nvPr/>
        </p:nvCxnSpPr>
        <p:spPr>
          <a:xfrm flipH="1">
            <a:off x="3123532" y="3511769"/>
            <a:ext cx="3730528" cy="5319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5F45583-758B-42F0-B9D7-46782FB7D0CB}"/>
              </a:ext>
            </a:extLst>
          </p:cNvPr>
          <p:cNvCxnSpPr/>
          <p:nvPr/>
        </p:nvCxnSpPr>
        <p:spPr>
          <a:xfrm>
            <a:off x="5931777" y="4004335"/>
            <a:ext cx="1403131" cy="886921"/>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D0206D4-70A8-4FE4-A8BC-20A6790B0B53}"/>
              </a:ext>
            </a:extLst>
          </p:cNvPr>
          <p:cNvSpPr txBox="1"/>
          <p:nvPr/>
        </p:nvSpPr>
        <p:spPr>
          <a:xfrm>
            <a:off x="7334908" y="4625294"/>
            <a:ext cx="1478018" cy="461665"/>
          </a:xfrm>
          <a:prstGeom prst="rect">
            <a:avLst/>
          </a:prstGeom>
          <a:noFill/>
        </p:spPr>
        <p:txBody>
          <a:bodyPr wrap="square" rtlCol="0">
            <a:spAutoFit/>
          </a:bodyPr>
          <a:lstStyle/>
          <a:p>
            <a:r>
              <a:rPr lang="de-DE" sz="1200" dirty="0"/>
              <a:t>1 km </a:t>
            </a:r>
            <a:r>
              <a:rPr lang="de-DE" sz="1200" dirty="0" err="1"/>
              <a:t>to</a:t>
            </a:r>
            <a:r>
              <a:rPr lang="de-DE" sz="1200" dirty="0"/>
              <a:t> x-</a:t>
            </a:r>
            <a:r>
              <a:rPr lang="de-DE" sz="1200" dirty="0" err="1"/>
              <a:t>ray</a:t>
            </a:r>
            <a:r>
              <a:rPr lang="de-DE" sz="1200" dirty="0"/>
              <a:t> source</a:t>
            </a:r>
            <a:br>
              <a:rPr lang="de-DE" sz="1200" dirty="0"/>
            </a:br>
            <a:r>
              <a:rPr lang="de-DE" sz="1200" dirty="0"/>
              <a:t>(virtual </a:t>
            </a:r>
            <a:r>
              <a:rPr lang="de-DE" sz="1200" dirty="0" err="1"/>
              <a:t>undulator</a:t>
            </a:r>
            <a:r>
              <a:rPr lang="de-DE" sz="1200" dirty="0"/>
              <a:t>)</a:t>
            </a:r>
          </a:p>
        </p:txBody>
      </p:sp>
    </p:spTree>
    <p:extLst>
      <p:ext uri="{BB962C8B-B14F-4D97-AF65-F5344CB8AC3E}">
        <p14:creationId xmlns:p14="http://schemas.microsoft.com/office/powerpoint/2010/main" val="147963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Titel</a:t>
            </a:r>
          </a:p>
        </p:txBody>
      </p:sp>
      <p:sp>
        <p:nvSpPr>
          <p:cNvPr id="5" name="TextBox 4">
            <a:extLst>
              <a:ext uri="{FF2B5EF4-FFF2-40B4-BE49-F238E27FC236}">
                <a16:creationId xmlns:a16="http://schemas.microsoft.com/office/drawing/2014/main" id="{203EF57A-4804-D606-EF05-4AE73E667FE3}"/>
              </a:ext>
            </a:extLst>
          </p:cNvPr>
          <p:cNvSpPr txBox="1"/>
          <p:nvPr/>
        </p:nvSpPr>
        <p:spPr>
          <a:xfrm>
            <a:off x="348791" y="1288429"/>
            <a:ext cx="8163613" cy="3970318"/>
          </a:xfrm>
          <a:prstGeom prst="rect">
            <a:avLst/>
          </a:prstGeom>
          <a:noFill/>
        </p:spPr>
        <p:txBody>
          <a:bodyPr wrap="square">
            <a:spAutoFit/>
          </a:bodyPr>
          <a:lstStyle/>
          <a:p>
            <a:r>
              <a:rPr lang="en-GB" b="1" dirty="0"/>
              <a:t>Data analysis method	(The other black box) </a:t>
            </a:r>
          </a:p>
          <a:p>
            <a:pPr marL="285750" indent="-285750">
              <a:buFont typeface="Arial" panose="020B0604020202020204" pitchFamily="34" charset="0"/>
              <a:buChar char="•"/>
            </a:pPr>
            <a:r>
              <a:rPr lang="en-GB" dirty="0"/>
              <a:t>Is data analysis a key aspect of this experiment? </a:t>
            </a:r>
          </a:p>
          <a:p>
            <a:pPr marL="285750" indent="-285750">
              <a:buFont typeface="Arial" panose="020B0604020202020204" pitchFamily="34" charset="0"/>
              <a:buChar char="•"/>
            </a:pPr>
            <a:r>
              <a:rPr lang="en-GB" dirty="0"/>
              <a:t>What are the challenges? </a:t>
            </a:r>
          </a:p>
          <a:p>
            <a:pPr marL="285750" indent="-285750">
              <a:buFont typeface="Arial" panose="020B0604020202020204" pitchFamily="34" charset="0"/>
              <a:buChar char="•"/>
            </a:pPr>
            <a:r>
              <a:rPr lang="en-GB" dirty="0"/>
              <a:t>Ideally students should analyse the data with own written code</a:t>
            </a:r>
          </a:p>
          <a:p>
            <a:pPr marL="285750" indent="-285750">
              <a:buFont typeface="Arial" panose="020B0604020202020204" pitchFamily="34" charset="0"/>
              <a:buChar char="•"/>
            </a:pPr>
            <a:r>
              <a:rPr lang="en-GB" dirty="0"/>
              <a:t>If this is not the case, they still should gain understanding of what the provided code does. </a:t>
            </a:r>
          </a:p>
          <a:p>
            <a:pPr marL="285750" indent="-285750">
              <a:buFont typeface="Arial" panose="020B0604020202020204" pitchFamily="34" charset="0"/>
              <a:buChar char="•"/>
            </a:pPr>
            <a:r>
              <a:rPr lang="en-GB" dirty="0"/>
              <a:t>Particular attention to statistical treatment of data: error treatment, binning, fit quality, …</a:t>
            </a:r>
          </a:p>
          <a:p>
            <a:r>
              <a:rPr lang="en-GB" b="1" dirty="0">
                <a:solidFill>
                  <a:srgbClr val="FF0000"/>
                </a:solidFill>
              </a:rPr>
              <a:t>Basic plotting of usefully extracted data, 2D plots with false-</a:t>
            </a:r>
            <a:r>
              <a:rPr lang="en-GB" b="1" dirty="0" err="1">
                <a:solidFill>
                  <a:srgbClr val="FF0000"/>
                </a:solidFill>
              </a:rPr>
              <a:t>color</a:t>
            </a:r>
            <a:r>
              <a:rPr lang="en-GB" b="1" dirty="0">
                <a:solidFill>
                  <a:srgbClr val="FF0000"/>
                </a:solidFill>
              </a:rPr>
              <a:t> scales, currently part/part: some do the above themselves, others depend on delivered python codes</a:t>
            </a:r>
          </a:p>
          <a:p>
            <a:r>
              <a:rPr lang="en-GB" b="1" dirty="0">
                <a:solidFill>
                  <a:srgbClr val="FF0000"/>
                </a:solidFill>
              </a:rPr>
              <a:t>Statistics: currently further under development, few case examples implemented but more relevant ones underway in </a:t>
            </a:r>
            <a:r>
              <a:rPr lang="en-GB" b="1" dirty="0" err="1">
                <a:solidFill>
                  <a:srgbClr val="FF0000"/>
                </a:solidFill>
              </a:rPr>
              <a:t>VLab</a:t>
            </a:r>
            <a:endParaRPr lang="en-GB" b="1" dirty="0">
              <a:solidFill>
                <a:srgbClr val="FF0000"/>
              </a:solidFill>
            </a:endParaRPr>
          </a:p>
          <a:p>
            <a:endParaRPr lang="en-GB" dirty="0"/>
          </a:p>
        </p:txBody>
      </p:sp>
    </p:spTree>
    <p:extLst>
      <p:ext uri="{BB962C8B-B14F-4D97-AF65-F5344CB8AC3E}">
        <p14:creationId xmlns:p14="http://schemas.microsoft.com/office/powerpoint/2010/main" val="2192406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Titel</a:t>
            </a:r>
          </a:p>
        </p:txBody>
      </p:sp>
      <p:sp>
        <p:nvSpPr>
          <p:cNvPr id="5" name="TextBox 4">
            <a:extLst>
              <a:ext uri="{FF2B5EF4-FFF2-40B4-BE49-F238E27FC236}">
                <a16:creationId xmlns:a16="http://schemas.microsoft.com/office/drawing/2014/main" id="{203EF57A-4804-D606-EF05-4AE73E667FE3}"/>
              </a:ext>
            </a:extLst>
          </p:cNvPr>
          <p:cNvSpPr txBox="1"/>
          <p:nvPr/>
        </p:nvSpPr>
        <p:spPr>
          <a:xfrm>
            <a:off x="348791" y="1182099"/>
            <a:ext cx="8553669" cy="3693319"/>
          </a:xfrm>
          <a:prstGeom prst="rect">
            <a:avLst/>
          </a:prstGeom>
          <a:noFill/>
        </p:spPr>
        <p:txBody>
          <a:bodyPr wrap="square">
            <a:spAutoFit/>
          </a:bodyPr>
          <a:lstStyle/>
          <a:p>
            <a:r>
              <a:rPr lang="en-GB" b="1" dirty="0"/>
              <a:t>Key scientific results 	</a:t>
            </a:r>
          </a:p>
          <a:p>
            <a:pPr marL="285750" indent="-285750">
              <a:buFont typeface="Arial" panose="020B0604020202020204" pitchFamily="34" charset="0"/>
              <a:buChar char="•"/>
            </a:pPr>
            <a:r>
              <a:rPr lang="en-GB" dirty="0"/>
              <a:t>What do students learn from this experiment? </a:t>
            </a:r>
          </a:p>
          <a:p>
            <a:pPr marL="285750" indent="-285750">
              <a:buFont typeface="Arial" panose="020B0604020202020204" pitchFamily="34" charset="0"/>
              <a:buChar char="•"/>
            </a:pPr>
            <a:r>
              <a:rPr lang="en-GB" dirty="0"/>
              <a:t>What is the precision achieved ? How does it compare to literature / state of the art? </a:t>
            </a:r>
          </a:p>
          <a:p>
            <a:pPr marL="285750" indent="-285750">
              <a:buFont typeface="Arial" panose="020B0604020202020204" pitchFamily="34" charset="0"/>
              <a:buChar char="•"/>
            </a:pPr>
            <a:r>
              <a:rPr lang="en-GB" dirty="0"/>
              <a:t>What is the emphasis of the experiment? </a:t>
            </a:r>
          </a:p>
          <a:p>
            <a:pPr marL="285750" indent="-285750">
              <a:buFont typeface="Arial" panose="020B0604020202020204" pitchFamily="34" charset="0"/>
              <a:buChar char="•"/>
            </a:pPr>
            <a:r>
              <a:rPr lang="en-GB" dirty="0"/>
              <a:t>Which skills do students learn?  </a:t>
            </a:r>
          </a:p>
          <a:p>
            <a:pPr marL="285750" indent="-285750">
              <a:buFontTx/>
              <a:buChar char="-"/>
            </a:pPr>
            <a:r>
              <a:rPr lang="en-GB" dirty="0">
                <a:solidFill>
                  <a:srgbClr val="FF0000"/>
                </a:solidFill>
              </a:rPr>
              <a:t>How to think all the way through a “real” SR beamline and design of an experiment. E.g. need to characterize the beam along the entire </a:t>
            </a:r>
            <a:r>
              <a:rPr lang="en-GB" dirty="0" err="1">
                <a:solidFill>
                  <a:srgbClr val="FF0000"/>
                </a:solidFill>
              </a:rPr>
              <a:t>beampath</a:t>
            </a:r>
            <a:r>
              <a:rPr lang="en-GB" dirty="0">
                <a:solidFill>
                  <a:srgbClr val="FF0000"/>
                </a:solidFill>
              </a:rPr>
              <a:t> (record data…)</a:t>
            </a:r>
          </a:p>
          <a:p>
            <a:pPr marL="285750" indent="-285750">
              <a:buFontTx/>
              <a:buChar char="-"/>
            </a:pPr>
            <a:r>
              <a:rPr lang="en-GB" dirty="0">
                <a:solidFill>
                  <a:srgbClr val="FF0000"/>
                </a:solidFill>
              </a:rPr>
              <a:t>Results reflect (recent!) published results with that experimental precision</a:t>
            </a:r>
          </a:p>
          <a:p>
            <a:pPr marL="285750" indent="-285750">
              <a:buFontTx/>
              <a:buChar char="-"/>
            </a:pPr>
            <a:r>
              <a:rPr lang="en-GB" u="sng" dirty="0">
                <a:solidFill>
                  <a:srgbClr val="FF0000"/>
                </a:solidFill>
              </a:rPr>
              <a:t>Emphasis</a:t>
            </a:r>
            <a:r>
              <a:rPr lang="en-GB" dirty="0">
                <a:solidFill>
                  <a:srgbClr val="FF0000"/>
                </a:solidFill>
              </a:rPr>
              <a:t>: experience an experiment without the usual boundaries in </a:t>
            </a:r>
            <a:r>
              <a:rPr lang="en-GB" dirty="0" err="1">
                <a:solidFill>
                  <a:srgbClr val="FF0000"/>
                </a:solidFill>
              </a:rPr>
              <a:t>Fprak</a:t>
            </a:r>
            <a:r>
              <a:rPr lang="en-GB" dirty="0">
                <a:solidFill>
                  <a:srgbClr val="FF0000"/>
                </a:solidFill>
              </a:rPr>
              <a:t>-experiments, learn how to reliably establish a functional experimental environment, understand that selected XES tools aim to reveal otherwise inaccessible information (e.g., fs </a:t>
            </a:r>
            <a:r>
              <a:rPr lang="en-GB" dirty="0" err="1">
                <a:solidFill>
                  <a:srgbClr val="FF0000"/>
                </a:solidFill>
              </a:rPr>
              <a:t>laserlab</a:t>
            </a:r>
            <a:r>
              <a:rPr lang="en-GB" dirty="0">
                <a:solidFill>
                  <a:srgbClr val="FF0000"/>
                </a:solidFill>
              </a:rPr>
              <a:t> experiments)</a:t>
            </a:r>
          </a:p>
          <a:p>
            <a:pPr marL="285750" indent="-285750">
              <a:buFontTx/>
              <a:buChar char="-"/>
            </a:pPr>
            <a:r>
              <a:rPr lang="en-GB" u="sng" dirty="0">
                <a:solidFill>
                  <a:srgbClr val="FF0000"/>
                </a:solidFill>
              </a:rPr>
              <a:t>Skills</a:t>
            </a:r>
            <a:r>
              <a:rPr lang="en-GB" dirty="0">
                <a:solidFill>
                  <a:srgbClr val="FF0000"/>
                </a:solidFill>
              </a:rPr>
              <a:t>: all of the above</a:t>
            </a:r>
          </a:p>
        </p:txBody>
      </p:sp>
      <p:pic>
        <p:nvPicPr>
          <p:cNvPr id="6" name="Picture 5">
            <a:extLst>
              <a:ext uri="{FF2B5EF4-FFF2-40B4-BE49-F238E27FC236}">
                <a16:creationId xmlns:a16="http://schemas.microsoft.com/office/drawing/2014/main" id="{5F2B8DD5-878C-441A-A614-FCBD44D8DFAE}"/>
              </a:ext>
            </a:extLst>
          </p:cNvPr>
          <p:cNvPicPr/>
          <p:nvPr/>
        </p:nvPicPr>
        <p:blipFill>
          <a:blip r:embed="rId2"/>
          <a:stretch>
            <a:fillRect/>
          </a:stretch>
        </p:blipFill>
        <p:spPr>
          <a:xfrm>
            <a:off x="6120963" y="65658"/>
            <a:ext cx="2912678" cy="1652783"/>
          </a:xfrm>
          <a:prstGeom prst="rect">
            <a:avLst/>
          </a:prstGeom>
        </p:spPr>
      </p:pic>
    </p:spTree>
    <p:extLst>
      <p:ext uri="{BB962C8B-B14F-4D97-AF65-F5344CB8AC3E}">
        <p14:creationId xmlns:p14="http://schemas.microsoft.com/office/powerpoint/2010/main" val="926522833"/>
      </p:ext>
    </p:extLst>
  </p:cSld>
  <p:clrMapOvr>
    <a:masterClrMapping/>
  </p:clrMapOvr>
  <p:extLst mod="1">
    <p:ext uri="{6950BFC3-D8DA-4A85-94F7-54DA5524770B}">
      <p188:commentRel xmlns=""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A681-1428-7811-FAE1-5C678F85EAC5}"/>
              </a:ext>
            </a:extLst>
          </p:cNvPr>
          <p:cNvSpPr>
            <a:spLocks noGrp="1"/>
          </p:cNvSpPr>
          <p:nvPr>
            <p:ph type="title"/>
          </p:nvPr>
        </p:nvSpPr>
        <p:spPr>
          <a:xfrm>
            <a:off x="1680426" y="207391"/>
            <a:ext cx="5783148" cy="535560"/>
          </a:xfrm>
        </p:spPr>
        <p:txBody>
          <a:bodyPr/>
          <a:lstStyle/>
          <a:p>
            <a:r>
              <a:rPr lang="en-US" dirty="0"/>
              <a:t>Specific points of reflection</a:t>
            </a:r>
          </a:p>
        </p:txBody>
      </p:sp>
      <p:sp>
        <p:nvSpPr>
          <p:cNvPr id="3" name="Footer Placeholder 2">
            <a:extLst>
              <a:ext uri="{FF2B5EF4-FFF2-40B4-BE49-F238E27FC236}">
                <a16:creationId xmlns:a16="http://schemas.microsoft.com/office/drawing/2014/main" id="{28A7C53A-C000-C48C-F459-3723D91C4ECF}"/>
              </a:ext>
            </a:extLst>
          </p:cNvPr>
          <p:cNvSpPr>
            <a:spLocks noGrp="1"/>
          </p:cNvSpPr>
          <p:nvPr>
            <p:ph type="ftr" sz="quarter" idx="11"/>
          </p:nvPr>
        </p:nvSpPr>
        <p:spPr/>
        <p:txBody>
          <a:bodyPr/>
          <a:lstStyle/>
          <a:p>
            <a:r>
              <a:rPr lang="de-DE"/>
              <a:t>Titel</a:t>
            </a:r>
          </a:p>
        </p:txBody>
      </p:sp>
      <p:sp>
        <p:nvSpPr>
          <p:cNvPr id="5" name="TextBox 4">
            <a:extLst>
              <a:ext uri="{FF2B5EF4-FFF2-40B4-BE49-F238E27FC236}">
                <a16:creationId xmlns:a16="http://schemas.microsoft.com/office/drawing/2014/main" id="{203EF57A-4804-D606-EF05-4AE73E667FE3}"/>
              </a:ext>
            </a:extLst>
          </p:cNvPr>
          <p:cNvSpPr txBox="1"/>
          <p:nvPr/>
        </p:nvSpPr>
        <p:spPr>
          <a:xfrm>
            <a:off x="138023" y="1086929"/>
            <a:ext cx="8374381" cy="3970318"/>
          </a:xfrm>
          <a:prstGeom prst="rect">
            <a:avLst/>
          </a:prstGeom>
          <a:noFill/>
        </p:spPr>
        <p:txBody>
          <a:bodyPr wrap="square">
            <a:spAutoFit/>
          </a:bodyPr>
          <a:lstStyle/>
          <a:p>
            <a:r>
              <a:rPr lang="en-GB" b="1" dirty="0"/>
              <a:t>Link to modern research in the physics department </a:t>
            </a:r>
          </a:p>
          <a:p>
            <a:r>
              <a:rPr lang="en-GB" dirty="0"/>
              <a:t>(if applicable links to clusters of excellence) </a:t>
            </a:r>
            <a:r>
              <a:rPr lang="en-GB" b="1" dirty="0"/>
              <a:t>	</a:t>
            </a:r>
          </a:p>
          <a:p>
            <a:pPr marL="285750" indent="-285750">
              <a:buFont typeface="Arial" panose="020B0604020202020204" pitchFamily="34" charset="0"/>
              <a:buChar char="•"/>
            </a:pPr>
            <a:r>
              <a:rPr lang="en-GB" dirty="0"/>
              <a:t>What is the modern application of this technologies / experimental methods</a:t>
            </a:r>
          </a:p>
          <a:p>
            <a:pPr marL="285750" indent="-285750">
              <a:buFont typeface="Arial" panose="020B0604020202020204" pitchFamily="34" charset="0"/>
              <a:buChar char="•"/>
            </a:pPr>
            <a:r>
              <a:rPr lang="en-GB" dirty="0"/>
              <a:t>In which group are these technologies / experimental methods applied</a:t>
            </a:r>
          </a:p>
          <a:p>
            <a:pPr marL="285750" indent="-285750">
              <a:buFont typeface="Arial" panose="020B0604020202020204" pitchFamily="34" charset="0"/>
              <a:buChar char="•"/>
            </a:pPr>
            <a:r>
              <a:rPr lang="en-GB" dirty="0"/>
              <a:t>What skills do the students gain which can be used in the research group?  </a:t>
            </a:r>
          </a:p>
          <a:p>
            <a:pPr marL="285750" indent="-285750">
              <a:buFont typeface="Arial" panose="020B0604020202020204" pitchFamily="34" charset="0"/>
              <a:buChar char="•"/>
            </a:pPr>
            <a:r>
              <a:rPr lang="en-GB" dirty="0"/>
              <a:t>What is the difference between state of the art equipment and the F-</a:t>
            </a:r>
            <a:r>
              <a:rPr lang="en-GB" dirty="0" err="1"/>
              <a:t>praktikum</a:t>
            </a:r>
            <a:r>
              <a:rPr lang="en-GB" dirty="0"/>
              <a:t> setup? </a:t>
            </a:r>
          </a:p>
          <a:p>
            <a:r>
              <a:rPr lang="en-GB" b="1" dirty="0">
                <a:solidFill>
                  <a:srgbClr val="FF0000"/>
                </a:solidFill>
              </a:rPr>
              <a:t>- </a:t>
            </a:r>
            <a:r>
              <a:rPr lang="en-GB" dirty="0">
                <a:solidFill>
                  <a:srgbClr val="FF0000"/>
                </a:solidFill>
              </a:rPr>
              <a:t>EXP21 </a:t>
            </a:r>
            <a:r>
              <a:rPr lang="en-GB" u="sng" dirty="0">
                <a:solidFill>
                  <a:srgbClr val="FF0000"/>
                </a:solidFill>
              </a:rPr>
              <a:t>is already</a:t>
            </a:r>
            <a:r>
              <a:rPr lang="en-GB" dirty="0">
                <a:solidFill>
                  <a:srgbClr val="FF0000"/>
                </a:solidFill>
              </a:rPr>
              <a:t> a modern research experiment in the physics department</a:t>
            </a:r>
          </a:p>
          <a:p>
            <a:r>
              <a:rPr lang="en-GB" dirty="0">
                <a:solidFill>
                  <a:srgbClr val="FF0000"/>
                </a:solidFill>
              </a:rPr>
              <a:t>- Represents a </a:t>
            </a:r>
            <a:r>
              <a:rPr lang="en-GB" dirty="0" err="1">
                <a:solidFill>
                  <a:srgbClr val="FF0000"/>
                </a:solidFill>
              </a:rPr>
              <a:t>digitial</a:t>
            </a:r>
            <a:r>
              <a:rPr lang="en-GB" dirty="0">
                <a:solidFill>
                  <a:srgbClr val="FF0000"/>
                </a:solidFill>
              </a:rPr>
              <a:t> twin of an existing </a:t>
            </a:r>
            <a:r>
              <a:rPr lang="en-GB" dirty="0" err="1">
                <a:solidFill>
                  <a:srgbClr val="FF0000"/>
                </a:solidFill>
              </a:rPr>
              <a:t>EuXFEL</a:t>
            </a:r>
            <a:r>
              <a:rPr lang="en-GB" dirty="0">
                <a:solidFill>
                  <a:srgbClr val="FF0000"/>
                </a:solidFill>
              </a:rPr>
              <a:t> beamline, several UHH and CUI groups use these methods (and variants of): Huse, Martens, </a:t>
            </a:r>
            <a:r>
              <a:rPr lang="en-GB" dirty="0" err="1">
                <a:solidFill>
                  <a:srgbClr val="FF0000"/>
                </a:solidFill>
              </a:rPr>
              <a:t>Rübhausen</a:t>
            </a:r>
            <a:r>
              <a:rPr lang="en-GB" dirty="0">
                <a:solidFill>
                  <a:srgbClr val="FF0000"/>
                </a:solidFill>
              </a:rPr>
              <a:t>,  Chapman, …</a:t>
            </a:r>
          </a:p>
          <a:p>
            <a:pPr marL="285750" indent="-285750">
              <a:buFontTx/>
              <a:buChar char="-"/>
            </a:pPr>
            <a:r>
              <a:rPr lang="en-GB" dirty="0">
                <a:solidFill>
                  <a:srgbClr val="FF0000"/>
                </a:solidFill>
              </a:rPr>
              <a:t>pump-probe, XAS, XANES, XES, (powder diffraction, EXAFS…)</a:t>
            </a:r>
          </a:p>
          <a:p>
            <a:pPr marL="285750" indent="-285750">
              <a:buFontTx/>
              <a:buChar char="-"/>
            </a:pPr>
            <a:r>
              <a:rPr lang="en-GB" dirty="0">
                <a:solidFill>
                  <a:srgbClr val="FF0000"/>
                </a:solidFill>
              </a:rPr>
              <a:t>Hardly any difference in methodology to contemporary experiments, details still scarce, but growing over time </a:t>
            </a:r>
          </a:p>
          <a:p>
            <a:endParaRPr lang="en-GB" dirty="0"/>
          </a:p>
        </p:txBody>
      </p:sp>
    </p:spTree>
    <p:extLst>
      <p:ext uri="{BB962C8B-B14F-4D97-AF65-F5344CB8AC3E}">
        <p14:creationId xmlns:p14="http://schemas.microsoft.com/office/powerpoint/2010/main" val="2913302952"/>
      </p:ext>
    </p:extLst>
  </p:cSld>
  <p:clrMapOvr>
    <a:masterClrMapping/>
  </p:clrMapOvr>
  <p:extLst>
    <p:ext uri="{6950BFC3-D8DA-4A85-94F7-54DA5524770B}">
      <p188:commentRel xmlns="" xmlns:p188="http://schemas.microsoft.com/office/powerpoint/2018/8/main" r:id="rId2"/>
    </p:ext>
  </p:extLst>
</p:sld>
</file>

<file path=ppt/theme/theme1.xml><?xml version="1.0" encoding="utf-8"?>
<a:theme xmlns:a="http://schemas.openxmlformats.org/drawingml/2006/main" na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BB9CFC6FD13B34492135B9F3D6D1C3E" ma:contentTypeVersion="4" ma:contentTypeDescription="Ein neues Dokument erstellen." ma:contentTypeScope="" ma:versionID="d4ad4cf7eee5d99c9b8218d470ae6958">
  <xsd:schema xmlns:xsd="http://www.w3.org/2001/XMLSchema" xmlns:xs="http://www.w3.org/2001/XMLSchema" xmlns:p="http://schemas.microsoft.com/office/2006/metadata/properties" xmlns:ns2="d3855cab-08fb-42b8-ae15-410cbed072ae" targetNamespace="http://schemas.microsoft.com/office/2006/metadata/properties" ma:root="true" ma:fieldsID="ee2f850ae60263834968bbd48c165e67" ns2:_="">
    <xsd:import namespace="d3855cab-08fb-42b8-ae15-410cbed072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55cab-08fb-42b8-ae15-410cbed072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BBD9FB-282A-403B-BDFF-3A9BADCD3586}">
  <ds:schemaRefs>
    <ds:schemaRef ds:uri="d3855cab-08fb-42b8-ae15-410cbed072a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documentManagement/types"/>
    <ds:schemaRef ds:uri="http://www.w3.org/XML/1998/namespace"/>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72FBCE6A-857E-4412-9D42-6195027DD9CE}">
  <ds:schemaRefs>
    <ds:schemaRef ds:uri="http://schemas.microsoft.com/sharepoint/v3/contenttype/forms"/>
  </ds:schemaRefs>
</ds:datastoreItem>
</file>

<file path=customXml/itemProps3.xml><?xml version="1.0" encoding="utf-8"?>
<ds:datastoreItem xmlns:ds="http://schemas.openxmlformats.org/officeDocument/2006/customXml" ds:itemID="{27C88561-D705-4ADF-9422-5D1E9084E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855cab-08fb-42b8-ae15-410cbed072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1125</Words>
  <Application>Microsoft Office PowerPoint</Application>
  <PresentationFormat>On-screen Show (16:9)</PresentationFormat>
  <Paragraphs>105</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TheSans UHH</vt:lpstr>
      <vt:lpstr>TheSans UHH Bold Caps</vt:lpstr>
      <vt:lpstr>TheSans UHH SemiLight Caps</vt:lpstr>
      <vt:lpstr>Wingdings</vt:lpstr>
      <vt:lpstr>MASTER</vt:lpstr>
      <vt:lpstr>F-Praktikum Review Day: EXP21 “Femtosecond X-Ray Experiments”, now in “Atom-, Molekül-und Laserphysik”, and no longer in “Themenübergreifend”</vt:lpstr>
      <vt:lpstr>EXP21 “Femtosecond X-Ray Experiments”</vt:lpstr>
      <vt:lpstr>Specific points of reflection</vt:lpstr>
      <vt:lpstr>Aim of the experiment  </vt:lpstr>
      <vt:lpstr>Specific points of reflection</vt:lpstr>
      <vt:lpstr>Experimental setup (The black box)  </vt:lpstr>
      <vt:lpstr>Specific points of reflection</vt:lpstr>
      <vt:lpstr>Specific points of reflection</vt:lpstr>
      <vt:lpstr>Specific points of reflection</vt:lpstr>
      <vt:lpstr>Grade your experiment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bbesner@physnet.uni-hamburg.de</dc:creator>
  <cp:lastModifiedBy>Bressler, Christian</cp:lastModifiedBy>
  <cp:revision>49</cp:revision>
  <dcterms:created xsi:type="dcterms:W3CDTF">2017-11-14T09:58:03Z</dcterms:created>
  <dcterms:modified xsi:type="dcterms:W3CDTF">2023-05-09T20:01:06Z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0x010100BBB9CFC6FD13B34492135B9F3D6D1C3E</vt:lpwstr>
  </property>
</Properties>
</file>