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4" r:id="rId2"/>
  </p:sldMasterIdLst>
  <p:notesMasterIdLst>
    <p:notesMasterId r:id="rId12"/>
  </p:notesMasterIdLst>
  <p:handoutMasterIdLst>
    <p:handoutMasterId r:id="rId13"/>
  </p:handoutMasterIdLst>
  <p:sldIdLst>
    <p:sldId id="1905" r:id="rId3"/>
    <p:sldId id="1946" r:id="rId4"/>
    <p:sldId id="1949" r:id="rId5"/>
    <p:sldId id="1945" r:id="rId6"/>
    <p:sldId id="1950" r:id="rId7"/>
    <p:sldId id="1951" r:id="rId8"/>
    <p:sldId id="1947" r:id="rId9"/>
    <p:sldId id="1952" r:id="rId10"/>
    <p:sldId id="1948" r:id="rId11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en Sponselee" initials="KS" lastIdx="1" clrIdx="0">
    <p:extLst>
      <p:ext uri="{19B8F6BF-5375-455C-9EA6-DF929625EA0E}">
        <p15:presenceInfo xmlns:p15="http://schemas.microsoft.com/office/powerpoint/2012/main" userId="Koen Sponsele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B4A76"/>
    <a:srgbClr val="4575B4"/>
    <a:srgbClr val="7FCDBB"/>
    <a:srgbClr val="39639D"/>
    <a:srgbClr val="7DA0D0"/>
    <a:srgbClr val="D73027"/>
    <a:srgbClr val="EBE001"/>
    <a:srgbClr val="FCBB0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jl, licht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Stijl, gemiddeld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0" autoAdjust="0"/>
    <p:restoredTop sz="92143" autoAdjust="0"/>
  </p:normalViewPr>
  <p:slideViewPr>
    <p:cSldViewPr>
      <p:cViewPr varScale="1">
        <p:scale>
          <a:sx n="121" d="100"/>
          <a:sy n="121" d="100"/>
        </p:scale>
        <p:origin x="378" y="10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>
        <p:scale>
          <a:sx n="110" d="100"/>
          <a:sy n="110" d="100"/>
        </p:scale>
        <p:origin x="-1686" y="166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2222"/>
          </a:xfrm>
          <a:prstGeom prst="rect">
            <a:avLst/>
          </a:prstGeom>
        </p:spPr>
        <p:txBody>
          <a:bodyPr vert="horz" lIns="94754" tIns="47377" rIns="94754" bIns="4737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505" y="1"/>
            <a:ext cx="3077137" cy="512222"/>
          </a:xfrm>
          <a:prstGeom prst="rect">
            <a:avLst/>
          </a:prstGeom>
        </p:spPr>
        <p:txBody>
          <a:bodyPr vert="horz" lIns="94754" tIns="47377" rIns="94754" bIns="47377" rtlCol="0"/>
          <a:lstStyle>
            <a:lvl1pPr algn="r">
              <a:defRPr sz="1200"/>
            </a:lvl1pPr>
          </a:lstStyle>
          <a:p>
            <a:fld id="{943F943F-89CD-4C11-9C9A-FCE695033275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54" tIns="47377" rIns="94754" bIns="4737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505" y="9720755"/>
            <a:ext cx="3077137" cy="512222"/>
          </a:xfrm>
          <a:prstGeom prst="rect">
            <a:avLst/>
          </a:prstGeom>
        </p:spPr>
        <p:txBody>
          <a:bodyPr vert="horz" lIns="94754" tIns="47377" rIns="94754" bIns="47377" rtlCol="0" anchor="b"/>
          <a:lstStyle>
            <a:lvl1pPr algn="r">
              <a:defRPr sz="1200"/>
            </a:lvl1pPr>
          </a:lstStyle>
          <a:p>
            <a:fld id="{7B4DCB04-5501-434D-88D8-29A6E717B3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567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3" cy="511730"/>
          </a:xfrm>
          <a:prstGeom prst="rect">
            <a:avLst/>
          </a:prstGeom>
        </p:spPr>
        <p:txBody>
          <a:bodyPr vert="horz" lIns="94821" tIns="47410" rIns="94821" bIns="4741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3" cy="511730"/>
          </a:xfrm>
          <a:prstGeom prst="rect">
            <a:avLst/>
          </a:prstGeom>
        </p:spPr>
        <p:txBody>
          <a:bodyPr vert="horz" lIns="94821" tIns="47410" rIns="94821" bIns="47410" rtlCol="0"/>
          <a:lstStyle>
            <a:lvl1pPr algn="r">
              <a:defRPr sz="1200"/>
            </a:lvl1pPr>
          </a:lstStyle>
          <a:p>
            <a:fld id="{592D9DA9-33ED-49D0-8235-D8BDC681893F}" type="datetimeFigureOut">
              <a:rPr lang="de-DE" smtClean="0"/>
              <a:pPr/>
              <a:t>09.05.2023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1" tIns="47410" rIns="94821" bIns="4741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4"/>
            <a:ext cx="5679440" cy="4605575"/>
          </a:xfrm>
          <a:prstGeom prst="rect">
            <a:avLst/>
          </a:prstGeom>
        </p:spPr>
        <p:txBody>
          <a:bodyPr vert="horz" lIns="94821" tIns="47410" rIns="94821" bIns="4741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1730"/>
          </a:xfrm>
          <a:prstGeom prst="rect">
            <a:avLst/>
          </a:prstGeom>
        </p:spPr>
        <p:txBody>
          <a:bodyPr vert="horz" lIns="94821" tIns="47410" rIns="94821" bIns="4741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1730"/>
          </a:xfrm>
          <a:prstGeom prst="rect">
            <a:avLst/>
          </a:prstGeom>
        </p:spPr>
        <p:txBody>
          <a:bodyPr vert="horz" lIns="94821" tIns="47410" rIns="94821" bIns="47410" rtlCol="0" anchor="b"/>
          <a:lstStyle>
            <a:lvl1pPr algn="r">
              <a:defRPr sz="1200"/>
            </a:lvl1pPr>
          </a:lstStyle>
          <a:p>
            <a:fld id="{0F06E5D0-B259-4E1D-B828-8296F1617B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92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49300"/>
            <a:ext cx="6670675" cy="3752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6E5D0-B259-4E1D-B828-8296F1617B6B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961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6E5D0-B259-4E1D-B828-8296F1617B6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0091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6E5D0-B259-4E1D-B828-8296F1617B6B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683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6E5D0-B259-4E1D-B828-8296F1617B6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559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6E5D0-B259-4E1D-B828-8296F1617B6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09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6E5D0-B259-4E1D-B828-8296F1617B6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4984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6E5D0-B259-4E1D-B828-8296F1617B6B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64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6E5D0-B259-4E1D-B828-8296F1617B6B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427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6E5D0-B259-4E1D-B828-8296F1617B6B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685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UHH-Logo_2010_Farbe_RGB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49497" y="-494952"/>
            <a:ext cx="5177161" cy="1800240"/>
          </a:xfrm>
          <a:prstGeom prst="rect">
            <a:avLst/>
          </a:prstGeom>
        </p:spPr>
      </p:pic>
      <p:sp>
        <p:nvSpPr>
          <p:cNvPr id="14" name="Abgerundetes Rechteck 13"/>
          <p:cNvSpPr/>
          <p:nvPr userDrawn="1"/>
        </p:nvSpPr>
        <p:spPr>
          <a:xfrm>
            <a:off x="1064285" y="2168832"/>
            <a:ext cx="10080000" cy="1710228"/>
          </a:xfrm>
          <a:prstGeom prst="round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5000">
                <a:schemeClr val="accent4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238216" y="4239108"/>
            <a:ext cx="9715568" cy="1710228"/>
          </a:xfrm>
        </p:spPr>
        <p:txBody>
          <a:bodyPr>
            <a:noAutofit/>
          </a:bodyPr>
          <a:lstStyle>
            <a:lvl1pPr marL="0" indent="0" algn="ctr">
              <a:buNone/>
              <a:defRPr sz="2400" b="0" i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Autorenschaft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415376" y="2168832"/>
            <a:ext cx="9361248" cy="1710228"/>
          </a:xfrm>
          <a:prstGeom prst="rect">
            <a:avLst/>
          </a:prstGeom>
          <a:noFill/>
          <a:effectLst>
            <a:reflection endPos="0" dir="5400000" sy="-100000" algn="bl" rotWithShape="0"/>
          </a:effectLst>
        </p:spPr>
        <p:txBody>
          <a:bodyPr anchor="ctr" anchorCtr="0">
            <a:normAutofit/>
          </a:bodyPr>
          <a:lstStyle>
            <a:lvl1pPr algn="l">
              <a:defRPr sz="40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4" t="10351" r="3203" b="11985"/>
          <a:stretch/>
        </p:blipFill>
        <p:spPr>
          <a:xfrm>
            <a:off x="9117515" y="26832"/>
            <a:ext cx="2928000" cy="1080000"/>
          </a:xfrm>
          <a:prstGeom prst="rect">
            <a:avLst/>
          </a:prstGeom>
        </p:spPr>
      </p:pic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571461" y="6492876"/>
            <a:ext cx="2571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620275" y="6491292"/>
            <a:ext cx="1962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691BD-266F-4341-B9BB-09A9A2C469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26573" y="6525344"/>
            <a:ext cx="7296811" cy="332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Jasper Simon Krauser - Kohärente Spindynamik in fermionischen Quantengasen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2192000" cy="500042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5000">
                <a:schemeClr val="accent4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461" y="0"/>
            <a:ext cx="10972800" cy="500042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>
              <a:defRPr sz="28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571461" y="6492876"/>
            <a:ext cx="2571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26573" y="6525344"/>
            <a:ext cx="7296811" cy="332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Jasper Simon Krauser - Kohärente Spindynamik in fermionischen Quantengasen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620275" y="6491292"/>
            <a:ext cx="1962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691BD-266F-4341-B9BB-09A9A2C469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UHH-Logo_2010_Farbe_RGB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49497" y="-494952"/>
            <a:ext cx="5177161" cy="1800240"/>
          </a:xfrm>
          <a:prstGeom prst="rect">
            <a:avLst/>
          </a:prstGeom>
        </p:spPr>
      </p:pic>
      <p:sp>
        <p:nvSpPr>
          <p:cNvPr id="14" name="Abgerundetes Rechteck 13"/>
          <p:cNvSpPr/>
          <p:nvPr userDrawn="1"/>
        </p:nvSpPr>
        <p:spPr>
          <a:xfrm>
            <a:off x="1064285" y="2168832"/>
            <a:ext cx="10080000" cy="1710228"/>
          </a:xfrm>
          <a:prstGeom prst="round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5000">
                <a:schemeClr val="accent4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238216" y="4239108"/>
            <a:ext cx="9715568" cy="1710228"/>
          </a:xfrm>
        </p:spPr>
        <p:txBody>
          <a:bodyPr>
            <a:noAutofit/>
          </a:bodyPr>
          <a:lstStyle>
            <a:lvl1pPr marL="0" indent="0" algn="ctr">
              <a:buNone/>
              <a:defRPr sz="2400" b="0" i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Autorenschaft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415376" y="2168832"/>
            <a:ext cx="9361248" cy="1710228"/>
          </a:xfrm>
          <a:prstGeom prst="rect">
            <a:avLst/>
          </a:prstGeom>
          <a:noFill/>
          <a:effectLst>
            <a:reflection endPos="0" dir="5400000" sy="-100000" algn="bl" rotWithShape="0"/>
          </a:effectLst>
        </p:spPr>
        <p:txBody>
          <a:bodyPr anchor="ctr" anchorCtr="0">
            <a:normAutofit/>
          </a:bodyPr>
          <a:lstStyle>
            <a:lvl1pPr algn="l">
              <a:defRPr sz="40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4" t="10351" r="3203" b="11985"/>
          <a:stretch/>
        </p:blipFill>
        <p:spPr>
          <a:xfrm>
            <a:off x="9117515" y="26832"/>
            <a:ext cx="2928000" cy="1080000"/>
          </a:xfrm>
          <a:prstGeom prst="rect">
            <a:avLst/>
          </a:prstGeom>
        </p:spPr>
      </p:pic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571461" y="6492876"/>
            <a:ext cx="2571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620275" y="6491292"/>
            <a:ext cx="1962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691BD-266F-4341-B9BB-09A9A2C469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26573" y="6525344"/>
            <a:ext cx="7296811" cy="332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Jasper Simon Krauser - Kohärente Spindynamik in fermionischen Quantengasen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760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2192000" cy="500042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5000">
                <a:schemeClr val="accent4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461" y="0"/>
            <a:ext cx="10972800" cy="500042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>
              <a:defRPr sz="28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571461" y="6492876"/>
            <a:ext cx="2571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26573" y="6525344"/>
            <a:ext cx="7296811" cy="332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Jasper Simon Krauser - Kohärente Spindynamik in fermionischen Quantengasen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620275" y="6491292"/>
            <a:ext cx="1962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691BD-266F-4341-B9BB-09A9A2C469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1404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1040" y="499733"/>
            <a:ext cx="10406400" cy="529976"/>
          </a:xfrm>
          <a:prstGeom prst="rect">
            <a:avLst/>
          </a:prstGeom>
        </p:spPr>
        <p:txBody>
          <a:bodyPr lIns="82945" tIns="41473" rIns="82945" bIns="41473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3828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71461" y="6492876"/>
            <a:ext cx="2571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10685" y="6453337"/>
            <a:ext cx="6887688" cy="404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Jasper Simon Krauser - Kohärente Spindynamik in fermionischen Quantengasen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620275" y="6491292"/>
            <a:ext cx="1962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691BD-266F-4341-B9BB-09A9A2C469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>
    <p:fade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effectLst>
            <a:outerShdw blurRad="60007" dist="200025" dir="15000000" sy="30000" kx="-1800000" algn="bl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71461" y="6492876"/>
            <a:ext cx="2571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10685" y="6453337"/>
            <a:ext cx="6887688" cy="404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Jasper Simon Krauser - Kohärente Spindynamik in fermionischen Quantengasen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620275" y="6491292"/>
            <a:ext cx="1962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691BD-266F-4341-B9BB-09A9A2C469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4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ransition>
    <p:fade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effectLst>
            <a:outerShdw blurRad="60007" dist="200025" dir="15000000" sy="30000" kx="-1800000" algn="bl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0" dirty="0" smtClean="0"/>
              <a:t>F-</a:t>
            </a:r>
            <a:r>
              <a:rPr lang="en-GB" i="0" dirty="0" err="1" smtClean="0"/>
              <a:t>Praktikum</a:t>
            </a:r>
            <a:r>
              <a:rPr lang="en-GB" i="0" dirty="0" smtClean="0"/>
              <a:t> Review Day</a:t>
            </a:r>
            <a:endParaRPr lang="en-GB" i="0" dirty="0"/>
          </a:p>
          <a:p>
            <a:r>
              <a:rPr lang="en-GB" i="0" dirty="0"/>
              <a:t>Koen </a:t>
            </a:r>
            <a:r>
              <a:rPr lang="en-GB" i="0" dirty="0" smtClean="0"/>
              <a:t>Sponselee &amp; Christoph Becker</a:t>
            </a:r>
            <a:endParaRPr lang="en-GB" i="0" dirty="0"/>
          </a:p>
          <a:p>
            <a:r>
              <a:rPr lang="en-GB" i="0" dirty="0" smtClean="0"/>
              <a:t>10-05-2023</a:t>
            </a:r>
            <a:endParaRPr lang="en-GB" i="0" dirty="0"/>
          </a:p>
        </p:txBody>
      </p:sp>
      <p:sp>
        <p:nvSpPr>
          <p:cNvPr id="6" name="Titel 9">
            <a:extLst>
              <a:ext uri="{FF2B5EF4-FFF2-40B4-BE49-F238E27FC236}">
                <a16:creationId xmlns:a16="http://schemas.microsoft.com/office/drawing/2014/main" id="{F45CAB13-7060-4BC9-9E5C-F0213B05BE7F}"/>
              </a:ext>
            </a:extLst>
          </p:cNvPr>
          <p:cNvSpPr txBox="1">
            <a:spLocks/>
          </p:cNvSpPr>
          <p:nvPr/>
        </p:nvSpPr>
        <p:spPr>
          <a:xfrm>
            <a:off x="2875020" y="2420888"/>
            <a:ext cx="6441960" cy="1252717"/>
          </a:xfrm>
          <a:prstGeom prst="rect">
            <a:avLst/>
          </a:prstGeom>
          <a:noFill/>
          <a:effectLst/>
        </p:spPr>
        <p:txBody>
          <a:bodyPr anchor="ctr" anchorCtr="0">
            <a:normAutofit/>
          </a:bodyPr>
          <a:lstStyle>
            <a:lvl1pPr algn="l">
              <a:defRPr sz="40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sz="3500" b="1" dirty="0" smtClean="0">
                <a:solidFill>
                  <a:schemeClr val="bg1"/>
                </a:solidFill>
                <a:effectLst/>
              </a:rPr>
              <a:t>ILP9 - Single Photon Sources</a:t>
            </a:r>
          </a:p>
          <a:p>
            <a:pPr lvl="0" algn="ctr">
              <a:spcBef>
                <a:spcPct val="0"/>
              </a:spcBef>
            </a:pPr>
            <a:r>
              <a:rPr lang="en-US" sz="2000" b="1" dirty="0" smtClean="0">
                <a:solidFill>
                  <a:schemeClr val="bg1"/>
                </a:solidFill>
                <a:effectLst/>
              </a:rPr>
              <a:t>An Introduction to Quantum Optics</a:t>
            </a:r>
            <a:endParaRPr lang="en-US" sz="2000" b="1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8" name="Gruppieren 18"/>
          <p:cNvGrpSpPr>
            <a:grpSpLocks noChangeAspect="1"/>
          </p:cNvGrpSpPr>
          <p:nvPr/>
        </p:nvGrpSpPr>
        <p:grpSpPr>
          <a:xfrm>
            <a:off x="4799856" y="116632"/>
            <a:ext cx="2920353" cy="1512168"/>
            <a:chOff x="26869190" y="690500"/>
            <a:chExt cx="2948896" cy="1526950"/>
          </a:xfrm>
        </p:grpSpPr>
        <p:sp>
          <p:nvSpPr>
            <p:cNvPr id="9" name="Rechteck 8"/>
            <p:cNvSpPr/>
            <p:nvPr/>
          </p:nvSpPr>
          <p:spPr bwMode="auto">
            <a:xfrm>
              <a:off x="26889078" y="700094"/>
              <a:ext cx="723900" cy="723900"/>
            </a:xfrm>
            <a:prstGeom prst="rect">
              <a:avLst/>
            </a:prstGeom>
            <a:solidFill>
              <a:schemeClr val="bg1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GB" sz="2000" dirty="0" smtClean="0">
                <a:solidFill>
                  <a:schemeClr val="bg1"/>
                </a:solidFill>
                <a:latin typeface="TheSans UHH" pitchFamily="34" charset="0"/>
                <a:cs typeface="Calibri" pitchFamily="34" charset="0"/>
              </a:endParaRPr>
            </a:p>
          </p:txBody>
        </p:sp>
        <p:pic>
          <p:nvPicPr>
            <p:cNvPr id="10" name="Picture 51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869190" y="690500"/>
              <a:ext cx="2948896" cy="152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4763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/>
              <a:t>Overview</a:t>
            </a:r>
            <a:endParaRPr lang="en-GB" sz="3000" b="1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40F91B5-0CF0-4CAB-9BE3-C7167F43C991}"/>
              </a:ext>
            </a:extLst>
          </p:cNvPr>
          <p:cNvSpPr txBox="1"/>
          <p:nvPr/>
        </p:nvSpPr>
        <p:spPr>
          <a:xfrm>
            <a:off x="11556680" y="6488668"/>
            <a:ext cx="659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1/8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feld 15">
            <a:extLst>
              <a:ext uri="{FF2B5EF4-FFF2-40B4-BE49-F238E27FC236}">
                <a16:creationId xmlns:a16="http://schemas.microsoft.com/office/drawing/2014/main" id="{C0DD5BC7-2138-467B-8956-CBF713DA31A7}"/>
              </a:ext>
            </a:extLst>
          </p:cNvPr>
          <p:cNvSpPr txBox="1"/>
          <p:nvPr/>
        </p:nvSpPr>
        <p:spPr>
          <a:xfrm>
            <a:off x="105024" y="716018"/>
            <a:ext cx="50479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Overview</a:t>
            </a:r>
          </a:p>
          <a:p>
            <a:r>
              <a:rPr lang="en-US" sz="2400" dirty="0" smtClean="0"/>
              <a:t>Laser pumps non-linear crystal, creating entangled single photon pairs.</a:t>
            </a:r>
          </a:p>
          <a:p>
            <a:r>
              <a:rPr lang="en-US" sz="2400" dirty="0" err="1" smtClean="0"/>
              <a:t>Charactise</a:t>
            </a:r>
            <a:r>
              <a:rPr lang="en-US" sz="2400" dirty="0" smtClean="0"/>
              <a:t> setup, first and second-order correlations</a:t>
            </a:r>
          </a:p>
          <a:p>
            <a:endParaRPr lang="en-US" sz="2400" dirty="0"/>
          </a:p>
          <a:p>
            <a:r>
              <a:rPr lang="en-US" sz="2400" b="1" dirty="0" smtClean="0"/>
              <a:t>Scientific Context</a:t>
            </a:r>
            <a:endParaRPr lang="en-US" sz="2400" b="1" dirty="0"/>
          </a:p>
          <a:p>
            <a:r>
              <a:rPr lang="en-US" sz="2400" dirty="0" smtClean="0"/>
              <a:t>Quantum optics &amp; technologies</a:t>
            </a:r>
            <a:endParaRPr lang="en-US" sz="2400" dirty="0"/>
          </a:p>
        </p:txBody>
      </p:sp>
      <p:sp>
        <p:nvSpPr>
          <p:cNvPr id="3" name="Rechteck 2"/>
          <p:cNvSpPr/>
          <p:nvPr/>
        </p:nvSpPr>
        <p:spPr>
          <a:xfrm>
            <a:off x="263352" y="4057233"/>
            <a:ext cx="4876467" cy="26161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Goals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Quantum character of light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Work in a laser lab</a:t>
            </a:r>
            <a:r>
              <a:rPr lang="en-US" sz="2000" dirty="0" smtClean="0"/>
              <a:t> (</a:t>
            </a:r>
            <a:r>
              <a:rPr lang="en-US" sz="2000" dirty="0"/>
              <a:t>fundamental optics measurements, align interferometer, </a:t>
            </a:r>
            <a:r>
              <a:rPr lang="en-US" sz="2000" dirty="0" err="1"/>
              <a:t>fibre</a:t>
            </a:r>
            <a:r>
              <a:rPr lang="en-US" sz="2000" dirty="0"/>
              <a:t> coupling, </a:t>
            </a:r>
            <a:r>
              <a:rPr lang="en-US" sz="2000" dirty="0" err="1"/>
              <a:t>polarisation</a:t>
            </a:r>
            <a:r>
              <a:rPr lang="en-US" sz="2000" dirty="0"/>
              <a:t> </a:t>
            </a:r>
            <a:r>
              <a:rPr lang="en-US" sz="2000" dirty="0" smtClean="0"/>
              <a:t>control)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Correlation </a:t>
            </a:r>
            <a:r>
              <a:rPr lang="en-US" sz="2000" dirty="0" smtClean="0"/>
              <a:t>functions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Coincidence measurements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Minor: non-linear </a:t>
            </a:r>
            <a:r>
              <a:rPr lang="en-US" sz="2000" dirty="0" smtClean="0"/>
              <a:t>optics</a:t>
            </a:r>
            <a:endParaRPr lang="en-US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8" y="614622"/>
            <a:ext cx="6642387" cy="441558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900" y="5030207"/>
            <a:ext cx="5217046" cy="171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06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/>
              <a:t>Experimental Setup</a:t>
            </a:r>
            <a:endParaRPr lang="en-GB" sz="3000" b="1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40F91B5-0CF0-4CAB-9BE3-C7167F43C991}"/>
              </a:ext>
            </a:extLst>
          </p:cNvPr>
          <p:cNvSpPr txBox="1"/>
          <p:nvPr/>
        </p:nvSpPr>
        <p:spPr>
          <a:xfrm>
            <a:off x="11556680" y="6488668"/>
            <a:ext cx="659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2/8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feld 15">
            <a:extLst>
              <a:ext uri="{FF2B5EF4-FFF2-40B4-BE49-F238E27FC236}">
                <a16:creationId xmlns:a16="http://schemas.microsoft.com/office/drawing/2014/main" id="{C0DD5BC7-2138-467B-8956-CBF713DA31A7}"/>
              </a:ext>
            </a:extLst>
          </p:cNvPr>
          <p:cNvSpPr txBox="1"/>
          <p:nvPr/>
        </p:nvSpPr>
        <p:spPr>
          <a:xfrm>
            <a:off x="105024" y="716019"/>
            <a:ext cx="5054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Day 1: </a:t>
            </a:r>
            <a:r>
              <a:rPr lang="en-US" sz="2400" b="1" dirty="0" err="1" smtClean="0"/>
              <a:t>Characterise</a:t>
            </a:r>
            <a:r>
              <a:rPr lang="en-US" sz="2400" b="1" dirty="0" smtClean="0"/>
              <a:t> the single-photon source</a:t>
            </a:r>
            <a:endParaRPr lang="en-US" sz="2400" b="1" dirty="0"/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204" y="620688"/>
            <a:ext cx="6152305" cy="564369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605" y="620688"/>
            <a:ext cx="7203602" cy="564369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05025" y="1628800"/>
            <a:ext cx="4622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Laser at 397.5 nm pumps a non-linear crystal (BBO), type 1 </a:t>
            </a:r>
            <a:r>
              <a:rPr lang="en-US" sz="2000" dirty="0" smtClean="0"/>
              <a:t>phase-matching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80" y="4089333"/>
            <a:ext cx="5217046" cy="171613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91344" y="264524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Exercises: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Coincidence </a:t>
            </a:r>
            <a:r>
              <a:rPr lang="en-US" sz="2000" dirty="0"/>
              <a:t>window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en-US" sz="2000" dirty="0" smtClean="0"/>
              <a:t>oincidences </a:t>
            </a:r>
            <a:r>
              <a:rPr lang="en-US" sz="2000" dirty="0"/>
              <a:t>as a function of pump power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en-US" sz="2000" dirty="0" smtClean="0"/>
              <a:t>oincidences </a:t>
            </a:r>
            <a:r>
              <a:rPr lang="en-US" sz="2000" dirty="0"/>
              <a:t>as a function of </a:t>
            </a:r>
            <a:r>
              <a:rPr lang="en-US" sz="2000" dirty="0" err="1"/>
              <a:t>polarisation</a:t>
            </a:r>
            <a:endParaRPr lang="en-US" sz="2000" dirty="0"/>
          </a:p>
        </p:txBody>
      </p:sp>
      <p:sp>
        <p:nvSpPr>
          <p:cNvPr id="12" name="Rechteck 11"/>
          <p:cNvSpPr/>
          <p:nvPr/>
        </p:nvSpPr>
        <p:spPr>
          <a:xfrm>
            <a:off x="191344" y="5721334"/>
            <a:ext cx="2717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1.5 hours: colloquium</a:t>
            </a:r>
          </a:p>
          <a:p>
            <a:r>
              <a:rPr lang="en-US" sz="1600" dirty="0" smtClean="0"/>
              <a:t>0.5 hour: showing the lab</a:t>
            </a:r>
          </a:p>
          <a:p>
            <a:r>
              <a:rPr lang="en-US" sz="1600" dirty="0" smtClean="0"/>
              <a:t>1-2 hours: measurements</a:t>
            </a:r>
          </a:p>
          <a:p>
            <a:r>
              <a:rPr lang="en-US" sz="1600" dirty="0" smtClean="0"/>
              <a:t>Rest: time for analysis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04338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/>
              <a:t>Experimental Setup</a:t>
            </a:r>
            <a:endParaRPr lang="en-GB" sz="3000" b="1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40F91B5-0CF0-4CAB-9BE3-C7167F43C991}"/>
              </a:ext>
            </a:extLst>
          </p:cNvPr>
          <p:cNvSpPr txBox="1"/>
          <p:nvPr/>
        </p:nvSpPr>
        <p:spPr>
          <a:xfrm>
            <a:off x="11556680" y="6488668"/>
            <a:ext cx="659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3/8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5">
                <a:extLst>
                  <a:ext uri="{FF2B5EF4-FFF2-40B4-BE49-F238E27FC236}">
                    <a16:creationId xmlns:a16="http://schemas.microsoft.com/office/drawing/2014/main" id="{C0DD5BC7-2138-467B-8956-CBF713DA31A7}"/>
                  </a:ext>
                </a:extLst>
              </p:cNvPr>
              <p:cNvSpPr txBox="1"/>
              <p:nvPr/>
            </p:nvSpPr>
            <p:spPr>
              <a:xfrm>
                <a:off x="105023" y="716019"/>
                <a:ext cx="649416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 smtClean="0"/>
                  <a:t>Day 2: first-order correlations</a:t>
                </a:r>
                <a:endParaRPr lang="en-US" sz="2400" b="1" dirty="0"/>
              </a:p>
              <a:p>
                <a:endParaRPr lang="en-US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 smtClean="0"/>
                  <a:t>Twyman</a:t>
                </a:r>
                <a:r>
                  <a:rPr lang="en-US" sz="2400" dirty="0" smtClean="0"/>
                  <a:t>-Green interferometer</a:t>
                </a: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</a:t>
                </a:r>
                <a:r>
                  <a:rPr lang="en-US" sz="2400" dirty="0" smtClean="0"/>
                  <a:t>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of coherent light and single photons</a:t>
                </a:r>
              </a:p>
            </p:txBody>
          </p:sp>
        </mc:Choice>
        <mc:Fallback xmlns="">
          <p:sp>
            <p:nvSpPr>
              <p:cNvPr id="20" name="Textfeld 15">
                <a:extLst>
                  <a:ext uri="{FF2B5EF4-FFF2-40B4-BE49-F238E27FC236}">
                    <a16:creationId xmlns:a16="http://schemas.microsoft.com/office/drawing/2014/main" id="{C0DD5BC7-2138-467B-8956-CBF713DA3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23" y="716019"/>
                <a:ext cx="6494169" cy="1938992"/>
              </a:xfrm>
              <a:prstGeom prst="rect">
                <a:avLst/>
              </a:prstGeom>
              <a:blipFill>
                <a:blip r:embed="rId3"/>
                <a:stretch>
                  <a:fillRect l="-1407" t="-2508" b="-5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080" y="554142"/>
            <a:ext cx="4523713" cy="610701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912" y="836712"/>
            <a:ext cx="3278485" cy="95127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263352" y="5903893"/>
            <a:ext cx="2717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2-3 hours: alignment</a:t>
            </a:r>
          </a:p>
          <a:p>
            <a:r>
              <a:rPr lang="en-US" sz="1600" dirty="0" smtClean="0"/>
              <a:t>3-4 hours: measurement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105023" y="2760102"/>
                <a:ext cx="6096000" cy="267765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single photons: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Challenges: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Align interferometer (sensitive!)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Fibre</a:t>
                </a:r>
                <a:r>
                  <a:rPr lang="en-US" sz="2400" dirty="0"/>
                  <a:t> coupling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Make a small measurement plan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u="sng" dirty="0"/>
                  <a:t>Conclusion</a:t>
                </a:r>
                <a:r>
                  <a:rPr lang="en-US" sz="2400" dirty="0"/>
                  <a:t>: single photons also show interference effects</a:t>
                </a:r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23" y="2760102"/>
                <a:ext cx="6096000" cy="2677656"/>
              </a:xfrm>
              <a:prstGeom prst="rect">
                <a:avLst/>
              </a:prstGeom>
              <a:blipFill>
                <a:blip r:embed="rId6"/>
                <a:stretch>
                  <a:fillRect l="-1300" t="-1822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721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/>
              <a:t>Experimental Setup</a:t>
            </a:r>
            <a:endParaRPr lang="en-GB" sz="3000" b="1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40F91B5-0CF0-4CAB-9BE3-C7167F43C991}"/>
              </a:ext>
            </a:extLst>
          </p:cNvPr>
          <p:cNvSpPr txBox="1"/>
          <p:nvPr/>
        </p:nvSpPr>
        <p:spPr>
          <a:xfrm>
            <a:off x="11556680" y="6488668"/>
            <a:ext cx="659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4/8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5">
                <a:extLst>
                  <a:ext uri="{FF2B5EF4-FFF2-40B4-BE49-F238E27FC236}">
                    <a16:creationId xmlns:a16="http://schemas.microsoft.com/office/drawing/2014/main" id="{C0DD5BC7-2138-467B-8956-CBF713DA31A7}"/>
                  </a:ext>
                </a:extLst>
              </p:cNvPr>
              <p:cNvSpPr txBox="1"/>
              <p:nvPr/>
            </p:nvSpPr>
            <p:spPr>
              <a:xfrm>
                <a:off x="119336" y="692696"/>
                <a:ext cx="489654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 smtClean="0"/>
                  <a:t>Day 3: second-order correlations</a:t>
                </a:r>
                <a:endParaRPr lang="en-US" sz="2400" b="1" dirty="0"/>
              </a:p>
              <a:p>
                <a:endParaRPr lang="en-US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 smtClean="0"/>
                  <a:t>Hanbury</a:t>
                </a:r>
                <a:r>
                  <a:rPr lang="en-US" sz="2400" dirty="0" smtClean="0"/>
                  <a:t> Brown Twiss setup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of coherent light and single photons</a:t>
                </a:r>
              </a:p>
            </p:txBody>
          </p:sp>
        </mc:Choice>
        <mc:Fallback xmlns="">
          <p:sp>
            <p:nvSpPr>
              <p:cNvPr id="20" name="Textfeld 15">
                <a:extLst>
                  <a:ext uri="{FF2B5EF4-FFF2-40B4-BE49-F238E27FC236}">
                    <a16:creationId xmlns:a16="http://schemas.microsoft.com/office/drawing/2014/main" id="{C0DD5BC7-2138-467B-8956-CBF713DA3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692696"/>
                <a:ext cx="4896544" cy="1938992"/>
              </a:xfrm>
              <a:prstGeom prst="rect">
                <a:avLst/>
              </a:prstGeom>
              <a:blipFill>
                <a:blip r:embed="rId3"/>
                <a:stretch>
                  <a:fillRect l="-1993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136" y="517182"/>
            <a:ext cx="4763001" cy="566530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880" y="980728"/>
            <a:ext cx="2604542" cy="93098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35360" y="5766992"/>
            <a:ext cx="2717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0.5 hour: discussion</a:t>
            </a:r>
          </a:p>
          <a:p>
            <a:r>
              <a:rPr lang="en-US" sz="1600" dirty="0" smtClean="0"/>
              <a:t>0.5-1 hour: alignment</a:t>
            </a:r>
          </a:p>
          <a:p>
            <a:r>
              <a:rPr lang="en-US" sz="1600" dirty="0" smtClean="0"/>
              <a:t>0.5 hour: measurement</a:t>
            </a:r>
          </a:p>
          <a:p>
            <a:r>
              <a:rPr lang="en-US" sz="1600" dirty="0"/>
              <a:t>Rest: time for </a:t>
            </a:r>
            <a:r>
              <a:rPr lang="en-US" sz="1600" dirty="0" smtClean="0"/>
              <a:t>analysis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134616" y="2850516"/>
                <a:ext cx="472474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400" dirty="0"/>
                  <a:t> is non-classical, quantum description needed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u="sng" dirty="0"/>
                  <a:t>Conclusion:</a:t>
                </a:r>
                <a:r>
                  <a:rPr lang="en-US" sz="2400" dirty="0"/>
                  <a:t> Single photons need a quantum description of light</a:t>
                </a: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16" y="2850516"/>
                <a:ext cx="4724747" cy="1569660"/>
              </a:xfrm>
              <a:prstGeom prst="rect">
                <a:avLst/>
              </a:prstGeom>
              <a:blipFill>
                <a:blip r:embed="rId6"/>
                <a:stretch>
                  <a:fillRect l="-1677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233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/>
              <a:t>Data Analysis</a:t>
            </a:r>
            <a:endParaRPr lang="en-GB" sz="3000" b="1" dirty="0"/>
          </a:p>
        </p:txBody>
      </p:sp>
      <p:sp>
        <p:nvSpPr>
          <p:cNvPr id="20" name="Textfeld 15">
            <a:extLst>
              <a:ext uri="{FF2B5EF4-FFF2-40B4-BE49-F238E27FC236}">
                <a16:creationId xmlns:a16="http://schemas.microsoft.com/office/drawing/2014/main" id="{C0DD5BC7-2138-467B-8956-CBF713DA31A7}"/>
              </a:ext>
            </a:extLst>
          </p:cNvPr>
          <p:cNvSpPr txBox="1"/>
          <p:nvPr/>
        </p:nvSpPr>
        <p:spPr>
          <a:xfrm>
            <a:off x="119336" y="692696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Day 4-5</a:t>
            </a:r>
            <a:endParaRPr lang="en-US" sz="2400" b="1" dirty="0"/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PC in lab can be used for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Python code provided up to and including plotting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Students have to do fitting and error propagation themselves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Day 2: correlated error propagation is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3711">
            <a:off x="4054985" y="546977"/>
            <a:ext cx="2590329" cy="347986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r="45024"/>
          <a:stretch/>
        </p:blipFill>
        <p:spPr>
          <a:xfrm>
            <a:off x="8328248" y="492055"/>
            <a:ext cx="3863305" cy="638221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87876">
            <a:off x="4737402" y="1974664"/>
            <a:ext cx="3296473" cy="439677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35360" y="4301670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Analysis tips document provided (shortens main manual)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40F91B5-0CF0-4CAB-9BE3-C7167F43C991}"/>
              </a:ext>
            </a:extLst>
          </p:cNvPr>
          <p:cNvSpPr txBox="1"/>
          <p:nvPr/>
        </p:nvSpPr>
        <p:spPr>
          <a:xfrm>
            <a:off x="11556680" y="6488668"/>
            <a:ext cx="659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5/8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72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r="10892"/>
          <a:stretch/>
        </p:blipFill>
        <p:spPr>
          <a:xfrm>
            <a:off x="7319685" y="500042"/>
            <a:ext cx="4896544" cy="64093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/>
              <a:t>Improvements</a:t>
            </a:r>
            <a:endParaRPr lang="en-GB" sz="3000" b="1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40F91B5-0CF0-4CAB-9BE3-C7167F43C991}"/>
              </a:ext>
            </a:extLst>
          </p:cNvPr>
          <p:cNvSpPr txBox="1"/>
          <p:nvPr/>
        </p:nvSpPr>
        <p:spPr>
          <a:xfrm>
            <a:off x="11556680" y="6488668"/>
            <a:ext cx="659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6/8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35360" y="836712"/>
            <a:ext cx="63367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Changes made </a:t>
            </a:r>
            <a:r>
              <a:rPr lang="en-US" sz="2400" b="1" dirty="0"/>
              <a:t>over last few </a:t>
            </a:r>
            <a:r>
              <a:rPr lang="en-US" sz="2400" b="1" dirty="0" smtClean="0"/>
              <a:t>years: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Switched </a:t>
            </a:r>
            <a:r>
              <a:rPr lang="en-US" sz="2400" dirty="0" err="1" smtClean="0"/>
              <a:t>Matlab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Less recipe-like, </a:t>
            </a:r>
            <a:r>
              <a:rPr lang="en-US" sz="2400" dirty="0"/>
              <a:t>more self-critical thinking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</a:t>
            </a:r>
            <a:r>
              <a:rPr lang="en-US" sz="2400" dirty="0"/>
              <a:t>) </a:t>
            </a:r>
            <a:r>
              <a:rPr lang="en-US" sz="2400" dirty="0" smtClean="0"/>
              <a:t>Answer questions</a:t>
            </a:r>
            <a:br>
              <a:rPr lang="en-US" sz="2400" dirty="0" smtClean="0"/>
            </a:br>
            <a:r>
              <a:rPr lang="en-US" sz="2400" dirty="0" smtClean="0"/>
              <a:t>2</a:t>
            </a:r>
            <a:r>
              <a:rPr lang="en-US" sz="2400" dirty="0"/>
              <a:t>) D</a:t>
            </a:r>
            <a:r>
              <a:rPr lang="en-US" sz="2400" dirty="0" smtClean="0"/>
              <a:t>iscuss with supervisor </a:t>
            </a:r>
            <a:br>
              <a:rPr lang="en-US" sz="2400" dirty="0" smtClean="0"/>
            </a:br>
            <a:r>
              <a:rPr lang="en-US" sz="2400" dirty="0" smtClean="0"/>
              <a:t>3</a:t>
            </a:r>
            <a:r>
              <a:rPr lang="en-US" sz="2400" dirty="0"/>
              <a:t>) </a:t>
            </a:r>
            <a:r>
              <a:rPr lang="en-US" sz="2400" dirty="0" smtClean="0"/>
              <a:t>Measure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Separate </a:t>
            </a:r>
            <a:r>
              <a:rPr lang="en-US" sz="2400" dirty="0"/>
              <a:t>documents with analysis and protocol tips </a:t>
            </a:r>
            <a:r>
              <a:rPr lang="en-US" sz="2400" dirty="0" smtClean="0"/>
              <a:t>(shortens </a:t>
            </a:r>
            <a:r>
              <a:rPr lang="en-US" sz="2400" dirty="0"/>
              <a:t>manual)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Students </a:t>
            </a:r>
            <a:r>
              <a:rPr lang="en-US" sz="2400" dirty="0"/>
              <a:t>have to hand in their scripts (easier to see if analysis is correct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progress: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Supervisor </a:t>
            </a:r>
            <a:r>
              <a:rPr lang="en-US" sz="2400" dirty="0"/>
              <a:t>document with answers on 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Supervisor analysis with correct statistics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96986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2" y="3883699"/>
            <a:ext cx="7536160" cy="281980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/>
              <a:t>Results &amp; Relevance</a:t>
            </a:r>
            <a:endParaRPr lang="en-GB" sz="3000" b="1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40F91B5-0CF0-4CAB-9BE3-C7167F43C991}"/>
              </a:ext>
            </a:extLst>
          </p:cNvPr>
          <p:cNvSpPr txBox="1"/>
          <p:nvPr/>
        </p:nvSpPr>
        <p:spPr>
          <a:xfrm>
            <a:off x="11556680" y="6488668"/>
            <a:ext cx="659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7/8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183407" y="613683"/>
                <a:ext cx="4544441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/>
                  <a:t>Results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 smtClean="0"/>
                  <a:t>Characterisation</a:t>
                </a:r>
                <a:r>
                  <a:rPr lang="en-US" sz="2400" dirty="0" smtClean="0"/>
                  <a:t>: optimal settings found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: single photons interference, coherence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20 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: coherent light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 smtClean="0"/>
                  <a:t>, single photons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 non-classical!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07" y="613683"/>
                <a:ext cx="4544441" cy="3416320"/>
              </a:xfrm>
              <a:prstGeom prst="rect">
                <a:avLst/>
              </a:prstGeom>
              <a:blipFill>
                <a:blip r:embed="rId4"/>
                <a:stretch>
                  <a:fillRect l="-2011" t="-1429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208" y="500043"/>
            <a:ext cx="4248020" cy="327001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683" y="2017609"/>
            <a:ext cx="3436556" cy="1914262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35360" y="3958978"/>
            <a:ext cx="3892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Equipment state-of-the-art</a:t>
            </a:r>
          </a:p>
        </p:txBody>
      </p:sp>
      <p:sp>
        <p:nvSpPr>
          <p:cNvPr id="9" name="Rechteck 8"/>
          <p:cNvSpPr/>
          <p:nvPr/>
        </p:nvSpPr>
        <p:spPr>
          <a:xfrm>
            <a:off x="170485" y="4787727"/>
            <a:ext cx="405728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Relevance</a:t>
            </a:r>
          </a:p>
          <a:p>
            <a:r>
              <a:rPr lang="en-US" sz="2400" dirty="0" smtClean="0"/>
              <a:t>Essential building block for photon-based quantum technologies, quantum computing &amp; communications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29568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/>
              <a:t>Our Observations</a:t>
            </a:r>
            <a:endParaRPr lang="en-GB" sz="3000" b="1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40F91B5-0CF0-4CAB-9BE3-C7167F43C991}"/>
              </a:ext>
            </a:extLst>
          </p:cNvPr>
          <p:cNvSpPr txBox="1"/>
          <p:nvPr/>
        </p:nvSpPr>
        <p:spPr>
          <a:xfrm>
            <a:off x="11556680" y="6488668"/>
            <a:ext cx="659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8/8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feld 15">
            <a:extLst>
              <a:ext uri="{FF2B5EF4-FFF2-40B4-BE49-F238E27FC236}">
                <a16:creationId xmlns:a16="http://schemas.microsoft.com/office/drawing/2014/main" id="{C0DD5BC7-2138-467B-8956-CBF713DA31A7}"/>
              </a:ext>
            </a:extLst>
          </p:cNvPr>
          <p:cNvSpPr txBox="1"/>
          <p:nvPr/>
        </p:nvSpPr>
        <p:spPr>
          <a:xfrm>
            <a:off x="196801" y="3645024"/>
            <a:ext cx="64606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Statistics</a:t>
            </a:r>
            <a:endParaRPr lang="en-US" sz="2000" b="1" dirty="0"/>
          </a:p>
          <a:p>
            <a:r>
              <a:rPr lang="en-US" sz="2000" dirty="0" smtClean="0"/>
              <a:t>No one…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… can round correctly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… can quantitatively check if two values are significantly different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… can </a:t>
            </a:r>
            <a:r>
              <a:rPr lang="en-US" sz="2000" dirty="0"/>
              <a:t>do error propagation with </a:t>
            </a:r>
            <a:r>
              <a:rPr lang="en-US" sz="2000" dirty="0" smtClean="0"/>
              <a:t>correlations (without correlations 50/50)</a:t>
            </a:r>
            <a:endParaRPr lang="en-US" sz="2000" dirty="0"/>
          </a:p>
        </p:txBody>
      </p:sp>
      <p:sp>
        <p:nvSpPr>
          <p:cNvPr id="3" name="Rechteck 2"/>
          <p:cNvSpPr/>
          <p:nvPr/>
        </p:nvSpPr>
        <p:spPr>
          <a:xfrm>
            <a:off x="6973284" y="4481548"/>
            <a:ext cx="491317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Physik6 Requirement &amp; F-</a:t>
            </a:r>
            <a:r>
              <a:rPr lang="en-US" sz="2400" b="1" dirty="0" err="1"/>
              <a:t>Praktikum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P6 is required for ILP9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Many people sign </a:t>
            </a:r>
            <a:r>
              <a:rPr lang="en-US" sz="2400" dirty="0" smtClean="0"/>
              <a:t>up for P6, </a:t>
            </a:r>
            <a:r>
              <a:rPr lang="en-US" sz="2400" dirty="0"/>
              <a:t>but do not come to P6 at </a:t>
            </a:r>
            <a:r>
              <a:rPr lang="en-US" sz="2400" dirty="0" smtClean="0"/>
              <a:t>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Makes planning very hard</a:t>
            </a:r>
            <a:endParaRPr lang="en-US" sz="2400" dirty="0"/>
          </a:p>
        </p:txBody>
      </p:sp>
      <p:sp>
        <p:nvSpPr>
          <p:cNvPr id="4" name="Rechteck 3"/>
          <p:cNvSpPr/>
          <p:nvPr/>
        </p:nvSpPr>
        <p:spPr>
          <a:xfrm>
            <a:off x="191344" y="692696"/>
            <a:ext cx="64477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General</a:t>
            </a:r>
          </a:p>
          <a:p>
            <a:r>
              <a:rPr lang="en-US" sz="2000" dirty="0" smtClean="0"/>
              <a:t>No one…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… cites correctly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… knows </a:t>
            </a:r>
            <a:r>
              <a:rPr lang="en-US" sz="2000" dirty="0"/>
              <a:t>writing conventions (units, equations in sentences,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… makes good plots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… makes a paper-like outline (order: all </a:t>
            </a:r>
            <a:r>
              <a:rPr lang="en-US" sz="2000" dirty="0"/>
              <a:t>theory, then all experiments, then all </a:t>
            </a:r>
            <a:r>
              <a:rPr lang="en-US" sz="2000" dirty="0" smtClean="0"/>
              <a:t>results, then all discussions)</a:t>
            </a:r>
            <a:endParaRPr lang="en-US" sz="2000" dirty="0"/>
          </a:p>
        </p:txBody>
      </p:sp>
      <p:sp>
        <p:nvSpPr>
          <p:cNvPr id="6" name="Rechteck 5"/>
          <p:cNvSpPr/>
          <p:nvPr/>
        </p:nvSpPr>
        <p:spPr>
          <a:xfrm>
            <a:off x="6973284" y="1206527"/>
            <a:ext cx="977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284" y="1632175"/>
            <a:ext cx="5032479" cy="14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6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 animBg="1"/>
      <p:bldP spid="6" grpId="0"/>
    </p:bldLst>
  </p:timing>
</p:sld>
</file>

<file path=ppt/theme/theme1.xml><?xml version="1.0" encoding="utf-8"?>
<a:theme xmlns:a="http://schemas.openxmlformats.org/drawingml/2006/main" name="1_Larissa-Design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arissa-Design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587</Words>
  <Application>Microsoft Office PowerPoint</Application>
  <PresentationFormat>Breitbild</PresentationFormat>
  <Paragraphs>114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 Math</vt:lpstr>
      <vt:lpstr>TheSans UHH</vt:lpstr>
      <vt:lpstr>Wingdings</vt:lpstr>
      <vt:lpstr>1_Larissa-Design</vt:lpstr>
      <vt:lpstr>2_Larissa-Design</vt:lpstr>
      <vt:lpstr>PowerPoint-Präsentation</vt:lpstr>
      <vt:lpstr>Overview</vt:lpstr>
      <vt:lpstr>Experimental Setup</vt:lpstr>
      <vt:lpstr>Experimental Setup</vt:lpstr>
      <vt:lpstr>Experimental Setup</vt:lpstr>
      <vt:lpstr>Data Analysis</vt:lpstr>
      <vt:lpstr>Improvements</vt:lpstr>
      <vt:lpstr>Results &amp; Relevance</vt:lpstr>
      <vt:lpstr>Our Observations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Sören Götze</dc:creator>
  <cp:lastModifiedBy>Koen Sponselee</cp:lastModifiedBy>
  <cp:revision>3861</cp:revision>
  <cp:lastPrinted>2017-10-06T09:17:14Z</cp:lastPrinted>
  <dcterms:created xsi:type="dcterms:W3CDTF">2011-08-15T15:09:02Z</dcterms:created>
  <dcterms:modified xsi:type="dcterms:W3CDTF">2023-05-09T07:36:14Z</dcterms:modified>
</cp:coreProperties>
</file>