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87" r:id="rId2"/>
    <p:sldId id="462" r:id="rId3"/>
    <p:sldId id="463" r:id="rId4"/>
    <p:sldId id="464" r:id="rId5"/>
    <p:sldId id="465" r:id="rId6"/>
    <p:sldId id="4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Caddeo" initials="FC" lastIdx="2" clrIdx="0">
    <p:extLst>
      <p:ext uri="{19B8F6BF-5375-455C-9EA6-DF929625EA0E}">
        <p15:presenceInfo xmlns:p15="http://schemas.microsoft.com/office/powerpoint/2012/main" userId="3dec67d32a114a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5701"/>
  </p:normalViewPr>
  <p:slideViewPr>
    <p:cSldViewPr snapToGrid="0" snapToObjects="1">
      <p:cViewPr varScale="1">
        <p:scale>
          <a:sx n="86" d="100"/>
          <a:sy n="86" d="100"/>
        </p:scale>
        <p:origin x="73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4522-359A-2845-ACBC-A592EC4D67A6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7FA78-DAD9-9E4D-B026-D481E5317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6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1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4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254" y="0"/>
            <a:ext cx="12189746" cy="16906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4540" y="266649"/>
            <a:ext cx="7408985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18" y="1847850"/>
            <a:ext cx="1161991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dorota.koziej@physnet.uni-hamburg.de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UHH-Logo_2010_Farbe_RGB.jpg"/>
          <p:cNvPicPr>
            <a:picLocks noChangeAspect="1"/>
          </p:cNvPicPr>
          <p:nvPr userDrawn="1"/>
        </p:nvPicPr>
        <p:blipFill rotWithShape="1">
          <a:blip r:embed="rId2"/>
          <a:srcRect l="9596" t="22854" r="-1"/>
          <a:stretch/>
        </p:blipFill>
        <p:spPr>
          <a:xfrm>
            <a:off x="2254" y="0"/>
            <a:ext cx="4612044" cy="18256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888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18493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COMPLEX MATERIALS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3953031"/>
            <a:ext cx="10515600" cy="26587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b="1" dirty="0"/>
              <a:t>Prof. Dr. Dorota KOZIEJ  	</a:t>
            </a:r>
          </a:p>
          <a:p>
            <a:r>
              <a:rPr lang="de-DE" b="1" dirty="0" err="1"/>
              <a:t>dorota.koziej@physnet.uni-hamburg.de</a:t>
            </a:r>
            <a:endParaRPr lang="de-DE" b="1" dirty="0"/>
          </a:p>
          <a:p>
            <a:r>
              <a:rPr lang="de-DE" b="1" dirty="0"/>
              <a:t>Institute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Nanostructure</a:t>
            </a:r>
            <a:r>
              <a:rPr lang="de-DE" b="1" dirty="0"/>
              <a:t> &amp; Solid State </a:t>
            </a:r>
            <a:r>
              <a:rPr lang="de-DE" b="1" dirty="0" err="1"/>
              <a:t>Physics</a:t>
            </a:r>
            <a:r>
              <a:rPr lang="de-DE" b="1" dirty="0"/>
              <a:t> (INF)</a:t>
            </a:r>
          </a:p>
          <a:p>
            <a:r>
              <a:rPr lang="de-DE" b="1" dirty="0"/>
              <a:t>Center </a:t>
            </a:r>
            <a:r>
              <a:rPr lang="de-DE" b="1" dirty="0" err="1"/>
              <a:t>for</a:t>
            </a:r>
            <a:r>
              <a:rPr lang="de-DE" b="1" dirty="0"/>
              <a:t> Hybrid </a:t>
            </a:r>
            <a:r>
              <a:rPr lang="de-DE" b="1" dirty="0" err="1"/>
              <a:t>Nanostructures</a:t>
            </a:r>
            <a:r>
              <a:rPr lang="de-DE" b="1" dirty="0"/>
              <a:t> (</a:t>
            </a:r>
            <a:r>
              <a:rPr lang="de-DE" b="1" dirty="0" err="1"/>
              <a:t>CHyN</a:t>
            </a:r>
            <a:r>
              <a:rPr lang="de-DE" b="1" dirty="0"/>
              <a:t>)</a:t>
            </a:r>
          </a:p>
          <a:p>
            <a:r>
              <a:rPr lang="de-DE" b="1" dirty="0"/>
              <a:t>Campus Bahrenfeld, </a:t>
            </a:r>
            <a:r>
              <a:rPr lang="de-DE" b="1" dirty="0" err="1"/>
              <a:t>Luruper</a:t>
            </a:r>
            <a:r>
              <a:rPr lang="de-DE" b="1" dirty="0"/>
              <a:t> Chaussee 149, Geb. 600</a:t>
            </a:r>
          </a:p>
          <a:p>
            <a:r>
              <a:rPr lang="de-DE" b="1" dirty="0" err="1"/>
              <a:t>www.theKoziejLab.com</a:t>
            </a:r>
            <a:endParaRPr lang="de-DE" b="1" dirty="0"/>
          </a:p>
          <a:p>
            <a:pPr lvl="0"/>
            <a:r>
              <a:rPr lang="en-US" dirty="0"/>
              <a:t>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UHH-Logo_2010_Farbe_RGB.jpg"/>
          <p:cNvPicPr>
            <a:picLocks noChangeAspect="1"/>
          </p:cNvPicPr>
          <p:nvPr userDrawn="1"/>
        </p:nvPicPr>
        <p:blipFill rotWithShape="1">
          <a:blip r:embed="rId2"/>
          <a:srcRect l="9596" t="22854" r="-1"/>
          <a:stretch/>
        </p:blipFill>
        <p:spPr>
          <a:xfrm>
            <a:off x="478302" y="0"/>
            <a:ext cx="4612044" cy="182562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8440615" y="365125"/>
            <a:ext cx="29131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4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8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2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6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0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5CCF-34A1-8349-93BC-6C983F7602AA}" type="datetimeFigureOut">
              <a:rPr lang="en-US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46CE-41BA-CE4E-B65C-72D7D6B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4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.caddeo@physnet.uni-hamburg.d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01629"/>
            <a:ext cx="10515600" cy="2812507"/>
          </a:xfrm>
        </p:spPr>
        <p:txBody>
          <a:bodyPr>
            <a:noAutofit/>
          </a:bodyPr>
          <a:lstStyle/>
          <a:p>
            <a:r>
              <a:rPr lang="en-GB" sz="4400" dirty="0"/>
              <a:t>Hybrid semiconducting materials for photoelectrochemical energy conversion</a:t>
            </a:r>
            <a:br>
              <a:rPr lang="en-US" sz="4400" dirty="0"/>
            </a:b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1850" y="3559127"/>
            <a:ext cx="10515600" cy="2658784"/>
          </a:xfrm>
        </p:spPr>
        <p:txBody>
          <a:bodyPr>
            <a:normAutofit/>
          </a:bodyPr>
          <a:lstStyle/>
          <a:p>
            <a:endParaRPr lang="de-DE" sz="3200" b="1" dirty="0">
              <a:solidFill>
                <a:schemeClr val="tx1"/>
              </a:solidFill>
            </a:endParaRPr>
          </a:p>
          <a:p>
            <a:r>
              <a:rPr lang="de-DE" sz="3200" b="1" dirty="0">
                <a:solidFill>
                  <a:schemeClr val="tx1"/>
                </a:solidFill>
              </a:rPr>
              <a:t>Dr. Francesco Caddeo</a:t>
            </a:r>
          </a:p>
          <a:p>
            <a:r>
              <a:rPr lang="de-DE" sz="2000" b="1" dirty="0">
                <a:solidFill>
                  <a:schemeClr val="tx1"/>
                </a:solidFill>
                <a:hlinkClick r:id="rId2"/>
              </a:rPr>
              <a:t>f.caddeo@physnet.uni-hamburg.de</a:t>
            </a:r>
            <a:endParaRPr lang="de-DE" sz="2000" b="1" dirty="0">
              <a:solidFill>
                <a:schemeClr val="tx1"/>
              </a:solidFill>
            </a:endParaRPr>
          </a:p>
          <a:p>
            <a:r>
              <a:rPr lang="de-DE" sz="2000" b="1" dirty="0">
                <a:solidFill>
                  <a:schemeClr val="tx1"/>
                </a:solidFill>
              </a:rPr>
              <a:t>Institute for Nanostructure &amp; Solid State Physics (INF)</a:t>
            </a:r>
          </a:p>
          <a:p>
            <a:r>
              <a:rPr lang="de-DE" sz="2000" b="1" dirty="0">
                <a:solidFill>
                  <a:schemeClr val="tx1"/>
                </a:solidFill>
              </a:rPr>
              <a:t>Center for Hybrid Nanostructures (CHyN)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D928EA-82FD-4BC8-B345-638CAF0125BC}"/>
              </a:ext>
            </a:extLst>
          </p:cNvPr>
          <p:cNvSpPr txBox="1">
            <a:spLocks/>
          </p:cNvSpPr>
          <p:nvPr/>
        </p:nvSpPr>
        <p:spPr>
          <a:xfrm>
            <a:off x="5115857" y="6251467"/>
            <a:ext cx="1960286" cy="666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+mn-lt"/>
              </a:rPr>
              <a:t>F-</a:t>
            </a:r>
            <a:r>
              <a:rPr lang="en-US" sz="1600" b="1" dirty="0" err="1">
                <a:latin typeface="+mn-lt"/>
              </a:rPr>
              <a:t>Praktikum</a:t>
            </a:r>
            <a:r>
              <a:rPr lang="en-US" sz="1600" b="1" dirty="0">
                <a:latin typeface="+mn-lt"/>
              </a:rPr>
              <a:t> Review</a:t>
            </a:r>
          </a:p>
          <a:p>
            <a:pPr algn="ctr"/>
            <a:r>
              <a:rPr lang="en-US" sz="1600" b="1" dirty="0">
                <a:latin typeface="+mn-lt"/>
              </a:rPr>
              <a:t>10/05/2023</a:t>
            </a:r>
            <a:br>
              <a:rPr lang="en-US" sz="1600" b="1" dirty="0">
                <a:latin typeface="+mn-lt"/>
              </a:rPr>
            </a:b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545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8D14-9531-48B1-94FA-9F3CDF62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thin-films for PEC water splitting</a:t>
            </a:r>
          </a:p>
        </p:txBody>
      </p:sp>
      <p:pic>
        <p:nvPicPr>
          <p:cNvPr id="1026" name="Picture 2" descr="Water Splitting: From Theory to Practice: ChemSusChem: Vol 12, No 9 -  Chemistry Europe">
            <a:extLst>
              <a:ext uri="{FF2B5EF4-FFF2-40B4-BE49-F238E27FC236}">
                <a16:creationId xmlns:a16="http://schemas.microsoft.com/office/drawing/2014/main" id="{C6D30CAC-7AFB-4A0D-BA79-A13BC2700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9200" r="7464" b="21067"/>
          <a:stretch/>
        </p:blipFill>
        <p:spPr bwMode="auto">
          <a:xfrm>
            <a:off x="9001634" y="1737360"/>
            <a:ext cx="3141598" cy="29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C23FAE-8181-4F30-8BD0-32023B9DFFD5}"/>
              </a:ext>
            </a:extLst>
          </p:cNvPr>
          <p:cNvSpPr txBox="1"/>
          <p:nvPr/>
        </p:nvSpPr>
        <p:spPr>
          <a:xfrm>
            <a:off x="9689846" y="4728671"/>
            <a:ext cx="25222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ChemSusChem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2019,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(9), 1925-1930</a:t>
            </a:r>
            <a:endParaRPr lang="en-US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9F783-A47D-44A3-B7B9-AFB063549224}"/>
              </a:ext>
            </a:extLst>
          </p:cNvPr>
          <p:cNvSpPr txBox="1"/>
          <p:nvPr/>
        </p:nvSpPr>
        <p:spPr>
          <a:xfrm>
            <a:off x="217285" y="4660505"/>
            <a:ext cx="81342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 of the course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the PEC properties of emerging materials in PEC water splitting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Deposition of thin-films (e.g. metal-oxides) on a conductive substrate.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using XRD, SEM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PEC properties of the films in a PEC cell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– comparison with available literature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42FBB-AB82-4D2C-9358-C7208E10DB19}"/>
              </a:ext>
            </a:extLst>
          </p:cNvPr>
          <p:cNvSpPr txBox="1"/>
          <p:nvPr/>
        </p:nvSpPr>
        <p:spPr>
          <a:xfrm>
            <a:off x="331409" y="1899771"/>
            <a:ext cx="8020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PEC water splitting: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storing solar energy into chemical bonds – fossils to renewables energy transition.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to bachelor program?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Solid State Physics (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Physik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IV) – crystal structure, X-ray diffraction, semiconductor physics and devices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Emphasis of the experiments?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Characterization of emerging photoactive materials in terms of  crystalline phase, morphology, PEC properties.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hands-on with state-of-the-art PXRD, SEM and PEC setup (PEC cell, potentiostat, solar simulator, LED light sources)</a:t>
            </a:r>
          </a:p>
        </p:txBody>
      </p:sp>
    </p:spTree>
    <p:extLst>
      <p:ext uri="{BB962C8B-B14F-4D97-AF65-F5344CB8AC3E}">
        <p14:creationId xmlns:p14="http://schemas.microsoft.com/office/powerpoint/2010/main" val="365229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0EC6-2D75-4C3D-91BE-0A274362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 – Deposition of thin-films on a conductive substrate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7F9CF4-7223-4EFB-8F8C-C74817724864}"/>
              </a:ext>
            </a:extLst>
          </p:cNvPr>
          <p:cNvSpPr txBox="1"/>
          <p:nvPr/>
        </p:nvSpPr>
        <p:spPr>
          <a:xfrm>
            <a:off x="347581" y="3067838"/>
            <a:ext cx="53765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of the synthetic strategy – preparation of precursor solution – deposition via spin-coating</a:t>
            </a: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obtain uniform film depositions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films with different thicknesses and morphology</a:t>
            </a: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8276125E-1B5A-40B0-8EE8-53C86C16C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2" t="49625" r="44349" b="10860"/>
          <a:stretch/>
        </p:blipFill>
        <p:spPr>
          <a:xfrm>
            <a:off x="9303527" y="2445590"/>
            <a:ext cx="2529197" cy="1803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AA610393-0B38-4632-98AD-1F91F42CD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119" b="47413"/>
          <a:stretch/>
        </p:blipFill>
        <p:spPr>
          <a:xfrm>
            <a:off x="6659518" y="2445590"/>
            <a:ext cx="2600616" cy="180320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AFCE72-3006-49B8-9193-1048C0D111CE}"/>
              </a:ext>
            </a:extLst>
          </p:cNvPr>
          <p:cNvCxnSpPr/>
          <p:nvPr/>
        </p:nvCxnSpPr>
        <p:spPr>
          <a:xfrm>
            <a:off x="8114967" y="4156037"/>
            <a:ext cx="10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3EA8103-08DC-4351-8AC9-151D1BE4F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48" b="72396"/>
          <a:stretch/>
        </p:blipFill>
        <p:spPr>
          <a:xfrm>
            <a:off x="8023334" y="2444349"/>
            <a:ext cx="1236800" cy="946549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789A88F-20E7-4E82-8F14-479516E3943C}"/>
              </a:ext>
            </a:extLst>
          </p:cNvPr>
          <p:cNvCxnSpPr/>
          <p:nvPr/>
        </p:nvCxnSpPr>
        <p:spPr>
          <a:xfrm>
            <a:off x="8793099" y="3301529"/>
            <a:ext cx="36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07CA2CB-45B7-4C9E-8B64-5A2D0AFB4935}"/>
              </a:ext>
            </a:extLst>
          </p:cNvPr>
          <p:cNvSpPr txBox="1"/>
          <p:nvPr/>
        </p:nvSpPr>
        <p:spPr>
          <a:xfrm>
            <a:off x="8654967" y="3042037"/>
            <a:ext cx="63626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50 nm</a:t>
            </a:r>
            <a:endParaRPr lang="en-GB" sz="1100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EAEF8A-589D-4E4D-BEE6-38878018FE9B}"/>
              </a:ext>
            </a:extLst>
          </p:cNvPr>
          <p:cNvSpPr/>
          <p:nvPr/>
        </p:nvSpPr>
        <p:spPr>
          <a:xfrm>
            <a:off x="6880927" y="3743622"/>
            <a:ext cx="421200" cy="3036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F81444-7723-41CC-BBD7-EC66F99A897B}"/>
              </a:ext>
            </a:extLst>
          </p:cNvPr>
          <p:cNvCxnSpPr>
            <a:cxnSpLocks/>
          </p:cNvCxnSpPr>
          <p:nvPr/>
        </p:nvCxnSpPr>
        <p:spPr>
          <a:xfrm flipV="1">
            <a:off x="7307215" y="3408806"/>
            <a:ext cx="710160" cy="33698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A0D258-E1E5-4C79-BE99-E9881096F125}"/>
              </a:ext>
            </a:extLst>
          </p:cNvPr>
          <p:cNvCxnSpPr>
            <a:cxnSpLocks/>
          </p:cNvCxnSpPr>
          <p:nvPr/>
        </p:nvCxnSpPr>
        <p:spPr>
          <a:xfrm flipV="1">
            <a:off x="7299847" y="3418584"/>
            <a:ext cx="1960287" cy="62869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3EBCB34-2A56-472A-AFBE-57B923D860F4}"/>
              </a:ext>
            </a:extLst>
          </p:cNvPr>
          <p:cNvSpPr txBox="1"/>
          <p:nvPr/>
        </p:nvSpPr>
        <p:spPr>
          <a:xfrm>
            <a:off x="8323602" y="3882658"/>
            <a:ext cx="63626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500 nm</a:t>
            </a:r>
            <a:endParaRPr lang="en-GB" sz="1100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491705-8371-4853-853F-5FC0AA708152}"/>
              </a:ext>
            </a:extLst>
          </p:cNvPr>
          <p:cNvSpPr txBox="1"/>
          <p:nvPr/>
        </p:nvSpPr>
        <p:spPr>
          <a:xfrm>
            <a:off x="6545514" y="2045480"/>
            <a:ext cx="5298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Garamond" panose="02020404030301010803" pitchFamily="18" charset="0"/>
                <a:sym typeface="Wingdings" panose="05000000000000000000" pitchFamily="2" charset="2"/>
              </a:rPr>
              <a:t>Metal-oxide thin films on conductive substrate</a:t>
            </a:r>
          </a:p>
        </p:txBody>
      </p:sp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5BCD751D-6973-4CBC-A016-291E507B7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30"/>
          <a:stretch/>
        </p:blipFill>
        <p:spPr>
          <a:xfrm>
            <a:off x="6659518" y="4321419"/>
            <a:ext cx="2613293" cy="18202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2A9720-FC36-45FD-827C-F6F2DAA860ED}"/>
              </a:ext>
            </a:extLst>
          </p:cNvPr>
          <p:cNvCxnSpPr/>
          <p:nvPr/>
        </p:nvCxnSpPr>
        <p:spPr>
          <a:xfrm>
            <a:off x="8194283" y="6031867"/>
            <a:ext cx="993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A259D91-6EB0-4FA8-87F2-50BC71E86A39}"/>
              </a:ext>
            </a:extLst>
          </p:cNvPr>
          <p:cNvSpPr txBox="1"/>
          <p:nvPr/>
        </p:nvSpPr>
        <p:spPr>
          <a:xfrm>
            <a:off x="8428831" y="5729473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47" name="Picture 46" descr="A picture containing indoor, person, blue&#10;&#10;Description automatically generated">
            <a:extLst>
              <a:ext uri="{FF2B5EF4-FFF2-40B4-BE49-F238E27FC236}">
                <a16:creationId xmlns:a16="http://schemas.microsoft.com/office/drawing/2014/main" id="{23013FF9-16CF-420E-B37A-99BEE83D13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44" t="34025" r="22243" b="16001"/>
          <a:stretch/>
        </p:blipFill>
        <p:spPr>
          <a:xfrm>
            <a:off x="9382441" y="4321419"/>
            <a:ext cx="1516452" cy="1820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462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B96F-3284-477A-B6E6-B1CF0A5F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554" y="266649"/>
            <a:ext cx="7638972" cy="1325563"/>
          </a:xfrm>
        </p:spPr>
        <p:txBody>
          <a:bodyPr/>
          <a:lstStyle/>
          <a:p>
            <a:r>
              <a:rPr lang="en-US" dirty="0"/>
              <a:t>Day 2: Characterization of the films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7873E-B6F5-460B-B08F-035D86BFB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367" y="2048546"/>
            <a:ext cx="3529398" cy="247387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AF3CF71-6A55-4D36-B4D4-905C2D9AC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30"/>
          <a:stretch/>
        </p:blipFill>
        <p:spPr>
          <a:xfrm>
            <a:off x="6505007" y="2305840"/>
            <a:ext cx="2520000" cy="175524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4BC747-6DDC-4826-B46E-55A10348D706}"/>
              </a:ext>
            </a:extLst>
          </p:cNvPr>
          <p:cNvCxnSpPr/>
          <p:nvPr/>
        </p:nvCxnSpPr>
        <p:spPr>
          <a:xfrm>
            <a:off x="7932767" y="3982356"/>
            <a:ext cx="9936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C1A3EE-5EC9-4744-ADE7-1C4F4EAD5795}"/>
              </a:ext>
            </a:extLst>
          </p:cNvPr>
          <p:cNvSpPr txBox="1"/>
          <p:nvPr/>
        </p:nvSpPr>
        <p:spPr>
          <a:xfrm>
            <a:off x="8167315" y="3679962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9" name="Picture 8" descr="A picture containing text, image&#10;&#10;Description automatically generated">
            <a:extLst>
              <a:ext uri="{FF2B5EF4-FFF2-40B4-BE49-F238E27FC236}">
                <a16:creationId xmlns:a16="http://schemas.microsoft.com/office/drawing/2014/main" id="{6B5EAE7D-6C9B-49EF-BDD5-BF2E49C5C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2" b="6923"/>
          <a:stretch/>
        </p:blipFill>
        <p:spPr>
          <a:xfrm>
            <a:off x="6502121" y="4243870"/>
            <a:ext cx="2520000" cy="171981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0F3078-7F49-45AC-AA4A-8AC624EFA679}"/>
              </a:ext>
            </a:extLst>
          </p:cNvPr>
          <p:cNvCxnSpPr/>
          <p:nvPr/>
        </p:nvCxnSpPr>
        <p:spPr>
          <a:xfrm>
            <a:off x="8322588" y="5870216"/>
            <a:ext cx="6012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75C2513-837D-4C8E-95A2-5669C3CE1BE7}"/>
              </a:ext>
            </a:extLst>
          </p:cNvPr>
          <p:cNvSpPr txBox="1"/>
          <p:nvPr/>
        </p:nvSpPr>
        <p:spPr>
          <a:xfrm>
            <a:off x="8360936" y="5560950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3AF7B7-E1F6-4BC7-81C6-E98F0BE66029}"/>
              </a:ext>
            </a:extLst>
          </p:cNvPr>
          <p:cNvCxnSpPr>
            <a:cxnSpLocks/>
          </p:cNvCxnSpPr>
          <p:nvPr/>
        </p:nvCxnSpPr>
        <p:spPr>
          <a:xfrm flipV="1">
            <a:off x="8481397" y="4791107"/>
            <a:ext cx="0" cy="504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AF370B-5059-4C90-9B7B-0055ACA8A553}"/>
              </a:ext>
            </a:extLst>
          </p:cNvPr>
          <p:cNvSpPr txBox="1"/>
          <p:nvPr/>
        </p:nvSpPr>
        <p:spPr>
          <a:xfrm>
            <a:off x="8450666" y="4506481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870 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F840D-E0B6-4BDA-9ED3-29FFDB8265FF}"/>
              </a:ext>
            </a:extLst>
          </p:cNvPr>
          <p:cNvSpPr txBox="1"/>
          <p:nvPr/>
        </p:nvSpPr>
        <p:spPr>
          <a:xfrm>
            <a:off x="628782" y="2664299"/>
            <a:ext cx="53765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Crystalline and morphological characterization of the films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obtain the PXRD pattern of the films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references – evaluation of purity of crystalline phase</a:t>
            </a: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obtain SEM images (top view + cross section)</a:t>
            </a: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7A289-B36F-4088-BA49-43B12770FDB3}"/>
              </a:ext>
            </a:extLst>
          </p:cNvPr>
          <p:cNvSpPr txBox="1"/>
          <p:nvPr/>
        </p:nvSpPr>
        <p:spPr>
          <a:xfrm>
            <a:off x="7312342" y="1850906"/>
            <a:ext cx="89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Garamond" panose="02020404030301010803" pitchFamily="18" charset="0"/>
                <a:sym typeface="Wingdings" panose="05000000000000000000" pitchFamily="2" charset="2"/>
              </a:rPr>
              <a:t>SEM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54FC32-1BF8-4350-B375-17C671ADF6DA}"/>
              </a:ext>
            </a:extLst>
          </p:cNvPr>
          <p:cNvSpPr txBox="1"/>
          <p:nvPr/>
        </p:nvSpPr>
        <p:spPr>
          <a:xfrm>
            <a:off x="10241287" y="1850906"/>
            <a:ext cx="89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Garamond" panose="02020404030301010803" pitchFamily="18" charset="0"/>
                <a:sym typeface="Wingdings" panose="05000000000000000000" pitchFamily="2" charset="2"/>
              </a:rPr>
              <a:t>XRD</a:t>
            </a:r>
          </a:p>
        </p:txBody>
      </p:sp>
    </p:spTree>
    <p:extLst>
      <p:ext uri="{BB962C8B-B14F-4D97-AF65-F5344CB8AC3E}">
        <p14:creationId xmlns:p14="http://schemas.microsoft.com/office/powerpoint/2010/main" val="29585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5141-7E29-42B6-B759-258A6C95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 – Evaluation of the PEC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C3136-FD2B-4D80-A8DC-F0A4A9D7F55A}"/>
              </a:ext>
            </a:extLst>
          </p:cNvPr>
          <p:cNvSpPr txBox="1"/>
          <p:nvPr/>
        </p:nvSpPr>
        <p:spPr>
          <a:xfrm>
            <a:off x="205450" y="2044624"/>
            <a:ext cx="57484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use state-of-the-art PEC setup – PEC cell, potentiostat, solar simulator, LED light source.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the different light sources (power output and spectrum)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of PEC cell components – connection of WE, RE, CE and understanding of their function</a:t>
            </a:r>
          </a:p>
          <a:p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the 3-electrode setup and reference electrode – the Ag/AgCl vs. RHE scale – comparability of experimental data with literature.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 out basic PEC diagnostic measurements: OCP, LSV, Chronoamperometry, Cyclic voltammetry (ECSA).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 out measurements changing light source – solar simulator vs. LED light with different wavelength – how do these affect the photocurrents? And why?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 out long-term stability test (chronoamperometry) – discussion about stability of the prepared films – possible source of instability? Photocorrosion?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31D8F8E-2221-45D8-90E4-697A82136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266" y="1754465"/>
            <a:ext cx="3289734" cy="2520000"/>
          </a:xfrm>
          <a:prstGeom prst="rect">
            <a:avLst/>
          </a:prstGeom>
        </p:spPr>
      </p:pic>
      <p:pic>
        <p:nvPicPr>
          <p:cNvPr id="64" name="Picture 63" descr="A picture containing indoor&#10;&#10;Description automatically generated">
            <a:extLst>
              <a:ext uri="{FF2B5EF4-FFF2-40B4-BE49-F238E27FC236}">
                <a16:creationId xmlns:a16="http://schemas.microsoft.com/office/drawing/2014/main" id="{2B9ED26A-2070-415E-8D5E-17CEB19D6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" t="20395" r="9960" b="14185"/>
          <a:stretch/>
        </p:blipFill>
        <p:spPr>
          <a:xfrm>
            <a:off x="9686062" y="4402360"/>
            <a:ext cx="2203730" cy="2197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7C795-F3F1-4CFF-AF39-7044663D4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869" y="1754465"/>
            <a:ext cx="3289290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658413-C3BB-4B66-A179-97FCFA9766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6498138" y="4393553"/>
            <a:ext cx="2937834" cy="21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5EF5-0965-49FF-937B-CCF3B6D0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lab – data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03CAF-1B8E-493A-860E-780A6FDD0CD5}"/>
              </a:ext>
            </a:extLst>
          </p:cNvPr>
          <p:cNvSpPr txBox="1"/>
          <p:nvPr/>
        </p:nvSpPr>
        <p:spPr>
          <a:xfrm>
            <a:off x="691225" y="2424237"/>
            <a:ext cx="87956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and figure of merits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Crystallinity – phase purity via PXRD – comparison with standards from the literature</a:t>
            </a:r>
            <a:b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morphology – thickness of the film via SEM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n-type / p-type semiconductive behaviour via chopped-light OCP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on-set potential and photocurrents achieved (LSV) – measurement of multiple sample for statistical data treatment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of the electrochemically active surface area (ECSA, cyclic voltammetry)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the long-term stability of the film (chronoamperometry)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84104DA-E409-44A1-BDD6-C828DA9C0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200689"/>
              </p:ext>
            </p:extLst>
          </p:nvPr>
        </p:nvGraphicFramePr>
        <p:xfrm>
          <a:off x="788740" y="5317337"/>
          <a:ext cx="668594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099">
                  <a:extLst>
                    <a:ext uri="{9D8B030D-6E8A-4147-A177-3AD203B41FA5}">
                      <a16:colId xmlns:a16="http://schemas.microsoft.com/office/drawing/2014/main" val="2944755881"/>
                    </a:ext>
                  </a:extLst>
                </a:gridCol>
                <a:gridCol w="1593930">
                  <a:extLst>
                    <a:ext uri="{9D8B030D-6E8A-4147-A177-3AD203B41FA5}">
                      <a16:colId xmlns:a16="http://schemas.microsoft.com/office/drawing/2014/main" val="2505008834"/>
                    </a:ext>
                  </a:extLst>
                </a:gridCol>
                <a:gridCol w="1329179">
                  <a:extLst>
                    <a:ext uri="{9D8B030D-6E8A-4147-A177-3AD203B41FA5}">
                      <a16:colId xmlns:a16="http://schemas.microsoft.com/office/drawing/2014/main" val="4198882405"/>
                    </a:ext>
                  </a:extLst>
                </a:gridCol>
                <a:gridCol w="1272619">
                  <a:extLst>
                    <a:ext uri="{9D8B030D-6E8A-4147-A177-3AD203B41FA5}">
                      <a16:colId xmlns:a16="http://schemas.microsoft.com/office/drawing/2014/main" val="598727198"/>
                    </a:ext>
                  </a:extLst>
                </a:gridCol>
                <a:gridCol w="1190120">
                  <a:extLst>
                    <a:ext uri="{9D8B030D-6E8A-4147-A177-3AD203B41FA5}">
                      <a16:colId xmlns:a16="http://schemas.microsoft.com/office/drawing/2014/main" val="463183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Theory /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Setup / experimental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Data taking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Protokol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264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25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181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28062</TotalTime>
  <Words>562</Words>
  <Application>Microsoft Office PowerPoint</Application>
  <PresentationFormat>Widescreen</PresentationFormat>
  <Paragraphs>83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Hybrid semiconducting materials for photoelectrochemical energy conversion </vt:lpstr>
      <vt:lpstr>Semiconductor thin-films for PEC water splitting</vt:lpstr>
      <vt:lpstr>Day 1 – Deposition of thin-films on a conductive substrate</vt:lpstr>
      <vt:lpstr>Day 2: Characterization of the films</vt:lpstr>
      <vt:lpstr>Day 3 – Evaluation of the PEC properties</vt:lpstr>
      <vt:lpstr>After the lab – data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 Materials</dc:title>
  <dc:creator>Microsoft Office User</dc:creator>
  <cp:lastModifiedBy>Francesco Caddeo</cp:lastModifiedBy>
  <cp:revision>672</cp:revision>
  <cp:lastPrinted>2020-04-21T10:22:21Z</cp:lastPrinted>
  <dcterms:created xsi:type="dcterms:W3CDTF">2018-02-20T11:09:40Z</dcterms:created>
  <dcterms:modified xsi:type="dcterms:W3CDTF">2023-05-10T07:40:50Z</dcterms:modified>
</cp:coreProperties>
</file>