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</p:sldMasterIdLst>
  <p:notesMasterIdLst>
    <p:notesMasterId r:id="rId15"/>
  </p:notesMasterIdLst>
  <p:handoutMasterIdLst>
    <p:handoutMasterId r:id="rId16"/>
  </p:handoutMasterIdLst>
  <p:sldIdLst>
    <p:sldId id="1441" r:id="rId3"/>
    <p:sldId id="1556" r:id="rId4"/>
    <p:sldId id="1567" r:id="rId5"/>
    <p:sldId id="1557" r:id="rId6"/>
    <p:sldId id="1565" r:id="rId7"/>
    <p:sldId id="1559" r:id="rId8"/>
    <p:sldId id="1561" r:id="rId9"/>
    <p:sldId id="1562" r:id="rId10"/>
    <p:sldId id="1560" r:id="rId11"/>
    <p:sldId id="1563" r:id="rId12"/>
    <p:sldId id="1564" r:id="rId13"/>
    <p:sldId id="1566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507"/>
    <a:srgbClr val="F3A276"/>
    <a:srgbClr val="5A78A4"/>
    <a:srgbClr val="7F7F7F"/>
    <a:srgbClr val="FFFFFF"/>
    <a:srgbClr val="FCDE04"/>
    <a:srgbClr val="00823B"/>
    <a:srgbClr val="DA1F28"/>
    <a:srgbClr val="C07B8A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82737" autoAdjust="0"/>
  </p:normalViewPr>
  <p:slideViewPr>
    <p:cSldViewPr snapToGrid="0">
      <p:cViewPr varScale="1">
        <p:scale>
          <a:sx n="55" d="100"/>
          <a:sy n="55" d="100"/>
        </p:scale>
        <p:origin x="108" y="1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F9DCAE4-14ED-4AE2-AE22-3AB89B733C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E81539-08CA-4BDC-B526-55F9D9A47E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1CE93-0BC6-4C0F-B577-E341515EDCB7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F5BEC5-71F3-468F-9250-651A9DF9D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4C618C-05AF-41EC-9FCC-2FC4BC673A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C1BE8-0895-4916-A744-D8056C4EA8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016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16FAF-06DE-4C01-AEB7-CEA1191BC2EB}" type="datetimeFigureOut">
              <a:rPr lang="de-DE" smtClean="0"/>
              <a:t>09.05.2023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2AC8C-225D-441C-9F4E-AA9C586D5B8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3826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40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6E5D0-B259-4E1D-B828-8296F1617B6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491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2AC8C-225D-441C-9F4E-AA9C586D5B8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205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2AC8C-225D-441C-9F4E-AA9C586D5B8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70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2AC8C-225D-441C-9F4E-AA9C586D5B8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75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2AC8C-225D-441C-9F4E-AA9C586D5B8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882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2AC8C-225D-441C-9F4E-AA9C586D5B8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24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2AC8C-225D-441C-9F4E-AA9C586D5B8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511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2AC8C-225D-441C-9F4E-AA9C586D5B8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526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2AC8C-225D-441C-9F4E-AA9C586D5B8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976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UHH-Logo_2010_Farbe_RGB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9497" y="-494952"/>
            <a:ext cx="5177161" cy="1800240"/>
          </a:xfrm>
          <a:prstGeom prst="rect">
            <a:avLst/>
          </a:prstGeom>
        </p:spPr>
      </p:pic>
      <p:sp>
        <p:nvSpPr>
          <p:cNvPr id="14" name="Abgerundetes Rechteck 13"/>
          <p:cNvSpPr/>
          <p:nvPr userDrawn="1"/>
        </p:nvSpPr>
        <p:spPr>
          <a:xfrm>
            <a:off x="1064285" y="2168832"/>
            <a:ext cx="10080000" cy="1710228"/>
          </a:xfrm>
          <a:prstGeom prst="roundRect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55000">
                <a:schemeClr val="accent4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38216" y="4239108"/>
            <a:ext cx="9715568" cy="1710228"/>
          </a:xfrm>
        </p:spPr>
        <p:txBody>
          <a:bodyPr>
            <a:noAutofit/>
          </a:bodyPr>
          <a:lstStyle>
            <a:lvl1pPr marL="0" indent="0" algn="ctr">
              <a:buNone/>
              <a:defRPr sz="2400" b="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Autorenschaft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415376" y="2168832"/>
            <a:ext cx="9361248" cy="1710228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  <p:txBody>
          <a:bodyPr anchor="ctr" anchorCtr="0">
            <a:normAutofit/>
          </a:bodyPr>
          <a:lstStyle>
            <a:lvl1pPr algn="l">
              <a:defRPr sz="40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" t="10351" r="3203" b="11985"/>
          <a:stretch/>
        </p:blipFill>
        <p:spPr>
          <a:xfrm>
            <a:off x="9117515" y="26832"/>
            <a:ext cx="2928000" cy="1080000"/>
          </a:xfrm>
          <a:prstGeom prst="rect">
            <a:avLst/>
          </a:prstGeom>
        </p:spPr>
      </p:pic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571461" y="6492878"/>
            <a:ext cx="2571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620276" y="6491294"/>
            <a:ext cx="1962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91BD-266F-4341-B9BB-09A9A2C469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26573" y="6525344"/>
            <a:ext cx="7296811" cy="332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7388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BD95D-5D9A-4592-85AE-991404DE4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588E2-EE46-41AE-8F16-61B6B86C8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0BD468C-73E1-4EFB-87F0-E28D8FD96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B697D03-128E-440E-B295-10DB07848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32C9FE-90C9-48B0-B30B-1AF4D851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7E4D07C-5A17-4099-9DCB-CA426E058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8F8D46E-0CA5-4319-8FB2-A11727F1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CBD2DFE-98C2-46CF-A843-D7EA9E8EE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0EA9-F8AC-4527-A941-E484162067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73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7C239-5B16-45E3-9F4C-C4DF3F97B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3F9FF0-B568-49FC-8837-9AC61FEE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5F71154-1439-4600-AEF7-39438C07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FB902A-7138-47FD-A181-39C2B34B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0EA9-F8AC-4527-A941-E484162067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86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EF5DF8-361D-47D4-B92D-C1D07582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0C90242-CF25-4C41-B9B8-06D860777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6E18FE-8CE2-42B4-AE7E-A013C5A9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0EA9-F8AC-4527-A941-E484162067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6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27F59-CBCA-4078-A7CC-DB03E9ED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9D8921-B543-490F-A4DA-5987E8AD7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A274E8-33B2-4A76-B478-7224BCC2B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63031F-6454-48E8-A203-08304A22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41D51B-0142-4793-93E5-0CFC9706B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CAD420-6BD3-4153-84C3-2F333535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0EA9-F8AC-4527-A941-E484162067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31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9A4D1-FE8B-491A-8E17-53C4A98B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440BE3-3C89-491A-8CFA-1A8EEE2D2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81C335-711F-45E8-B803-4D8F515FC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75FAB5-CD9B-4187-96B2-AEBEFAD8D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E0DE2A-3C47-4BD8-9F55-8164BD421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5E0DEA-1CAD-48AA-8ACB-87513BB9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0EA9-F8AC-4527-A941-E484162067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11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F4024-6CC2-454D-ABEC-10CF7DDE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DA33141-B33C-4939-AB24-D038E1F1C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52845E-71F9-46AE-8D20-9151198EE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F0774B-2917-4C2D-AA9C-D2A2671DC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0C6AE6-5D0D-4BE1-BC86-0FB2FFE1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0EA9-F8AC-4527-A941-E484162067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081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4F91676-79E0-4D2E-A688-0FF0D5B349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B1F5551-25ED-494E-96E8-502EDCE00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D6D50A-26FC-4B90-AE48-4737B51D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A26E90-0E47-4D49-A177-52EA41AC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6CC159-F48F-43B9-88DB-07EE1ED3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0EA9-F8AC-4527-A941-E484162067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321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94696-E76D-49F0-8761-5DD57283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38F475-7246-46C2-9CEB-0EB09681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86E9DE-0089-49A7-BCA5-128FF6400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F7D922-30BF-4269-B549-4C28CB258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0EA9-F8AC-4527-A941-E484162067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33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 descr="UniHH_Wappen_RGB"/>
          <p:cNvPicPr/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8116" y="3654152"/>
            <a:ext cx="3363884" cy="320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UHH-Logo_2010_Farbe_RG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5540" y="-293539"/>
            <a:ext cx="3421250" cy="1437058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38216" y="4239108"/>
            <a:ext cx="9715568" cy="1710228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1">
                    <a:tint val="75000"/>
                  </a:schemeClr>
                </a:solidFill>
                <a:latin typeface="+mn-lt"/>
                <a:cs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Autorenschaft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4" t="10351" r="3203" b="11985"/>
          <a:stretch/>
        </p:blipFill>
        <p:spPr>
          <a:xfrm>
            <a:off x="10349345" y="116632"/>
            <a:ext cx="1603306" cy="743689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4" name="Abgerundetes Rechteck 13"/>
          <p:cNvSpPr/>
          <p:nvPr userDrawn="1"/>
        </p:nvSpPr>
        <p:spPr>
          <a:xfrm>
            <a:off x="0" y="990126"/>
            <a:ext cx="12192000" cy="1437058"/>
          </a:xfrm>
          <a:prstGeom prst="roundRect">
            <a:avLst>
              <a:gd name="adj" fmla="val 0"/>
            </a:avLst>
          </a:prstGeom>
          <a:solidFill>
            <a:srgbClr val="39639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>
              <a:solidFill>
                <a:prstClr val="white"/>
              </a:solidFill>
              <a:latin typeface="+mn-lt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758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2C9CDC88-81FE-47AE-BD80-66F1CDF9581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gradFill>
            <a:gsLst>
              <a:gs pos="59000">
                <a:srgbClr val="D8F0F5"/>
              </a:gs>
              <a:gs pos="2000">
                <a:schemeClr val="accent1">
                  <a:lumMod val="5000"/>
                  <a:lumOff val="95000"/>
                </a:schemeClr>
              </a:gs>
              <a:gs pos="100000">
                <a:srgbClr val="84DBEC"/>
              </a:gs>
            </a:gsLst>
            <a:lin ang="1800000" scaled="0"/>
          </a:gradFill>
          <a:ln w="476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12192000" cy="50004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500042"/>
          </a:xfrm>
          <a:prstGeom prst="rect">
            <a:avLst/>
          </a:prstGeom>
          <a:noFill/>
          <a:effectLst/>
        </p:spPr>
        <p:txBody>
          <a:bodyPr anchor="ctr" anchorCtr="0">
            <a:normAutofit/>
          </a:bodyPr>
          <a:lstStyle>
            <a:lvl1pPr>
              <a:defRPr sz="28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571461" y="6492878"/>
            <a:ext cx="2571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26573" y="6525344"/>
            <a:ext cx="7296811" cy="332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620276" y="6491294"/>
            <a:ext cx="1962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91BD-266F-4341-B9BB-09A9A2C469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312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7B88F88-444F-4EDB-BC9C-ABF16D6BCEBF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gradFill>
            <a:gsLst>
              <a:gs pos="59000">
                <a:srgbClr val="D8F0F5"/>
              </a:gs>
              <a:gs pos="2000">
                <a:schemeClr val="accent1">
                  <a:lumMod val="5000"/>
                  <a:lumOff val="95000"/>
                </a:schemeClr>
              </a:gs>
              <a:gs pos="100000">
                <a:srgbClr val="84DBEC"/>
              </a:gs>
            </a:gsLst>
            <a:lin ang="1800000" scaled="0"/>
          </a:gradFill>
          <a:ln w="476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 userDrawn="1"/>
        </p:nvSpPr>
        <p:spPr>
          <a:xfrm>
            <a:off x="0" y="0"/>
            <a:ext cx="12192000" cy="620688"/>
          </a:xfrm>
          <a:prstGeom prst="rect">
            <a:avLst/>
          </a:prstGeom>
          <a:solidFill>
            <a:srgbClr val="39639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620688"/>
          </a:xfrm>
          <a:prstGeom prst="rect">
            <a:avLst/>
          </a:prstGeom>
          <a:noFill/>
          <a:effectLst/>
        </p:spPr>
        <p:txBody>
          <a:bodyPr anchor="ctr" anchorCtr="0">
            <a:noAutofit/>
          </a:bodyPr>
          <a:lstStyle>
            <a:lvl1pPr algn="ctr">
              <a:defRPr sz="28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/>
                <a:latin typeface="+mn-lt"/>
                <a:cs typeface="Helvetica" pitchFamily="34" charset="0"/>
              </a:defRPr>
            </a:lvl1pPr>
          </a:lstStyle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776D1A-EA74-41C8-B9F2-746D6958ADF3}"/>
              </a:ext>
            </a:extLst>
          </p:cNvPr>
          <p:cNvSpPr txBox="1"/>
          <p:nvPr userDrawn="1"/>
        </p:nvSpPr>
        <p:spPr>
          <a:xfrm>
            <a:off x="11787655" y="6488667"/>
            <a:ext cx="60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C46F5C5-27AA-4E2E-A426-19AF8AD32C02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72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FF9D861-DCB2-4FCD-A2D8-A29D97443B3E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gradFill>
            <a:gsLst>
              <a:gs pos="59000">
                <a:srgbClr val="D8F0F5"/>
              </a:gs>
              <a:gs pos="2000">
                <a:schemeClr val="accent1">
                  <a:lumMod val="5000"/>
                  <a:lumOff val="95000"/>
                </a:schemeClr>
              </a:gs>
              <a:gs pos="100000">
                <a:srgbClr val="84DBEC"/>
              </a:gs>
            </a:gsLst>
            <a:lin ang="1800000" scaled="0"/>
          </a:gradFill>
          <a:ln w="476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CB6E279-E0D5-481F-9398-79FBC32BC4DF}"/>
              </a:ext>
            </a:extLst>
          </p:cNvPr>
          <p:cNvSpPr txBox="1"/>
          <p:nvPr userDrawn="1"/>
        </p:nvSpPr>
        <p:spPr>
          <a:xfrm>
            <a:off x="11620539" y="6491294"/>
            <a:ext cx="60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D9FD479-24D4-4AD2-9F4C-F140D3CDF05A}" type="slidenum">
              <a:rPr lang="de-DE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‹Nr.›</a:t>
            </a:fld>
            <a:endParaRPr lang="de-D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4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40615-7821-4822-8BFD-46D92B4F4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412E46B-7970-4A53-A5E4-9E70F3637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D92C5D-37F6-46BD-8705-5DE2374D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5A2A3F-82C2-4533-8F63-1A280F38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8055CD-2F66-4E9C-91FF-53170649E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0EA9-F8AC-4527-A941-E484162067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41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E1616-31FA-4BF4-A32A-F4B3CB31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4B4DC4-070B-4FC8-9C22-909A97323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BA7805-985F-40FD-BA7A-C65D2D19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E5CEB9-88E1-4689-AB7A-AAAD4CE0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A807BB-5FD1-4DD0-AD03-2DB6322C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0EA9-F8AC-4527-A941-E484162067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96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897D4-2EEC-4434-B6C8-7653536D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9F33CF-7204-46F0-9DDB-49642D02C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6E7A90-1BC3-48F0-AB29-CA08A860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2D083D-0AEB-48A0-A00C-DAB830ADD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144F9-8164-4377-BDAB-7F1F86FF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0EA9-F8AC-4527-A941-E484162067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4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AA3F6-79B0-4F04-B278-C26285E45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8FE5DE-22E9-41FF-A363-AE2E00419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F78EB-E7D8-4E71-90A2-187A1E423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E32F9B-86E2-46D6-A4E0-0AA083E53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4EF821-FFF4-4E84-B730-EE961829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CE9F0F-0643-42D6-97C9-299CE2322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0EA9-F8AC-4527-A941-E484162067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8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71461" y="6492878"/>
            <a:ext cx="2571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910685" y="6453337"/>
            <a:ext cx="6887688" cy="404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620276" y="6491294"/>
            <a:ext cx="1962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91BD-266F-4341-B9BB-09A9A2C469A8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2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4" r:id="rId4"/>
    <p:sldLayoutId id="2147483679" r:id="rId5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effectLst>
            <a:outerShdw blurRad="60007" dist="200025" dir="15000000" sy="30000" kx="-1800000" algn="bl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CBE9C5-7186-4600-8840-9073C5954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FBE067-9D6E-48D2-BCB6-5015E9933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EDD63E-F51A-4A88-813C-ED47EA6DB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5DF715-62D9-43A5-A81D-5918EAF37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82E95F-C8FB-46CB-9C0D-77438F8C4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20EA9-F8AC-4527-A941-E4841620678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7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F6C96CE-627E-4CC8-BC62-0AB8231FD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583" y="2658281"/>
            <a:ext cx="4748320" cy="356774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FEAF8F0-B637-44B8-BA6A-EAEF594F134F}"/>
              </a:ext>
            </a:extLst>
          </p:cNvPr>
          <p:cNvSpPr txBox="1"/>
          <p:nvPr/>
        </p:nvSpPr>
        <p:spPr>
          <a:xfrm>
            <a:off x="2699133" y="1377109"/>
            <a:ext cx="31797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>
                <a:solidFill>
                  <a:schemeClr val="bg1"/>
                </a:solidFill>
              </a:rPr>
              <a:t>ILP4 </a:t>
            </a:r>
            <a:r>
              <a:rPr lang="de-DE" sz="3000" dirty="0" err="1">
                <a:solidFill>
                  <a:schemeClr val="bg1"/>
                </a:solidFill>
              </a:rPr>
              <a:t>Nd:YAG</a:t>
            </a:r>
            <a:r>
              <a:rPr lang="de-DE" sz="3000" dirty="0">
                <a:solidFill>
                  <a:schemeClr val="bg1"/>
                </a:solidFill>
              </a:rPr>
              <a:t> Laser  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9ED821-76BF-4473-87B3-63E8D52CB65D}"/>
              </a:ext>
            </a:extLst>
          </p:cNvPr>
          <p:cNvSpPr txBox="1"/>
          <p:nvPr/>
        </p:nvSpPr>
        <p:spPr>
          <a:xfrm>
            <a:off x="8175962" y="3332334"/>
            <a:ext cx="3854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F-Praktikum Review Day 10.5.23</a:t>
            </a:r>
          </a:p>
          <a:p>
            <a:endParaRPr lang="de-DE" dirty="0"/>
          </a:p>
          <a:p>
            <a:r>
              <a:rPr lang="de-DE" dirty="0"/>
              <a:t>Luca </a:t>
            </a:r>
            <a:r>
              <a:rPr lang="de-DE" dirty="0" err="1"/>
              <a:t>Asteria</a:t>
            </a:r>
            <a:r>
              <a:rPr lang="de-DE" dirty="0"/>
              <a:t> </a:t>
            </a:r>
          </a:p>
          <a:p>
            <a:r>
              <a:rPr lang="de-DE" dirty="0"/>
              <a:t>Research Group </a:t>
            </a:r>
            <a:r>
              <a:rPr lang="de-DE" dirty="0" err="1"/>
              <a:t>Sengstock</a:t>
            </a:r>
            <a:r>
              <a:rPr lang="de-DE" dirty="0"/>
              <a:t>/Weitenberg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30767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011B8-CDFF-466F-8DE5-A8008E09F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Theory</a:t>
            </a:r>
            <a:endParaRPr lang="en-GB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2BD0BC6-5F6E-4694-80AA-74EFD5C37BB8}"/>
              </a:ext>
            </a:extLst>
          </p:cNvPr>
          <p:cNvSpPr txBox="1"/>
          <p:nvPr/>
        </p:nvSpPr>
        <p:spPr>
          <a:xfrm>
            <a:off x="1056225" y="1704596"/>
            <a:ext cx="8203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Theory</a:t>
            </a:r>
            <a:r>
              <a:rPr lang="de-DE" dirty="0"/>
              <a:t>: </a:t>
            </a:r>
            <a:r>
              <a:rPr lang="de-DE" dirty="0" err="1"/>
              <a:t>radiation</a:t>
            </a:r>
            <a:r>
              <a:rPr lang="de-DE" dirty="0"/>
              <a:t>-matter </a:t>
            </a:r>
            <a:r>
              <a:rPr lang="de-DE" dirty="0" err="1"/>
              <a:t>interaction</a:t>
            </a:r>
            <a:r>
              <a:rPr lang="de-DE" dirty="0"/>
              <a:t>, </a:t>
            </a:r>
            <a:r>
              <a:rPr lang="de-DE" dirty="0" err="1"/>
              <a:t>inversion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internal </a:t>
            </a:r>
            <a:r>
              <a:rPr lang="de-DE" dirty="0" err="1"/>
              <a:t>levels</a:t>
            </a:r>
            <a:r>
              <a:rPr lang="de-DE" dirty="0"/>
              <a:t> </a:t>
            </a:r>
            <a:r>
              <a:rPr lang="de-DE" dirty="0" err="1"/>
              <a:t>population</a:t>
            </a:r>
            <a:r>
              <a:rPr lang="de-DE" dirty="0"/>
              <a:t>,</a:t>
            </a:r>
          </a:p>
          <a:p>
            <a:r>
              <a:rPr lang="de-DE" dirty="0"/>
              <a:t>Optical </a:t>
            </a:r>
            <a:r>
              <a:rPr lang="de-DE" dirty="0" err="1"/>
              <a:t>resonators</a:t>
            </a:r>
            <a:r>
              <a:rPr lang="de-DE" dirty="0"/>
              <a:t> and </a:t>
            </a:r>
            <a:r>
              <a:rPr lang="de-DE" dirty="0" err="1"/>
              <a:t>resonator</a:t>
            </a:r>
            <a:r>
              <a:rPr lang="de-DE" dirty="0"/>
              <a:t> </a:t>
            </a:r>
            <a:r>
              <a:rPr lang="de-DE" dirty="0" err="1"/>
              <a:t>modes</a:t>
            </a:r>
            <a:r>
              <a:rPr lang="de-DE" dirty="0"/>
              <a:t>, Q-</a:t>
            </a:r>
            <a:r>
              <a:rPr lang="de-DE" dirty="0" err="1"/>
              <a:t>Switching</a:t>
            </a:r>
            <a:r>
              <a:rPr lang="de-DE" dirty="0"/>
              <a:t>,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harmonic</a:t>
            </a:r>
            <a:r>
              <a:rPr lang="de-DE" dirty="0"/>
              <a:t> </a:t>
            </a:r>
            <a:r>
              <a:rPr lang="de-DE" dirty="0" err="1"/>
              <a:t>generation</a:t>
            </a:r>
            <a:endParaRPr lang="en-GB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29572FC-55B7-4903-B5BF-FAEAE7881E7E}"/>
              </a:ext>
            </a:extLst>
          </p:cNvPr>
          <p:cNvSpPr txBox="1"/>
          <p:nvPr/>
        </p:nvSpPr>
        <p:spPr>
          <a:xfrm>
            <a:off x="1056225" y="2974694"/>
            <a:ext cx="10600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Connections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 and </a:t>
            </a:r>
            <a:r>
              <a:rPr lang="de-DE" dirty="0" err="1"/>
              <a:t>experiment</a:t>
            </a:r>
            <a:r>
              <a:rPr lang="de-DE" dirty="0"/>
              <a:t> (</a:t>
            </a:r>
            <a:r>
              <a:rPr lang="de-DE" dirty="0" err="1"/>
              <a:t>during</a:t>
            </a:r>
            <a:r>
              <a:rPr lang="de-DE" dirty="0"/>
              <a:t> initial </a:t>
            </a:r>
            <a:r>
              <a:rPr lang="de-DE" dirty="0" err="1"/>
              <a:t>discussion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day</a:t>
            </a:r>
            <a:r>
              <a:rPr lang="de-DE" dirty="0"/>
              <a:t>,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, and</a:t>
            </a:r>
          </a:p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protocol</a:t>
            </a:r>
            <a:r>
              <a:rPr lang="de-DE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303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011B8-CDFF-466F-8DE5-A8008E09F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skills</a:t>
            </a:r>
            <a:r>
              <a:rPr lang="de-DE" dirty="0"/>
              <a:t> </a:t>
            </a:r>
            <a:r>
              <a:rPr lang="de-DE" dirty="0" err="1"/>
              <a:t>acquired</a:t>
            </a:r>
            <a:endParaRPr lang="en-GB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D2BE8F5-9EA9-4B7C-8C22-8DD5A92CD5DB}"/>
              </a:ext>
            </a:extLst>
          </p:cNvPr>
          <p:cNvSpPr txBox="1"/>
          <p:nvPr/>
        </p:nvSpPr>
        <p:spPr>
          <a:xfrm>
            <a:off x="1056225" y="2049443"/>
            <a:ext cx="9450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Practice</a:t>
            </a:r>
            <a:r>
              <a:rPr lang="de-DE" dirty="0"/>
              <a:t>: </a:t>
            </a:r>
            <a:r>
              <a:rPr lang="de-DE" dirty="0" err="1"/>
              <a:t>measurement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optical</a:t>
            </a:r>
            <a:r>
              <a:rPr lang="de-DE" dirty="0"/>
              <a:t> power,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thresholds</a:t>
            </a:r>
            <a:r>
              <a:rPr lang="de-DE" dirty="0"/>
              <a:t>. Fitting and </a:t>
            </a:r>
            <a:r>
              <a:rPr lang="de-DE" dirty="0" err="1"/>
              <a:t>discussing</a:t>
            </a:r>
            <a:r>
              <a:rPr lang="de-DE" dirty="0"/>
              <a:t> experimental </a:t>
            </a:r>
            <a:r>
              <a:rPr lang="de-DE" dirty="0" err="1"/>
              <a:t>data</a:t>
            </a:r>
            <a:r>
              <a:rPr lang="de-DE" dirty="0"/>
              <a:t>.</a:t>
            </a:r>
          </a:p>
          <a:p>
            <a:r>
              <a:rPr lang="de-DE" dirty="0" err="1"/>
              <a:t>Extracting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quantities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not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directly</a:t>
            </a:r>
            <a:endParaRPr lang="en-GB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5C117A-CA97-43CC-973D-48ACF0D53FC5}"/>
              </a:ext>
            </a:extLst>
          </p:cNvPr>
          <p:cNvSpPr txBox="1"/>
          <p:nvPr/>
        </p:nvSpPr>
        <p:spPr>
          <a:xfrm>
            <a:off x="1056225" y="3277857"/>
            <a:ext cx="815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Skills </a:t>
            </a:r>
            <a:r>
              <a:rPr lang="de-DE" b="1" dirty="0" err="1"/>
              <a:t>acquired</a:t>
            </a:r>
            <a:r>
              <a:rPr lang="de-DE" dirty="0"/>
              <a:t>: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alignement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setups</a:t>
            </a:r>
            <a:r>
              <a:rPr lang="de-DE" dirty="0"/>
              <a:t> and </a:t>
            </a:r>
            <a:r>
              <a:rPr lang="de-DE" dirty="0" err="1"/>
              <a:t>of</a:t>
            </a:r>
            <a:r>
              <a:rPr lang="de-DE" dirty="0"/>
              <a:t> a simple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resonator</a:t>
            </a:r>
            <a:r>
              <a:rPr lang="de-DE" dirty="0"/>
              <a:t>,</a:t>
            </a:r>
          </a:p>
          <a:p>
            <a:r>
              <a:rPr lang="de-DE" dirty="0" err="1"/>
              <a:t>selecting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fundamental </a:t>
            </a:r>
            <a:r>
              <a:rPr lang="de-DE" dirty="0" err="1"/>
              <a:t>resonator</a:t>
            </a:r>
            <a:r>
              <a:rPr lang="de-DE" dirty="0"/>
              <a:t> </a:t>
            </a:r>
            <a:r>
              <a:rPr lang="de-DE" dirty="0" err="1"/>
              <a:t>mode</a:t>
            </a:r>
            <a:endParaRPr lang="en-GB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2D073E-3CC9-4D57-B485-FE961B2FE427}"/>
              </a:ext>
            </a:extLst>
          </p:cNvPr>
          <p:cNvSpPr txBox="1"/>
          <p:nvPr/>
        </p:nvSpPr>
        <p:spPr>
          <a:xfrm>
            <a:off x="1056225" y="4341388"/>
            <a:ext cx="967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Get </a:t>
            </a:r>
            <a:r>
              <a:rPr lang="de-DE" b="1" dirty="0" err="1"/>
              <a:t>feedback</a:t>
            </a:r>
            <a:r>
              <a:rPr lang="de-DE" dirty="0"/>
              <a:t> on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report experimental </a:t>
            </a:r>
            <a:r>
              <a:rPr lang="de-DE" dirty="0" err="1"/>
              <a:t>values</a:t>
            </a:r>
            <a:r>
              <a:rPr lang="de-DE" dirty="0"/>
              <a:t> and </a:t>
            </a:r>
            <a:r>
              <a:rPr lang="de-DE" dirty="0" err="1"/>
              <a:t>errors</a:t>
            </a:r>
            <a:r>
              <a:rPr lang="de-DE" dirty="0"/>
              <a:t> and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write</a:t>
            </a:r>
            <a:r>
              <a:rPr lang="de-DE" dirty="0"/>
              <a:t> a </a:t>
            </a:r>
            <a:r>
              <a:rPr lang="de-DE" dirty="0" err="1"/>
              <a:t>protocol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like </a:t>
            </a:r>
          </a:p>
          <a:p>
            <a:r>
              <a:rPr lang="de-DE" dirty="0"/>
              <a:t>a real „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publication</a:t>
            </a:r>
            <a:r>
              <a:rPr lang="de-DE" dirty="0"/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310441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93FB9328-157C-4BF4-A956-56E67EC194C3}"/>
              </a:ext>
            </a:extLst>
          </p:cNvPr>
          <p:cNvSpPr txBox="1"/>
          <p:nvPr/>
        </p:nvSpPr>
        <p:spPr>
          <a:xfrm>
            <a:off x="984985" y="1666755"/>
            <a:ext cx="1011302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adequate</a:t>
            </a:r>
            <a:r>
              <a:rPr lang="de-DE" dirty="0"/>
              <a:t>,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though</a:t>
            </a:r>
            <a:r>
              <a:rPr lang="de-DE" dirty="0"/>
              <a:t> not </a:t>
            </a:r>
            <a:r>
              <a:rPr lang="de-DE" dirty="0" err="1"/>
              <a:t>always</a:t>
            </a:r>
            <a:r>
              <a:rPr lang="de-DE" dirty="0"/>
              <a:t> „</a:t>
            </a:r>
            <a:r>
              <a:rPr lang="de-DE" dirty="0" err="1"/>
              <a:t>perfect</a:t>
            </a:r>
            <a:r>
              <a:rPr lang="de-DE" dirty="0"/>
              <a:t>“.</a:t>
            </a:r>
          </a:p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concepts</a:t>
            </a:r>
            <a:r>
              <a:rPr lang="de-DE" dirty="0"/>
              <a:t> (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notions</a:t>
            </a:r>
            <a:r>
              <a:rPr lang="de-DE" dirty="0"/>
              <a:t>) </a:t>
            </a:r>
            <a:r>
              <a:rPr lang="de-DE" dirty="0" err="1"/>
              <a:t>usually</a:t>
            </a:r>
            <a:r>
              <a:rPr lang="de-DE" dirty="0"/>
              <a:t> </a:t>
            </a:r>
            <a:r>
              <a:rPr lang="de-DE" dirty="0" err="1"/>
              <a:t>understood</a:t>
            </a:r>
            <a:r>
              <a:rPr lang="de-DE" dirty="0"/>
              <a:t> on a </a:t>
            </a:r>
          </a:p>
          <a:p>
            <a:r>
              <a:rPr lang="de-DE" dirty="0"/>
              <a:t>	qualitative </a:t>
            </a:r>
            <a:r>
              <a:rPr lang="de-DE" dirty="0" err="1"/>
              <a:t>level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Groups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usually</a:t>
            </a:r>
            <a:r>
              <a:rPr lang="de-DE" dirty="0"/>
              <a:t> perform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measurement</a:t>
            </a:r>
            <a:r>
              <a:rPr lang="de-DE" dirty="0"/>
              <a:t> and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mostly</a:t>
            </a:r>
            <a:r>
              <a:rPr lang="de-DE" dirty="0"/>
              <a:t> „on </a:t>
            </a:r>
            <a:r>
              <a:rPr lang="de-DE" dirty="0" err="1"/>
              <a:t>their</a:t>
            </a:r>
            <a:r>
              <a:rPr lang="de-DE" dirty="0"/>
              <a:t> own“,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moments</a:t>
            </a:r>
            <a:r>
              <a:rPr lang="de-DE" dirty="0"/>
              <a:t> </a:t>
            </a:r>
          </a:p>
          <a:p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discussion</a:t>
            </a:r>
            <a:r>
              <a:rPr lang="de-DE" dirty="0"/>
              <a:t> and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adjustment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supervisor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 positive </a:t>
            </a:r>
            <a:r>
              <a:rPr lang="de-DE" dirty="0" err="1"/>
              <a:t>feedback</a:t>
            </a:r>
            <a:r>
              <a:rPr lang="de-DE" dirty="0"/>
              <a:t> on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experiment</a:t>
            </a:r>
            <a:r>
              <a:rPr lang="de-DE" dirty="0"/>
              <a:t> („</a:t>
            </a:r>
            <a:r>
              <a:rPr lang="de-DE" dirty="0" err="1"/>
              <a:t>learned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“, „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interesting</a:t>
            </a:r>
            <a:r>
              <a:rPr lang="de-DE" dirty="0"/>
              <a:t>“,…)</a:t>
            </a:r>
          </a:p>
          <a:p>
            <a:r>
              <a:rPr lang="de-DE" dirty="0" err="1"/>
              <a:t>Sometimes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frustrating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initial </a:t>
            </a:r>
            <a:r>
              <a:rPr lang="de-DE" dirty="0" err="1"/>
              <a:t>stages</a:t>
            </a:r>
            <a:r>
              <a:rPr lang="de-DE" dirty="0"/>
              <a:t> not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</a:p>
          <a:p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probably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a not optimal </a:t>
            </a:r>
            <a:r>
              <a:rPr lang="de-DE" dirty="0" err="1"/>
              <a:t>alignment</a:t>
            </a:r>
            <a:r>
              <a:rPr lang="de-DE" dirty="0"/>
              <a:t>,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aware</a:t>
            </a:r>
            <a:r>
              <a:rPr lang="de-DE" dirty="0"/>
              <a:t>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6DD1AF8-08A3-47B4-A5D7-818BFC517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620688"/>
          </a:xfrm>
        </p:spPr>
        <p:txBody>
          <a:bodyPr/>
          <a:lstStyle/>
          <a:p>
            <a:r>
              <a:rPr lang="de-DE" dirty="0"/>
              <a:t>Feedback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06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A4BC7E4-80BE-4FFC-A184-49D1E4AC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Goals</a:t>
            </a:r>
            <a:endParaRPr lang="en-GB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44187CA-549A-4659-AC8D-3CE48D6D9DF4}"/>
              </a:ext>
            </a:extLst>
          </p:cNvPr>
          <p:cNvSpPr txBox="1"/>
          <p:nvPr/>
        </p:nvSpPr>
        <p:spPr>
          <a:xfrm>
            <a:off x="829340" y="1564395"/>
            <a:ext cx="1045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familiar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concepts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sources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an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it‘s</a:t>
            </a:r>
            <a:r>
              <a:rPr lang="de-DE" dirty="0"/>
              <a:t> like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in a </a:t>
            </a: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optics</a:t>
            </a:r>
            <a:r>
              <a:rPr lang="de-DE" dirty="0"/>
              <a:t> lab (</a:t>
            </a:r>
            <a:r>
              <a:rPr lang="de-DE" dirty="0" err="1"/>
              <a:t>many</a:t>
            </a:r>
            <a:r>
              <a:rPr lang="de-DE" dirty="0"/>
              <a:t> such </a:t>
            </a:r>
            <a:r>
              <a:rPr lang="de-DE" dirty="0" err="1"/>
              <a:t>labs</a:t>
            </a:r>
            <a:r>
              <a:rPr lang="de-DE" dirty="0"/>
              <a:t> in AIM </a:t>
            </a:r>
            <a:r>
              <a:rPr lang="de-DE" dirty="0" err="1"/>
              <a:t>cluster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Measure</a:t>
            </a:r>
            <a:r>
              <a:rPr lang="de-DE" dirty="0"/>
              <a:t> and perform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error</a:t>
            </a:r>
            <a:r>
              <a:rPr lang="de-DE" dirty="0"/>
              <a:t> </a:t>
            </a:r>
            <a:r>
              <a:rPr lang="de-DE" dirty="0" err="1"/>
              <a:t>propagation</a:t>
            </a:r>
            <a:r>
              <a:rPr lang="de-DE" dirty="0"/>
              <a:t>,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fitting</a:t>
            </a:r>
            <a:r>
              <a:rPr lang="de-DE" dirty="0"/>
              <a:t>,</a:t>
            </a:r>
          </a:p>
          <a:p>
            <a:r>
              <a:rPr lang="de-DE" dirty="0"/>
              <a:t>	</a:t>
            </a:r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and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literature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1298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4ED72730-6DCE-4301-98F5-5A8E1BF117DE}"/>
              </a:ext>
            </a:extLst>
          </p:cNvPr>
          <p:cNvCxnSpPr>
            <a:cxnSpLocks/>
          </p:cNvCxnSpPr>
          <p:nvPr/>
        </p:nvCxnSpPr>
        <p:spPr>
          <a:xfrm>
            <a:off x="1932973" y="5382228"/>
            <a:ext cx="4896090" cy="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43F569C9-7D6F-4C32-B880-D41A07696658}"/>
              </a:ext>
            </a:extLst>
          </p:cNvPr>
          <p:cNvSpPr/>
          <p:nvPr/>
        </p:nvSpPr>
        <p:spPr>
          <a:xfrm rot="2615784" flipV="1">
            <a:off x="1363816" y="5343631"/>
            <a:ext cx="881604" cy="240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6931352-B543-4AEC-BD4E-9044F4ADF86A}"/>
              </a:ext>
            </a:extLst>
          </p:cNvPr>
          <p:cNvSpPr/>
          <p:nvPr/>
        </p:nvSpPr>
        <p:spPr>
          <a:xfrm rot="8104022" flipV="1">
            <a:off x="1393374" y="3461914"/>
            <a:ext cx="881604" cy="240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6FA95CBC-7B34-4552-80E0-6E84D1957BB6}"/>
              </a:ext>
            </a:extLst>
          </p:cNvPr>
          <p:cNvCxnSpPr>
            <a:cxnSpLocks/>
          </p:cNvCxnSpPr>
          <p:nvPr/>
        </p:nvCxnSpPr>
        <p:spPr>
          <a:xfrm flipV="1">
            <a:off x="1932973" y="3645851"/>
            <a:ext cx="0" cy="1736377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F1D2AA85-9B8D-48F9-B720-F553F1A9B602}"/>
              </a:ext>
            </a:extLst>
          </p:cNvPr>
          <p:cNvCxnSpPr>
            <a:cxnSpLocks/>
          </p:cNvCxnSpPr>
          <p:nvPr/>
        </p:nvCxnSpPr>
        <p:spPr>
          <a:xfrm>
            <a:off x="1932973" y="3677335"/>
            <a:ext cx="3688466" cy="18022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E845D8CE-ABB6-4739-BFFC-18BC571652C4}"/>
              </a:ext>
            </a:extLst>
          </p:cNvPr>
          <p:cNvSpPr/>
          <p:nvPr/>
        </p:nvSpPr>
        <p:spPr>
          <a:xfrm>
            <a:off x="3582584" y="4757492"/>
            <a:ext cx="234267" cy="13304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E7FFF47-9E20-41AD-89E3-4291C89C7B79}"/>
              </a:ext>
            </a:extLst>
          </p:cNvPr>
          <p:cNvSpPr/>
          <p:nvPr/>
        </p:nvSpPr>
        <p:spPr>
          <a:xfrm>
            <a:off x="4152523" y="4699320"/>
            <a:ext cx="206722" cy="13451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5F9B39D-9664-4C43-8DAA-DC12EC1C6AE5}"/>
              </a:ext>
            </a:extLst>
          </p:cNvPr>
          <p:cNvSpPr/>
          <p:nvPr/>
        </p:nvSpPr>
        <p:spPr>
          <a:xfrm>
            <a:off x="4359245" y="5090336"/>
            <a:ext cx="206722" cy="5631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CC7478C9-36E9-4473-B6CB-F3018E42FD4E}"/>
              </a:ext>
            </a:extLst>
          </p:cNvPr>
          <p:cNvGrpSpPr/>
          <p:nvPr/>
        </p:nvGrpSpPr>
        <p:grpSpPr>
          <a:xfrm rot="10800000">
            <a:off x="5123559" y="4757491"/>
            <a:ext cx="912838" cy="1259133"/>
            <a:chOff x="6316620" y="4757492"/>
            <a:chExt cx="883236" cy="1259133"/>
          </a:xfrm>
          <a:solidFill>
            <a:schemeClr val="bg1">
              <a:lumMod val="75000"/>
            </a:schemeClr>
          </a:solidFill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B7D0A9C6-EB4F-4D78-BA2B-80845924AE1E}"/>
                </a:ext>
              </a:extLst>
            </p:cNvPr>
            <p:cNvSpPr/>
            <p:nvPr/>
          </p:nvSpPr>
          <p:spPr>
            <a:xfrm>
              <a:off x="6316620" y="4757492"/>
              <a:ext cx="233496" cy="125913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lussdiagramm: Gespeicherte Daten 42">
              <a:extLst>
                <a:ext uri="{FF2B5EF4-FFF2-40B4-BE49-F238E27FC236}">
                  <a16:creationId xmlns:a16="http://schemas.microsoft.com/office/drawing/2014/main" id="{B718931C-E606-493E-A222-B5223649333E}"/>
                </a:ext>
              </a:extLst>
            </p:cNvPr>
            <p:cNvSpPr/>
            <p:nvPr/>
          </p:nvSpPr>
          <p:spPr>
            <a:xfrm>
              <a:off x="6389225" y="4757492"/>
              <a:ext cx="810631" cy="1259133"/>
            </a:xfrm>
            <a:prstGeom prst="flowChartOnlineStorag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F70C86F0-D156-4720-B1A5-635E0B11FE7F}"/>
                </a:ext>
              </a:extLst>
            </p:cNvPr>
            <p:cNvSpPr/>
            <p:nvPr/>
          </p:nvSpPr>
          <p:spPr>
            <a:xfrm>
              <a:off x="6350000" y="4770509"/>
              <a:ext cx="272721" cy="12461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90D07C11-4EAD-4E14-B276-630C2966B96A}"/>
              </a:ext>
            </a:extLst>
          </p:cNvPr>
          <p:cNvCxnSpPr>
            <a:cxnSpLocks/>
          </p:cNvCxnSpPr>
          <p:nvPr/>
        </p:nvCxnSpPr>
        <p:spPr>
          <a:xfrm flipV="1">
            <a:off x="6058937" y="5325818"/>
            <a:ext cx="1591316" cy="1"/>
          </a:xfrm>
          <a:prstGeom prst="line">
            <a:avLst/>
          </a:prstGeom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>
            <a:extLst>
              <a:ext uri="{FF2B5EF4-FFF2-40B4-BE49-F238E27FC236}">
                <a16:creationId xmlns:a16="http://schemas.microsoft.com/office/drawing/2014/main" id="{965F7B36-BAC2-4C76-9A50-82A56E0320E9}"/>
              </a:ext>
            </a:extLst>
          </p:cNvPr>
          <p:cNvSpPr/>
          <p:nvPr/>
        </p:nvSpPr>
        <p:spPr>
          <a:xfrm>
            <a:off x="4710115" y="4707973"/>
            <a:ext cx="62573" cy="1345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44C61A9-B386-46DB-A797-C0D8E22813FA}"/>
              </a:ext>
            </a:extLst>
          </p:cNvPr>
          <p:cNvSpPr/>
          <p:nvPr/>
        </p:nvSpPr>
        <p:spPr>
          <a:xfrm>
            <a:off x="6838564" y="4734644"/>
            <a:ext cx="62573" cy="1345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675A239-9840-4E17-8484-44A5D96A5625}"/>
              </a:ext>
            </a:extLst>
          </p:cNvPr>
          <p:cNvSpPr/>
          <p:nvPr/>
        </p:nvSpPr>
        <p:spPr>
          <a:xfrm>
            <a:off x="7538501" y="4673180"/>
            <a:ext cx="234267" cy="13304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B709C698-3C5D-4441-825B-DEA91FEABB0D}"/>
              </a:ext>
            </a:extLst>
          </p:cNvPr>
          <p:cNvSpPr/>
          <p:nvPr/>
        </p:nvSpPr>
        <p:spPr>
          <a:xfrm>
            <a:off x="8519644" y="5090336"/>
            <a:ext cx="206722" cy="5631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C179B7CE-BEDD-4F30-991C-DA7E7B9AD966}"/>
              </a:ext>
            </a:extLst>
          </p:cNvPr>
          <p:cNvCxnSpPr>
            <a:cxnSpLocks/>
          </p:cNvCxnSpPr>
          <p:nvPr/>
        </p:nvCxnSpPr>
        <p:spPr>
          <a:xfrm flipV="1">
            <a:off x="7793856" y="5289630"/>
            <a:ext cx="1558488" cy="36189"/>
          </a:xfrm>
          <a:prstGeom prst="line">
            <a:avLst/>
          </a:prstGeom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A7EC6A48-97BA-4D22-88C5-8A8BF33C56CD}"/>
              </a:ext>
            </a:extLst>
          </p:cNvPr>
          <p:cNvSpPr/>
          <p:nvPr/>
        </p:nvSpPr>
        <p:spPr>
          <a:xfrm>
            <a:off x="9375522" y="4686766"/>
            <a:ext cx="62573" cy="1345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702032CF-7B58-47DB-B86A-90226AAB65BF}"/>
              </a:ext>
            </a:extLst>
          </p:cNvPr>
          <p:cNvCxnSpPr>
            <a:cxnSpLocks/>
          </p:cNvCxnSpPr>
          <p:nvPr/>
        </p:nvCxnSpPr>
        <p:spPr>
          <a:xfrm flipV="1">
            <a:off x="8726366" y="5338394"/>
            <a:ext cx="1558488" cy="36189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8379587-B23B-4323-92DE-4A400250BEED}"/>
              </a:ext>
            </a:extLst>
          </p:cNvPr>
          <p:cNvSpPr txBox="1"/>
          <p:nvPr/>
        </p:nvSpPr>
        <p:spPr>
          <a:xfrm>
            <a:off x="3353852" y="319875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>
                <a:solidFill>
                  <a:srgbClr val="FF0000"/>
                </a:solidFill>
              </a:rPr>
              <a:t>808nm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8C8F282-6120-484E-9346-1B879DE51AC2}"/>
              </a:ext>
            </a:extLst>
          </p:cNvPr>
          <p:cNvSpPr txBox="1"/>
          <p:nvPr/>
        </p:nvSpPr>
        <p:spPr>
          <a:xfrm>
            <a:off x="7847041" y="4726131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rgbClr val="F3A276"/>
                </a:solidFill>
              </a:rPr>
              <a:t>1064nm</a:t>
            </a:r>
            <a:endParaRPr lang="en-GB" b="1" dirty="0">
              <a:solidFill>
                <a:srgbClr val="F3A276"/>
              </a:solidFill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4F80EC3-0420-4989-8FB7-B44C6084A09A}"/>
              </a:ext>
            </a:extLst>
          </p:cNvPr>
          <p:cNvSpPr txBox="1"/>
          <p:nvPr/>
        </p:nvSpPr>
        <p:spPr>
          <a:xfrm>
            <a:off x="9810129" y="490567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rgbClr val="00B050"/>
                </a:solidFill>
              </a:rPr>
              <a:t>532nm</a:t>
            </a:r>
            <a:endParaRPr lang="en-GB" b="1" dirty="0">
              <a:solidFill>
                <a:srgbClr val="00B050"/>
              </a:solidFill>
            </a:endParaRPr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887556AD-326A-430B-8502-EC8C099F8AFC}"/>
              </a:ext>
            </a:extLst>
          </p:cNvPr>
          <p:cNvCxnSpPr>
            <a:cxnSpLocks/>
          </p:cNvCxnSpPr>
          <p:nvPr/>
        </p:nvCxnSpPr>
        <p:spPr>
          <a:xfrm flipV="1">
            <a:off x="6816707" y="6176758"/>
            <a:ext cx="31286" cy="278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C1B395BE-14EC-4382-87E6-B2422C50C7F2}"/>
              </a:ext>
            </a:extLst>
          </p:cNvPr>
          <p:cNvCxnSpPr>
            <a:cxnSpLocks/>
          </p:cNvCxnSpPr>
          <p:nvPr/>
        </p:nvCxnSpPr>
        <p:spPr>
          <a:xfrm flipV="1">
            <a:off x="8564267" y="5824118"/>
            <a:ext cx="9877" cy="440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444E371A-DB42-418E-A041-A87A30DF035C}"/>
              </a:ext>
            </a:extLst>
          </p:cNvPr>
          <p:cNvCxnSpPr>
            <a:cxnSpLocks/>
          </p:cNvCxnSpPr>
          <p:nvPr/>
        </p:nvCxnSpPr>
        <p:spPr>
          <a:xfrm flipH="1" flipV="1">
            <a:off x="9383630" y="6101410"/>
            <a:ext cx="121980" cy="252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BB5FBF7C-27DD-411E-A600-4A9F55C7100B}"/>
              </a:ext>
            </a:extLst>
          </p:cNvPr>
          <p:cNvSpPr txBox="1"/>
          <p:nvPr/>
        </p:nvSpPr>
        <p:spPr>
          <a:xfrm>
            <a:off x="9429146" y="6270872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filter</a:t>
            </a:r>
            <a:endParaRPr lang="en-GB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A889DB-4B1B-4379-B4E3-5E6A705048D7}"/>
              </a:ext>
            </a:extLst>
          </p:cNvPr>
          <p:cNvSpPr txBox="1"/>
          <p:nvPr/>
        </p:nvSpPr>
        <p:spPr>
          <a:xfrm>
            <a:off x="7408588" y="6245716"/>
            <a:ext cx="184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Non-linear </a:t>
            </a:r>
            <a:r>
              <a:rPr lang="de-DE" dirty="0" err="1"/>
              <a:t>crystal</a:t>
            </a:r>
            <a:endParaRPr lang="en-GB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F1891720-A4BA-490E-A77E-841E3A7E4ACE}"/>
              </a:ext>
            </a:extLst>
          </p:cNvPr>
          <p:cNvSpPr txBox="1"/>
          <p:nvPr/>
        </p:nvSpPr>
        <p:spPr>
          <a:xfrm>
            <a:off x="6439320" y="6323858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filter</a:t>
            </a:r>
            <a:endParaRPr lang="en-GB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3BEDB6B-5E5F-4533-B79F-D50CE907F501}"/>
              </a:ext>
            </a:extLst>
          </p:cNvPr>
          <p:cNvSpPr/>
          <p:nvPr/>
        </p:nvSpPr>
        <p:spPr>
          <a:xfrm>
            <a:off x="5621439" y="3467422"/>
            <a:ext cx="2809301" cy="495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/>
              <a:t>Pump Laser</a:t>
            </a:r>
            <a:endParaRPr lang="en-GB" sz="2200" b="1" dirty="0"/>
          </a:p>
        </p:txBody>
      </p:sp>
      <p:sp>
        <p:nvSpPr>
          <p:cNvPr id="53" name="Titel 3">
            <a:extLst>
              <a:ext uri="{FF2B5EF4-FFF2-40B4-BE49-F238E27FC236}">
                <a16:creationId xmlns:a16="http://schemas.microsoft.com/office/drawing/2014/main" id="{D5BB9860-A94B-4C09-8196-D419A66C2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620688"/>
          </a:xfrm>
        </p:spPr>
        <p:txBody>
          <a:bodyPr/>
          <a:lstStyle/>
          <a:p>
            <a:r>
              <a:rPr lang="de-DE" dirty="0"/>
              <a:t>Final </a:t>
            </a:r>
            <a:r>
              <a:rPr lang="de-DE" dirty="0" err="1"/>
              <a:t>setup</a:t>
            </a:r>
            <a:endParaRPr lang="en-GB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7962EAEA-4601-4E87-B7ED-A2C49AB42D99}"/>
              </a:ext>
            </a:extLst>
          </p:cNvPr>
          <p:cNvSpPr txBox="1"/>
          <p:nvPr/>
        </p:nvSpPr>
        <p:spPr>
          <a:xfrm>
            <a:off x="4402898" y="6278189"/>
            <a:ext cx="1392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Nd:YAG</a:t>
            </a:r>
            <a:r>
              <a:rPr lang="de-DE" dirty="0"/>
              <a:t> </a:t>
            </a:r>
            <a:r>
              <a:rPr lang="de-DE" dirty="0" err="1"/>
              <a:t>laser</a:t>
            </a:r>
            <a:endParaRPr lang="en-GB" dirty="0"/>
          </a:p>
        </p:txBody>
      </p:sp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87D547A3-B5BB-4009-9EFA-A218419DD5E4}"/>
              </a:ext>
            </a:extLst>
          </p:cNvPr>
          <p:cNvSpPr/>
          <p:nvPr/>
        </p:nvSpPr>
        <p:spPr>
          <a:xfrm rot="5400000">
            <a:off x="5000075" y="5124563"/>
            <a:ext cx="173635" cy="2109476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510002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A25C534-D74C-4464-B0A9-81D2CE6C1C29}"/>
              </a:ext>
            </a:extLst>
          </p:cNvPr>
          <p:cNvSpPr/>
          <p:nvPr/>
        </p:nvSpPr>
        <p:spPr>
          <a:xfrm>
            <a:off x="1244424" y="1454227"/>
            <a:ext cx="2809301" cy="49575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/>
              <a:t>Adjustment </a:t>
            </a:r>
            <a:r>
              <a:rPr lang="de-DE" sz="2200" b="1" dirty="0" err="1"/>
              <a:t>laser</a:t>
            </a:r>
            <a:endParaRPr lang="en-GB" sz="2200" b="1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048FDBA-ACA8-4F58-A3AC-95C664B12846}"/>
              </a:ext>
            </a:extLst>
          </p:cNvPr>
          <p:cNvSpPr/>
          <p:nvPr/>
        </p:nvSpPr>
        <p:spPr>
          <a:xfrm>
            <a:off x="5621439" y="3467422"/>
            <a:ext cx="2809301" cy="495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/>
              <a:t>Pump Laser</a:t>
            </a:r>
            <a:endParaRPr lang="en-GB" sz="2200" b="1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6429647-58A5-4CDA-A8D8-C73CAA25D231}"/>
              </a:ext>
            </a:extLst>
          </p:cNvPr>
          <p:cNvCxnSpPr>
            <a:cxnSpLocks/>
          </p:cNvCxnSpPr>
          <p:nvPr/>
        </p:nvCxnSpPr>
        <p:spPr>
          <a:xfrm>
            <a:off x="4155823" y="1291312"/>
            <a:ext cx="6791753" cy="63626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4BEF1B6-C32B-4DE3-860E-E4C9A23C6783}"/>
              </a:ext>
            </a:extLst>
          </p:cNvPr>
          <p:cNvCxnSpPr>
            <a:cxnSpLocks/>
          </p:cNvCxnSpPr>
          <p:nvPr/>
        </p:nvCxnSpPr>
        <p:spPr>
          <a:xfrm flipV="1">
            <a:off x="10613985" y="1949986"/>
            <a:ext cx="333591" cy="3594288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4ED72730-6DCE-4301-98F5-5A8E1BF117DE}"/>
              </a:ext>
            </a:extLst>
          </p:cNvPr>
          <p:cNvCxnSpPr>
            <a:cxnSpLocks/>
          </p:cNvCxnSpPr>
          <p:nvPr/>
        </p:nvCxnSpPr>
        <p:spPr>
          <a:xfrm>
            <a:off x="1932973" y="5382228"/>
            <a:ext cx="8681012" cy="162045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95EF005E-BA26-43D7-AB03-6C88839C9278}"/>
              </a:ext>
            </a:extLst>
          </p:cNvPr>
          <p:cNvSpPr/>
          <p:nvPr/>
        </p:nvSpPr>
        <p:spPr>
          <a:xfrm rot="2615784" flipV="1">
            <a:off x="10409089" y="1497183"/>
            <a:ext cx="881604" cy="240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F76C34A-F34F-4D25-8603-56341F4F93FE}"/>
              </a:ext>
            </a:extLst>
          </p:cNvPr>
          <p:cNvSpPr/>
          <p:nvPr/>
        </p:nvSpPr>
        <p:spPr>
          <a:xfrm rot="8104022" flipV="1">
            <a:off x="10416252" y="5364396"/>
            <a:ext cx="881604" cy="240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43F569C9-7D6F-4C32-B880-D41A07696658}"/>
              </a:ext>
            </a:extLst>
          </p:cNvPr>
          <p:cNvSpPr/>
          <p:nvPr/>
        </p:nvSpPr>
        <p:spPr>
          <a:xfrm rot="2615784" flipV="1">
            <a:off x="1363816" y="5343631"/>
            <a:ext cx="881604" cy="240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6931352-B543-4AEC-BD4E-9044F4ADF86A}"/>
              </a:ext>
            </a:extLst>
          </p:cNvPr>
          <p:cNvSpPr/>
          <p:nvPr/>
        </p:nvSpPr>
        <p:spPr>
          <a:xfrm rot="8104022" flipV="1">
            <a:off x="1393374" y="3461914"/>
            <a:ext cx="881604" cy="240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6FA95CBC-7B34-4552-80E0-6E84D1957BB6}"/>
              </a:ext>
            </a:extLst>
          </p:cNvPr>
          <p:cNvCxnSpPr>
            <a:cxnSpLocks/>
          </p:cNvCxnSpPr>
          <p:nvPr/>
        </p:nvCxnSpPr>
        <p:spPr>
          <a:xfrm flipV="1">
            <a:off x="1932973" y="3645851"/>
            <a:ext cx="0" cy="1736377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F1D2AA85-9B8D-48F9-B720-F553F1A9B602}"/>
              </a:ext>
            </a:extLst>
          </p:cNvPr>
          <p:cNvCxnSpPr>
            <a:cxnSpLocks/>
          </p:cNvCxnSpPr>
          <p:nvPr/>
        </p:nvCxnSpPr>
        <p:spPr>
          <a:xfrm>
            <a:off x="1932973" y="3677335"/>
            <a:ext cx="3688466" cy="18022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el 3">
            <a:extLst>
              <a:ext uri="{FF2B5EF4-FFF2-40B4-BE49-F238E27FC236}">
                <a16:creationId xmlns:a16="http://schemas.microsoft.com/office/drawing/2014/main" id="{9F2DD91F-0589-4D37-B6D4-2157B1C1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620688"/>
          </a:xfrm>
        </p:spPr>
        <p:txBody>
          <a:bodyPr/>
          <a:lstStyle/>
          <a:p>
            <a:r>
              <a:rPr lang="de-DE" dirty="0"/>
              <a:t>Setup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adjustement</a:t>
            </a:r>
            <a:r>
              <a:rPr lang="de-DE" dirty="0"/>
              <a:t> </a:t>
            </a:r>
            <a:r>
              <a:rPr lang="de-DE" dirty="0" err="1"/>
              <a:t>laser</a:t>
            </a:r>
            <a:endParaRPr lang="en-GB" dirty="0"/>
          </a:p>
        </p:txBody>
      </p: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50281960-DA75-46B5-90E7-7C865F5EB8A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4053725" y="1690357"/>
            <a:ext cx="6713244" cy="14164"/>
          </a:xfrm>
          <a:prstGeom prst="line">
            <a:avLst/>
          </a:prstGeom>
          <a:ln w="476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3423D9B8-770A-4F30-A4AB-EDBC8B146D56}"/>
              </a:ext>
            </a:extLst>
          </p:cNvPr>
          <p:cNvCxnSpPr>
            <a:cxnSpLocks/>
            <a:stCxn id="24" idx="0"/>
          </p:cNvCxnSpPr>
          <p:nvPr/>
        </p:nvCxnSpPr>
        <p:spPr>
          <a:xfrm>
            <a:off x="10766969" y="1704521"/>
            <a:ext cx="13811" cy="3579748"/>
          </a:xfrm>
          <a:prstGeom prst="line">
            <a:avLst/>
          </a:prstGeom>
          <a:ln w="476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DFC5F678-96E3-44D1-B3B0-33C6A07B42D3}"/>
              </a:ext>
            </a:extLst>
          </p:cNvPr>
          <p:cNvCxnSpPr>
            <a:cxnSpLocks/>
            <a:stCxn id="25" idx="0"/>
          </p:cNvCxnSpPr>
          <p:nvPr/>
        </p:nvCxnSpPr>
        <p:spPr>
          <a:xfrm flipH="1">
            <a:off x="2079057" y="5399517"/>
            <a:ext cx="8693067" cy="85129"/>
          </a:xfrm>
          <a:prstGeom prst="line">
            <a:avLst/>
          </a:prstGeom>
          <a:ln w="476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D941B7A3-533C-402C-8E4B-732761A2CDD1}"/>
              </a:ext>
            </a:extLst>
          </p:cNvPr>
          <p:cNvCxnSpPr>
            <a:cxnSpLocks/>
          </p:cNvCxnSpPr>
          <p:nvPr/>
        </p:nvCxnSpPr>
        <p:spPr>
          <a:xfrm flipH="1">
            <a:off x="1999988" y="3479106"/>
            <a:ext cx="140819" cy="2012664"/>
          </a:xfrm>
          <a:prstGeom prst="line">
            <a:avLst/>
          </a:prstGeom>
          <a:ln w="476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A12C173A-9566-4B38-84FE-F5B5BE9D65F3}"/>
              </a:ext>
            </a:extLst>
          </p:cNvPr>
          <p:cNvCxnSpPr>
            <a:cxnSpLocks/>
          </p:cNvCxnSpPr>
          <p:nvPr/>
        </p:nvCxnSpPr>
        <p:spPr>
          <a:xfrm>
            <a:off x="2115577" y="3429000"/>
            <a:ext cx="3672114" cy="700238"/>
          </a:xfrm>
          <a:prstGeom prst="line">
            <a:avLst/>
          </a:prstGeom>
          <a:ln w="4762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>
            <a:extLst>
              <a:ext uri="{FF2B5EF4-FFF2-40B4-BE49-F238E27FC236}">
                <a16:creationId xmlns:a16="http://schemas.microsoft.com/office/drawing/2014/main" id="{1A10227B-9B6C-49E5-81BC-C1E3B158D659}"/>
              </a:ext>
            </a:extLst>
          </p:cNvPr>
          <p:cNvSpPr txBox="1"/>
          <p:nvPr/>
        </p:nvSpPr>
        <p:spPr>
          <a:xfrm>
            <a:off x="4465981" y="324489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808nm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C68540E5-689C-4B77-901D-A9AFF813364A}"/>
              </a:ext>
            </a:extLst>
          </p:cNvPr>
          <p:cNvSpPr txBox="1"/>
          <p:nvPr/>
        </p:nvSpPr>
        <p:spPr>
          <a:xfrm>
            <a:off x="2239951" y="107263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632nm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70426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6429647-58A5-4CDA-A8D8-C73CAA25D231}"/>
              </a:ext>
            </a:extLst>
          </p:cNvPr>
          <p:cNvCxnSpPr>
            <a:cxnSpLocks/>
          </p:cNvCxnSpPr>
          <p:nvPr/>
        </p:nvCxnSpPr>
        <p:spPr>
          <a:xfrm flipV="1">
            <a:off x="4053725" y="1702106"/>
            <a:ext cx="6704531" cy="1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54BEF1B6-C32B-4DE3-860E-E4C9A23C6783}"/>
              </a:ext>
            </a:extLst>
          </p:cNvPr>
          <p:cNvCxnSpPr>
            <a:cxnSpLocks/>
          </p:cNvCxnSpPr>
          <p:nvPr/>
        </p:nvCxnSpPr>
        <p:spPr>
          <a:xfrm flipV="1">
            <a:off x="10857054" y="1702106"/>
            <a:ext cx="0" cy="3680122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4ED72730-6DCE-4301-98F5-5A8E1BF117DE}"/>
              </a:ext>
            </a:extLst>
          </p:cNvPr>
          <p:cNvCxnSpPr>
            <a:cxnSpLocks/>
          </p:cNvCxnSpPr>
          <p:nvPr/>
        </p:nvCxnSpPr>
        <p:spPr>
          <a:xfrm>
            <a:off x="1932973" y="5382228"/>
            <a:ext cx="8924081" cy="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95EF005E-BA26-43D7-AB03-6C88839C9278}"/>
              </a:ext>
            </a:extLst>
          </p:cNvPr>
          <p:cNvSpPr/>
          <p:nvPr/>
        </p:nvSpPr>
        <p:spPr>
          <a:xfrm rot="2615784" flipV="1">
            <a:off x="10409089" y="1497183"/>
            <a:ext cx="881604" cy="240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F76C34A-F34F-4D25-8603-56341F4F93FE}"/>
              </a:ext>
            </a:extLst>
          </p:cNvPr>
          <p:cNvSpPr/>
          <p:nvPr/>
        </p:nvSpPr>
        <p:spPr>
          <a:xfrm rot="8104022" flipV="1">
            <a:off x="10416252" y="5364396"/>
            <a:ext cx="881604" cy="240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43F569C9-7D6F-4C32-B880-D41A07696658}"/>
              </a:ext>
            </a:extLst>
          </p:cNvPr>
          <p:cNvSpPr/>
          <p:nvPr/>
        </p:nvSpPr>
        <p:spPr>
          <a:xfrm rot="2615784" flipV="1">
            <a:off x="1363816" y="5343631"/>
            <a:ext cx="881604" cy="240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6931352-B543-4AEC-BD4E-9044F4ADF86A}"/>
              </a:ext>
            </a:extLst>
          </p:cNvPr>
          <p:cNvSpPr/>
          <p:nvPr/>
        </p:nvSpPr>
        <p:spPr>
          <a:xfrm rot="8104022" flipV="1">
            <a:off x="1393374" y="3461914"/>
            <a:ext cx="881604" cy="240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6FA95CBC-7B34-4552-80E0-6E84D1957BB6}"/>
              </a:ext>
            </a:extLst>
          </p:cNvPr>
          <p:cNvCxnSpPr>
            <a:cxnSpLocks/>
          </p:cNvCxnSpPr>
          <p:nvPr/>
        </p:nvCxnSpPr>
        <p:spPr>
          <a:xfrm flipV="1">
            <a:off x="1932973" y="3645851"/>
            <a:ext cx="0" cy="1736377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F1D2AA85-9B8D-48F9-B720-F553F1A9B602}"/>
              </a:ext>
            </a:extLst>
          </p:cNvPr>
          <p:cNvCxnSpPr>
            <a:cxnSpLocks/>
          </p:cNvCxnSpPr>
          <p:nvPr/>
        </p:nvCxnSpPr>
        <p:spPr>
          <a:xfrm>
            <a:off x="1932973" y="3677335"/>
            <a:ext cx="3688466" cy="18022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E845D8CE-ABB6-4739-BFFC-18BC571652C4}"/>
              </a:ext>
            </a:extLst>
          </p:cNvPr>
          <p:cNvSpPr/>
          <p:nvPr/>
        </p:nvSpPr>
        <p:spPr>
          <a:xfrm>
            <a:off x="3582584" y="4757492"/>
            <a:ext cx="234267" cy="13304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E7FFF47-9E20-41AD-89E3-4291C89C7B79}"/>
              </a:ext>
            </a:extLst>
          </p:cNvPr>
          <p:cNvSpPr/>
          <p:nvPr/>
        </p:nvSpPr>
        <p:spPr>
          <a:xfrm>
            <a:off x="4152523" y="4699320"/>
            <a:ext cx="206722" cy="13451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5F9B39D-9664-4C43-8DAA-DC12EC1C6AE5}"/>
              </a:ext>
            </a:extLst>
          </p:cNvPr>
          <p:cNvSpPr/>
          <p:nvPr/>
        </p:nvSpPr>
        <p:spPr>
          <a:xfrm>
            <a:off x="4359245" y="5090336"/>
            <a:ext cx="206722" cy="5631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CC7478C9-36E9-4473-B6CB-F3018E42FD4E}"/>
              </a:ext>
            </a:extLst>
          </p:cNvPr>
          <p:cNvGrpSpPr/>
          <p:nvPr/>
        </p:nvGrpSpPr>
        <p:grpSpPr>
          <a:xfrm rot="10800000">
            <a:off x="5123559" y="4757491"/>
            <a:ext cx="912838" cy="1259133"/>
            <a:chOff x="6316620" y="4757492"/>
            <a:chExt cx="883236" cy="1259133"/>
          </a:xfrm>
          <a:solidFill>
            <a:schemeClr val="bg1">
              <a:lumMod val="75000"/>
            </a:schemeClr>
          </a:solidFill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B7D0A9C6-EB4F-4D78-BA2B-80845924AE1E}"/>
                </a:ext>
              </a:extLst>
            </p:cNvPr>
            <p:cNvSpPr/>
            <p:nvPr/>
          </p:nvSpPr>
          <p:spPr>
            <a:xfrm>
              <a:off x="6316620" y="4757492"/>
              <a:ext cx="233496" cy="125913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lussdiagramm: Gespeicherte Daten 42">
              <a:extLst>
                <a:ext uri="{FF2B5EF4-FFF2-40B4-BE49-F238E27FC236}">
                  <a16:creationId xmlns:a16="http://schemas.microsoft.com/office/drawing/2014/main" id="{B718931C-E606-493E-A222-B5223649333E}"/>
                </a:ext>
              </a:extLst>
            </p:cNvPr>
            <p:cNvSpPr/>
            <p:nvPr/>
          </p:nvSpPr>
          <p:spPr>
            <a:xfrm>
              <a:off x="6389225" y="4757492"/>
              <a:ext cx="810631" cy="1259133"/>
            </a:xfrm>
            <a:prstGeom prst="flowChartOnlineStorag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F70C86F0-D156-4720-B1A5-635E0B11FE7F}"/>
                </a:ext>
              </a:extLst>
            </p:cNvPr>
            <p:cNvSpPr/>
            <p:nvPr/>
          </p:nvSpPr>
          <p:spPr>
            <a:xfrm>
              <a:off x="6350000" y="4770509"/>
              <a:ext cx="272721" cy="12461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90D07C11-4EAD-4E14-B276-630C2966B96A}"/>
              </a:ext>
            </a:extLst>
          </p:cNvPr>
          <p:cNvCxnSpPr>
            <a:cxnSpLocks/>
          </p:cNvCxnSpPr>
          <p:nvPr/>
        </p:nvCxnSpPr>
        <p:spPr>
          <a:xfrm flipV="1">
            <a:off x="6036400" y="5263418"/>
            <a:ext cx="2702486" cy="1"/>
          </a:xfrm>
          <a:prstGeom prst="line">
            <a:avLst/>
          </a:prstGeom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el 3">
            <a:extLst>
              <a:ext uri="{FF2B5EF4-FFF2-40B4-BE49-F238E27FC236}">
                <a16:creationId xmlns:a16="http://schemas.microsoft.com/office/drawing/2014/main" id="{9F2DD91F-0589-4D37-B6D4-2157B1C1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620688"/>
          </a:xfrm>
        </p:spPr>
        <p:txBody>
          <a:bodyPr/>
          <a:lstStyle/>
          <a:p>
            <a:r>
              <a:rPr lang="de-DE" dirty="0" err="1"/>
              <a:t>Nd:YAG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setup</a:t>
            </a:r>
            <a:endParaRPr lang="en-GB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CE1148A4-E403-4CF8-8913-38FEEA6F94CD}"/>
              </a:ext>
            </a:extLst>
          </p:cNvPr>
          <p:cNvSpPr/>
          <p:nvPr/>
        </p:nvSpPr>
        <p:spPr>
          <a:xfrm>
            <a:off x="1244424" y="1454227"/>
            <a:ext cx="2809301" cy="49575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/>
              <a:t>Adjustment </a:t>
            </a:r>
            <a:r>
              <a:rPr lang="de-DE" sz="2200" b="1" dirty="0" err="1"/>
              <a:t>laser</a:t>
            </a:r>
            <a:endParaRPr lang="en-GB" sz="2200" b="1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0AB2268-8D0A-4F2C-BF2B-125472E3DCC2}"/>
              </a:ext>
            </a:extLst>
          </p:cNvPr>
          <p:cNvSpPr txBox="1"/>
          <p:nvPr/>
        </p:nvSpPr>
        <p:spPr>
          <a:xfrm>
            <a:off x="3353852" y="319875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808nm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36F3C23-02D0-4651-881D-F7EFFF091810}"/>
              </a:ext>
            </a:extLst>
          </p:cNvPr>
          <p:cNvSpPr txBox="1"/>
          <p:nvPr/>
        </p:nvSpPr>
        <p:spPr>
          <a:xfrm>
            <a:off x="2239951" y="1072632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632nm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81FC924-C36D-4C99-B0C3-521B1F706273}"/>
              </a:ext>
            </a:extLst>
          </p:cNvPr>
          <p:cNvSpPr txBox="1"/>
          <p:nvPr/>
        </p:nvSpPr>
        <p:spPr>
          <a:xfrm>
            <a:off x="6291170" y="4926686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rgbClr val="F3A276"/>
                </a:solidFill>
              </a:rPr>
              <a:t>1064nm</a:t>
            </a:r>
            <a:endParaRPr lang="en-GB" b="1" dirty="0">
              <a:solidFill>
                <a:srgbClr val="F3A276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EC183F8-284F-4D2D-8481-F30B0F9EEA20}"/>
              </a:ext>
            </a:extLst>
          </p:cNvPr>
          <p:cNvSpPr txBox="1"/>
          <p:nvPr/>
        </p:nvSpPr>
        <p:spPr>
          <a:xfrm>
            <a:off x="3018006" y="625609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lens</a:t>
            </a:r>
            <a:endParaRPr lang="en-GB" dirty="0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B98BFC56-BC59-426B-AC96-233ABF8FAF0D}"/>
              </a:ext>
            </a:extLst>
          </p:cNvPr>
          <p:cNvSpPr txBox="1"/>
          <p:nvPr/>
        </p:nvSpPr>
        <p:spPr>
          <a:xfrm>
            <a:off x="3993123" y="6353871"/>
            <a:ext cx="154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Nd:YAG</a:t>
            </a:r>
            <a:r>
              <a:rPr lang="de-DE" dirty="0"/>
              <a:t> </a:t>
            </a:r>
            <a:r>
              <a:rPr lang="de-DE" dirty="0" err="1"/>
              <a:t>crystal</a:t>
            </a:r>
            <a:endParaRPr lang="en-GB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7043B6AD-99D2-4255-9EC2-7449B213D226}"/>
              </a:ext>
            </a:extLst>
          </p:cNvPr>
          <p:cNvSpPr txBox="1"/>
          <p:nvPr/>
        </p:nvSpPr>
        <p:spPr>
          <a:xfrm>
            <a:off x="3816851" y="4057601"/>
            <a:ext cx="780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mirror</a:t>
            </a:r>
            <a:endParaRPr lang="en-GB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6AD049D-D17D-476E-921B-D7F2C4D4C783}"/>
              </a:ext>
            </a:extLst>
          </p:cNvPr>
          <p:cNvSpPr txBox="1"/>
          <p:nvPr/>
        </p:nvSpPr>
        <p:spPr>
          <a:xfrm>
            <a:off x="5083338" y="4160855"/>
            <a:ext cx="217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Hemispherical</a:t>
            </a:r>
            <a:r>
              <a:rPr lang="de-DE" dirty="0"/>
              <a:t> </a:t>
            </a:r>
            <a:r>
              <a:rPr lang="de-DE" dirty="0" err="1"/>
              <a:t>mirror</a:t>
            </a:r>
            <a:endParaRPr lang="en-GB" dirty="0"/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B8B451CC-97DE-4FCF-9903-78B9F88B4E5D}"/>
              </a:ext>
            </a:extLst>
          </p:cNvPr>
          <p:cNvCxnSpPr>
            <a:cxnSpLocks/>
          </p:cNvCxnSpPr>
          <p:nvPr/>
        </p:nvCxnSpPr>
        <p:spPr>
          <a:xfrm flipV="1">
            <a:off x="3399105" y="6003608"/>
            <a:ext cx="183479" cy="333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244BCD9D-3298-46F1-A3BD-9ECF21A4733E}"/>
              </a:ext>
            </a:extLst>
          </p:cNvPr>
          <p:cNvCxnSpPr>
            <a:cxnSpLocks/>
          </p:cNvCxnSpPr>
          <p:nvPr/>
        </p:nvCxnSpPr>
        <p:spPr>
          <a:xfrm flipH="1" flipV="1">
            <a:off x="4565967" y="5719475"/>
            <a:ext cx="75873" cy="616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FF4E4F74-72F3-401D-8B07-FF80BC11A8CB}"/>
              </a:ext>
            </a:extLst>
          </p:cNvPr>
          <p:cNvCxnSpPr>
            <a:cxnSpLocks/>
            <a:stCxn id="39" idx="2"/>
            <a:endCxn id="36" idx="0"/>
          </p:cNvCxnSpPr>
          <p:nvPr/>
        </p:nvCxnSpPr>
        <p:spPr>
          <a:xfrm>
            <a:off x="4207086" y="4426933"/>
            <a:ext cx="48798" cy="272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8EC87A84-45C7-48A3-941D-ABF3082D4371}"/>
              </a:ext>
            </a:extLst>
          </p:cNvPr>
          <p:cNvCxnSpPr>
            <a:cxnSpLocks/>
          </p:cNvCxnSpPr>
          <p:nvPr/>
        </p:nvCxnSpPr>
        <p:spPr>
          <a:xfrm>
            <a:off x="5592069" y="4494152"/>
            <a:ext cx="48798" cy="272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>
            <a:extLst>
              <a:ext uri="{FF2B5EF4-FFF2-40B4-BE49-F238E27FC236}">
                <a16:creationId xmlns:a16="http://schemas.microsoft.com/office/drawing/2014/main" id="{88C7B59F-060C-465A-9322-9C34A085CB65}"/>
              </a:ext>
            </a:extLst>
          </p:cNvPr>
          <p:cNvSpPr/>
          <p:nvPr/>
        </p:nvSpPr>
        <p:spPr>
          <a:xfrm>
            <a:off x="5621439" y="3467422"/>
            <a:ext cx="2809301" cy="495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/>
              <a:t>Pump Laser</a:t>
            </a:r>
            <a:endParaRPr lang="en-GB" sz="2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43237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EEC1A527-6BB0-435E-9038-0B5B3A42D7BB}"/>
              </a:ext>
            </a:extLst>
          </p:cNvPr>
          <p:cNvCxnSpPr>
            <a:cxnSpLocks/>
          </p:cNvCxnSpPr>
          <p:nvPr/>
        </p:nvCxnSpPr>
        <p:spPr>
          <a:xfrm>
            <a:off x="1932973" y="5382228"/>
            <a:ext cx="7268900" cy="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4ED72730-6DCE-4301-98F5-5A8E1BF117DE}"/>
              </a:ext>
            </a:extLst>
          </p:cNvPr>
          <p:cNvCxnSpPr>
            <a:cxnSpLocks/>
          </p:cNvCxnSpPr>
          <p:nvPr/>
        </p:nvCxnSpPr>
        <p:spPr>
          <a:xfrm>
            <a:off x="1932973" y="5382228"/>
            <a:ext cx="4896090" cy="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43F569C9-7D6F-4C32-B880-D41A07696658}"/>
              </a:ext>
            </a:extLst>
          </p:cNvPr>
          <p:cNvSpPr/>
          <p:nvPr/>
        </p:nvSpPr>
        <p:spPr>
          <a:xfrm rot="2615784" flipV="1">
            <a:off x="1363816" y="5343631"/>
            <a:ext cx="881604" cy="240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6931352-B543-4AEC-BD4E-9044F4ADF86A}"/>
              </a:ext>
            </a:extLst>
          </p:cNvPr>
          <p:cNvSpPr/>
          <p:nvPr/>
        </p:nvSpPr>
        <p:spPr>
          <a:xfrm rot="8104022" flipV="1">
            <a:off x="1393374" y="3461914"/>
            <a:ext cx="881604" cy="240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6FA95CBC-7B34-4552-80E0-6E84D1957BB6}"/>
              </a:ext>
            </a:extLst>
          </p:cNvPr>
          <p:cNvCxnSpPr>
            <a:cxnSpLocks/>
          </p:cNvCxnSpPr>
          <p:nvPr/>
        </p:nvCxnSpPr>
        <p:spPr>
          <a:xfrm flipV="1">
            <a:off x="1932973" y="3645851"/>
            <a:ext cx="0" cy="1736377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F1D2AA85-9B8D-48F9-B720-F553F1A9B602}"/>
              </a:ext>
            </a:extLst>
          </p:cNvPr>
          <p:cNvCxnSpPr>
            <a:cxnSpLocks/>
          </p:cNvCxnSpPr>
          <p:nvPr/>
        </p:nvCxnSpPr>
        <p:spPr>
          <a:xfrm>
            <a:off x="1932973" y="3677335"/>
            <a:ext cx="3688466" cy="18022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E845D8CE-ABB6-4739-BFFC-18BC571652C4}"/>
              </a:ext>
            </a:extLst>
          </p:cNvPr>
          <p:cNvSpPr/>
          <p:nvPr/>
        </p:nvSpPr>
        <p:spPr>
          <a:xfrm>
            <a:off x="3582584" y="4757492"/>
            <a:ext cx="234267" cy="13304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E7FFF47-9E20-41AD-89E3-4291C89C7B79}"/>
              </a:ext>
            </a:extLst>
          </p:cNvPr>
          <p:cNvSpPr/>
          <p:nvPr/>
        </p:nvSpPr>
        <p:spPr>
          <a:xfrm>
            <a:off x="4152523" y="4699320"/>
            <a:ext cx="206722" cy="13451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5F9B39D-9664-4C43-8DAA-DC12EC1C6AE5}"/>
              </a:ext>
            </a:extLst>
          </p:cNvPr>
          <p:cNvSpPr/>
          <p:nvPr/>
        </p:nvSpPr>
        <p:spPr>
          <a:xfrm>
            <a:off x="4359245" y="5090336"/>
            <a:ext cx="206722" cy="5631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CC7478C9-36E9-4473-B6CB-F3018E42FD4E}"/>
              </a:ext>
            </a:extLst>
          </p:cNvPr>
          <p:cNvGrpSpPr/>
          <p:nvPr/>
        </p:nvGrpSpPr>
        <p:grpSpPr>
          <a:xfrm rot="10800000">
            <a:off x="5123559" y="4757491"/>
            <a:ext cx="912838" cy="1259133"/>
            <a:chOff x="6316620" y="4757492"/>
            <a:chExt cx="883236" cy="1259133"/>
          </a:xfrm>
          <a:solidFill>
            <a:schemeClr val="bg1">
              <a:lumMod val="75000"/>
            </a:schemeClr>
          </a:solidFill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B7D0A9C6-EB4F-4D78-BA2B-80845924AE1E}"/>
                </a:ext>
              </a:extLst>
            </p:cNvPr>
            <p:cNvSpPr/>
            <p:nvPr/>
          </p:nvSpPr>
          <p:spPr>
            <a:xfrm>
              <a:off x="6316620" y="4757492"/>
              <a:ext cx="233496" cy="125913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lussdiagramm: Gespeicherte Daten 42">
              <a:extLst>
                <a:ext uri="{FF2B5EF4-FFF2-40B4-BE49-F238E27FC236}">
                  <a16:creationId xmlns:a16="http://schemas.microsoft.com/office/drawing/2014/main" id="{B718931C-E606-493E-A222-B5223649333E}"/>
                </a:ext>
              </a:extLst>
            </p:cNvPr>
            <p:cNvSpPr/>
            <p:nvPr/>
          </p:nvSpPr>
          <p:spPr>
            <a:xfrm>
              <a:off x="6389225" y="4757492"/>
              <a:ext cx="810631" cy="1259133"/>
            </a:xfrm>
            <a:prstGeom prst="flowChartOnlineStorag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F70C86F0-D156-4720-B1A5-635E0B11FE7F}"/>
                </a:ext>
              </a:extLst>
            </p:cNvPr>
            <p:cNvSpPr/>
            <p:nvPr/>
          </p:nvSpPr>
          <p:spPr>
            <a:xfrm>
              <a:off x="6350000" y="4770509"/>
              <a:ext cx="272721" cy="12461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90D07C11-4EAD-4E14-B276-630C2966B96A}"/>
              </a:ext>
            </a:extLst>
          </p:cNvPr>
          <p:cNvCxnSpPr>
            <a:cxnSpLocks/>
          </p:cNvCxnSpPr>
          <p:nvPr/>
        </p:nvCxnSpPr>
        <p:spPr>
          <a:xfrm flipV="1">
            <a:off x="6058937" y="5306568"/>
            <a:ext cx="1591316" cy="1"/>
          </a:xfrm>
          <a:prstGeom prst="line">
            <a:avLst/>
          </a:prstGeom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8379587-B23B-4323-92DE-4A400250BEED}"/>
              </a:ext>
            </a:extLst>
          </p:cNvPr>
          <p:cNvSpPr txBox="1"/>
          <p:nvPr/>
        </p:nvSpPr>
        <p:spPr>
          <a:xfrm>
            <a:off x="3353852" y="319875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rgbClr val="FF0000"/>
                </a:solidFill>
              </a:rPr>
              <a:t>808nm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8C8F282-6120-484E-9346-1B879DE51AC2}"/>
              </a:ext>
            </a:extLst>
          </p:cNvPr>
          <p:cNvSpPr txBox="1"/>
          <p:nvPr/>
        </p:nvSpPr>
        <p:spPr>
          <a:xfrm>
            <a:off x="6291170" y="4926686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rgbClr val="F3A276"/>
                </a:solidFill>
              </a:rPr>
              <a:t>1064nm</a:t>
            </a:r>
            <a:endParaRPr lang="en-GB" b="1" dirty="0">
              <a:solidFill>
                <a:srgbClr val="F3A276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D30A3C7-14DC-4658-AD2D-99044FF9A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737" y="4362313"/>
            <a:ext cx="1764271" cy="1890822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6C323E4F-C105-4E00-9B84-A9DE56479709}"/>
              </a:ext>
            </a:extLst>
          </p:cNvPr>
          <p:cNvSpPr/>
          <p:nvPr/>
        </p:nvSpPr>
        <p:spPr>
          <a:xfrm>
            <a:off x="5621439" y="3467422"/>
            <a:ext cx="2809301" cy="495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/>
              <a:t>Pump Laser</a:t>
            </a:r>
            <a:endParaRPr lang="en-GB" sz="2200" b="1" dirty="0"/>
          </a:p>
        </p:txBody>
      </p:sp>
      <p:sp>
        <p:nvSpPr>
          <p:cNvPr id="29" name="Titel 3">
            <a:extLst>
              <a:ext uri="{FF2B5EF4-FFF2-40B4-BE49-F238E27FC236}">
                <a16:creationId xmlns:a16="http://schemas.microsoft.com/office/drawing/2014/main" id="{07DEA379-E348-4820-9F9D-03AC2DFD1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620688"/>
          </a:xfrm>
        </p:spPr>
        <p:txBody>
          <a:bodyPr/>
          <a:lstStyle/>
          <a:p>
            <a:r>
              <a:rPr lang="de-DE" dirty="0" err="1"/>
              <a:t>Selecting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resonator</a:t>
            </a:r>
            <a:r>
              <a:rPr lang="de-DE" dirty="0"/>
              <a:t> </a:t>
            </a:r>
            <a:r>
              <a:rPr lang="de-DE" dirty="0" err="1"/>
              <a:t>mode</a:t>
            </a:r>
            <a:endParaRPr lang="en-GB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6D0E8CB-E4BE-43DD-92DC-106C2A5F0999}"/>
              </a:ext>
            </a:extLst>
          </p:cNvPr>
          <p:cNvSpPr txBox="1"/>
          <p:nvPr/>
        </p:nvSpPr>
        <p:spPr>
          <a:xfrm>
            <a:off x="9587715" y="4968856"/>
            <a:ext cx="2270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Fluorescence</a:t>
            </a:r>
            <a:r>
              <a:rPr lang="de-DE" dirty="0"/>
              <a:t> </a:t>
            </a:r>
          </a:p>
          <a:p>
            <a:r>
              <a:rPr lang="de-DE" dirty="0"/>
              <a:t>on a IR </a:t>
            </a:r>
            <a:r>
              <a:rPr lang="de-DE" dirty="0" err="1"/>
              <a:t>viewer</a:t>
            </a:r>
            <a:r>
              <a:rPr lang="de-DE" dirty="0"/>
              <a:t> </a:t>
            </a:r>
            <a:r>
              <a:rPr lang="de-DE" dirty="0" err="1"/>
              <a:t>card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7004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3206F71-A2A4-4819-9968-73895839F0D2}"/>
              </a:ext>
            </a:extLst>
          </p:cNvPr>
          <p:cNvSpPr txBox="1"/>
          <p:nvPr/>
        </p:nvSpPr>
        <p:spPr>
          <a:xfrm>
            <a:off x="567891" y="1578543"/>
            <a:ext cx="28010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power </a:t>
            </a:r>
            <a:r>
              <a:rPr lang="de-DE" dirty="0" err="1"/>
              <a:t>curve</a:t>
            </a:r>
            <a:endParaRPr lang="de-DE" dirty="0"/>
          </a:p>
          <a:p>
            <a:r>
              <a:rPr lang="de-DE" dirty="0"/>
              <a:t>(Power out </a:t>
            </a:r>
            <a:r>
              <a:rPr lang="de-DE" dirty="0" err="1"/>
              <a:t>vs</a:t>
            </a:r>
            <a:r>
              <a:rPr lang="de-DE" dirty="0"/>
              <a:t> Power in)</a:t>
            </a:r>
          </a:p>
          <a:p>
            <a:endParaRPr lang="de-DE" dirty="0"/>
          </a:p>
          <a:p>
            <a:r>
              <a:rPr lang="de-DE" dirty="0"/>
              <a:t>Observation and </a:t>
            </a:r>
            <a:r>
              <a:rPr lang="de-DE" dirty="0" err="1"/>
              <a:t>discussion</a:t>
            </a:r>
            <a:r>
              <a:rPr lang="de-DE" dirty="0"/>
              <a:t> </a:t>
            </a:r>
          </a:p>
          <a:p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threshold</a:t>
            </a:r>
            <a:endParaRPr lang="de-DE" dirty="0"/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3EA9D9A9-3B83-40B4-B777-9EB2838B4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620688"/>
          </a:xfrm>
        </p:spPr>
        <p:txBody>
          <a:bodyPr/>
          <a:lstStyle/>
          <a:p>
            <a:r>
              <a:rPr lang="de-DE" dirty="0" err="1"/>
              <a:t>Nd:YAG</a:t>
            </a:r>
            <a:r>
              <a:rPr lang="de-DE" dirty="0"/>
              <a:t>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setup</a:t>
            </a:r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FACA269-B11C-45EF-8EEF-51A7DE886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091" y="942157"/>
            <a:ext cx="8284638" cy="5291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489453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4ED72730-6DCE-4301-98F5-5A8E1BF117DE}"/>
              </a:ext>
            </a:extLst>
          </p:cNvPr>
          <p:cNvCxnSpPr>
            <a:cxnSpLocks/>
          </p:cNvCxnSpPr>
          <p:nvPr/>
        </p:nvCxnSpPr>
        <p:spPr>
          <a:xfrm>
            <a:off x="1932973" y="5382228"/>
            <a:ext cx="4896090" cy="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43F569C9-7D6F-4C32-B880-D41A07696658}"/>
              </a:ext>
            </a:extLst>
          </p:cNvPr>
          <p:cNvSpPr/>
          <p:nvPr/>
        </p:nvSpPr>
        <p:spPr>
          <a:xfrm rot="2615784" flipV="1">
            <a:off x="1363816" y="5343631"/>
            <a:ext cx="881604" cy="240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6931352-B543-4AEC-BD4E-9044F4ADF86A}"/>
              </a:ext>
            </a:extLst>
          </p:cNvPr>
          <p:cNvSpPr/>
          <p:nvPr/>
        </p:nvSpPr>
        <p:spPr>
          <a:xfrm rot="8104022" flipV="1">
            <a:off x="1393374" y="3461914"/>
            <a:ext cx="881604" cy="240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6FA95CBC-7B34-4552-80E0-6E84D1957BB6}"/>
              </a:ext>
            </a:extLst>
          </p:cNvPr>
          <p:cNvCxnSpPr>
            <a:cxnSpLocks/>
          </p:cNvCxnSpPr>
          <p:nvPr/>
        </p:nvCxnSpPr>
        <p:spPr>
          <a:xfrm flipV="1">
            <a:off x="1932973" y="3645851"/>
            <a:ext cx="0" cy="1736377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F1D2AA85-9B8D-48F9-B720-F553F1A9B602}"/>
              </a:ext>
            </a:extLst>
          </p:cNvPr>
          <p:cNvCxnSpPr>
            <a:cxnSpLocks/>
          </p:cNvCxnSpPr>
          <p:nvPr/>
        </p:nvCxnSpPr>
        <p:spPr>
          <a:xfrm>
            <a:off x="1932973" y="3677335"/>
            <a:ext cx="3688466" cy="18022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E845D8CE-ABB6-4739-BFFC-18BC571652C4}"/>
              </a:ext>
            </a:extLst>
          </p:cNvPr>
          <p:cNvSpPr/>
          <p:nvPr/>
        </p:nvSpPr>
        <p:spPr>
          <a:xfrm>
            <a:off x="3582584" y="4757492"/>
            <a:ext cx="234267" cy="13304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E7FFF47-9E20-41AD-89E3-4291C89C7B79}"/>
              </a:ext>
            </a:extLst>
          </p:cNvPr>
          <p:cNvSpPr/>
          <p:nvPr/>
        </p:nvSpPr>
        <p:spPr>
          <a:xfrm>
            <a:off x="4152523" y="4699320"/>
            <a:ext cx="206722" cy="13451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5F9B39D-9664-4C43-8DAA-DC12EC1C6AE5}"/>
              </a:ext>
            </a:extLst>
          </p:cNvPr>
          <p:cNvSpPr/>
          <p:nvPr/>
        </p:nvSpPr>
        <p:spPr>
          <a:xfrm>
            <a:off x="4359245" y="5090336"/>
            <a:ext cx="206722" cy="5631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CC7478C9-36E9-4473-B6CB-F3018E42FD4E}"/>
              </a:ext>
            </a:extLst>
          </p:cNvPr>
          <p:cNvGrpSpPr/>
          <p:nvPr/>
        </p:nvGrpSpPr>
        <p:grpSpPr>
          <a:xfrm rot="10800000">
            <a:off x="5123559" y="4757491"/>
            <a:ext cx="912838" cy="1259133"/>
            <a:chOff x="6316620" y="4757492"/>
            <a:chExt cx="883236" cy="1259133"/>
          </a:xfrm>
          <a:solidFill>
            <a:schemeClr val="bg1">
              <a:lumMod val="75000"/>
            </a:schemeClr>
          </a:solidFill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B7D0A9C6-EB4F-4D78-BA2B-80845924AE1E}"/>
                </a:ext>
              </a:extLst>
            </p:cNvPr>
            <p:cNvSpPr/>
            <p:nvPr/>
          </p:nvSpPr>
          <p:spPr>
            <a:xfrm>
              <a:off x="6316620" y="4757492"/>
              <a:ext cx="233496" cy="125913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lussdiagramm: Gespeicherte Daten 42">
              <a:extLst>
                <a:ext uri="{FF2B5EF4-FFF2-40B4-BE49-F238E27FC236}">
                  <a16:creationId xmlns:a16="http://schemas.microsoft.com/office/drawing/2014/main" id="{B718931C-E606-493E-A222-B5223649333E}"/>
                </a:ext>
              </a:extLst>
            </p:cNvPr>
            <p:cNvSpPr/>
            <p:nvPr/>
          </p:nvSpPr>
          <p:spPr>
            <a:xfrm>
              <a:off x="6389225" y="4757492"/>
              <a:ext cx="810631" cy="1259133"/>
            </a:xfrm>
            <a:prstGeom prst="flowChartOnlineStorag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F70C86F0-D156-4720-B1A5-635E0B11FE7F}"/>
                </a:ext>
              </a:extLst>
            </p:cNvPr>
            <p:cNvSpPr/>
            <p:nvPr/>
          </p:nvSpPr>
          <p:spPr>
            <a:xfrm>
              <a:off x="6350000" y="4770509"/>
              <a:ext cx="272721" cy="12461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90D07C11-4EAD-4E14-B276-630C2966B96A}"/>
              </a:ext>
            </a:extLst>
          </p:cNvPr>
          <p:cNvCxnSpPr>
            <a:cxnSpLocks/>
          </p:cNvCxnSpPr>
          <p:nvPr/>
        </p:nvCxnSpPr>
        <p:spPr>
          <a:xfrm flipV="1">
            <a:off x="6058937" y="5307724"/>
            <a:ext cx="3386005" cy="18096"/>
          </a:xfrm>
          <a:prstGeom prst="line">
            <a:avLst/>
          </a:prstGeom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>
            <a:extLst>
              <a:ext uri="{FF2B5EF4-FFF2-40B4-BE49-F238E27FC236}">
                <a16:creationId xmlns:a16="http://schemas.microsoft.com/office/drawing/2014/main" id="{965F7B36-BAC2-4C76-9A50-82A56E0320E9}"/>
              </a:ext>
            </a:extLst>
          </p:cNvPr>
          <p:cNvSpPr/>
          <p:nvPr/>
        </p:nvSpPr>
        <p:spPr>
          <a:xfrm>
            <a:off x="4710115" y="4707973"/>
            <a:ext cx="62573" cy="1345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44C61A9-B386-46DB-A797-C0D8E22813FA}"/>
              </a:ext>
            </a:extLst>
          </p:cNvPr>
          <p:cNvSpPr/>
          <p:nvPr/>
        </p:nvSpPr>
        <p:spPr>
          <a:xfrm>
            <a:off x="6838564" y="4734644"/>
            <a:ext cx="62573" cy="1345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8379587-B23B-4323-92DE-4A400250BEED}"/>
              </a:ext>
            </a:extLst>
          </p:cNvPr>
          <p:cNvSpPr txBox="1"/>
          <p:nvPr/>
        </p:nvSpPr>
        <p:spPr>
          <a:xfrm>
            <a:off x="3353852" y="319875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>
                <a:solidFill>
                  <a:srgbClr val="FF0000"/>
                </a:solidFill>
              </a:rPr>
              <a:t>808nm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8C8F282-6120-484E-9346-1B879DE51AC2}"/>
              </a:ext>
            </a:extLst>
          </p:cNvPr>
          <p:cNvSpPr txBox="1"/>
          <p:nvPr/>
        </p:nvSpPr>
        <p:spPr>
          <a:xfrm>
            <a:off x="7544422" y="5371894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rgbClr val="F3A276"/>
                </a:solidFill>
              </a:rPr>
              <a:t>1064nm</a:t>
            </a:r>
            <a:endParaRPr lang="en-GB" b="1" dirty="0">
              <a:solidFill>
                <a:srgbClr val="F3A276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21D0E17-BC7D-48B6-BA58-C01BE722D9F5}"/>
              </a:ext>
            </a:extLst>
          </p:cNvPr>
          <p:cNvGrpSpPr/>
          <p:nvPr/>
        </p:nvGrpSpPr>
        <p:grpSpPr>
          <a:xfrm>
            <a:off x="7212592" y="4386801"/>
            <a:ext cx="2172152" cy="815969"/>
            <a:chOff x="7419314" y="4695433"/>
            <a:chExt cx="6054794" cy="489241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121B34E8-383C-4430-AD4A-24F4B6CC31A3}"/>
                </a:ext>
              </a:extLst>
            </p:cNvPr>
            <p:cNvSpPr/>
            <p:nvPr/>
          </p:nvSpPr>
          <p:spPr>
            <a:xfrm>
              <a:off x="7419314" y="4695433"/>
              <a:ext cx="2605988" cy="485355"/>
            </a:xfrm>
            <a:custGeom>
              <a:avLst/>
              <a:gdLst>
                <a:gd name="connsiteX0" fmla="*/ 0 w 8727312"/>
                <a:gd name="connsiteY0" fmla="*/ 1018593 h 1272220"/>
                <a:gd name="connsiteX1" fmla="*/ 844952 w 8727312"/>
                <a:gd name="connsiteY1" fmla="*/ 21 h 1272220"/>
                <a:gd name="connsiteX2" fmla="*/ 1412112 w 8727312"/>
                <a:gd name="connsiteY2" fmla="*/ 1041742 h 1272220"/>
                <a:gd name="connsiteX3" fmla="*/ 2627454 w 8727312"/>
                <a:gd name="connsiteY3" fmla="*/ 1122765 h 1272220"/>
                <a:gd name="connsiteX4" fmla="*/ 3646026 w 8727312"/>
                <a:gd name="connsiteY4" fmla="*/ 1134340 h 1272220"/>
                <a:gd name="connsiteX5" fmla="*/ 4236335 w 8727312"/>
                <a:gd name="connsiteY5" fmla="*/ 1122765 h 1272220"/>
                <a:gd name="connsiteX6" fmla="*/ 5532699 w 8727312"/>
                <a:gd name="connsiteY6" fmla="*/ 1134340 h 1272220"/>
                <a:gd name="connsiteX7" fmla="*/ 6134583 w 8727312"/>
                <a:gd name="connsiteY7" fmla="*/ 46320 h 1272220"/>
                <a:gd name="connsiteX8" fmla="*/ 6620719 w 8727312"/>
                <a:gd name="connsiteY8" fmla="*/ 1203788 h 1272220"/>
                <a:gd name="connsiteX9" fmla="*/ 7905509 w 8727312"/>
                <a:gd name="connsiteY9" fmla="*/ 1145915 h 1272220"/>
                <a:gd name="connsiteX10" fmla="*/ 8727312 w 8727312"/>
                <a:gd name="connsiteY10" fmla="*/ 1215363 h 127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7312" h="1272220">
                  <a:moveTo>
                    <a:pt x="0" y="1018593"/>
                  </a:moveTo>
                  <a:cubicBezTo>
                    <a:pt x="304800" y="507378"/>
                    <a:pt x="609600" y="-3837"/>
                    <a:pt x="844952" y="21"/>
                  </a:cubicBezTo>
                  <a:cubicBezTo>
                    <a:pt x="1080304" y="3879"/>
                    <a:pt x="1115028" y="854618"/>
                    <a:pt x="1412112" y="1041742"/>
                  </a:cubicBezTo>
                  <a:cubicBezTo>
                    <a:pt x="1709196" y="1228866"/>
                    <a:pt x="2255135" y="1107332"/>
                    <a:pt x="2627454" y="1122765"/>
                  </a:cubicBezTo>
                  <a:cubicBezTo>
                    <a:pt x="2999773" y="1138198"/>
                    <a:pt x="3377879" y="1134340"/>
                    <a:pt x="3646026" y="1134340"/>
                  </a:cubicBezTo>
                  <a:cubicBezTo>
                    <a:pt x="3914173" y="1134340"/>
                    <a:pt x="4236335" y="1122765"/>
                    <a:pt x="4236335" y="1122765"/>
                  </a:cubicBezTo>
                  <a:cubicBezTo>
                    <a:pt x="4550780" y="1122765"/>
                    <a:pt x="5216324" y="1313747"/>
                    <a:pt x="5532699" y="1134340"/>
                  </a:cubicBezTo>
                  <a:cubicBezTo>
                    <a:pt x="5849074" y="954933"/>
                    <a:pt x="5953246" y="34745"/>
                    <a:pt x="6134583" y="46320"/>
                  </a:cubicBezTo>
                  <a:cubicBezTo>
                    <a:pt x="6315920" y="57895"/>
                    <a:pt x="6325565" y="1020522"/>
                    <a:pt x="6620719" y="1203788"/>
                  </a:cubicBezTo>
                  <a:cubicBezTo>
                    <a:pt x="6915873" y="1387054"/>
                    <a:pt x="7554410" y="1143986"/>
                    <a:pt x="7905509" y="1145915"/>
                  </a:cubicBezTo>
                  <a:cubicBezTo>
                    <a:pt x="8256608" y="1147844"/>
                    <a:pt x="8410937" y="1194143"/>
                    <a:pt x="8727312" y="1215363"/>
                  </a:cubicBezTo>
                </a:path>
              </a:pathLst>
            </a:custGeom>
            <a:noFill/>
            <a:ln w="444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1D2E569D-B104-4036-9B8D-5839BDE9445B}"/>
                </a:ext>
              </a:extLst>
            </p:cNvPr>
            <p:cNvSpPr/>
            <p:nvPr/>
          </p:nvSpPr>
          <p:spPr>
            <a:xfrm flipH="1">
              <a:off x="9639147" y="4699319"/>
              <a:ext cx="3834961" cy="485355"/>
            </a:xfrm>
            <a:custGeom>
              <a:avLst/>
              <a:gdLst>
                <a:gd name="connsiteX0" fmla="*/ 0 w 8727312"/>
                <a:gd name="connsiteY0" fmla="*/ 1018593 h 1272220"/>
                <a:gd name="connsiteX1" fmla="*/ 844952 w 8727312"/>
                <a:gd name="connsiteY1" fmla="*/ 21 h 1272220"/>
                <a:gd name="connsiteX2" fmla="*/ 1412112 w 8727312"/>
                <a:gd name="connsiteY2" fmla="*/ 1041742 h 1272220"/>
                <a:gd name="connsiteX3" fmla="*/ 2627454 w 8727312"/>
                <a:gd name="connsiteY3" fmla="*/ 1122765 h 1272220"/>
                <a:gd name="connsiteX4" fmla="*/ 3646026 w 8727312"/>
                <a:gd name="connsiteY4" fmla="*/ 1134340 h 1272220"/>
                <a:gd name="connsiteX5" fmla="*/ 4236335 w 8727312"/>
                <a:gd name="connsiteY5" fmla="*/ 1122765 h 1272220"/>
                <a:gd name="connsiteX6" fmla="*/ 5532699 w 8727312"/>
                <a:gd name="connsiteY6" fmla="*/ 1134340 h 1272220"/>
                <a:gd name="connsiteX7" fmla="*/ 6134583 w 8727312"/>
                <a:gd name="connsiteY7" fmla="*/ 46320 h 1272220"/>
                <a:gd name="connsiteX8" fmla="*/ 6620719 w 8727312"/>
                <a:gd name="connsiteY8" fmla="*/ 1203788 h 1272220"/>
                <a:gd name="connsiteX9" fmla="*/ 7905509 w 8727312"/>
                <a:gd name="connsiteY9" fmla="*/ 1145915 h 1272220"/>
                <a:gd name="connsiteX10" fmla="*/ 8727312 w 8727312"/>
                <a:gd name="connsiteY10" fmla="*/ 1215363 h 127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7312" h="1272220">
                  <a:moveTo>
                    <a:pt x="0" y="1018593"/>
                  </a:moveTo>
                  <a:cubicBezTo>
                    <a:pt x="304800" y="507378"/>
                    <a:pt x="609600" y="-3837"/>
                    <a:pt x="844952" y="21"/>
                  </a:cubicBezTo>
                  <a:cubicBezTo>
                    <a:pt x="1080304" y="3879"/>
                    <a:pt x="1115028" y="854618"/>
                    <a:pt x="1412112" y="1041742"/>
                  </a:cubicBezTo>
                  <a:cubicBezTo>
                    <a:pt x="1709196" y="1228866"/>
                    <a:pt x="2255135" y="1107332"/>
                    <a:pt x="2627454" y="1122765"/>
                  </a:cubicBezTo>
                  <a:cubicBezTo>
                    <a:pt x="2999773" y="1138198"/>
                    <a:pt x="3377879" y="1134340"/>
                    <a:pt x="3646026" y="1134340"/>
                  </a:cubicBezTo>
                  <a:cubicBezTo>
                    <a:pt x="3914173" y="1134340"/>
                    <a:pt x="4236335" y="1122765"/>
                    <a:pt x="4236335" y="1122765"/>
                  </a:cubicBezTo>
                  <a:cubicBezTo>
                    <a:pt x="4550780" y="1122765"/>
                    <a:pt x="5216324" y="1313747"/>
                    <a:pt x="5532699" y="1134340"/>
                  </a:cubicBezTo>
                  <a:cubicBezTo>
                    <a:pt x="5849074" y="954933"/>
                    <a:pt x="5953246" y="34745"/>
                    <a:pt x="6134583" y="46320"/>
                  </a:cubicBezTo>
                  <a:cubicBezTo>
                    <a:pt x="6315920" y="57895"/>
                    <a:pt x="6325565" y="1020522"/>
                    <a:pt x="6620719" y="1203788"/>
                  </a:cubicBezTo>
                  <a:cubicBezTo>
                    <a:pt x="6915873" y="1387054"/>
                    <a:pt x="7554410" y="1143986"/>
                    <a:pt x="7905509" y="1145915"/>
                  </a:cubicBezTo>
                  <a:cubicBezTo>
                    <a:pt x="8256608" y="1147844"/>
                    <a:pt x="8410937" y="1194143"/>
                    <a:pt x="8727312" y="1215363"/>
                  </a:cubicBezTo>
                </a:path>
              </a:pathLst>
            </a:custGeom>
            <a:noFill/>
            <a:ln w="444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90B4E79F-3328-42AD-8C67-174DA7947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7993" y="816868"/>
            <a:ext cx="3467609" cy="235619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4B1BF3E-850E-4FF7-82F0-D3855C6FB8F6}"/>
              </a:ext>
            </a:extLst>
          </p:cNvPr>
          <p:cNvSpPr txBox="1"/>
          <p:nvPr/>
        </p:nvSpPr>
        <p:spPr>
          <a:xfrm>
            <a:off x="3159386" y="1321315"/>
            <a:ext cx="492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Characterize</a:t>
            </a:r>
            <a:r>
              <a:rPr lang="de-DE" dirty="0"/>
              <a:t> pulse </a:t>
            </a:r>
            <a:r>
              <a:rPr lang="de-DE" dirty="0" err="1"/>
              <a:t>length</a:t>
            </a:r>
            <a:r>
              <a:rPr lang="de-DE" dirty="0"/>
              <a:t> and pulse </a:t>
            </a:r>
            <a:r>
              <a:rPr lang="de-DE" dirty="0" err="1"/>
              <a:t>repetition</a:t>
            </a:r>
            <a:r>
              <a:rPr lang="de-DE" dirty="0"/>
              <a:t> rate</a:t>
            </a:r>
            <a:endParaRPr lang="en-GB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6DC00A8E-8CEA-4B69-B8DC-022BE4385B50}"/>
              </a:ext>
            </a:extLst>
          </p:cNvPr>
          <p:cNvSpPr/>
          <p:nvPr/>
        </p:nvSpPr>
        <p:spPr>
          <a:xfrm>
            <a:off x="9467482" y="4983861"/>
            <a:ext cx="378103" cy="830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10" name="Bogen 9">
            <a:extLst>
              <a:ext uri="{FF2B5EF4-FFF2-40B4-BE49-F238E27FC236}">
                <a16:creationId xmlns:a16="http://schemas.microsoft.com/office/drawing/2014/main" id="{D8FCC966-595F-47B7-9E5A-1E21E00BA8BB}"/>
              </a:ext>
            </a:extLst>
          </p:cNvPr>
          <p:cNvSpPr/>
          <p:nvPr/>
        </p:nvSpPr>
        <p:spPr>
          <a:xfrm rot="5775767">
            <a:off x="7841577" y="2468869"/>
            <a:ext cx="4544684" cy="1327633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208A9E9-E7D2-4754-8921-1C0AFDCC728B}"/>
              </a:ext>
            </a:extLst>
          </p:cNvPr>
          <p:cNvSpPr txBox="1"/>
          <p:nvPr/>
        </p:nvSpPr>
        <p:spPr>
          <a:xfrm>
            <a:off x="9922850" y="5479261"/>
            <a:ext cx="176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Fast </a:t>
            </a:r>
            <a:r>
              <a:rPr lang="de-DE" dirty="0" err="1"/>
              <a:t>photo</a:t>
            </a:r>
            <a:r>
              <a:rPr lang="de-DE" dirty="0"/>
              <a:t> </a:t>
            </a:r>
            <a:r>
              <a:rPr lang="de-DE" dirty="0" err="1"/>
              <a:t>diode</a:t>
            </a:r>
            <a:endParaRPr lang="en-GB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DD75C34-6588-4AA7-B70F-6284AAB68143}"/>
              </a:ext>
            </a:extLst>
          </p:cNvPr>
          <p:cNvSpPr txBox="1"/>
          <p:nvPr/>
        </p:nvSpPr>
        <p:spPr>
          <a:xfrm>
            <a:off x="3858566" y="63667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Saturable</a:t>
            </a:r>
            <a:r>
              <a:rPr lang="de-DE" dirty="0"/>
              <a:t> </a:t>
            </a:r>
            <a:r>
              <a:rPr lang="de-DE" dirty="0" err="1"/>
              <a:t>absorber</a:t>
            </a:r>
            <a:endParaRPr lang="en-GB" dirty="0"/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C5471507-8C95-4EA9-BDBB-6822FF571B38}"/>
              </a:ext>
            </a:extLst>
          </p:cNvPr>
          <p:cNvCxnSpPr>
            <a:cxnSpLocks/>
          </p:cNvCxnSpPr>
          <p:nvPr/>
        </p:nvCxnSpPr>
        <p:spPr>
          <a:xfrm flipV="1">
            <a:off x="4710115" y="6127628"/>
            <a:ext cx="31286" cy="278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A42FB92B-0A4C-4C47-B4D4-B0CAC76AB187}"/>
              </a:ext>
            </a:extLst>
          </p:cNvPr>
          <p:cNvCxnSpPr>
            <a:cxnSpLocks/>
          </p:cNvCxnSpPr>
          <p:nvPr/>
        </p:nvCxnSpPr>
        <p:spPr>
          <a:xfrm flipV="1">
            <a:off x="6816707" y="6176758"/>
            <a:ext cx="31286" cy="278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48939D0B-E0FF-4658-9E1A-F38F3B7D6B2F}"/>
              </a:ext>
            </a:extLst>
          </p:cNvPr>
          <p:cNvSpPr txBox="1"/>
          <p:nvPr/>
        </p:nvSpPr>
        <p:spPr>
          <a:xfrm>
            <a:off x="6303817" y="6333806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filter</a:t>
            </a:r>
            <a:endParaRPr lang="en-GB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C67C384-CF55-48CA-8BAC-E8D9BC8CCACF}"/>
              </a:ext>
            </a:extLst>
          </p:cNvPr>
          <p:cNvSpPr/>
          <p:nvPr/>
        </p:nvSpPr>
        <p:spPr>
          <a:xfrm>
            <a:off x="5621439" y="3467422"/>
            <a:ext cx="2809301" cy="495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/>
              <a:t>Pump Laser</a:t>
            </a:r>
            <a:endParaRPr lang="en-GB" sz="2200" b="1" dirty="0"/>
          </a:p>
        </p:txBody>
      </p:sp>
      <p:sp>
        <p:nvSpPr>
          <p:cNvPr id="33" name="Titel 3">
            <a:extLst>
              <a:ext uri="{FF2B5EF4-FFF2-40B4-BE49-F238E27FC236}">
                <a16:creationId xmlns:a16="http://schemas.microsoft.com/office/drawing/2014/main" id="{2E2D33F8-A58A-4F21-949D-0A30D003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620688"/>
          </a:xfrm>
        </p:spPr>
        <p:txBody>
          <a:bodyPr/>
          <a:lstStyle/>
          <a:p>
            <a:r>
              <a:rPr lang="de-DE" dirty="0"/>
              <a:t>Q-</a:t>
            </a:r>
            <a:r>
              <a:rPr lang="de-DE" dirty="0" err="1"/>
              <a:t>switching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2014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4ED72730-6DCE-4301-98F5-5A8E1BF117DE}"/>
              </a:ext>
            </a:extLst>
          </p:cNvPr>
          <p:cNvCxnSpPr>
            <a:cxnSpLocks/>
          </p:cNvCxnSpPr>
          <p:nvPr/>
        </p:nvCxnSpPr>
        <p:spPr>
          <a:xfrm>
            <a:off x="1932973" y="5382228"/>
            <a:ext cx="4896090" cy="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43F569C9-7D6F-4C32-B880-D41A07696658}"/>
              </a:ext>
            </a:extLst>
          </p:cNvPr>
          <p:cNvSpPr/>
          <p:nvPr/>
        </p:nvSpPr>
        <p:spPr>
          <a:xfrm rot="2615784" flipV="1">
            <a:off x="1363816" y="5343631"/>
            <a:ext cx="881604" cy="240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6931352-B543-4AEC-BD4E-9044F4ADF86A}"/>
              </a:ext>
            </a:extLst>
          </p:cNvPr>
          <p:cNvSpPr/>
          <p:nvPr/>
        </p:nvSpPr>
        <p:spPr>
          <a:xfrm rot="8104022" flipV="1">
            <a:off x="1393374" y="3461914"/>
            <a:ext cx="881604" cy="2405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6FA95CBC-7B34-4552-80E0-6E84D1957BB6}"/>
              </a:ext>
            </a:extLst>
          </p:cNvPr>
          <p:cNvCxnSpPr>
            <a:cxnSpLocks/>
          </p:cNvCxnSpPr>
          <p:nvPr/>
        </p:nvCxnSpPr>
        <p:spPr>
          <a:xfrm flipV="1">
            <a:off x="1932973" y="3645851"/>
            <a:ext cx="0" cy="1736377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F1D2AA85-9B8D-48F9-B720-F553F1A9B602}"/>
              </a:ext>
            </a:extLst>
          </p:cNvPr>
          <p:cNvCxnSpPr>
            <a:cxnSpLocks/>
          </p:cNvCxnSpPr>
          <p:nvPr/>
        </p:nvCxnSpPr>
        <p:spPr>
          <a:xfrm>
            <a:off x="1932973" y="3677335"/>
            <a:ext cx="3688466" cy="18022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E845D8CE-ABB6-4739-BFFC-18BC571652C4}"/>
              </a:ext>
            </a:extLst>
          </p:cNvPr>
          <p:cNvSpPr/>
          <p:nvPr/>
        </p:nvSpPr>
        <p:spPr>
          <a:xfrm>
            <a:off x="3582584" y="4757492"/>
            <a:ext cx="234267" cy="13304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3E7FFF47-9E20-41AD-89E3-4291C89C7B79}"/>
              </a:ext>
            </a:extLst>
          </p:cNvPr>
          <p:cNvSpPr/>
          <p:nvPr/>
        </p:nvSpPr>
        <p:spPr>
          <a:xfrm>
            <a:off x="4152523" y="4699320"/>
            <a:ext cx="206722" cy="13451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5F9B39D-9664-4C43-8DAA-DC12EC1C6AE5}"/>
              </a:ext>
            </a:extLst>
          </p:cNvPr>
          <p:cNvSpPr/>
          <p:nvPr/>
        </p:nvSpPr>
        <p:spPr>
          <a:xfrm>
            <a:off x="4359245" y="5090336"/>
            <a:ext cx="206722" cy="5631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CC7478C9-36E9-4473-B6CB-F3018E42FD4E}"/>
              </a:ext>
            </a:extLst>
          </p:cNvPr>
          <p:cNvGrpSpPr/>
          <p:nvPr/>
        </p:nvGrpSpPr>
        <p:grpSpPr>
          <a:xfrm rot="10800000">
            <a:off x="5123559" y="4757491"/>
            <a:ext cx="912838" cy="1259133"/>
            <a:chOff x="6316620" y="4757492"/>
            <a:chExt cx="883236" cy="1259133"/>
          </a:xfrm>
          <a:solidFill>
            <a:schemeClr val="bg1">
              <a:lumMod val="75000"/>
            </a:schemeClr>
          </a:solidFill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B7D0A9C6-EB4F-4D78-BA2B-80845924AE1E}"/>
                </a:ext>
              </a:extLst>
            </p:cNvPr>
            <p:cNvSpPr/>
            <p:nvPr/>
          </p:nvSpPr>
          <p:spPr>
            <a:xfrm>
              <a:off x="6316620" y="4757492"/>
              <a:ext cx="233496" cy="125913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lussdiagramm: Gespeicherte Daten 42">
              <a:extLst>
                <a:ext uri="{FF2B5EF4-FFF2-40B4-BE49-F238E27FC236}">
                  <a16:creationId xmlns:a16="http://schemas.microsoft.com/office/drawing/2014/main" id="{B718931C-E606-493E-A222-B5223649333E}"/>
                </a:ext>
              </a:extLst>
            </p:cNvPr>
            <p:cNvSpPr/>
            <p:nvPr/>
          </p:nvSpPr>
          <p:spPr>
            <a:xfrm>
              <a:off x="6389225" y="4757492"/>
              <a:ext cx="810631" cy="1259133"/>
            </a:xfrm>
            <a:prstGeom prst="flowChartOnlineStorag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F70C86F0-D156-4720-B1A5-635E0B11FE7F}"/>
                </a:ext>
              </a:extLst>
            </p:cNvPr>
            <p:cNvSpPr/>
            <p:nvPr/>
          </p:nvSpPr>
          <p:spPr>
            <a:xfrm>
              <a:off x="6350000" y="4770509"/>
              <a:ext cx="272721" cy="12461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90D07C11-4EAD-4E14-B276-630C2966B96A}"/>
              </a:ext>
            </a:extLst>
          </p:cNvPr>
          <p:cNvCxnSpPr>
            <a:cxnSpLocks/>
          </p:cNvCxnSpPr>
          <p:nvPr/>
        </p:nvCxnSpPr>
        <p:spPr>
          <a:xfrm flipV="1">
            <a:off x="6058937" y="5325818"/>
            <a:ext cx="1591316" cy="1"/>
          </a:xfrm>
          <a:prstGeom prst="line">
            <a:avLst/>
          </a:prstGeom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48">
            <a:extLst>
              <a:ext uri="{FF2B5EF4-FFF2-40B4-BE49-F238E27FC236}">
                <a16:creationId xmlns:a16="http://schemas.microsoft.com/office/drawing/2014/main" id="{965F7B36-BAC2-4C76-9A50-82A56E0320E9}"/>
              </a:ext>
            </a:extLst>
          </p:cNvPr>
          <p:cNvSpPr/>
          <p:nvPr/>
        </p:nvSpPr>
        <p:spPr>
          <a:xfrm>
            <a:off x="4710115" y="4707973"/>
            <a:ext cx="62573" cy="1345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44C61A9-B386-46DB-A797-C0D8E22813FA}"/>
              </a:ext>
            </a:extLst>
          </p:cNvPr>
          <p:cNvSpPr/>
          <p:nvPr/>
        </p:nvSpPr>
        <p:spPr>
          <a:xfrm>
            <a:off x="6838564" y="4734644"/>
            <a:ext cx="62573" cy="1345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675A239-9840-4E17-8484-44A5D96A5625}"/>
              </a:ext>
            </a:extLst>
          </p:cNvPr>
          <p:cNvSpPr/>
          <p:nvPr/>
        </p:nvSpPr>
        <p:spPr>
          <a:xfrm>
            <a:off x="7538501" y="4673180"/>
            <a:ext cx="234267" cy="133042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B709C698-3C5D-4441-825B-DEA91FEABB0D}"/>
              </a:ext>
            </a:extLst>
          </p:cNvPr>
          <p:cNvSpPr/>
          <p:nvPr/>
        </p:nvSpPr>
        <p:spPr>
          <a:xfrm>
            <a:off x="8519644" y="5090336"/>
            <a:ext cx="206722" cy="5631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C179B7CE-BEDD-4F30-991C-DA7E7B9AD966}"/>
              </a:ext>
            </a:extLst>
          </p:cNvPr>
          <p:cNvCxnSpPr>
            <a:cxnSpLocks/>
          </p:cNvCxnSpPr>
          <p:nvPr/>
        </p:nvCxnSpPr>
        <p:spPr>
          <a:xfrm flipV="1">
            <a:off x="7793856" y="5289630"/>
            <a:ext cx="1558488" cy="36189"/>
          </a:xfrm>
          <a:prstGeom prst="line">
            <a:avLst/>
          </a:prstGeom>
          <a:ln w="476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A7EC6A48-97BA-4D22-88C5-8A8BF33C56CD}"/>
              </a:ext>
            </a:extLst>
          </p:cNvPr>
          <p:cNvSpPr/>
          <p:nvPr/>
        </p:nvSpPr>
        <p:spPr>
          <a:xfrm>
            <a:off x="9375522" y="4686766"/>
            <a:ext cx="62573" cy="13451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702032CF-7B58-47DB-B86A-90226AAB65BF}"/>
              </a:ext>
            </a:extLst>
          </p:cNvPr>
          <p:cNvCxnSpPr>
            <a:cxnSpLocks/>
          </p:cNvCxnSpPr>
          <p:nvPr/>
        </p:nvCxnSpPr>
        <p:spPr>
          <a:xfrm flipV="1">
            <a:off x="8726366" y="5338394"/>
            <a:ext cx="1558488" cy="36189"/>
          </a:xfrm>
          <a:prstGeom prst="line">
            <a:avLst/>
          </a:prstGeom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C8379587-B23B-4323-92DE-4A400250BEED}"/>
              </a:ext>
            </a:extLst>
          </p:cNvPr>
          <p:cNvSpPr txBox="1"/>
          <p:nvPr/>
        </p:nvSpPr>
        <p:spPr>
          <a:xfrm>
            <a:off x="3353852" y="319875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>
                <a:solidFill>
                  <a:srgbClr val="FF0000"/>
                </a:solidFill>
              </a:rPr>
              <a:t>808nm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8C8F282-6120-484E-9346-1B879DE51AC2}"/>
              </a:ext>
            </a:extLst>
          </p:cNvPr>
          <p:cNvSpPr txBox="1"/>
          <p:nvPr/>
        </p:nvSpPr>
        <p:spPr>
          <a:xfrm>
            <a:off x="7847041" y="4726131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rgbClr val="F3A276"/>
                </a:solidFill>
              </a:rPr>
              <a:t>1064nm</a:t>
            </a:r>
            <a:endParaRPr lang="en-GB" b="1" dirty="0">
              <a:solidFill>
                <a:srgbClr val="F3A276"/>
              </a:solidFill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4F80EC3-0420-4989-8FB7-B44C6084A09A}"/>
              </a:ext>
            </a:extLst>
          </p:cNvPr>
          <p:cNvSpPr txBox="1"/>
          <p:nvPr/>
        </p:nvSpPr>
        <p:spPr>
          <a:xfrm>
            <a:off x="9810129" y="490567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>
                <a:solidFill>
                  <a:srgbClr val="00B050"/>
                </a:solidFill>
              </a:rPr>
              <a:t>532nm</a:t>
            </a:r>
            <a:endParaRPr lang="en-GB" b="1" dirty="0">
              <a:solidFill>
                <a:srgbClr val="00B050"/>
              </a:solidFill>
            </a:endParaRPr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887556AD-326A-430B-8502-EC8C099F8AFC}"/>
              </a:ext>
            </a:extLst>
          </p:cNvPr>
          <p:cNvCxnSpPr>
            <a:cxnSpLocks/>
          </p:cNvCxnSpPr>
          <p:nvPr/>
        </p:nvCxnSpPr>
        <p:spPr>
          <a:xfrm flipV="1">
            <a:off x="6816707" y="6176758"/>
            <a:ext cx="31286" cy="278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C1B395BE-14EC-4382-87E6-B2422C50C7F2}"/>
              </a:ext>
            </a:extLst>
          </p:cNvPr>
          <p:cNvCxnSpPr>
            <a:cxnSpLocks/>
          </p:cNvCxnSpPr>
          <p:nvPr/>
        </p:nvCxnSpPr>
        <p:spPr>
          <a:xfrm flipV="1">
            <a:off x="8564267" y="5824118"/>
            <a:ext cx="9877" cy="440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444E371A-DB42-418E-A041-A87A30DF035C}"/>
              </a:ext>
            </a:extLst>
          </p:cNvPr>
          <p:cNvCxnSpPr>
            <a:cxnSpLocks/>
          </p:cNvCxnSpPr>
          <p:nvPr/>
        </p:nvCxnSpPr>
        <p:spPr>
          <a:xfrm flipH="1" flipV="1">
            <a:off x="9383630" y="6101410"/>
            <a:ext cx="121980" cy="252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BB5FBF7C-27DD-411E-A600-4A9F55C7100B}"/>
              </a:ext>
            </a:extLst>
          </p:cNvPr>
          <p:cNvSpPr txBox="1"/>
          <p:nvPr/>
        </p:nvSpPr>
        <p:spPr>
          <a:xfrm>
            <a:off x="9429146" y="6270872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filter</a:t>
            </a:r>
            <a:endParaRPr lang="en-GB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AA889DB-4B1B-4379-B4E3-5E6A705048D7}"/>
              </a:ext>
            </a:extLst>
          </p:cNvPr>
          <p:cNvSpPr txBox="1"/>
          <p:nvPr/>
        </p:nvSpPr>
        <p:spPr>
          <a:xfrm>
            <a:off x="7408588" y="6245716"/>
            <a:ext cx="1840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Non-linear </a:t>
            </a:r>
            <a:r>
              <a:rPr lang="de-DE" dirty="0" err="1"/>
              <a:t>crystal</a:t>
            </a:r>
            <a:endParaRPr lang="en-GB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F1891720-A4BA-490E-A77E-841E3A7E4ACE}"/>
              </a:ext>
            </a:extLst>
          </p:cNvPr>
          <p:cNvSpPr txBox="1"/>
          <p:nvPr/>
        </p:nvSpPr>
        <p:spPr>
          <a:xfrm>
            <a:off x="6456217" y="6486206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filter</a:t>
            </a:r>
            <a:endParaRPr lang="en-GB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3BEDB6B-5E5F-4533-B79F-D50CE907F501}"/>
              </a:ext>
            </a:extLst>
          </p:cNvPr>
          <p:cNvSpPr/>
          <p:nvPr/>
        </p:nvSpPr>
        <p:spPr>
          <a:xfrm>
            <a:off x="5621439" y="3467422"/>
            <a:ext cx="2809301" cy="495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00" b="1" dirty="0"/>
              <a:t>Pump Laser</a:t>
            </a:r>
            <a:endParaRPr lang="en-GB" sz="2200" b="1" dirty="0"/>
          </a:p>
        </p:txBody>
      </p:sp>
      <p:sp>
        <p:nvSpPr>
          <p:cNvPr id="53" name="Titel 3">
            <a:extLst>
              <a:ext uri="{FF2B5EF4-FFF2-40B4-BE49-F238E27FC236}">
                <a16:creationId xmlns:a16="http://schemas.microsoft.com/office/drawing/2014/main" id="{D5BB9860-A94B-4C09-8196-D419A66C2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61" y="0"/>
            <a:ext cx="10972800" cy="620688"/>
          </a:xfrm>
        </p:spPr>
        <p:txBody>
          <a:bodyPr/>
          <a:lstStyle/>
          <a:p>
            <a:r>
              <a:rPr lang="de-DE" dirty="0"/>
              <a:t>Setup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harmonic</a:t>
            </a:r>
            <a:r>
              <a:rPr lang="de-DE" dirty="0"/>
              <a:t> </a:t>
            </a:r>
            <a:r>
              <a:rPr lang="de-DE" dirty="0" err="1"/>
              <a:t>generation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0943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8|4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8|4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8|4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8|43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8|43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8|43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8|4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8|43.9"/>
</p:tagLst>
</file>

<file path=ppt/theme/theme1.xml><?xml version="1.0" encoding="utf-8"?>
<a:theme xmlns:a="http://schemas.openxmlformats.org/drawingml/2006/main" name="17_Larissa-Design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Breitbild</PresentationFormat>
  <Paragraphs>95</Paragraphs>
  <Slides>12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17_Larissa-Design</vt:lpstr>
      <vt:lpstr>Benutzerdefiniertes Design</vt:lpstr>
      <vt:lpstr>PowerPoint-Präsentation</vt:lpstr>
      <vt:lpstr>Goals</vt:lpstr>
      <vt:lpstr>Final setup</vt:lpstr>
      <vt:lpstr>Setup with adjustement laser</vt:lpstr>
      <vt:lpstr>Nd:YAG laser setup</vt:lpstr>
      <vt:lpstr>Selecting the resonator mode</vt:lpstr>
      <vt:lpstr>Nd:YAG laser setup</vt:lpstr>
      <vt:lpstr>Q-switching</vt:lpstr>
      <vt:lpstr>Setup for second harmonic generation</vt:lpstr>
      <vt:lpstr>Theory</vt:lpstr>
      <vt:lpstr>Practical skills acquired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Nick Fläschner</dc:creator>
  <cp:lastModifiedBy>user</cp:lastModifiedBy>
  <cp:revision>2421</cp:revision>
  <cp:lastPrinted>2019-10-25T11:48:35Z</cp:lastPrinted>
  <dcterms:created xsi:type="dcterms:W3CDTF">2016-02-25T16:19:55Z</dcterms:created>
  <dcterms:modified xsi:type="dcterms:W3CDTF">2023-05-09T12:37:21Z</dcterms:modified>
</cp:coreProperties>
</file>