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6" r:id="rId1"/>
  </p:sldMasterIdLst>
  <p:notesMasterIdLst>
    <p:notesMasterId r:id="rId29"/>
  </p:notesMasterIdLst>
  <p:sldIdLst>
    <p:sldId id="280" r:id="rId2"/>
    <p:sldId id="299" r:id="rId3"/>
    <p:sldId id="301" r:id="rId4"/>
    <p:sldId id="300" r:id="rId5"/>
    <p:sldId id="285" r:id="rId6"/>
    <p:sldId id="259" r:id="rId7"/>
    <p:sldId id="302" r:id="rId8"/>
    <p:sldId id="264" r:id="rId9"/>
    <p:sldId id="271" r:id="rId10"/>
    <p:sldId id="304" r:id="rId11"/>
    <p:sldId id="286" r:id="rId12"/>
    <p:sldId id="287" r:id="rId13"/>
    <p:sldId id="294" r:id="rId14"/>
    <p:sldId id="279" r:id="rId15"/>
    <p:sldId id="277" r:id="rId16"/>
    <p:sldId id="274" r:id="rId17"/>
    <p:sldId id="257" r:id="rId18"/>
    <p:sldId id="258" r:id="rId19"/>
    <p:sldId id="283" r:id="rId20"/>
    <p:sldId id="266" r:id="rId21"/>
    <p:sldId id="267" r:id="rId22"/>
    <p:sldId id="276" r:id="rId23"/>
    <p:sldId id="269" r:id="rId24"/>
    <p:sldId id="270" r:id="rId25"/>
    <p:sldId id="282" r:id="rId26"/>
    <p:sldId id="27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D5D36FA-5BB6-4D9E-A464-18C8D481DCE3}">
          <p14:sldIdLst>
            <p14:sldId id="280"/>
            <p14:sldId id="299"/>
            <p14:sldId id="301"/>
            <p14:sldId id="300"/>
            <p14:sldId id="285"/>
            <p14:sldId id="259"/>
            <p14:sldId id="302"/>
            <p14:sldId id="264"/>
            <p14:sldId id="271"/>
            <p14:sldId id="304"/>
            <p14:sldId id="286"/>
            <p14:sldId id="287"/>
            <p14:sldId id="294"/>
            <p14:sldId id="279"/>
            <p14:sldId id="277"/>
            <p14:sldId id="274"/>
            <p14:sldId id="257"/>
            <p14:sldId id="258"/>
            <p14:sldId id="283"/>
            <p14:sldId id="266"/>
            <p14:sldId id="267"/>
            <p14:sldId id="276"/>
            <p14:sldId id="269"/>
            <p14:sldId id="270"/>
            <p14:sldId id="282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" initials="P" lastIdx="2" clrIdx="0">
    <p:extLst>
      <p:ext uri="{19B8F6BF-5375-455C-9EA6-DF929625EA0E}">
        <p15:presenceInfo xmlns:p15="http://schemas.microsoft.com/office/powerpoint/2012/main" userId="Pasc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809F-73BA-475A-9125-12033CB2C9C8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3F298-5C1B-4D2C-BF00-4C62301B95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38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15BC-B1A6-4535-9051-0B054383335E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9574-8030-4A86-8437-DEFFC7F7ADC6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C14B-1837-463B-ACE3-2D77C5500C7D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9892"/>
            <a:ext cx="10058400" cy="828089"/>
          </a:xfrm>
        </p:spPr>
        <p:txBody>
          <a:bodyPr/>
          <a:lstStyle>
            <a:lvl1pPr marL="0" algn="ctr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fld id="{1F1F0726-4C40-45F4-88CD-5E2489E61715}" type="datetime1">
              <a:rPr lang="de-DE" smtClean="0"/>
              <a:pPr/>
              <a:t>09.05.2023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8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A38C-6435-4C4A-9D64-3B90A64602F1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2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996-5277-49D6-B153-73BED946931E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2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4A67-7300-40B5-8A2B-97DB40CA7382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4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2584-8475-4C7C-9B4D-5331B78CFA4B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6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B0B1-334B-4E4C-AB68-D3F8B10D6C12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4C7CD0-9711-497F-AF4D-87BBF54F2A82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0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F8E4-BBC1-480B-86B7-162D4F9C3578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6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E32647-0C01-42DE-8D83-B2A6189F248C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49"/>
            <a:ext cx="2314574" cy="1073121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45" y="314692"/>
            <a:ext cx="1089414" cy="5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195" y="-60295"/>
            <a:ext cx="10749963" cy="6367926"/>
          </a:xfrm>
          <a:prstGeom prst="rect">
            <a:avLst/>
          </a:prstGeom>
          <a:effectLst>
            <a:glow rad="38100">
              <a:schemeClr val="accent1">
                <a:alpha val="84000"/>
              </a:schemeClr>
            </a:glo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1532" y="639924"/>
            <a:ext cx="10058400" cy="356616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de-DE" sz="6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</a:rPr>
              <a:t>ILP 8 - </a:t>
            </a:r>
            <a:r>
              <a:rPr lang="en-US" sz="66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</a:rPr>
              <a:t>Interferometrische</a:t>
            </a:r>
            <a:r>
              <a:rPr lang="de-DE" sz="6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</a:rPr>
              <a:t> Messung der thermischen Bewegung einer Membran auf </a:t>
            </a:r>
            <a:r>
              <a:rPr lang="de-DE" sz="66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</a:rPr>
              <a:t>Pikometer</a:t>
            </a:r>
            <a:r>
              <a:rPr lang="de-DE" sz="6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2000"/>
                    </a:srgbClr>
                  </a:outerShdw>
                </a:effectLst>
              </a:rPr>
              <a:t>-Skala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1532" y="4906303"/>
            <a:ext cx="10058400" cy="1143000"/>
          </a:xfrm>
          <a:noFill/>
        </p:spPr>
        <p:txBody>
          <a:bodyPr/>
          <a:lstStyle/>
          <a:p>
            <a:pPr algn="ctr"/>
            <a:r>
              <a:rPr lang="de-DE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37000"/>
                    </a:srgbClr>
                  </a:outerShdw>
                </a:effectLst>
                <a:latin typeface="+mn-lt"/>
              </a:rPr>
              <a:t>Pascal </a:t>
            </a:r>
            <a:r>
              <a:rPr lang="de-DE" dirty="0" err="1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37000"/>
                    </a:srgbClr>
                  </a:outerShdw>
                </a:effectLst>
                <a:latin typeface="+mn-lt"/>
              </a:rPr>
              <a:t>Gewecke</a:t>
            </a:r>
            <a:endParaRPr lang="de-DE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37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53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598512"/>
            <a:ext cx="10058400" cy="828089"/>
          </a:xfrm>
        </p:spPr>
        <p:txBody>
          <a:bodyPr>
            <a:normAutofit fontScale="90000"/>
          </a:bodyPr>
          <a:lstStyle/>
          <a:p>
            <a:r>
              <a:rPr lang="de-DE" dirty="0"/>
              <a:t>Data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analyzer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D8D1-5A3F-41C9-BB7B-94BCD790BFDE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731" y="2865887"/>
            <a:ext cx="5962597" cy="306204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747734" y="1291413"/>
            <a:ext cx="39315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Ring-down</a:t>
            </a:r>
            <a:endParaRPr lang="de-DE" sz="2000" dirty="0" smtClean="0"/>
          </a:p>
          <a:p>
            <a:r>
              <a:rPr lang="de-DE" sz="2000" dirty="0" smtClean="0"/>
              <a:t>1. </a:t>
            </a:r>
            <a:r>
              <a:rPr lang="de-DE" sz="2000" dirty="0" err="1" smtClean="0"/>
              <a:t>Externally</a:t>
            </a:r>
            <a:r>
              <a:rPr lang="de-DE" sz="2000" dirty="0" smtClean="0"/>
              <a:t> </a:t>
            </a:r>
            <a:r>
              <a:rPr lang="de-DE" sz="2000" dirty="0" err="1" smtClean="0"/>
              <a:t>exciting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membrane</a:t>
            </a:r>
            <a:endParaRPr lang="de-DE" sz="2000" dirty="0" smtClean="0"/>
          </a:p>
          <a:p>
            <a:r>
              <a:rPr lang="de-DE" sz="2000" dirty="0" smtClean="0"/>
              <a:t>2. </a:t>
            </a:r>
            <a:r>
              <a:rPr lang="de-DE" sz="2000" dirty="0" err="1" smtClean="0"/>
              <a:t>Measure</a:t>
            </a:r>
            <a:r>
              <a:rPr lang="de-DE" sz="2000" dirty="0" smtClean="0"/>
              <a:t> </a:t>
            </a:r>
            <a:r>
              <a:rPr lang="de-DE" sz="2000" dirty="0" err="1" smtClean="0"/>
              <a:t>dissipation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energy</a:t>
            </a:r>
            <a:endParaRPr lang="de-DE" sz="2000" dirty="0" smtClean="0"/>
          </a:p>
          <a:p>
            <a:r>
              <a:rPr lang="de-DE" sz="2000" dirty="0" smtClean="0"/>
              <a:t>3. Q-</a:t>
            </a:r>
            <a:r>
              <a:rPr lang="de-DE" sz="2000" dirty="0" err="1" smtClean="0"/>
              <a:t>factor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proportional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slope</a:t>
            </a:r>
            <a:endParaRPr lang="de-DE" sz="2000" dirty="0" smtClean="0"/>
          </a:p>
          <a:p>
            <a:r>
              <a:rPr lang="de-DE" sz="2000" dirty="0" smtClean="0"/>
              <a:t>4. Repeat </a:t>
            </a:r>
            <a:r>
              <a:rPr lang="de-DE" sz="2000" dirty="0" err="1" smtClean="0"/>
              <a:t>for</a:t>
            </a:r>
            <a:r>
              <a:rPr lang="de-DE" sz="2000" dirty="0" smtClean="0"/>
              <a:t> different </a:t>
            </a:r>
            <a:r>
              <a:rPr lang="de-DE" sz="2000" dirty="0" err="1" smtClean="0"/>
              <a:t>pressures</a:t>
            </a:r>
            <a:endParaRPr lang="en-US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7662599" y="5721594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Time-</a:t>
            </a:r>
            <a:r>
              <a:rPr lang="de-DE" sz="3200" dirty="0" err="1"/>
              <a:t>series</a:t>
            </a:r>
            <a:endParaRPr lang="en-US" sz="3200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1" y="1569260"/>
            <a:ext cx="4334026" cy="243789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82118" y="4007150"/>
            <a:ext cx="5310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Spectrum</a:t>
            </a:r>
            <a:r>
              <a:rPr lang="de-DE" sz="2400" dirty="0" smtClean="0"/>
              <a:t> </a:t>
            </a:r>
            <a:r>
              <a:rPr lang="de-DE" sz="2400" dirty="0" err="1" smtClean="0"/>
              <a:t>analyzer</a:t>
            </a:r>
            <a:r>
              <a:rPr lang="de-DE" sz="2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important</a:t>
            </a:r>
            <a:r>
              <a:rPr lang="de-DE" sz="2400" dirty="0" smtClean="0"/>
              <a:t> </a:t>
            </a:r>
            <a:r>
              <a:rPr lang="de-DE" sz="2400" dirty="0" err="1" smtClean="0"/>
              <a:t>tool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signals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Can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spectra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time </a:t>
            </a:r>
            <a:r>
              <a:rPr lang="de-DE" sz="2400" dirty="0" err="1" smtClean="0"/>
              <a:t>series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2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54" y="2311578"/>
            <a:ext cx="5258168" cy="35739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086892"/>
            <a:ext cx="5312574" cy="40233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Interferometers </a:t>
            </a:r>
            <a:r>
              <a:rPr lang="de-DE" sz="2400" dirty="0" err="1">
                <a:solidFill>
                  <a:schemeClr val="tx1"/>
                </a:solidFill>
              </a:rPr>
              <a:t>are</a:t>
            </a:r>
            <a:r>
              <a:rPr lang="de-DE" sz="2400" dirty="0">
                <a:solidFill>
                  <a:schemeClr val="tx1"/>
                </a:solidFill>
              </a:rPr>
              <a:t> simple but </a:t>
            </a:r>
            <a:r>
              <a:rPr lang="de-DE" sz="2400" dirty="0" err="1">
                <a:solidFill>
                  <a:schemeClr val="tx1"/>
                </a:solidFill>
              </a:rPr>
              <a:t>very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precise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detectors</a:t>
            </a:r>
            <a:endParaRPr lang="de-DE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2400" dirty="0">
                <a:solidFill>
                  <a:schemeClr val="tx1"/>
                </a:solidFill>
              </a:rPr>
              <a:t>The </a:t>
            </a:r>
            <a:r>
              <a:rPr lang="de-DE" sz="2400" dirty="0" err="1">
                <a:solidFill>
                  <a:schemeClr val="tx1"/>
                </a:solidFill>
              </a:rPr>
              <a:t>reached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sensitivity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comparable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to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state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art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experiments</a:t>
            </a:r>
            <a:endParaRPr lang="de-DE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chemeClr val="tx1"/>
                </a:solidFill>
              </a:rPr>
              <a:t>Skills: </a:t>
            </a:r>
            <a:r>
              <a:rPr lang="de-DE" sz="2400" dirty="0">
                <a:solidFill>
                  <a:schemeClr val="tx1"/>
                </a:solidFill>
              </a:rPr>
              <a:t>Beam </a:t>
            </a:r>
            <a:r>
              <a:rPr lang="de-DE" sz="2400" dirty="0" err="1">
                <a:solidFill>
                  <a:schemeClr val="tx1"/>
                </a:solidFill>
              </a:rPr>
              <a:t>walking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 smtClean="0">
                <a:solidFill>
                  <a:schemeClr val="tx1"/>
                </a:solidFill>
              </a:rPr>
              <a:t>working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with</a:t>
            </a:r>
            <a:r>
              <a:rPr lang="de-DE" sz="2400" dirty="0" smtClean="0">
                <a:solidFill>
                  <a:schemeClr val="tx1"/>
                </a:solidFill>
              </a:rPr>
              <a:t> a </a:t>
            </a:r>
            <a:r>
              <a:rPr lang="de-DE" sz="2400" dirty="0" err="1" smtClean="0">
                <a:solidFill>
                  <a:schemeClr val="tx1"/>
                </a:solidFill>
              </a:rPr>
              <a:t>spectrum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analyzer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general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working</a:t>
            </a:r>
            <a:r>
              <a:rPr lang="de-DE" sz="2400" dirty="0">
                <a:solidFill>
                  <a:schemeClr val="tx1"/>
                </a:solidFill>
              </a:rPr>
              <a:t> in </a:t>
            </a:r>
            <a:r>
              <a:rPr lang="de-DE" sz="2400" dirty="0" err="1">
                <a:solidFill>
                  <a:schemeClr val="tx1"/>
                </a:solidFill>
              </a:rPr>
              <a:t>the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laboratory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2C82-7F2E-4022-8990-3E2EA78A8706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9417942" y="2695604"/>
            <a:ext cx="23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Path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difference</a:t>
            </a:r>
            <a:r>
              <a:rPr lang="de-DE" sz="2400" dirty="0"/>
              <a:t> </a:t>
            </a:r>
          </a:p>
          <a:p>
            <a:pPr algn="ctr"/>
            <a:r>
              <a:rPr lang="de-DE" sz="2400" dirty="0"/>
              <a:t>x =2.5 </a:t>
            </a:r>
            <a:r>
              <a:rPr lang="de-DE" sz="2400" dirty="0" err="1"/>
              <a:t>pm</a:t>
            </a:r>
            <a:endParaRPr lang="en-US" sz="2400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9451818" y="2779415"/>
            <a:ext cx="344032" cy="18106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097280" y="1234360"/>
            <a:ext cx="4340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/>
              <a:t>What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students</a:t>
            </a:r>
            <a:r>
              <a:rPr lang="de-DE" sz="3200" dirty="0"/>
              <a:t> </a:t>
            </a:r>
            <a:r>
              <a:rPr lang="de-DE" sz="3200" dirty="0" err="1"/>
              <a:t>learn</a:t>
            </a:r>
            <a:r>
              <a:rPr lang="de-DE" sz="3200" dirty="0"/>
              <a:t>: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17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</a:t>
            </a:r>
            <a:r>
              <a:rPr lang="de-DE" dirty="0" err="1"/>
              <a:t>to</a:t>
            </a:r>
            <a:r>
              <a:rPr lang="de-DE" dirty="0"/>
              <a:t> modern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physics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57F1E4F-1CFF-5643-939E-217C01CDF565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1097279" y="4188653"/>
            <a:ext cx="40378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GW-</a:t>
            </a:r>
            <a:r>
              <a:rPr lang="de-DE" sz="2800" dirty="0" err="1"/>
              <a:t>detector</a:t>
            </a:r>
            <a:r>
              <a:rPr lang="de-DE" sz="2000" dirty="0"/>
              <a:t> (</a:t>
            </a:r>
            <a:r>
              <a:rPr lang="de-DE" sz="2000" dirty="0" err="1"/>
              <a:t>very</a:t>
            </a:r>
            <a:r>
              <a:rPr lang="de-DE" sz="2000" dirty="0"/>
              <a:t> </a:t>
            </a:r>
            <a:r>
              <a:rPr lang="de-DE" sz="2000" dirty="0" err="1"/>
              <a:t>big</a:t>
            </a:r>
            <a:r>
              <a:rPr lang="de-DE" sz="2000" dirty="0"/>
              <a:t> </a:t>
            </a:r>
            <a:r>
              <a:rPr lang="de-DE" sz="2000" dirty="0" err="1" smtClean="0"/>
              <a:t>interferometers</a:t>
            </a:r>
            <a:r>
              <a:rPr lang="de-DE" sz="2000" dirty="0" smtClean="0"/>
              <a:t>): Can </a:t>
            </a:r>
            <a:r>
              <a:rPr lang="de-DE" sz="2000" dirty="0" err="1"/>
              <a:t>measure</a:t>
            </a:r>
            <a:r>
              <a:rPr lang="de-DE" sz="2000" dirty="0"/>
              <a:t> </a:t>
            </a:r>
            <a:r>
              <a:rPr lang="de-DE" sz="2000" dirty="0" err="1"/>
              <a:t>path</a:t>
            </a:r>
            <a:r>
              <a:rPr lang="de-DE" sz="2000" dirty="0"/>
              <a:t> </a:t>
            </a:r>
            <a:r>
              <a:rPr lang="de-DE" sz="2000" dirty="0" err="1"/>
              <a:t>length</a:t>
            </a:r>
            <a:r>
              <a:rPr lang="de-DE" sz="2000" dirty="0"/>
              <a:t> </a:t>
            </a:r>
            <a:r>
              <a:rPr lang="de-DE" sz="2000" dirty="0" err="1"/>
              <a:t>differences</a:t>
            </a:r>
            <a:r>
              <a:rPr lang="de-DE" sz="2000" dirty="0"/>
              <a:t> </a:t>
            </a:r>
            <a:r>
              <a:rPr lang="de-DE" sz="2000" dirty="0" err="1"/>
              <a:t>below</a:t>
            </a:r>
            <a:r>
              <a:rPr lang="de-DE" sz="2000" dirty="0"/>
              <a:t> 1am </a:t>
            </a:r>
            <a:endParaRPr lang="en-US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09454" y="5509954"/>
            <a:ext cx="3413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Noble </a:t>
            </a:r>
            <a:r>
              <a:rPr lang="de-DE" sz="3200" dirty="0" err="1"/>
              <a:t>prize</a:t>
            </a:r>
            <a:r>
              <a:rPr lang="de-DE" sz="3200" dirty="0"/>
              <a:t> in 2017</a:t>
            </a:r>
            <a:endParaRPr lang="en-US" sz="3200" dirty="0"/>
          </a:p>
        </p:txBody>
      </p:sp>
      <p:sp>
        <p:nvSpPr>
          <p:cNvPr id="8" name="AutoShape 4" descr="LIGO-Spiegel-DSCF2525.webp (2000×150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nhaltsplatzhalter 10"/>
          <p:cNvPicPr>
            <a:picLocks noChangeAspect="1"/>
          </p:cNvPicPr>
          <p:nvPr/>
        </p:nvPicPr>
        <p:blipFill rotWithShape="1">
          <a:blip r:embed="rId2"/>
          <a:srcRect l="17587" t="19905" r="13478" b="10415"/>
          <a:stretch/>
        </p:blipFill>
        <p:spPr>
          <a:xfrm>
            <a:off x="7480557" y="1451744"/>
            <a:ext cx="2744928" cy="243691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154049" y="4130090"/>
            <a:ext cx="4381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SiNi-membranes</a:t>
            </a:r>
            <a:r>
              <a:rPr lang="de-DE" sz="2800" dirty="0" smtClean="0"/>
              <a:t>: </a:t>
            </a:r>
            <a:r>
              <a:rPr lang="en-US" sz="2000" dirty="0" smtClean="0"/>
              <a:t>Microelectromechanical </a:t>
            </a:r>
            <a:r>
              <a:rPr lang="en-US" sz="2000" dirty="0"/>
              <a:t>systems (MEMS) as </a:t>
            </a:r>
            <a:r>
              <a:rPr lang="en-US" sz="2000" dirty="0" smtClean="0"/>
              <a:t>cryogenic pressure </a:t>
            </a:r>
            <a:r>
              <a:rPr lang="en-US" sz="2000" dirty="0"/>
              <a:t>sensors, </a:t>
            </a:r>
            <a:r>
              <a:rPr lang="en-US" sz="2000" dirty="0" smtClean="0"/>
              <a:t>accelerometers </a:t>
            </a:r>
            <a:r>
              <a:rPr lang="en-US" sz="2000" dirty="0"/>
              <a:t>or </a:t>
            </a:r>
            <a:r>
              <a:rPr lang="en-US" sz="2000" dirty="0" smtClean="0"/>
              <a:t>gyroscopes</a:t>
            </a:r>
            <a:endParaRPr lang="en-US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" y="1211169"/>
            <a:ext cx="5259058" cy="2918066"/>
          </a:xfrm>
          <a:prstGeom prst="rect">
            <a:avLst/>
          </a:prstGeom>
        </p:spPr>
      </p:pic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fld id="{E67E2C82-7F2E-4022-8990-3E2EA78A8706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87256" y="997862"/>
            <a:ext cx="2485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Source: [</a:t>
            </a:r>
            <a:r>
              <a:rPr lang="en-US" sz="1400" dirty="0" smtClean="0"/>
              <a:t>Caltech/MIT/LIGO Lab]</a:t>
            </a:r>
            <a:endParaRPr lang="en-US" sz="1400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802432" y="5821378"/>
            <a:ext cx="589694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Grading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726-4C40-45F4-88CD-5E2489E6171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0AD08A3D-6BCA-9B2C-E2B9-B96121BD8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024328"/>
              </p:ext>
            </p:extLst>
          </p:nvPr>
        </p:nvGraphicFramePr>
        <p:xfrm>
          <a:off x="3214511" y="2946575"/>
          <a:ext cx="668594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099">
                  <a:extLst>
                    <a:ext uri="{9D8B030D-6E8A-4147-A177-3AD203B41FA5}">
                      <a16:colId xmlns:a16="http://schemas.microsoft.com/office/drawing/2014/main" val="2944755881"/>
                    </a:ext>
                  </a:extLst>
                </a:gridCol>
                <a:gridCol w="1593930">
                  <a:extLst>
                    <a:ext uri="{9D8B030D-6E8A-4147-A177-3AD203B41FA5}">
                      <a16:colId xmlns:a16="http://schemas.microsoft.com/office/drawing/2014/main" val="2505008834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4198882405"/>
                    </a:ext>
                  </a:extLst>
                </a:gridCol>
                <a:gridCol w="1272619">
                  <a:extLst>
                    <a:ext uri="{9D8B030D-6E8A-4147-A177-3AD203B41FA5}">
                      <a16:colId xmlns:a16="http://schemas.microsoft.com/office/drawing/2014/main" val="598727198"/>
                    </a:ext>
                  </a:extLst>
                </a:gridCol>
                <a:gridCol w="1190120">
                  <a:extLst>
                    <a:ext uri="{9D8B030D-6E8A-4147-A177-3AD203B41FA5}">
                      <a16:colId xmlns:a16="http://schemas.microsoft.com/office/drawing/2014/main" val="463183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Theory /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Setup / experimental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Data taking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Protokol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26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257455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097280" y="3128870"/>
            <a:ext cx="176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=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endParaRPr lang="de-DE" dirty="0" smtClean="0"/>
          </a:p>
          <a:p>
            <a:r>
              <a:rPr lang="de-DE" dirty="0" smtClean="0"/>
              <a:t>5 = </a:t>
            </a:r>
            <a:r>
              <a:rPr lang="de-DE" dirty="0" err="1" smtClean="0"/>
              <a:t>very</a:t>
            </a:r>
            <a:r>
              <a:rPr lang="de-DE" dirty="0" smtClean="0"/>
              <a:t>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8387" y="253186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de-DE" sz="6600" dirty="0" err="1"/>
              <a:t>Thank</a:t>
            </a:r>
            <a:r>
              <a:rPr lang="de-DE" sz="6600" dirty="0"/>
              <a:t> </a:t>
            </a:r>
            <a:r>
              <a:rPr lang="de-DE" sz="6600" dirty="0" err="1"/>
              <a:t>you</a:t>
            </a:r>
            <a:r>
              <a:rPr lang="de-DE" sz="6600" dirty="0"/>
              <a:t> </a:t>
            </a:r>
            <a:r>
              <a:rPr lang="de-DE" sz="6600" dirty="0" err="1"/>
              <a:t>for</a:t>
            </a:r>
            <a:r>
              <a:rPr lang="de-DE" sz="6600" dirty="0"/>
              <a:t> </a:t>
            </a:r>
            <a:r>
              <a:rPr lang="de-DE" sz="6600" dirty="0" err="1"/>
              <a:t>your</a:t>
            </a:r>
            <a:r>
              <a:rPr lang="de-DE" sz="6600" dirty="0"/>
              <a:t> </a:t>
            </a:r>
            <a:r>
              <a:rPr lang="de-DE" sz="6600" dirty="0" err="1"/>
              <a:t>attention</a:t>
            </a:r>
            <a:r>
              <a:rPr lang="de-DE" sz="6600" dirty="0"/>
              <a:t>!</a:t>
            </a:r>
            <a:endParaRPr lang="en-US" sz="6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0566-E00F-4279-897B-D0B3D5F44FCD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</a:t>
            </a:r>
            <a:r>
              <a:rPr lang="de-DE" dirty="0" err="1"/>
              <a:t>to</a:t>
            </a:r>
            <a:r>
              <a:rPr lang="de-DE" dirty="0"/>
              <a:t> modern </a:t>
            </a:r>
            <a:r>
              <a:rPr lang="de-DE" dirty="0" err="1"/>
              <a:t>day</a:t>
            </a:r>
            <a:r>
              <a:rPr lang="de-DE" dirty="0"/>
              <a:t> </a:t>
            </a:r>
            <a:r>
              <a:rPr lang="de-DE" dirty="0" err="1"/>
              <a:t>physics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2F5B-6C19-4C47-90AC-3207B1A2460A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Inhaltsplatzhalt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81" y="2312520"/>
            <a:ext cx="3349313" cy="29417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013735" y="1890557"/>
            <a:ext cx="6554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SiNi-membranes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used</a:t>
            </a:r>
            <a:r>
              <a:rPr lang="de-DE" sz="3200" dirty="0"/>
              <a:t> in </a:t>
            </a:r>
            <a:r>
              <a:rPr lang="de-DE" sz="3200" dirty="0" err="1"/>
              <a:t>various</a:t>
            </a:r>
            <a:r>
              <a:rPr lang="de-DE" sz="3200" dirty="0"/>
              <a:t> </a:t>
            </a:r>
            <a:r>
              <a:rPr lang="de-DE" sz="3200" dirty="0" err="1"/>
              <a:t>applications</a:t>
            </a:r>
            <a:endParaRPr lang="de-DE" sz="3200" dirty="0"/>
          </a:p>
          <a:p>
            <a:endParaRPr lang="de-DE" sz="3200" dirty="0"/>
          </a:p>
          <a:p>
            <a:pPr marL="285750" indent="-285750">
              <a:buFontTx/>
              <a:buChar char="-"/>
            </a:pPr>
            <a:r>
              <a:rPr lang="en-US" sz="2400" dirty="0"/>
              <a:t>Microelectromechanical systems (MEMS) as pressure sensors, accelerometer or </a:t>
            </a:r>
            <a:r>
              <a:rPr lang="en-US" sz="2400" dirty="0" smtClean="0"/>
              <a:t>gyroscope</a:t>
            </a:r>
            <a:endParaRPr lang="en-US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176950" y="3066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3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Interferometry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78419" cy="4023360"/>
          </a:xfrm>
        </p:spPr>
        <p:txBody>
          <a:bodyPr/>
          <a:lstStyle/>
          <a:p>
            <a:r>
              <a:rPr lang="de-DE" sz="2400" dirty="0"/>
              <a:t>- </a:t>
            </a:r>
            <a:r>
              <a:rPr lang="de-DE" sz="2400" dirty="0" err="1"/>
              <a:t>Important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various</a:t>
            </a:r>
            <a:r>
              <a:rPr lang="de-DE" sz="2400" dirty="0"/>
              <a:t> </a:t>
            </a:r>
            <a:r>
              <a:rPr lang="de-DE" sz="2400" dirty="0" err="1"/>
              <a:t>physical</a:t>
            </a:r>
            <a:r>
              <a:rPr lang="de-DE" sz="2400" dirty="0"/>
              <a:t> </a:t>
            </a:r>
            <a:r>
              <a:rPr lang="de-DE" sz="2400" dirty="0" err="1"/>
              <a:t>applications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detect</a:t>
            </a:r>
            <a:r>
              <a:rPr lang="de-DE" sz="2400" dirty="0"/>
              <a:t> </a:t>
            </a:r>
            <a:r>
              <a:rPr lang="de-DE" sz="2400" dirty="0" err="1"/>
              <a:t>small</a:t>
            </a:r>
            <a:r>
              <a:rPr lang="de-DE" sz="2400" dirty="0"/>
              <a:t> </a:t>
            </a:r>
            <a:r>
              <a:rPr lang="de-DE" sz="2400" dirty="0" err="1"/>
              <a:t>path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changes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dirty="0"/>
              <a:t>  - Most </a:t>
            </a:r>
            <a:r>
              <a:rPr lang="de-DE" sz="2400" dirty="0" err="1"/>
              <a:t>famous</a:t>
            </a:r>
            <a:r>
              <a:rPr lang="de-DE" sz="2400" dirty="0"/>
              <a:t> </a:t>
            </a:r>
            <a:r>
              <a:rPr lang="de-DE" sz="2400" dirty="0" err="1"/>
              <a:t>recent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: GW </a:t>
            </a:r>
            <a:r>
              <a:rPr lang="de-DE" sz="2400" dirty="0" err="1"/>
              <a:t>detectors</a:t>
            </a:r>
            <a:r>
              <a:rPr lang="de-DE" sz="2400" dirty="0"/>
              <a:t> (LIGO,VIRGO)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6EA1-FB2E-4996-8936-0A6D2951E9D8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5734"/>
            <a:ext cx="5516821" cy="38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Interferometry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78419" cy="4023360"/>
          </a:xfrm>
        </p:spPr>
        <p:txBody>
          <a:bodyPr/>
          <a:lstStyle/>
          <a:p>
            <a:r>
              <a:rPr lang="de-DE" sz="2400" dirty="0"/>
              <a:t>- </a:t>
            </a:r>
            <a:r>
              <a:rPr lang="de-DE" sz="2400" dirty="0" err="1"/>
              <a:t>Important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various</a:t>
            </a:r>
            <a:r>
              <a:rPr lang="de-DE" sz="2400" dirty="0"/>
              <a:t> </a:t>
            </a:r>
            <a:r>
              <a:rPr lang="de-DE" sz="2400" dirty="0" err="1"/>
              <a:t>physical</a:t>
            </a:r>
            <a:r>
              <a:rPr lang="de-DE" sz="2400" dirty="0"/>
              <a:t> </a:t>
            </a:r>
            <a:r>
              <a:rPr lang="de-DE" sz="2400" dirty="0" err="1"/>
              <a:t>applications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detect</a:t>
            </a:r>
            <a:r>
              <a:rPr lang="de-DE" sz="2400" dirty="0"/>
              <a:t> </a:t>
            </a:r>
            <a:r>
              <a:rPr lang="de-DE" sz="2400" dirty="0" err="1"/>
              <a:t>small</a:t>
            </a:r>
            <a:r>
              <a:rPr lang="de-DE" sz="2400" dirty="0"/>
              <a:t> </a:t>
            </a:r>
            <a:r>
              <a:rPr lang="de-DE" sz="2400" dirty="0" err="1"/>
              <a:t>path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changes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dirty="0"/>
              <a:t>  - Most </a:t>
            </a:r>
            <a:r>
              <a:rPr lang="de-DE" sz="2400" dirty="0" err="1"/>
              <a:t>famous</a:t>
            </a:r>
            <a:r>
              <a:rPr lang="de-DE" sz="2400" dirty="0"/>
              <a:t> </a:t>
            </a:r>
            <a:r>
              <a:rPr lang="de-DE" sz="2400" dirty="0" err="1"/>
              <a:t>recent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: GW </a:t>
            </a:r>
            <a:r>
              <a:rPr lang="de-DE" sz="2400" dirty="0" err="1"/>
              <a:t>detectors</a:t>
            </a:r>
            <a:r>
              <a:rPr lang="de-DE" sz="2400" dirty="0"/>
              <a:t> (LIGO,VIRGO)</a:t>
            </a:r>
          </a:p>
          <a:p>
            <a:r>
              <a:rPr lang="de-DE" sz="2400" dirty="0"/>
              <a:t>-&gt; </a:t>
            </a:r>
            <a:r>
              <a:rPr lang="de-DE" sz="2400" dirty="0" err="1"/>
              <a:t>Detection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merger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black</a:t>
            </a:r>
            <a:r>
              <a:rPr lang="de-DE" sz="2400" dirty="0"/>
              <a:t> </a:t>
            </a:r>
            <a:r>
              <a:rPr lang="de-DE" sz="2400" dirty="0" err="1"/>
              <a:t>holes</a:t>
            </a:r>
            <a:endParaRPr lang="de-DE" sz="2400" dirty="0"/>
          </a:p>
          <a:p>
            <a:r>
              <a:rPr lang="de-DE" sz="2400" dirty="0"/>
              <a:t>-&gt; Noble </a:t>
            </a:r>
            <a:r>
              <a:rPr lang="de-DE" sz="2400" dirty="0" err="1"/>
              <a:t>prize</a:t>
            </a:r>
            <a:r>
              <a:rPr lang="de-DE" sz="2400" dirty="0"/>
              <a:t> in 2017</a:t>
            </a:r>
            <a:endParaRPr lang="en-US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F3A4-F23A-4435-A0FB-8B48CDFCCE6A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670" y="757181"/>
            <a:ext cx="3846638" cy="511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membrane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4009-F863-4857-B7EC-BE358644026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27627"/>
            <a:ext cx="5516821" cy="38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membrane</a:t>
            </a:r>
            <a:endParaRPr lang="en-US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985" y="1601926"/>
            <a:ext cx="2606345" cy="2289171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4009-F863-4857-B7EC-BE358644026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5" name="Gerade Verbindung mit Pfeil 14"/>
          <p:cNvCxnSpPr>
            <a:stCxn id="11" idx="1"/>
          </p:cNvCxnSpPr>
          <p:nvPr/>
        </p:nvCxnSpPr>
        <p:spPr>
          <a:xfrm flipH="1">
            <a:off x="5957180" y="2746512"/>
            <a:ext cx="1321805" cy="8115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431632" y="3906852"/>
            <a:ext cx="4301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Silicon-nitride </a:t>
            </a:r>
            <a:r>
              <a:rPr lang="de-DE" sz="2400" dirty="0" err="1"/>
              <a:t>membrane</a:t>
            </a:r>
            <a:endParaRPr lang="de-DE" sz="2400" dirty="0"/>
          </a:p>
          <a:p>
            <a:pPr algn="ctr"/>
            <a:endParaRPr lang="de-DE" dirty="0"/>
          </a:p>
          <a:p>
            <a:pPr algn="ctr"/>
            <a:r>
              <a:rPr lang="de-DE" dirty="0"/>
              <a:t>High Q-</a:t>
            </a:r>
            <a:r>
              <a:rPr lang="de-DE" dirty="0" err="1"/>
              <a:t>factor</a:t>
            </a:r>
            <a:endParaRPr lang="de-DE" dirty="0"/>
          </a:p>
          <a:p>
            <a:pPr algn="ctr"/>
            <a:r>
              <a:rPr lang="de-DE" dirty="0"/>
              <a:t>High </a:t>
            </a:r>
            <a:r>
              <a:rPr lang="de-DE" dirty="0" err="1"/>
              <a:t>resonance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(</a:t>
            </a:r>
            <a:r>
              <a:rPr lang="de-DE" dirty="0" err="1"/>
              <a:t>around</a:t>
            </a:r>
            <a:r>
              <a:rPr lang="de-DE" dirty="0"/>
              <a:t> 100 kHz)</a:t>
            </a:r>
          </a:p>
          <a:p>
            <a:pPr algn="ctr"/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cheap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easy </a:t>
            </a:r>
            <a:r>
              <a:rPr lang="de-DE" dirty="0" err="1"/>
              <a:t>to</a:t>
            </a:r>
            <a:r>
              <a:rPr lang="de-DE" dirty="0"/>
              <a:t> handle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" y="1828800"/>
            <a:ext cx="5516648" cy="3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Scientific </a:t>
            </a:r>
            <a:r>
              <a:rPr lang="de-DE" dirty="0" err="1" smtClean="0"/>
              <a:t>context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726-4C40-45F4-88CD-5E2489E6171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439202" y="951757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ILP 8</a:t>
            </a:r>
            <a:endParaRPr lang="en-US" sz="4800" dirty="0"/>
          </a:p>
        </p:txBody>
      </p:sp>
      <p:sp>
        <p:nvSpPr>
          <p:cNvPr id="27" name="Textfeld 26"/>
          <p:cNvSpPr txBox="1"/>
          <p:nvPr/>
        </p:nvSpPr>
        <p:spPr>
          <a:xfrm>
            <a:off x="1096242" y="2264499"/>
            <a:ext cx="318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Optics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interference</a:t>
            </a:r>
            <a:r>
              <a:rPr lang="de-DE" sz="2400" dirty="0" smtClean="0"/>
              <a:t> </a:t>
            </a:r>
            <a:endParaRPr lang="de-DE" sz="2400" dirty="0"/>
          </a:p>
          <a:p>
            <a:pPr algn="ctr"/>
            <a:r>
              <a:rPr lang="de-DE" sz="2400" dirty="0" err="1"/>
              <a:t>Gaussian</a:t>
            </a:r>
            <a:r>
              <a:rPr lang="de-DE" sz="2400" dirty="0"/>
              <a:t> </a:t>
            </a:r>
            <a:r>
              <a:rPr lang="de-DE" sz="2400" dirty="0" err="1" smtClean="0"/>
              <a:t>beams</a:t>
            </a:r>
            <a:endParaRPr lang="en-US" sz="2400" dirty="0"/>
          </a:p>
        </p:txBody>
      </p:sp>
      <p:sp>
        <p:nvSpPr>
          <p:cNvPr id="29" name="Textfeld 28"/>
          <p:cNvSpPr txBox="1"/>
          <p:nvPr/>
        </p:nvSpPr>
        <p:spPr>
          <a:xfrm>
            <a:off x="1490740" y="5391166"/>
            <a:ext cx="239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Physics II, III, VI</a:t>
            </a:r>
            <a:endParaRPr lang="en-US" sz="2800" dirty="0"/>
          </a:p>
        </p:txBody>
      </p:sp>
      <p:sp>
        <p:nvSpPr>
          <p:cNvPr id="7" name="Ellipse 6"/>
          <p:cNvSpPr/>
          <p:nvPr/>
        </p:nvSpPr>
        <p:spPr>
          <a:xfrm>
            <a:off x="5194217" y="951757"/>
            <a:ext cx="1806739" cy="854773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 descr="Gaussstrah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3" y="3229121"/>
            <a:ext cx="3922278" cy="202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do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93224" y="1845734"/>
            <a:ext cx="4862455" cy="4023360"/>
          </a:xfrm>
        </p:spPr>
        <p:txBody>
          <a:bodyPr/>
          <a:lstStyle/>
          <a:p>
            <a:r>
              <a:rPr lang="de-DE" sz="2400" dirty="0"/>
              <a:t>1-2 Days: Set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interferometer</a:t>
            </a:r>
            <a:r>
              <a:rPr lang="de-DE" sz="2400" dirty="0"/>
              <a:t>:</a:t>
            </a:r>
          </a:p>
          <a:p>
            <a:r>
              <a:rPr lang="de-DE" sz="2400" dirty="0"/>
              <a:t>- Beam </a:t>
            </a:r>
            <a:r>
              <a:rPr lang="de-DE" sz="2400" dirty="0" err="1"/>
              <a:t>walking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aligning</a:t>
            </a:r>
            <a:r>
              <a:rPr lang="de-DE" sz="2400" dirty="0"/>
              <a:t> beam </a:t>
            </a:r>
            <a:r>
              <a:rPr lang="de-DE" sz="2400" dirty="0" err="1"/>
              <a:t>path</a:t>
            </a:r>
            <a:endParaRPr lang="de-DE" sz="2400" dirty="0"/>
          </a:p>
          <a:p>
            <a:r>
              <a:rPr lang="de-DE" sz="2400" dirty="0"/>
              <a:t>- </a:t>
            </a:r>
            <a:r>
              <a:rPr lang="de-DE" sz="2400" dirty="0" err="1"/>
              <a:t>Learn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waveplates</a:t>
            </a:r>
            <a:r>
              <a:rPr lang="de-DE" sz="2400" dirty="0"/>
              <a:t> 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183D-60A2-4670-A2F7-DA6BD2E14FBE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Inhaltsplatzhalt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20" y="1846369"/>
            <a:ext cx="499702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do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93224" y="1845734"/>
            <a:ext cx="4862455" cy="4023360"/>
          </a:xfrm>
        </p:spPr>
        <p:txBody>
          <a:bodyPr/>
          <a:lstStyle/>
          <a:p>
            <a:r>
              <a:rPr lang="de-DE" sz="2400" dirty="0"/>
              <a:t>1-2 Days: Set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interferometer</a:t>
            </a:r>
            <a:r>
              <a:rPr lang="de-DE" sz="2400" dirty="0"/>
              <a:t>:</a:t>
            </a:r>
          </a:p>
          <a:p>
            <a:r>
              <a:rPr lang="de-DE" sz="2400" dirty="0"/>
              <a:t>- Beam </a:t>
            </a:r>
            <a:r>
              <a:rPr lang="de-DE" sz="2400" dirty="0" err="1"/>
              <a:t>walking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aligning</a:t>
            </a:r>
            <a:r>
              <a:rPr lang="de-DE" sz="2400" dirty="0"/>
              <a:t> beam </a:t>
            </a:r>
            <a:r>
              <a:rPr lang="de-DE" sz="2400" dirty="0" err="1"/>
              <a:t>path</a:t>
            </a:r>
            <a:endParaRPr lang="de-DE" sz="2400" dirty="0"/>
          </a:p>
          <a:p>
            <a:r>
              <a:rPr lang="de-DE" sz="2400" dirty="0"/>
              <a:t>- </a:t>
            </a:r>
            <a:r>
              <a:rPr lang="de-DE" sz="2400" dirty="0" err="1"/>
              <a:t>Learn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waveplates</a:t>
            </a:r>
            <a:r>
              <a:rPr lang="de-DE" sz="2400" dirty="0"/>
              <a:t> </a:t>
            </a:r>
          </a:p>
          <a:p>
            <a:r>
              <a:rPr lang="de-DE" sz="2400" dirty="0"/>
              <a:t>- </a:t>
            </a:r>
            <a:r>
              <a:rPr lang="de-DE" sz="2400" dirty="0" err="1"/>
              <a:t>Measure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optimize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interference</a:t>
            </a:r>
            <a:r>
              <a:rPr lang="de-DE" sz="2400" dirty="0"/>
              <a:t> </a:t>
            </a:r>
            <a:r>
              <a:rPr lang="de-DE" sz="2400" dirty="0" err="1"/>
              <a:t>signal</a:t>
            </a:r>
            <a:r>
              <a:rPr lang="de-DE" sz="2400" dirty="0"/>
              <a:t> 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858-C32B-4C9A-B4A9-8DF5D1614D8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Inhaltsplatzhalt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20" y="1846369"/>
            <a:ext cx="4997024" cy="40227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82" y="4158393"/>
            <a:ext cx="3988013" cy="20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40" y="2737227"/>
            <a:ext cx="5238109" cy="3240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do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2108" y="1845734"/>
            <a:ext cx="6683572" cy="4023360"/>
          </a:xfrm>
        </p:spPr>
        <p:txBody>
          <a:bodyPr/>
          <a:lstStyle/>
          <a:p>
            <a:r>
              <a:rPr lang="de-DE" sz="2800" dirty="0"/>
              <a:t>2 Days: </a:t>
            </a:r>
            <a:r>
              <a:rPr lang="de-DE" sz="2800" dirty="0" err="1"/>
              <a:t>Characterize</a:t>
            </a:r>
            <a:r>
              <a:rPr lang="de-DE" sz="2800" dirty="0"/>
              <a:t> </a:t>
            </a:r>
            <a:r>
              <a:rPr lang="de-DE" sz="2800" dirty="0" err="1"/>
              <a:t>membrane</a:t>
            </a:r>
            <a:r>
              <a:rPr lang="de-DE" sz="2800" dirty="0"/>
              <a:t>:</a:t>
            </a:r>
          </a:p>
          <a:p>
            <a:r>
              <a:rPr lang="de-DE" dirty="0"/>
              <a:t>- </a:t>
            </a:r>
            <a:r>
              <a:rPr lang="de-DE" dirty="0" err="1"/>
              <a:t>Measure</a:t>
            </a:r>
            <a:r>
              <a:rPr lang="de-DE" dirty="0"/>
              <a:t> a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vibrational</a:t>
            </a:r>
            <a:r>
              <a:rPr lang="de-DE" dirty="0"/>
              <a:t>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membrane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9E1-2F18-4A04-A4A2-575E2E56D23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Inhaltsplatzhalt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91720"/>
            <a:ext cx="3165919" cy="254864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232088" y="4282289"/>
            <a:ext cx="959666" cy="7695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do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2108" y="1845734"/>
            <a:ext cx="6683572" cy="4023360"/>
          </a:xfrm>
        </p:spPr>
        <p:txBody>
          <a:bodyPr/>
          <a:lstStyle/>
          <a:p>
            <a:r>
              <a:rPr lang="de-DE" sz="2800" dirty="0"/>
              <a:t>2 Days: </a:t>
            </a:r>
            <a:r>
              <a:rPr lang="de-DE" sz="2800" dirty="0" err="1"/>
              <a:t>Characterize</a:t>
            </a:r>
            <a:r>
              <a:rPr lang="de-DE" sz="2800" dirty="0"/>
              <a:t> </a:t>
            </a:r>
            <a:r>
              <a:rPr lang="de-DE" sz="2800" dirty="0" err="1"/>
              <a:t>membrane</a:t>
            </a:r>
            <a:r>
              <a:rPr lang="de-DE" sz="2800" dirty="0"/>
              <a:t> </a:t>
            </a:r>
            <a:r>
              <a:rPr lang="de-DE" sz="2800" dirty="0" err="1"/>
              <a:t>vibrations</a:t>
            </a:r>
            <a:r>
              <a:rPr lang="de-DE" sz="2800" dirty="0"/>
              <a:t>:</a:t>
            </a:r>
          </a:p>
          <a:p>
            <a:r>
              <a:rPr lang="de-DE" dirty="0"/>
              <a:t>- </a:t>
            </a:r>
            <a:r>
              <a:rPr lang="de-DE" dirty="0" err="1"/>
              <a:t>Measure</a:t>
            </a:r>
            <a:r>
              <a:rPr lang="de-DE" dirty="0"/>
              <a:t> a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vibrational</a:t>
            </a:r>
            <a:r>
              <a:rPr lang="de-DE" dirty="0"/>
              <a:t>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membrane</a:t>
            </a:r>
            <a:endParaRPr lang="de-DE" dirty="0"/>
          </a:p>
          <a:p>
            <a:pPr>
              <a:lnSpc>
                <a:spcPct val="50000"/>
              </a:lnSpc>
            </a:pPr>
            <a:r>
              <a:rPr lang="de-DE" dirty="0"/>
              <a:t>- </a:t>
            </a:r>
            <a:r>
              <a:rPr lang="de-DE" dirty="0" err="1"/>
              <a:t>Characterize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 </a:t>
            </a:r>
          </a:p>
          <a:p>
            <a:pPr>
              <a:lnSpc>
                <a:spcPct val="50000"/>
              </a:lnSpc>
            </a:pPr>
            <a:r>
              <a:rPr lang="de-DE" dirty="0"/>
              <a:t>at different </a:t>
            </a:r>
            <a:r>
              <a:rPr lang="de-DE" dirty="0" err="1"/>
              <a:t>pressures</a:t>
            </a:r>
            <a:r>
              <a:rPr lang="de-DE" dirty="0"/>
              <a:t>: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Q-</a:t>
            </a:r>
            <a:r>
              <a:rPr lang="de-DE" dirty="0" err="1"/>
              <a:t>Factor</a:t>
            </a:r>
            <a:endParaRPr lang="de-DE" dirty="0"/>
          </a:p>
          <a:p>
            <a:pPr lvl="1">
              <a:lnSpc>
                <a:spcPct val="100000"/>
              </a:lnSpc>
            </a:pPr>
            <a:r>
              <a:rPr lang="de-DE" dirty="0"/>
              <a:t>Ring-down</a:t>
            </a:r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46D2-6928-4669-9BBB-1353A7BDE6B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Inhaltsplatzhalt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91720"/>
            <a:ext cx="3165919" cy="254864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783" y="2838019"/>
            <a:ext cx="4468450" cy="28789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730137" y="3790712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Low </a:t>
            </a:r>
            <a:r>
              <a:rPr lang="de-DE" dirty="0" err="1">
                <a:solidFill>
                  <a:srgbClr val="FF0000"/>
                </a:solidFill>
              </a:rPr>
              <a:t>pressure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30137" y="4465626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High </a:t>
            </a:r>
            <a:r>
              <a:rPr lang="de-DE" dirty="0" err="1">
                <a:solidFill>
                  <a:srgbClr val="0070C0"/>
                </a:solidFill>
              </a:rPr>
              <a:t>pressure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32088" y="4282289"/>
            <a:ext cx="959666" cy="7695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do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2108" y="1845734"/>
            <a:ext cx="6683572" cy="4023360"/>
          </a:xfrm>
        </p:spPr>
        <p:txBody>
          <a:bodyPr/>
          <a:lstStyle/>
          <a:p>
            <a:r>
              <a:rPr lang="de-DE" sz="2800" dirty="0"/>
              <a:t>2 Days: </a:t>
            </a:r>
            <a:r>
              <a:rPr lang="de-DE" sz="2800" dirty="0" err="1"/>
              <a:t>Characterize</a:t>
            </a:r>
            <a:r>
              <a:rPr lang="de-DE" sz="2800" dirty="0"/>
              <a:t> </a:t>
            </a:r>
            <a:r>
              <a:rPr lang="de-DE" sz="2800" dirty="0" err="1"/>
              <a:t>membrane</a:t>
            </a:r>
            <a:r>
              <a:rPr lang="de-DE" sz="2800" dirty="0"/>
              <a:t> </a:t>
            </a:r>
            <a:r>
              <a:rPr lang="de-DE" sz="2800" dirty="0" err="1"/>
              <a:t>vibrations</a:t>
            </a:r>
            <a:r>
              <a:rPr lang="de-DE" sz="2800" dirty="0"/>
              <a:t>:</a:t>
            </a:r>
          </a:p>
          <a:p>
            <a:r>
              <a:rPr lang="de-DE" dirty="0"/>
              <a:t>- </a:t>
            </a:r>
            <a:r>
              <a:rPr lang="de-DE" dirty="0" err="1"/>
              <a:t>Measure</a:t>
            </a:r>
            <a:r>
              <a:rPr lang="de-DE" dirty="0"/>
              <a:t> a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vibrational</a:t>
            </a:r>
            <a:r>
              <a:rPr lang="de-DE" dirty="0"/>
              <a:t> </a:t>
            </a:r>
            <a:r>
              <a:rPr lang="de-DE" dirty="0" err="1"/>
              <a:t>modes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membrane</a:t>
            </a:r>
            <a:endParaRPr lang="de-DE" dirty="0"/>
          </a:p>
          <a:p>
            <a:pPr>
              <a:lnSpc>
                <a:spcPct val="50000"/>
              </a:lnSpc>
            </a:pPr>
            <a:r>
              <a:rPr lang="de-DE" dirty="0"/>
              <a:t>- </a:t>
            </a:r>
            <a:r>
              <a:rPr lang="de-DE" dirty="0" err="1"/>
              <a:t>Characterize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 </a:t>
            </a:r>
          </a:p>
          <a:p>
            <a:pPr>
              <a:lnSpc>
                <a:spcPct val="50000"/>
              </a:lnSpc>
            </a:pPr>
            <a:r>
              <a:rPr lang="de-DE" dirty="0"/>
              <a:t>at different </a:t>
            </a:r>
            <a:r>
              <a:rPr lang="de-DE" dirty="0" err="1"/>
              <a:t>pressures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  -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constant</a:t>
            </a:r>
            <a:endParaRPr lang="de-DE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1179-C3F4-4955-95B8-C533DD72D817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nhaltsplatzhalt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591720"/>
            <a:ext cx="3165919" cy="254864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232088" y="4282289"/>
            <a:ext cx="959666" cy="76954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80" y="4282290"/>
            <a:ext cx="4258829" cy="137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244199" cy="4023360"/>
          </a:xfrm>
        </p:spPr>
        <p:txBody>
          <a:bodyPr/>
          <a:lstStyle/>
          <a:p>
            <a:r>
              <a:rPr lang="de-DE" dirty="0"/>
              <a:t>- Plot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spectrum</a:t>
            </a:r>
            <a:endParaRPr lang="de-DE" dirty="0"/>
          </a:p>
          <a:p>
            <a:pPr lvl="1"/>
            <a:r>
              <a:rPr lang="de-DE" dirty="0"/>
              <a:t>Spot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modes</a:t>
            </a:r>
            <a:endParaRPr lang="de-DE" dirty="0"/>
          </a:p>
          <a:p>
            <a:pPr lvl="1"/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theoretical</a:t>
            </a:r>
            <a:r>
              <a:rPr lang="de-DE" dirty="0"/>
              <a:t> </a:t>
            </a:r>
            <a:r>
              <a:rPr lang="de-DE" dirty="0" err="1"/>
              <a:t>prediction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0A87-0389-44F2-AEAA-70D738DEA4E6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686" y="1845734"/>
            <a:ext cx="6863994" cy="389625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269117" y="215243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1,1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374575" y="208582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2,1 / </a:t>
            </a:r>
          </a:p>
          <a:p>
            <a:r>
              <a:rPr lang="de-DE" dirty="0"/>
              <a:t>1,2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675600" y="21433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2,2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8508989" y="22704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3,1</a:t>
            </a:r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>
            <a:off x="5223850" y="2152438"/>
            <a:ext cx="552261" cy="360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7637675" y="2143385"/>
            <a:ext cx="552261" cy="360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8471064" y="2279547"/>
            <a:ext cx="552261" cy="360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6346000" y="2114605"/>
            <a:ext cx="552261" cy="58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244199" cy="4023360"/>
          </a:xfrm>
        </p:spPr>
        <p:txBody>
          <a:bodyPr/>
          <a:lstStyle/>
          <a:p>
            <a:r>
              <a:rPr lang="de-DE" dirty="0"/>
              <a:t>- Plot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spectrum</a:t>
            </a:r>
            <a:endParaRPr lang="de-DE" dirty="0"/>
          </a:p>
          <a:p>
            <a:r>
              <a:rPr lang="de-DE" dirty="0"/>
              <a:t>- Ring down </a:t>
            </a:r>
            <a:r>
              <a:rPr lang="de-DE" dirty="0" err="1"/>
              <a:t>for</a:t>
            </a:r>
            <a:r>
              <a:rPr lang="de-DE" dirty="0"/>
              <a:t> Q-</a:t>
            </a:r>
            <a:r>
              <a:rPr lang="de-DE" dirty="0" err="1"/>
              <a:t>factor</a:t>
            </a:r>
            <a:endParaRPr lang="de-DE" dirty="0"/>
          </a:p>
          <a:p>
            <a:pPr lvl="1"/>
            <a:r>
              <a:rPr lang="de-DE" dirty="0"/>
              <a:t>Lin. Reg.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traces</a:t>
            </a:r>
            <a:endParaRPr lang="de-DE" dirty="0"/>
          </a:p>
          <a:p>
            <a:pPr lvl="1"/>
            <a:r>
              <a:rPr lang="de-DE" dirty="0" err="1"/>
              <a:t>Slope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Q-</a:t>
            </a:r>
            <a:r>
              <a:rPr lang="de-DE" dirty="0" err="1"/>
              <a:t>Factor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D59A-FBD4-4C89-93A9-1E505EC540DE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854" y="1990165"/>
            <a:ext cx="6512658" cy="41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244199" cy="4023360"/>
          </a:xfrm>
        </p:spPr>
        <p:txBody>
          <a:bodyPr/>
          <a:lstStyle/>
          <a:p>
            <a:r>
              <a:rPr lang="de-DE" dirty="0"/>
              <a:t>- Plot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spectrum</a:t>
            </a:r>
            <a:endParaRPr lang="de-DE" dirty="0"/>
          </a:p>
          <a:p>
            <a:r>
              <a:rPr lang="de-DE" dirty="0"/>
              <a:t>- Ring down </a:t>
            </a:r>
            <a:r>
              <a:rPr lang="de-DE" dirty="0" err="1"/>
              <a:t>for</a:t>
            </a:r>
            <a:r>
              <a:rPr lang="de-DE" dirty="0"/>
              <a:t> Q-</a:t>
            </a:r>
            <a:r>
              <a:rPr lang="de-DE" dirty="0" err="1"/>
              <a:t>factor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pm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02E-5314-4086-931A-10F05BF1C4CA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479" y="1845734"/>
            <a:ext cx="6273761" cy="425719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424363" y="2759869"/>
            <a:ext cx="138584" cy="73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7940040" y="2257636"/>
            <a:ext cx="1028700" cy="19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8109986" y="3525019"/>
            <a:ext cx="3010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Path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difference</a:t>
            </a:r>
            <a:r>
              <a:rPr lang="de-DE" sz="2400" dirty="0"/>
              <a:t> </a:t>
            </a:r>
          </a:p>
          <a:p>
            <a:pPr algn="ctr"/>
            <a:r>
              <a:rPr lang="de-DE" sz="2400" dirty="0"/>
              <a:t>x =2.5 </a:t>
            </a:r>
            <a:r>
              <a:rPr lang="de-DE" sz="2400" dirty="0" err="1"/>
              <a:t>pm</a:t>
            </a:r>
            <a:endParaRPr lang="en-US" sz="2400" dirty="0"/>
          </a:p>
        </p:txBody>
      </p:sp>
      <p:sp>
        <p:nvSpPr>
          <p:cNvPr id="12" name="Rechteck 11"/>
          <p:cNvSpPr/>
          <p:nvPr/>
        </p:nvSpPr>
        <p:spPr>
          <a:xfrm>
            <a:off x="5407342" y="2018904"/>
            <a:ext cx="399098" cy="150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5345915" y="1940326"/>
            <a:ext cx="597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12</a:t>
            </a:r>
            <a:endParaRPr lang="en-US" sz="14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6" y="3940518"/>
            <a:ext cx="3034565" cy="21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Scientific </a:t>
            </a:r>
            <a:r>
              <a:rPr lang="de-DE" dirty="0" err="1" smtClean="0"/>
              <a:t>context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726-4C40-45F4-88CD-5E2489E6171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439202" y="951757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ILP 8</a:t>
            </a:r>
            <a:endParaRPr lang="en-US" sz="4800" dirty="0"/>
          </a:p>
        </p:txBody>
      </p:sp>
      <p:sp>
        <p:nvSpPr>
          <p:cNvPr id="27" name="Textfeld 26"/>
          <p:cNvSpPr txBox="1"/>
          <p:nvPr/>
        </p:nvSpPr>
        <p:spPr>
          <a:xfrm>
            <a:off x="1096242" y="2264499"/>
            <a:ext cx="318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Optics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interference</a:t>
            </a:r>
            <a:r>
              <a:rPr lang="de-DE" sz="2400" dirty="0" smtClean="0"/>
              <a:t> </a:t>
            </a:r>
            <a:endParaRPr lang="de-DE" sz="2400" dirty="0"/>
          </a:p>
          <a:p>
            <a:pPr algn="ctr"/>
            <a:r>
              <a:rPr lang="de-DE" sz="2400" dirty="0" err="1"/>
              <a:t>Gaussian</a:t>
            </a:r>
            <a:r>
              <a:rPr lang="de-DE" sz="2400" dirty="0"/>
              <a:t> </a:t>
            </a:r>
            <a:r>
              <a:rPr lang="de-DE" sz="2400" dirty="0" err="1" smtClean="0"/>
              <a:t>beams</a:t>
            </a:r>
            <a:endParaRPr lang="en-US" sz="2400" dirty="0"/>
          </a:p>
        </p:txBody>
      </p:sp>
      <p:sp>
        <p:nvSpPr>
          <p:cNvPr id="29" name="Textfeld 28"/>
          <p:cNvSpPr txBox="1"/>
          <p:nvPr/>
        </p:nvSpPr>
        <p:spPr>
          <a:xfrm>
            <a:off x="1490740" y="5391166"/>
            <a:ext cx="239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Physics II, III, VI</a:t>
            </a:r>
            <a:endParaRPr lang="en-US" sz="2800" dirty="0"/>
          </a:p>
        </p:txBody>
      </p:sp>
      <p:sp>
        <p:nvSpPr>
          <p:cNvPr id="7" name="Ellipse 6"/>
          <p:cNvSpPr/>
          <p:nvPr/>
        </p:nvSpPr>
        <p:spPr>
          <a:xfrm>
            <a:off x="5194217" y="951757"/>
            <a:ext cx="1806739" cy="854773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 descr="Gaussstrah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3" y="3229121"/>
            <a:ext cx="3922278" cy="202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903390" y="2279887"/>
            <a:ext cx="35645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300" dirty="0"/>
              <a:t> </a:t>
            </a:r>
            <a:r>
              <a:rPr lang="de-DE" sz="2300" dirty="0" err="1"/>
              <a:t>Transferfunctions</a:t>
            </a:r>
            <a:r>
              <a:rPr lang="de-DE" sz="2300" dirty="0"/>
              <a:t> </a:t>
            </a:r>
          </a:p>
          <a:p>
            <a:pPr algn="ctr"/>
            <a:r>
              <a:rPr lang="de-DE" sz="2300" dirty="0" err="1" smtClean="0"/>
              <a:t>Damped</a:t>
            </a:r>
            <a:r>
              <a:rPr lang="de-DE" sz="2300" dirty="0" smtClean="0"/>
              <a:t> </a:t>
            </a:r>
            <a:r>
              <a:rPr lang="de-DE" sz="2300" dirty="0" err="1" smtClean="0"/>
              <a:t>harmonic</a:t>
            </a:r>
            <a:r>
              <a:rPr lang="de-DE" sz="2300" dirty="0" smtClean="0"/>
              <a:t> </a:t>
            </a:r>
            <a:r>
              <a:rPr lang="de-DE" sz="2300" dirty="0" err="1" smtClean="0"/>
              <a:t>oscillator</a:t>
            </a:r>
            <a:endParaRPr lang="de-DE" sz="23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8935482" y="5391166"/>
            <a:ext cx="192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Physics</a:t>
            </a:r>
            <a:r>
              <a:rPr lang="de-DE" sz="2800" dirty="0"/>
              <a:t> </a:t>
            </a:r>
            <a:r>
              <a:rPr lang="de-DE" sz="2800" dirty="0" smtClean="0"/>
              <a:t>II, III</a:t>
            </a:r>
            <a:endParaRPr lang="en-US" sz="28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793" y="3080106"/>
            <a:ext cx="3941270" cy="22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Scientific </a:t>
            </a:r>
            <a:r>
              <a:rPr lang="de-DE" dirty="0" err="1" smtClean="0"/>
              <a:t>context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726-4C40-45F4-88CD-5E2489E6171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439202" y="951757"/>
            <a:ext cx="1367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ILP 8</a:t>
            </a:r>
            <a:endParaRPr lang="en-US" sz="4800" dirty="0"/>
          </a:p>
        </p:txBody>
      </p:sp>
      <p:sp>
        <p:nvSpPr>
          <p:cNvPr id="17" name="Textfeld 16"/>
          <p:cNvSpPr txBox="1"/>
          <p:nvPr/>
        </p:nvSpPr>
        <p:spPr>
          <a:xfrm>
            <a:off x="5003986" y="2264499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/>
              <a:t>Additionally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</a:p>
          <a:p>
            <a:pPr algn="ctr"/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learn</a:t>
            </a:r>
            <a:r>
              <a:rPr lang="de-DE" sz="2400" dirty="0"/>
              <a:t>:</a:t>
            </a:r>
            <a:endParaRPr lang="en-US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4717048" y="3277784"/>
            <a:ext cx="28119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dirty="0" smtClean="0"/>
              <a:t>- Working </a:t>
            </a:r>
            <a:r>
              <a:rPr lang="de-DE" sz="2200" dirty="0" err="1" smtClean="0"/>
              <a:t>with</a:t>
            </a:r>
            <a:r>
              <a:rPr lang="de-DE" sz="2200" dirty="0" smtClean="0"/>
              <a:t> a </a:t>
            </a:r>
          </a:p>
          <a:p>
            <a:pPr algn="ctr"/>
            <a:r>
              <a:rPr lang="de-DE" sz="2200" dirty="0" err="1" smtClean="0"/>
              <a:t>vacuumsystem</a:t>
            </a:r>
            <a:endParaRPr lang="de-DE" sz="2200" dirty="0"/>
          </a:p>
          <a:p>
            <a:pPr algn="ctr"/>
            <a:r>
              <a:rPr lang="de-DE" sz="2200" dirty="0" smtClean="0"/>
              <a:t>- </a:t>
            </a:r>
            <a:r>
              <a:rPr lang="de-DE" sz="2200" dirty="0" err="1" smtClean="0"/>
              <a:t>Locking</a:t>
            </a:r>
            <a:r>
              <a:rPr lang="de-DE" sz="2200" dirty="0" smtClean="0"/>
              <a:t> </a:t>
            </a:r>
            <a:r>
              <a:rPr lang="de-DE" sz="2200" dirty="0" err="1"/>
              <a:t>schemes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</a:p>
          <a:p>
            <a:pPr algn="ctr"/>
            <a:r>
              <a:rPr lang="de-DE" sz="2200" dirty="0" err="1" smtClean="0"/>
              <a:t>feedback</a:t>
            </a:r>
            <a:r>
              <a:rPr lang="de-DE" sz="2200" dirty="0" smtClean="0"/>
              <a:t> </a:t>
            </a:r>
            <a:r>
              <a:rPr lang="de-DE" sz="2200" dirty="0" err="1" smtClean="0"/>
              <a:t>loops</a:t>
            </a:r>
            <a:endParaRPr lang="de-DE" sz="2200" dirty="0" smtClean="0"/>
          </a:p>
          <a:p>
            <a:pPr algn="ctr"/>
            <a:r>
              <a:rPr lang="de-DE" sz="2200" dirty="0" smtClean="0"/>
              <a:t>- </a:t>
            </a:r>
            <a:r>
              <a:rPr lang="de-DE" sz="2200" dirty="0" err="1" smtClean="0"/>
              <a:t>Birefringence</a:t>
            </a:r>
            <a:endParaRPr lang="de-DE" sz="2200" dirty="0"/>
          </a:p>
          <a:p>
            <a:pPr algn="ctr"/>
            <a:r>
              <a:rPr lang="de-DE" sz="2200" dirty="0" smtClean="0"/>
              <a:t>- </a:t>
            </a:r>
            <a:r>
              <a:rPr lang="de-DE" sz="2200" dirty="0" err="1" smtClean="0"/>
              <a:t>Photodiodes</a:t>
            </a:r>
            <a:endParaRPr lang="en-US" sz="2200" dirty="0"/>
          </a:p>
        </p:txBody>
      </p:sp>
      <p:sp>
        <p:nvSpPr>
          <p:cNvPr id="21" name="Textfeld 20"/>
          <p:cNvSpPr txBox="1"/>
          <p:nvPr/>
        </p:nvSpPr>
        <p:spPr>
          <a:xfrm>
            <a:off x="8935482" y="5391166"/>
            <a:ext cx="192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Physics</a:t>
            </a:r>
            <a:r>
              <a:rPr lang="de-DE" sz="2800" dirty="0"/>
              <a:t> </a:t>
            </a:r>
            <a:r>
              <a:rPr lang="de-DE" sz="2800" dirty="0" smtClean="0"/>
              <a:t>II, III</a:t>
            </a:r>
            <a:endParaRPr lang="en-US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7903390" y="2279887"/>
            <a:ext cx="35645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300" dirty="0"/>
              <a:t> </a:t>
            </a:r>
            <a:r>
              <a:rPr lang="de-DE" sz="2300" dirty="0" err="1"/>
              <a:t>Transferfunctions</a:t>
            </a:r>
            <a:r>
              <a:rPr lang="de-DE" sz="2300" dirty="0"/>
              <a:t> </a:t>
            </a:r>
          </a:p>
          <a:p>
            <a:pPr algn="ctr"/>
            <a:r>
              <a:rPr lang="de-DE" sz="2300" dirty="0" err="1" smtClean="0"/>
              <a:t>Damped</a:t>
            </a:r>
            <a:r>
              <a:rPr lang="de-DE" sz="2300" dirty="0" smtClean="0"/>
              <a:t> </a:t>
            </a:r>
            <a:r>
              <a:rPr lang="de-DE" sz="2300" dirty="0" err="1" smtClean="0"/>
              <a:t>harmonic</a:t>
            </a:r>
            <a:r>
              <a:rPr lang="de-DE" sz="2300" dirty="0" smtClean="0"/>
              <a:t> </a:t>
            </a:r>
            <a:r>
              <a:rPr lang="de-DE" sz="2300" dirty="0" err="1" smtClean="0"/>
              <a:t>oscillator</a:t>
            </a:r>
            <a:endParaRPr lang="de-DE" sz="2300" dirty="0" smtClean="0"/>
          </a:p>
        </p:txBody>
      </p:sp>
      <p:sp>
        <p:nvSpPr>
          <p:cNvPr id="27" name="Textfeld 26"/>
          <p:cNvSpPr txBox="1"/>
          <p:nvPr/>
        </p:nvSpPr>
        <p:spPr>
          <a:xfrm>
            <a:off x="1096242" y="2264499"/>
            <a:ext cx="318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Optics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interference</a:t>
            </a:r>
            <a:r>
              <a:rPr lang="de-DE" sz="2400" dirty="0" smtClean="0"/>
              <a:t> </a:t>
            </a:r>
            <a:endParaRPr lang="de-DE" sz="2400" dirty="0"/>
          </a:p>
          <a:p>
            <a:pPr algn="ctr"/>
            <a:r>
              <a:rPr lang="de-DE" sz="2400" dirty="0" err="1"/>
              <a:t>Gaussian</a:t>
            </a:r>
            <a:r>
              <a:rPr lang="de-DE" sz="2400" dirty="0"/>
              <a:t> </a:t>
            </a:r>
            <a:r>
              <a:rPr lang="de-DE" sz="2400" dirty="0" err="1" smtClean="0"/>
              <a:t>beams</a:t>
            </a:r>
            <a:endParaRPr lang="en-US" sz="2400" dirty="0"/>
          </a:p>
        </p:txBody>
      </p:sp>
      <p:sp>
        <p:nvSpPr>
          <p:cNvPr id="29" name="Textfeld 28"/>
          <p:cNvSpPr txBox="1"/>
          <p:nvPr/>
        </p:nvSpPr>
        <p:spPr>
          <a:xfrm>
            <a:off x="1490740" y="5391166"/>
            <a:ext cx="239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Physics II, III, VI</a:t>
            </a:r>
            <a:endParaRPr lang="en-US" sz="2800" dirty="0"/>
          </a:p>
        </p:txBody>
      </p:sp>
      <p:sp>
        <p:nvSpPr>
          <p:cNvPr id="7" name="Ellipse 6"/>
          <p:cNvSpPr/>
          <p:nvPr/>
        </p:nvSpPr>
        <p:spPr>
          <a:xfrm>
            <a:off x="5194217" y="951757"/>
            <a:ext cx="1806739" cy="854773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 descr="Gaussstrah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3" y="3229121"/>
            <a:ext cx="3922278" cy="202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793" y="3080106"/>
            <a:ext cx="3941270" cy="22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433" y="3923103"/>
            <a:ext cx="3941270" cy="224323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" y="2371057"/>
            <a:ext cx="4470601" cy="31040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02183" y="1768024"/>
            <a:ext cx="4410846" cy="876261"/>
          </a:xfrm>
        </p:spPr>
        <p:txBody>
          <a:bodyPr>
            <a:noAutofit/>
          </a:bodyPr>
          <a:lstStyle/>
          <a:p>
            <a:pPr algn="ctr"/>
            <a:r>
              <a:rPr lang="de-DE" sz="2800" dirty="0" err="1">
                <a:solidFill>
                  <a:schemeClr val="tx1"/>
                </a:solidFill>
              </a:rPr>
              <a:t>Detection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of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the</a:t>
            </a:r>
            <a:r>
              <a:rPr lang="de-DE" sz="2800" dirty="0">
                <a:solidFill>
                  <a:schemeClr val="tx1"/>
                </a:solidFill>
              </a:rPr>
              <a:t> thermal </a:t>
            </a:r>
            <a:r>
              <a:rPr lang="de-DE" sz="2800" dirty="0" err="1">
                <a:solidFill>
                  <a:schemeClr val="tx1"/>
                </a:solidFill>
              </a:rPr>
              <a:t>motion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of</a:t>
            </a:r>
            <a:r>
              <a:rPr lang="de-DE" sz="2800" dirty="0">
                <a:solidFill>
                  <a:schemeClr val="tx1"/>
                </a:solidFill>
              </a:rPr>
              <a:t> a </a:t>
            </a:r>
            <a:r>
              <a:rPr lang="de-DE" sz="2800" dirty="0" err="1" smtClean="0">
                <a:solidFill>
                  <a:schemeClr val="tx1"/>
                </a:solidFill>
              </a:rPr>
              <a:t>silicon</a:t>
            </a:r>
            <a:r>
              <a:rPr lang="de-DE" sz="2800" dirty="0" smtClean="0">
                <a:solidFill>
                  <a:schemeClr val="tx1"/>
                </a:solidFill>
              </a:rPr>
              <a:t>-nitride </a:t>
            </a:r>
            <a:r>
              <a:rPr lang="de-DE" sz="2800" dirty="0" err="1">
                <a:solidFill>
                  <a:schemeClr val="tx1"/>
                </a:solidFill>
              </a:rPr>
              <a:t>membrane</a:t>
            </a:r>
            <a:r>
              <a:rPr lang="de-DE" sz="2800" dirty="0">
                <a:solidFill>
                  <a:schemeClr val="tx1"/>
                </a:solidFill>
              </a:rPr>
              <a:t> in an </a:t>
            </a:r>
            <a:r>
              <a:rPr lang="de-DE" sz="2800" dirty="0" err="1">
                <a:solidFill>
                  <a:schemeClr val="tx1"/>
                </a:solidFill>
              </a:rPr>
              <a:t>interferometric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err="1">
                <a:solidFill>
                  <a:schemeClr val="tx1"/>
                </a:solidFill>
              </a:rPr>
              <a:t>setup</a:t>
            </a:r>
            <a:endParaRPr lang="de-DE" sz="2800" dirty="0">
              <a:solidFill>
                <a:schemeClr val="tx1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726-4C40-45F4-88CD-5E2489E61715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Inhaltsplatzhalter 10"/>
          <p:cNvPicPr>
            <a:picLocks noChangeAspect="1"/>
          </p:cNvPicPr>
          <p:nvPr/>
        </p:nvPicPr>
        <p:blipFill rotWithShape="1">
          <a:blip r:embed="rId4"/>
          <a:srcRect l="19461" t="20605" r="18709" b="8207"/>
          <a:stretch/>
        </p:blipFill>
        <p:spPr>
          <a:xfrm>
            <a:off x="4847037" y="2113712"/>
            <a:ext cx="1611518" cy="1629623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>
            <a:off x="4521471" y="3244649"/>
            <a:ext cx="774429" cy="4986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039455" y="1801573"/>
            <a:ext cx="12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Membrane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956140" y="506303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Spectrum</a:t>
            </a:r>
            <a:r>
              <a:rPr lang="de-DE" dirty="0"/>
              <a:t>-</a:t>
            </a:r>
          </a:p>
          <a:p>
            <a:r>
              <a:rPr lang="de-DE" dirty="0" err="1"/>
              <a:t>analyzer</a:t>
            </a:r>
            <a:endParaRPr lang="en-US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4671589" y="4817227"/>
            <a:ext cx="769544" cy="55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8673700" y="4266427"/>
            <a:ext cx="3283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err="1" smtClean="0"/>
              <a:t>Measure</a:t>
            </a:r>
            <a:r>
              <a:rPr lang="de-DE" sz="2800" dirty="0" smtClean="0"/>
              <a:t> </a:t>
            </a:r>
            <a:r>
              <a:rPr lang="de-DE" sz="2800" dirty="0" err="1" smtClean="0"/>
              <a:t>resonances</a:t>
            </a:r>
            <a:r>
              <a:rPr lang="de-DE" sz="2800" dirty="0" smtClean="0"/>
              <a:t> </a:t>
            </a:r>
          </a:p>
          <a:p>
            <a:pPr algn="ctr"/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membrane</a:t>
            </a:r>
            <a:endParaRPr lang="en-US" sz="2800" dirty="0"/>
          </a:p>
        </p:txBody>
      </p:sp>
      <p:sp>
        <p:nvSpPr>
          <p:cNvPr id="7" name="Rechteck 6"/>
          <p:cNvSpPr/>
          <p:nvPr/>
        </p:nvSpPr>
        <p:spPr>
          <a:xfrm>
            <a:off x="805758" y="4508626"/>
            <a:ext cx="1738266" cy="1122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</a:t>
            </a:r>
            <a:r>
              <a:rPr lang="de-DE" dirty="0" err="1"/>
              <a:t>setup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E7FB-138D-46FA-AEF0-880AAEE214C4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155057" y="1101223"/>
            <a:ext cx="594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/>
              <a:t>First </a:t>
            </a:r>
            <a:r>
              <a:rPr lang="de-DE" sz="2800" dirty="0" err="1"/>
              <a:t>stage</a:t>
            </a:r>
            <a:r>
              <a:rPr lang="de-DE" sz="2800" dirty="0"/>
              <a:t>: Set </a:t>
            </a:r>
            <a:r>
              <a:rPr lang="de-DE" sz="2800" dirty="0" err="1"/>
              <a:t>up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interferometer</a:t>
            </a:r>
            <a:endParaRPr lang="en-US" sz="2800" dirty="0"/>
          </a:p>
        </p:txBody>
      </p:sp>
      <p:pic>
        <p:nvPicPr>
          <p:cNvPr id="18" name="Inhaltsplatzhalt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6369"/>
            <a:ext cx="4997024" cy="402272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783532" y="2084834"/>
            <a:ext cx="89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Regel-</a:t>
            </a:r>
          </a:p>
          <a:p>
            <a:pPr algn="ctr"/>
            <a:r>
              <a:rPr lang="de-DE" dirty="0" smtClean="0"/>
              <a:t>schleife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</a:t>
            </a:r>
            <a:r>
              <a:rPr lang="de-DE" dirty="0" err="1"/>
              <a:t>setup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0676" y="1921871"/>
            <a:ext cx="4862455" cy="4023360"/>
          </a:xfrm>
        </p:spPr>
        <p:txBody>
          <a:bodyPr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Beam </a:t>
            </a:r>
            <a:r>
              <a:rPr lang="de-DE" sz="2400" dirty="0" err="1">
                <a:solidFill>
                  <a:schemeClr val="tx1"/>
                </a:solidFill>
              </a:rPr>
              <a:t>walking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aligning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retro-</a:t>
            </a:r>
            <a:r>
              <a:rPr lang="de-DE" sz="2400" dirty="0" err="1" smtClean="0">
                <a:solidFill>
                  <a:schemeClr val="tx1"/>
                </a:solidFill>
              </a:rPr>
              <a:t>reflective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beam </a:t>
            </a:r>
            <a:r>
              <a:rPr lang="de-DE" sz="2400" dirty="0" err="1" smtClean="0">
                <a:solidFill>
                  <a:schemeClr val="tx1"/>
                </a:solidFill>
              </a:rPr>
              <a:t>using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mirrors</a:t>
            </a:r>
            <a:r>
              <a:rPr lang="de-DE" sz="2400" dirty="0" smtClean="0">
                <a:solidFill>
                  <a:schemeClr val="tx1"/>
                </a:solidFill>
              </a:rPr>
              <a:t> (</a:t>
            </a:r>
            <a:r>
              <a:rPr lang="de-DE" sz="2400" dirty="0" err="1" smtClean="0">
                <a:solidFill>
                  <a:schemeClr val="tx1"/>
                </a:solidFill>
              </a:rPr>
              <a:t>and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lenses</a:t>
            </a:r>
            <a:r>
              <a:rPr lang="de-DE" sz="2400" dirty="0" smtClean="0">
                <a:solidFill>
                  <a:schemeClr val="tx1"/>
                </a:solidFill>
              </a:rPr>
              <a:t>)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E7FB-138D-46FA-AEF0-880AAEE214C4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8608082" y="3956630"/>
            <a:ext cx="5750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4" y="3210391"/>
            <a:ext cx="2369739" cy="153462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71" y="3210391"/>
            <a:ext cx="2347580" cy="142834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155057" y="1101223"/>
            <a:ext cx="594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/>
              <a:t>First </a:t>
            </a:r>
            <a:r>
              <a:rPr lang="de-DE" sz="2800" dirty="0" err="1"/>
              <a:t>stage</a:t>
            </a:r>
            <a:r>
              <a:rPr lang="de-DE" sz="2800" dirty="0"/>
              <a:t>: Set </a:t>
            </a:r>
            <a:r>
              <a:rPr lang="de-DE" sz="2800" dirty="0" err="1"/>
              <a:t>up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interferometer</a:t>
            </a:r>
            <a:endParaRPr lang="en-US" sz="2800" dirty="0"/>
          </a:p>
        </p:txBody>
      </p:sp>
      <p:pic>
        <p:nvPicPr>
          <p:cNvPr id="18" name="Inhaltsplatzhalt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6369"/>
            <a:ext cx="4997024" cy="402272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83532" y="2084834"/>
            <a:ext cx="89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Regel-</a:t>
            </a:r>
          </a:p>
          <a:p>
            <a:pPr algn="ctr"/>
            <a:r>
              <a:rPr lang="de-DE" dirty="0" smtClean="0"/>
              <a:t>schleife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0" y="1964740"/>
            <a:ext cx="4882929" cy="393087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Experimental </a:t>
            </a:r>
            <a:r>
              <a:rPr lang="de-DE" dirty="0" err="1"/>
              <a:t>setup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1884-E9EF-497A-9878-877D8EB4D2B0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947160" y="4579620"/>
            <a:ext cx="1333500" cy="10210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431" y="2496148"/>
            <a:ext cx="5370249" cy="34599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433601" y="3725514"/>
            <a:ext cx="170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High </a:t>
            </a:r>
            <a:r>
              <a:rPr lang="de-DE" dirty="0" err="1">
                <a:solidFill>
                  <a:srgbClr val="FF0000"/>
                </a:solidFill>
              </a:rPr>
              <a:t>pressure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33601" y="4463681"/>
            <a:ext cx="175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Low </a:t>
            </a:r>
            <a:r>
              <a:rPr lang="de-DE" dirty="0" err="1">
                <a:solidFill>
                  <a:srgbClr val="0070C0"/>
                </a:solidFill>
              </a:rPr>
              <a:t>pressure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940872" y="1907560"/>
            <a:ext cx="1510503" cy="10906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2608009" y="1105381"/>
            <a:ext cx="7277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Second </a:t>
            </a:r>
            <a:r>
              <a:rPr lang="de-DE" sz="2800" dirty="0" err="1"/>
              <a:t>stage</a:t>
            </a:r>
            <a:r>
              <a:rPr lang="de-DE" sz="2800" dirty="0"/>
              <a:t>: </a:t>
            </a:r>
            <a:r>
              <a:rPr lang="de-DE" sz="2800" dirty="0" err="1"/>
              <a:t>Characterization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 smtClean="0"/>
              <a:t>membrane</a:t>
            </a:r>
            <a:endParaRPr lang="en-US" sz="2800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8538711" y="3951368"/>
            <a:ext cx="281545" cy="0"/>
          </a:xfrm>
          <a:prstGeom prst="straightConnector1">
            <a:avLst/>
          </a:prstGeom>
          <a:ln w="28575" cap="flat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053494" y="2019178"/>
            <a:ext cx="1756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Quality-</a:t>
            </a:r>
            <a:r>
              <a:rPr lang="de-DE" sz="2000" dirty="0" err="1" smtClean="0"/>
              <a:t>factor</a:t>
            </a:r>
            <a:r>
              <a:rPr lang="de-DE" sz="2000" dirty="0" smtClean="0"/>
              <a:t>: </a:t>
            </a:r>
            <a:endParaRPr lang="en-US" sz="2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77" y="1919637"/>
            <a:ext cx="1064188" cy="64956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285591" y="2190355"/>
            <a:ext cx="89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Regel-</a:t>
            </a:r>
          </a:p>
          <a:p>
            <a:pPr algn="ctr"/>
            <a:r>
              <a:rPr lang="de-DE" dirty="0" smtClean="0"/>
              <a:t>schleife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/>
          <a:srcRect l="7642"/>
          <a:stretch/>
        </p:blipFill>
        <p:spPr>
          <a:xfrm>
            <a:off x="6088757" y="2792056"/>
            <a:ext cx="5608320" cy="26938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598512"/>
            <a:ext cx="10058400" cy="828089"/>
          </a:xfrm>
        </p:spPr>
        <p:txBody>
          <a:bodyPr>
            <a:normAutofit fontScale="90000"/>
          </a:bodyPr>
          <a:lstStyle/>
          <a:p>
            <a:r>
              <a:rPr lang="de-DE" dirty="0"/>
              <a:t>Data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analyzer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D8D1-5A3F-41C9-BB7B-94BCD790BFDE}" type="datetime1">
              <a:rPr lang="de-DE" smtClean="0"/>
              <a:t>09.05.2023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ILP 8 - Interferometrische Messung der thermischen Bewegung einer Membran auf Pikometer-Skala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8149452" y="5485334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/>
              <a:t>Spectrum</a:t>
            </a:r>
            <a:endParaRPr lang="en-US" sz="32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67" y="1644378"/>
            <a:ext cx="5071779" cy="114382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4"/>
          <a:srcRect l="530" t="31290" r="94023" b="38517"/>
          <a:stretch/>
        </p:blipFill>
        <p:spPr>
          <a:xfrm>
            <a:off x="5865077" y="3716050"/>
            <a:ext cx="297180" cy="845821"/>
          </a:xfrm>
          <a:prstGeom prst="rect">
            <a:avLst/>
          </a:prstGeom>
        </p:spPr>
      </p:pic>
      <p:cxnSp>
        <p:nvCxnSpPr>
          <p:cNvPr id="24" name="Gerade Verbindung mit Pfeil 23"/>
          <p:cNvCxnSpPr/>
          <p:nvPr/>
        </p:nvCxnSpPr>
        <p:spPr>
          <a:xfrm>
            <a:off x="6683117" y="2650779"/>
            <a:ext cx="7394" cy="541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7848977" y="2597439"/>
            <a:ext cx="145233" cy="594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9011696" y="2566959"/>
            <a:ext cx="67991" cy="3429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9623327" y="2597439"/>
            <a:ext cx="580230" cy="6889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1" y="1569260"/>
            <a:ext cx="4334026" cy="2437890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382118" y="4007150"/>
            <a:ext cx="5310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Spectrum</a:t>
            </a:r>
            <a:r>
              <a:rPr lang="de-DE" sz="2400" dirty="0" smtClean="0"/>
              <a:t> </a:t>
            </a:r>
            <a:r>
              <a:rPr lang="de-DE" sz="2400" dirty="0" err="1" smtClean="0"/>
              <a:t>analyzer</a:t>
            </a:r>
            <a:r>
              <a:rPr lang="de-DE" sz="2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important</a:t>
            </a:r>
            <a:r>
              <a:rPr lang="de-DE" sz="2400" dirty="0" smtClean="0"/>
              <a:t> </a:t>
            </a:r>
            <a:r>
              <a:rPr lang="de-DE" sz="2400" dirty="0" err="1" smtClean="0"/>
              <a:t>tool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signals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Can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spectra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time </a:t>
            </a:r>
            <a:r>
              <a:rPr lang="de-DE" sz="2400" dirty="0" err="1" smtClean="0"/>
              <a:t>series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72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1088</Words>
  <Application>Microsoft Office PowerPoint</Application>
  <PresentationFormat>Breitbild</PresentationFormat>
  <Paragraphs>240</Paragraphs>
  <Slides>27</Slides>
  <Notes>0</Notes>
  <HiddenSlides>13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Rückblick</vt:lpstr>
      <vt:lpstr>ILP 8 - Interferometrische Messung der thermischen Bewegung einer Membran auf Pikometer-Skala</vt:lpstr>
      <vt:lpstr>Scientific context</vt:lpstr>
      <vt:lpstr>Scientific context</vt:lpstr>
      <vt:lpstr>Scientific context</vt:lpstr>
      <vt:lpstr>Aim of the experiment</vt:lpstr>
      <vt:lpstr>Experimental setup</vt:lpstr>
      <vt:lpstr>Experimental setup</vt:lpstr>
      <vt:lpstr>Experimental setup</vt:lpstr>
      <vt:lpstr>Data analysis with  the spectrum analyzer</vt:lpstr>
      <vt:lpstr>Data analysis with  the spectrum analyzer</vt:lpstr>
      <vt:lpstr>Key results</vt:lpstr>
      <vt:lpstr>Link to modern day physics</vt:lpstr>
      <vt:lpstr>Grading</vt:lpstr>
      <vt:lpstr>Thank you for your attention!</vt:lpstr>
      <vt:lpstr>Link to modern day physics</vt:lpstr>
      <vt:lpstr>Interferometry</vt:lpstr>
      <vt:lpstr>Interferometry</vt:lpstr>
      <vt:lpstr>Mechanical membrane</vt:lpstr>
      <vt:lpstr>Mechanical membrane</vt:lpstr>
      <vt:lpstr>What the students do for the setup</vt:lpstr>
      <vt:lpstr>What the students do for the setup</vt:lpstr>
      <vt:lpstr>What the students do for the setup</vt:lpstr>
      <vt:lpstr>What the students do for the setup</vt:lpstr>
      <vt:lpstr>What the students do for the setup</vt:lpstr>
      <vt:lpstr>Data analysis</vt:lpstr>
      <vt:lpstr>Data analysis</vt:lpstr>
      <vt:lpstr>Data analysis</vt:lpstr>
    </vt:vector>
  </TitlesOfParts>
  <Company>Uni 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Pascal</dc:creator>
  <cp:lastModifiedBy>Pascal</cp:lastModifiedBy>
  <cp:revision>327</cp:revision>
  <dcterms:created xsi:type="dcterms:W3CDTF">2021-10-15T14:31:00Z</dcterms:created>
  <dcterms:modified xsi:type="dcterms:W3CDTF">2023-05-09T09:17:53Z</dcterms:modified>
</cp:coreProperties>
</file>