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67" r:id="rId2"/>
    <p:sldId id="268" r:id="rId3"/>
    <p:sldId id="271" r:id="rId4"/>
    <p:sldId id="270" r:id="rId5"/>
    <p:sldId id="26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  <a:srgbClr val="97C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35" autoAdjust="0"/>
    <p:restoredTop sz="96327" autoAdjust="0"/>
  </p:normalViewPr>
  <p:slideViewPr>
    <p:cSldViewPr showGuides="1">
      <p:cViewPr varScale="1">
        <p:scale>
          <a:sx n="115" d="100"/>
          <a:sy n="115" d="100"/>
        </p:scale>
        <p:origin x="216" y="2256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17.04.23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17.04.23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13.03.2023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13.03.2023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13.03.2023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13.03.2023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13.03.2023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13.03.2023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13.03.2023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13.03.2023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13.03.2023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13.03.2023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13.03.2023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13.03.2023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13.03.2023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ARES Operation Meeting | 13.03.2023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‹Nr.›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ARES Operation Meeting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Summary of week 15 / 2023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Frank Mayet</a:t>
            </a:r>
            <a:r>
              <a:rPr lang="en-US" dirty="0"/>
              <a:t>, on behalf of the ARES crew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0B68E2B-2BEB-079B-59F7-84759759C7D0}"/>
              </a:ext>
            </a:extLst>
          </p:cNvPr>
          <p:cNvSpPr txBox="1"/>
          <p:nvPr/>
        </p:nvSpPr>
        <p:spPr>
          <a:xfrm rot="20925488">
            <a:off x="5748278" y="3537635"/>
            <a:ext cx="5283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SHUTDOWN EDITION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6983-9D0C-CA47-ABF6-7132C0F03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69590"/>
            <a:ext cx="11376024" cy="451098"/>
          </a:xfrm>
        </p:spPr>
        <p:txBody>
          <a:bodyPr/>
          <a:lstStyle/>
          <a:p>
            <a:r>
              <a:rPr lang="en-US" dirty="0"/>
              <a:t>Summary of week 15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74E62B-7FDC-D844-A97B-361C24F5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13.03.2023</a:t>
            </a:r>
            <a:endParaRPr lang="en-US" noProof="0" dirty="0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18133723-89A3-AC43-BAD4-5C7FC2B7B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614718"/>
              </p:ext>
            </p:extLst>
          </p:nvPr>
        </p:nvGraphicFramePr>
        <p:xfrm>
          <a:off x="624632" y="697036"/>
          <a:ext cx="11159380" cy="575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876">
                  <a:extLst>
                    <a:ext uri="{9D8B030D-6E8A-4147-A177-3AD203B41FA5}">
                      <a16:colId xmlns:a16="http://schemas.microsoft.com/office/drawing/2014/main" val="3689221004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659369014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1597999574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822430712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1820145738"/>
                    </a:ext>
                  </a:extLst>
                </a:gridCol>
              </a:tblGrid>
              <a:tr h="53836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Mon. 10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Tue. 11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Wed. 12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Thu. 13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Fri. 14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April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028511"/>
                  </a:ext>
                </a:extLst>
              </a:tr>
              <a:tr h="288183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MSK shift (Investigation of ripples on the TWS RF pulses; Installation of a new attenuator for TWS2 in the tunnel (FWD Power Probe))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TLD samples for D3 shift installed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D3 TLD irradiation shift </a:t>
                      </a:r>
                      <a:r>
                        <a:rPr lang="en-US" sz="1100" dirty="0">
                          <a:sym typeface="Wingdings" pitchFamily="2" charset="2"/>
                        </a:rPr>
                        <a:t> CANCELLED (see below)</a:t>
                      </a:r>
                      <a:endParaRPr lang="en-US" sz="11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MDI ICT tests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13:00 Tunnel open / ARES in shutdown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ym typeface="Wingdings" pitchFamily="2" charset="2"/>
                        </a:rPr>
                        <a:t>SHUTDOWN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SHUTDOWN</a:t>
                      </a:r>
                      <a:endParaRPr lang="en-US" sz="1100" dirty="0">
                        <a:sym typeface="Wingdings" pitchFamily="2" charset="2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47191"/>
                  </a:ext>
                </a:extLst>
              </a:tr>
              <a:tr h="143831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i="0" dirty="0">
                          <a:sym typeface="Wingdings" pitchFamily="2" charset="2"/>
                        </a:rPr>
                        <a:t>x2Timer module not working in the laser sync crate  Temp. FIXED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i="0" dirty="0">
                          <a:sym typeface="Wingdings" pitchFamily="2" charset="2"/>
                        </a:rPr>
                        <a:t>PHAROS beam pointing stabilizer motor controller not reachable  FIXED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i="0" dirty="0">
                          <a:sym typeface="Wingdings" pitchFamily="2" charset="2"/>
                        </a:rPr>
                        <a:t>x2Timer module not working in the laser sync crate  Temp. FIXED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i="0" dirty="0">
                          <a:sym typeface="Wingdings" pitchFamily="2" charset="2"/>
                        </a:rPr>
                        <a:t>BLM electronics needed to be restarted (jumpy signal)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0" dirty="0">
                        <a:sym typeface="Wingdings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6204"/>
                  </a:ext>
                </a:extLst>
              </a:tr>
              <a:tr h="89778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i="1" dirty="0">
                          <a:solidFill>
                            <a:schemeClr val="tx1"/>
                          </a:solidFill>
                        </a:rPr>
                        <a:t>Tunnel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573760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6C374A01-B131-4949-9721-B3DE8D4D54EF}"/>
              </a:ext>
            </a:extLst>
          </p:cNvPr>
          <p:cNvSpPr txBox="1"/>
          <p:nvPr/>
        </p:nvSpPr>
        <p:spPr>
          <a:xfrm rot="16200000">
            <a:off x="-477136" y="2544496"/>
            <a:ext cx="1574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Achievements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72B7B8C-9092-E144-A340-397D67D1263C}"/>
              </a:ext>
            </a:extLst>
          </p:cNvPr>
          <p:cNvSpPr txBox="1"/>
          <p:nvPr/>
        </p:nvSpPr>
        <p:spPr>
          <a:xfrm rot="16200000">
            <a:off x="-308020" y="4729837"/>
            <a:ext cx="123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Difficulties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9722E93-2694-6C47-92C8-ACF8A2FADB5C}"/>
              </a:ext>
            </a:extLst>
          </p:cNvPr>
          <p:cNvSpPr txBox="1"/>
          <p:nvPr/>
        </p:nvSpPr>
        <p:spPr>
          <a:xfrm rot="16200000">
            <a:off x="-66768" y="5835185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84165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22C6AD-4CF7-98C7-A02F-D6A76BE61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15 – Shutdown Progress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8EEA2E-6A6D-03C6-A062-B5EA51107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 section </a:t>
            </a:r>
            <a:r>
              <a:rPr lang="en-US" dirty="0">
                <a:sym typeface="Wingdings" pitchFamily="2" charset="2"/>
              </a:rPr>
              <a:t> Breadboard table removed</a:t>
            </a:r>
          </a:p>
          <a:p>
            <a:r>
              <a:rPr lang="en-US" dirty="0">
                <a:sym typeface="Wingdings" pitchFamily="2" charset="2"/>
              </a:rPr>
              <a:t>EA section</a:t>
            </a:r>
          </a:p>
          <a:p>
            <a:pPr lvl="1"/>
            <a:r>
              <a:rPr lang="en-US" dirty="0">
                <a:sym typeface="Wingdings" pitchFamily="2" charset="2"/>
              </a:rPr>
              <a:t>Laser table secured and removed</a:t>
            </a:r>
          </a:p>
          <a:p>
            <a:pPr lvl="1"/>
            <a:r>
              <a:rPr lang="en-US" dirty="0">
                <a:sym typeface="Wingdings" pitchFamily="2" charset="2"/>
              </a:rPr>
              <a:t>Timing setup removed</a:t>
            </a:r>
          </a:p>
          <a:p>
            <a:pPr lvl="1"/>
            <a:r>
              <a:rPr lang="en-US" dirty="0">
                <a:sym typeface="Wingdings" pitchFamily="2" charset="2"/>
              </a:rPr>
              <a:t>Silver mirror installed into the </a:t>
            </a:r>
            <a:r>
              <a:rPr lang="en-US" dirty="0" err="1">
                <a:sym typeface="Wingdings" pitchFamily="2" charset="2"/>
              </a:rPr>
              <a:t>ExpChamber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Beam pipe upstream of the chamber removed</a:t>
            </a:r>
          </a:p>
          <a:p>
            <a:pPr lvl="1"/>
            <a:r>
              <a:rPr lang="en-US" dirty="0">
                <a:sym typeface="Wingdings" pitchFamily="2" charset="2"/>
              </a:rPr>
              <a:t>AREAMQZM3 opened (pipe removal)</a:t>
            </a:r>
          </a:p>
          <a:p>
            <a:pPr lvl="1"/>
            <a:r>
              <a:rPr lang="en-US" dirty="0">
                <a:sym typeface="Wingdings" pitchFamily="2" charset="2"/>
              </a:rPr>
              <a:t>AREABSCR1 prepared for relocation</a:t>
            </a:r>
          </a:p>
          <a:p>
            <a:pPr marL="361950" lvl="1" indent="0">
              <a:buNone/>
            </a:pPr>
            <a:endParaRPr lang="en-US" dirty="0">
              <a:sym typeface="Wingdings" pitchFamily="2" charset="2"/>
            </a:endParaRPr>
          </a:p>
          <a:p>
            <a:pPr lvl="1"/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C7FCB3A-5BD5-6908-4F7D-090A844C8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13.03.2023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E17E8E-6240-0E29-2E1D-388A901476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D013847-3B01-80AA-E49D-317BBF0A2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628800"/>
            <a:ext cx="5340085" cy="400506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488E335-9D80-480E-02B8-2B6C79C07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159979"/>
            <a:ext cx="1883201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2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B13508-0F5E-4E45-9490-05C2457D7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week 16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63E176-DCA9-404B-A7C2-46BAAEDD1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13.03.2023</a:t>
            </a:r>
            <a:endParaRPr lang="en-US" noProof="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8447D75-65EC-5A78-C48B-560F78F9465D}"/>
              </a:ext>
            </a:extLst>
          </p:cNvPr>
          <p:cNvSpPr txBox="1"/>
          <p:nvPr/>
        </p:nvSpPr>
        <p:spPr>
          <a:xfrm>
            <a:off x="263352" y="1196752"/>
            <a:ext cx="669674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i="0" u="none" strike="noStrike" dirty="0">
                <a:solidFill>
                  <a:srgbClr val="00008B"/>
                </a:solidFill>
                <a:effectLst/>
                <a:latin typeface="+mj-lt"/>
              </a:rPr>
              <a:t>Today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+mj-lt"/>
              </a:rPr>
              <a:t>:</a:t>
            </a:r>
            <a:br>
              <a:rPr lang="de-DE" dirty="0">
                <a:latin typeface="+mj-lt"/>
              </a:rPr>
            </a:br>
            <a:br>
              <a:rPr lang="de-DE" dirty="0">
                <a:latin typeface="+mj-lt"/>
              </a:rPr>
            </a:br>
            <a:r>
              <a:rPr lang="de-DE" b="0" i="0" u="none" strike="noStrike" dirty="0">
                <a:solidFill>
                  <a:srgbClr val="333333"/>
                </a:solidFill>
                <a:effectLst/>
                <a:latin typeface="+mj-lt"/>
              </a:rPr>
              <a:t>- </a:t>
            </a: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start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of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ventilation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work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+mj-lt"/>
              </a:rPr>
              <a:t> (</a:t>
            </a: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see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photo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+mj-lt"/>
              </a:rPr>
              <a:t>) (MKK3 and </a:t>
            </a: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comp.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+mj-lt"/>
              </a:rPr>
              <a:t> Milz)</a:t>
            </a:r>
            <a:br>
              <a:rPr lang="de-DE" dirty="0">
                <a:latin typeface="+mj-lt"/>
              </a:rPr>
            </a:br>
            <a:r>
              <a:rPr lang="de-DE" b="0" i="0" u="none" strike="noStrike" dirty="0">
                <a:solidFill>
                  <a:srgbClr val="333333"/>
                </a:solidFill>
                <a:effectLst/>
                <a:latin typeface="+mj-lt"/>
              </a:rPr>
              <a:t>- hole </a:t>
            </a: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drilling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for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concrete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supports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+mj-lt"/>
              </a:rPr>
              <a:t> (MEA)</a:t>
            </a:r>
            <a:br>
              <a:rPr lang="de-DE" dirty="0">
                <a:latin typeface="+mj-lt"/>
              </a:rPr>
            </a:br>
            <a:r>
              <a:rPr lang="de-DE" b="0" i="0" u="none" strike="noStrike" dirty="0">
                <a:solidFill>
                  <a:srgbClr val="333333"/>
                </a:solidFill>
                <a:effectLst/>
                <a:latin typeface="+mj-lt"/>
              </a:rPr>
              <a:t>- </a:t>
            </a: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installation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of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concrete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blocks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+mj-lt"/>
              </a:rPr>
              <a:t> (MEA)</a:t>
            </a:r>
            <a:br>
              <a:rPr lang="de-DE" dirty="0">
                <a:latin typeface="+mj-lt"/>
              </a:rPr>
            </a:br>
            <a:r>
              <a:rPr lang="de-DE" b="0" i="0" u="none" strike="noStrike" dirty="0">
                <a:solidFill>
                  <a:srgbClr val="333333"/>
                </a:solidFill>
                <a:effectLst/>
                <a:latin typeface="+mj-lt"/>
              </a:rPr>
              <a:t>- </a:t>
            </a: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water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works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for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+mj-lt"/>
              </a:rPr>
              <a:t> TDS (MKK2)</a:t>
            </a:r>
            <a:br>
              <a:rPr lang="de-DE" dirty="0">
                <a:latin typeface="+mj-lt"/>
              </a:rPr>
            </a:br>
            <a:r>
              <a:rPr lang="de-DE" b="0" i="0" u="none" strike="noStrike" dirty="0">
                <a:solidFill>
                  <a:srgbClr val="333333"/>
                </a:solidFill>
                <a:effectLst/>
                <a:latin typeface="+mj-lt"/>
              </a:rPr>
              <a:t>- </a:t>
            </a: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start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commissioning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of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precision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water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cooling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for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+mj-lt"/>
              </a:rPr>
              <a:t> TDS (MKK4)</a:t>
            </a:r>
            <a:br>
              <a:rPr lang="de-DE" dirty="0">
                <a:latin typeface="+mj-lt"/>
              </a:rPr>
            </a:br>
            <a:br>
              <a:rPr lang="de-DE" dirty="0">
                <a:latin typeface="+mj-lt"/>
              </a:rPr>
            </a:br>
            <a:r>
              <a:rPr lang="de-DE" b="0" i="0" u="none" strike="noStrike" dirty="0">
                <a:solidFill>
                  <a:srgbClr val="00008B"/>
                </a:solidFill>
                <a:effectLst/>
                <a:latin typeface="+mj-lt"/>
              </a:rPr>
              <a:t>Tomorrow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+mj-lt"/>
              </a:rPr>
              <a:t>:</a:t>
            </a:r>
            <a:br>
              <a:rPr lang="de-DE" dirty="0">
                <a:latin typeface="+mj-lt"/>
              </a:rPr>
            </a:br>
            <a:br>
              <a:rPr lang="de-DE" dirty="0">
                <a:latin typeface="+mj-lt"/>
              </a:rPr>
            </a:br>
            <a:r>
              <a:rPr lang="de-DE" b="0" i="0" u="none" strike="noStrike" dirty="0">
                <a:solidFill>
                  <a:srgbClr val="333333"/>
                </a:solidFill>
                <a:effectLst/>
                <a:latin typeface="+mj-lt"/>
              </a:rPr>
              <a:t>- </a:t>
            </a: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concrete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under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supports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+mj-lt"/>
              </a:rPr>
              <a:t> (BAU)</a:t>
            </a:r>
            <a:br>
              <a:rPr lang="de-DE" dirty="0">
                <a:latin typeface="+mj-lt"/>
              </a:rPr>
            </a:br>
            <a:br>
              <a:rPr lang="de-DE" dirty="0">
                <a:latin typeface="+mj-lt"/>
              </a:rPr>
            </a:b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Afterwards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+mj-lt"/>
              </a:rPr>
              <a:t>:</a:t>
            </a:r>
            <a:br>
              <a:rPr lang="de-DE" dirty="0">
                <a:latin typeface="+mj-lt"/>
              </a:rPr>
            </a:br>
            <a:br>
              <a:rPr lang="de-DE" dirty="0">
                <a:latin typeface="+mj-lt"/>
              </a:rPr>
            </a:br>
            <a:r>
              <a:rPr lang="de-DE" b="0" i="0" u="none" strike="noStrike" dirty="0">
                <a:solidFill>
                  <a:srgbClr val="333333"/>
                </a:solidFill>
                <a:effectLst/>
                <a:latin typeface="+mj-lt"/>
              </a:rPr>
              <a:t>- Survey </a:t>
            </a: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team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for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positions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+mj-lt"/>
              </a:rPr>
              <a:t> on </a:t>
            </a: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the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concrete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blocks</a:t>
            </a:r>
            <a:br>
              <a:rPr lang="de-DE" dirty="0">
                <a:latin typeface="+mj-lt"/>
              </a:rPr>
            </a:br>
            <a:r>
              <a:rPr lang="de-DE" b="0" i="0" u="none" strike="noStrike" dirty="0">
                <a:solidFill>
                  <a:srgbClr val="333333"/>
                </a:solidFill>
                <a:effectLst/>
                <a:latin typeface="+mj-lt"/>
              </a:rPr>
              <a:t>- Magnet support </a:t>
            </a: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installation</a:t>
            </a:r>
            <a:endParaRPr lang="de-DE" b="0" i="0" u="none" strike="noStrike" dirty="0">
              <a:solidFill>
                <a:srgbClr val="333333"/>
              </a:solidFill>
              <a:effectLst/>
              <a:latin typeface="+mj-lt"/>
            </a:endParaRPr>
          </a:p>
          <a:p>
            <a:endParaRPr lang="de-DE" dirty="0">
              <a:solidFill>
                <a:srgbClr val="333333"/>
              </a:solidFill>
              <a:latin typeface="+mj-lt"/>
            </a:endParaRPr>
          </a:p>
          <a:p>
            <a:r>
              <a:rPr lang="de-DE" b="1" dirty="0">
                <a:solidFill>
                  <a:srgbClr val="333333"/>
                </a:solidFill>
                <a:latin typeface="+mj-lt"/>
              </a:rPr>
              <a:t>Wednesday (19.4.): TÜV</a:t>
            </a:r>
            <a:endParaRPr lang="en-US" b="1" dirty="0">
              <a:latin typeface="+mj-lt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958DE91-EACD-35B4-C8D4-1B5BF6C4A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988" y="1682621"/>
            <a:ext cx="5043855" cy="378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7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AAC0A9-9FC6-2F44-91BD-86BFD8CE7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D01DCD-8CBE-B44E-80C2-A091A375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13.03.2023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AADFE7-A8C9-BD4D-B81E-3D07AE08D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Week 16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hteck: abgerundete Ecken 2">
            <a:extLst>
              <a:ext uri="{FF2B5EF4-FFF2-40B4-BE49-F238E27FC236}">
                <a16:creationId xmlns:a16="http://schemas.microsoft.com/office/drawing/2014/main" id="{D014A472-30FC-4547-BA11-625D54F48708}"/>
              </a:ext>
            </a:extLst>
          </p:cNvPr>
          <p:cNvSpPr/>
          <p:nvPr/>
        </p:nvSpPr>
        <p:spPr>
          <a:xfrm>
            <a:off x="378658" y="5733256"/>
            <a:ext cx="11405353" cy="377503"/>
          </a:xfrm>
          <a:prstGeom prst="roundRect">
            <a:avLst>
              <a:gd name="adj" fmla="val 8456"/>
            </a:avLst>
          </a:prstGeom>
          <a:solidFill>
            <a:srgbClr val="FFC000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 to learn or join the shift: please give the shift leader a call (BKR 2840 / SINBAD Box 2454)</a:t>
            </a:r>
          </a:p>
        </p:txBody>
      </p:sp>
      <p:graphicFrame>
        <p:nvGraphicFramePr>
          <p:cNvPr id="3" name="Tabelle 7">
            <a:extLst>
              <a:ext uri="{FF2B5EF4-FFF2-40B4-BE49-F238E27FC236}">
                <a16:creationId xmlns:a16="http://schemas.microsoft.com/office/drawing/2014/main" id="{AF2D3251-B2E0-3A4E-A4CD-AA916845D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727267"/>
              </p:ext>
            </p:extLst>
          </p:nvPr>
        </p:nvGraphicFramePr>
        <p:xfrm>
          <a:off x="407987" y="1347894"/>
          <a:ext cx="4550410" cy="3289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509">
                  <a:extLst>
                    <a:ext uri="{9D8B030D-6E8A-4147-A177-3AD203B41FA5}">
                      <a16:colId xmlns:a16="http://schemas.microsoft.com/office/drawing/2014/main" val="1623781107"/>
                    </a:ext>
                  </a:extLst>
                </a:gridCol>
                <a:gridCol w="3398901">
                  <a:extLst>
                    <a:ext uri="{9D8B030D-6E8A-4147-A177-3AD203B41FA5}">
                      <a16:colId xmlns:a16="http://schemas.microsoft.com/office/drawing/2014/main" val="3472815013"/>
                    </a:ext>
                  </a:extLst>
                </a:gridCol>
              </a:tblGrid>
              <a:tr h="54817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Shift Leader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144729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17.04.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050636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18.04.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362042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19.04.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479025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20.04.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451787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21.04.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461623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2454001B-9EB5-173A-1675-BD1676588EA0}"/>
              </a:ext>
            </a:extLst>
          </p:cNvPr>
          <p:cNvSpPr txBox="1"/>
          <p:nvPr/>
        </p:nvSpPr>
        <p:spPr>
          <a:xfrm rot="18993976">
            <a:off x="1727842" y="2745795"/>
            <a:ext cx="3022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SHUTDOWN</a:t>
            </a:r>
          </a:p>
        </p:txBody>
      </p:sp>
    </p:spTree>
    <p:extLst>
      <p:ext uri="{BB962C8B-B14F-4D97-AF65-F5344CB8AC3E}">
        <p14:creationId xmlns:p14="http://schemas.microsoft.com/office/powerpoint/2010/main" val="213471053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" id="{FF3377BC-8E16-034C-B37F-4D96C015CDA1}" vid="{4C42B158-ADD8-9242-AD54-4E9401BE2496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</Template>
  <TotalTime>0</TotalTime>
  <Words>368</Words>
  <Application>Microsoft Macintosh PowerPoint</Application>
  <PresentationFormat>Breitbild</PresentationFormat>
  <Paragraphs>60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DESY</vt:lpstr>
      <vt:lpstr>ARES Operation Meeting</vt:lpstr>
      <vt:lpstr>Summary of week 15</vt:lpstr>
      <vt:lpstr>Week 15 – Shutdown Progress</vt:lpstr>
      <vt:lpstr>Plan for week 16</vt:lpstr>
      <vt:lpstr>Schedule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ARES Operation Meeting</dc:title>
  <dc:creator>Frank Mayet</dc:creator>
  <cp:lastModifiedBy>Microsoft Office User</cp:lastModifiedBy>
  <cp:revision>403</cp:revision>
  <dcterms:created xsi:type="dcterms:W3CDTF">2021-08-09T09:06:11Z</dcterms:created>
  <dcterms:modified xsi:type="dcterms:W3CDTF">2023-04-17T10:45:37Z</dcterms:modified>
</cp:coreProperties>
</file>