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84" r:id="rId5"/>
    <p:sldId id="283" r:id="rId6"/>
    <p:sldId id="259" r:id="rId7"/>
    <p:sldId id="260" r:id="rId8"/>
    <p:sldId id="279" r:id="rId9"/>
    <p:sldId id="282" r:id="rId10"/>
    <p:sldId id="264" r:id="rId11"/>
    <p:sldId id="277" r:id="rId12"/>
    <p:sldId id="278" r:id="rId13"/>
    <p:sldId id="273" r:id="rId14"/>
    <p:sldId id="274" r:id="rId15"/>
    <p:sldId id="267" r:id="rId16"/>
    <p:sldId id="276" r:id="rId17"/>
    <p:sldId id="280" r:id="rId18"/>
    <p:sldId id="285" r:id="rId19"/>
  </p:sldIdLst>
  <p:sldSz cx="9144000" cy="5143500" type="screen16x9"/>
  <p:notesSz cx="7315200" cy="96012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F9FD"/>
    <a:srgbClr val="4C5C71"/>
    <a:srgbClr val="F7C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82057" autoAdjust="0"/>
  </p:normalViewPr>
  <p:slideViewPr>
    <p:cSldViewPr snapToGrid="0">
      <p:cViewPr varScale="1">
        <p:scale>
          <a:sx n="114" d="100"/>
          <a:sy n="114" d="100"/>
        </p:scale>
        <p:origin x="36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7"/>
    </p:cViewPr>
  </p:sorterViewPr>
  <p:notesViewPr>
    <p:cSldViewPr snapToGrid="0">
      <p:cViewPr varScale="1">
        <p:scale>
          <a:sx n="71" d="100"/>
          <a:sy n="71" d="100"/>
        </p:scale>
        <p:origin x="32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AEB36F0-8D5B-4B38-B32F-C6F7D33375E6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3BE7AB7-863E-44C0-9CD0-316BBEAB2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3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09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figure of multifrequency and single frequency simulations giving same power results.</a:t>
            </a:r>
          </a:p>
          <a:p>
            <a:r>
              <a:rPr lang="en-US" dirty="0"/>
              <a:t>Show input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99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label in bottom right figure.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5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5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of amplifier where mode diverges</a:t>
            </a:r>
          </a:p>
          <a:p>
            <a:endParaRPr lang="en-US" dirty="0"/>
          </a:p>
          <a:p>
            <a:r>
              <a:rPr lang="en-US" dirty="0"/>
              <a:t>Still want to set w_0 accurately, so B=0 (fixed mode) case works and method doesn’t have to work hard/do large changes</a:t>
            </a:r>
          </a:p>
          <a:p>
            <a:endParaRPr lang="en-US" dirty="0"/>
          </a:p>
          <a:p>
            <a:r>
              <a:rPr lang="en-US" dirty="0"/>
              <a:t>Why seed with only zeroth order if the is not a “stable” configuration under SDE evolution?</a:t>
            </a:r>
          </a:p>
          <a:p>
            <a:r>
              <a:rPr lang="en-US" dirty="0"/>
              <a:t>Post saturation dip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49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results to Genesis for PAX and high efficiency experiments.</a:t>
            </a:r>
          </a:p>
          <a:p>
            <a:r>
              <a:rPr lang="en-US" dirty="0"/>
              <a:t>How long do simulations take?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3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 questions: </a:t>
            </a:r>
          </a:p>
          <a:p>
            <a:r>
              <a:rPr lang="en-US" dirty="0"/>
              <a:t>No Laguerre polynomial function for </a:t>
            </a:r>
            <a:r>
              <a:rPr lang="en-US" dirty="0" err="1"/>
              <a:t>c++</a:t>
            </a:r>
            <a:r>
              <a:rPr lang="en-US" dirty="0"/>
              <a:t>?</a:t>
            </a:r>
          </a:p>
          <a:p>
            <a:r>
              <a:rPr lang="en-US" dirty="0"/>
              <a:t>Updated version of GPTFEL?</a:t>
            </a:r>
          </a:p>
          <a:p>
            <a:r>
              <a:rPr lang="en-US" dirty="0"/>
              <a:t>Did he write script for reading </a:t>
            </a:r>
            <a:r>
              <a:rPr lang="en-US" dirty="0" err="1"/>
              <a:t>gdf</a:t>
            </a:r>
            <a:r>
              <a:rPr lang="en-US" dirty="0"/>
              <a:t> into </a:t>
            </a:r>
            <a:r>
              <a:rPr lang="en-US" dirty="0" err="1"/>
              <a:t>matlab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Energy conservation somewhere?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1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read from ascii, astra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3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PAX – wanted to confirm bunching was implemented correctly in genesis</a:t>
            </a:r>
          </a:p>
          <a:p>
            <a:r>
              <a:rPr lang="en-US" dirty="0"/>
              <a:t>Built in function Gauss00mf</a:t>
            </a:r>
          </a:p>
          <a:p>
            <a:endParaRPr lang="en-US" dirty="0"/>
          </a:p>
          <a:p>
            <a:r>
              <a:rPr lang="en-US" dirty="0"/>
              <a:t>Space charge, field maps, waveguide dispersion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2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good plots to look at trouble shooting.</a:t>
            </a:r>
          </a:p>
          <a:p>
            <a:r>
              <a:rPr lang="en-US" dirty="0"/>
              <a:t>	Spectrum to see if resolving peak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Lowest order is gaussian in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08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Is it okay to allow different frequencies to have spatial bases with different waist sizes?</a:t>
            </a:r>
          </a:p>
          <a:p>
            <a:r>
              <a:rPr lang="en-US" dirty="0"/>
              <a:t>A: Even in fixed case, different frequency gaussians diffract differently.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Widen plot, change title to Laguerre-Gaussian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8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showing examples of these.</a:t>
            </a:r>
          </a:p>
          <a:p>
            <a:r>
              <a:rPr lang="en-US" dirty="0"/>
              <a:t>	At00 vs z00, peak field equaling Ain with given bandwidth</a:t>
            </a:r>
          </a:p>
          <a:p>
            <a:r>
              <a:rPr lang="en-US" dirty="0"/>
              <a:t>	rw00 vs </a:t>
            </a:r>
            <a:r>
              <a:rPr lang="en-US" dirty="0" err="1"/>
              <a:t>avgz</a:t>
            </a:r>
            <a:r>
              <a:rPr lang="en-US" dirty="0"/>
              <a:t>, for “pulse shifted” and “pulse and waist shifted”</a:t>
            </a:r>
          </a:p>
          <a:p>
            <a:endParaRPr lang="en-US" dirty="0"/>
          </a:p>
          <a:p>
            <a:r>
              <a:rPr lang="en-US" dirty="0"/>
              <a:t>Assume gaussian seed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E7AB7-863E-44C0-9CD0-316BBEAB2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58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D8E-DD7E-44E9-825E-EC0D2E57A76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0A8A-4613-4FE9-819A-842CEEA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6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D8E-DD7E-44E9-825E-EC0D2E57A76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0A8A-4613-4FE9-819A-842CEEA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4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D8E-DD7E-44E9-825E-EC0D2E57A76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0A8A-4613-4FE9-819A-842CEEA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54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D8E-DD7E-44E9-825E-EC0D2E57A76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0A8A-4613-4FE9-819A-842CEEA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2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D8E-DD7E-44E9-825E-EC0D2E57A76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0A8A-4613-4FE9-819A-842CEEA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5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D8E-DD7E-44E9-825E-EC0D2E57A76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0A8A-4613-4FE9-819A-842CEEA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D8E-DD7E-44E9-825E-EC0D2E57A76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0A8A-4613-4FE9-819A-842CEEA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9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D8E-DD7E-44E9-825E-EC0D2E57A76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0A8A-4613-4FE9-819A-842CEEA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2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D8E-DD7E-44E9-825E-EC0D2E57A76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0A8A-4613-4FE9-819A-842CEEA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4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D8E-DD7E-44E9-825E-EC0D2E57A76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0A8A-4613-4FE9-819A-842CEEA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6D8E-DD7E-44E9-825E-EC0D2E57A76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0A8A-4613-4FE9-819A-842CEEA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2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38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E6D8E-DD7E-44E9-825E-EC0D2E57A76A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0A8A-4613-4FE9-819A-842CEEAF7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0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8.jpg"/><Relationship Id="rId4" Type="http://schemas.openxmlformats.org/officeDocument/2006/relationships/image" Target="../media/image170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30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microsoft.com/office/2007/relationships/hdphoto" Target="../media/hdphoto2.wdp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6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66201" y="511266"/>
            <a:ext cx="7198437" cy="242940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GPTFEL - A frequency-based GPT extension for FEL interactions</a:t>
            </a:r>
            <a:endParaRPr lang="en-US" sz="27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30904" y="2693985"/>
            <a:ext cx="6858000" cy="17409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Andrew Fisher</a:t>
            </a:r>
          </a:p>
          <a:p>
            <a:pPr marL="0" indent="0" algn="ctr">
              <a:buNone/>
            </a:pPr>
            <a:r>
              <a:rPr lang="en-US" dirty="0"/>
              <a:t>FLASH2020+ 4</a:t>
            </a:r>
            <a:r>
              <a:rPr lang="en-US" baseline="30000" dirty="0"/>
              <a:t>th</a:t>
            </a:r>
            <a:r>
              <a:rPr lang="en-US" dirty="0"/>
              <a:t> Start to End Simulation Workshop</a:t>
            </a:r>
          </a:p>
          <a:p>
            <a:pPr marL="0" indent="0" algn="ctr">
              <a:buNone/>
            </a:pPr>
            <a:r>
              <a:rPr lang="en-US" dirty="0"/>
              <a:t>29, June 2023</a:t>
            </a:r>
          </a:p>
          <a:p>
            <a:pPr algn="l"/>
            <a:r>
              <a:rPr lang="en-US" sz="1800" b="0" i="0" dirty="0">
                <a:solidFill>
                  <a:srgbClr val="F9F9F9"/>
                </a:solidFill>
                <a:effectLst/>
                <a:latin typeface="Roboto" panose="02000000000000000000" pitchFamily="2" charset="0"/>
              </a:rPr>
              <a:t>FLASH2020+ 4th Start to End Simulation Workshop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6" y="80230"/>
            <a:ext cx="1074594" cy="496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B5943-74F4-D578-806B-7B0067A8F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335" y="4072386"/>
            <a:ext cx="5311890" cy="8694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32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4107" y="1093577"/>
                <a:ext cx="4163076" cy="20777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Laguerre-Gaussian Basis </a:t>
                </a:r>
              </a:p>
              <a:p>
                <a:pPr lvl="1"/>
                <a:r>
                  <a:rPr lang="en-US" dirty="0"/>
                  <a:t>Utilize radial symmetry</a:t>
                </a:r>
              </a:p>
              <a:p>
                <a:pPr lvl="1"/>
                <a:r>
                  <a:rPr lang="en-US" dirty="0"/>
                  <a:t>Easier SDE implementation</a:t>
                </a:r>
              </a:p>
              <a:p>
                <a:pPr lvl="1"/>
                <a:r>
                  <a:rPr lang="en-US" dirty="0"/>
                  <a:t>Modes defined by waist size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and position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107" y="1093577"/>
                <a:ext cx="4163076" cy="2077784"/>
              </a:xfrm>
              <a:blipFill>
                <a:blip r:embed="rId3"/>
                <a:stretch>
                  <a:fillRect l="-2050" t="-3812" r="-2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828DA7-B2F4-EDA5-56F6-5A04A4F765A7}"/>
                  </a:ext>
                </a:extLst>
              </p:cNvPr>
              <p:cNvSpPr txBox="1"/>
              <p:nvPr/>
            </p:nvSpPr>
            <p:spPr>
              <a:xfrm>
                <a:off x="5318000" y="2818959"/>
                <a:ext cx="3224857" cy="546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828DA7-B2F4-EDA5-56F6-5A04A4F76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000" y="2818959"/>
                <a:ext cx="3224857" cy="546496"/>
              </a:xfrm>
              <a:prstGeom prst="rect">
                <a:avLst/>
              </a:prstGeom>
              <a:blipFill>
                <a:blip r:embed="rId4"/>
                <a:stretch>
                  <a:fillRect l="-756" t="-137778" r="-7561" b="-19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1557D-8B12-7F6A-D80D-73A396D5F347}"/>
                  </a:ext>
                </a:extLst>
              </p:cNvPr>
              <p:cNvSpPr txBox="1"/>
              <p:nvPr/>
            </p:nvSpPr>
            <p:spPr>
              <a:xfrm>
                <a:off x="4572000" y="3678089"/>
                <a:ext cx="4495974" cy="746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accent6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E1557D-8B12-7F6A-D80D-73A396D5F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78089"/>
                <a:ext cx="4495974" cy="7462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EFD771-DC95-3D84-BD16-271FC3CB3E63}"/>
                  </a:ext>
                </a:extLst>
              </p:cNvPr>
              <p:cNvSpPr txBox="1"/>
              <p:nvPr/>
            </p:nvSpPr>
            <p:spPr>
              <a:xfrm>
                <a:off x="6660852" y="4416812"/>
                <a:ext cx="2119042" cy="435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=∬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EFD771-DC95-3D84-BD16-271FC3CB3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852" y="4416812"/>
                <a:ext cx="2119042" cy="435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EF1E6F-A36E-9E06-E3B6-D53D3A907149}"/>
                  </a:ext>
                </a:extLst>
              </p:cNvPr>
              <p:cNvSpPr txBox="1"/>
              <p:nvPr/>
            </p:nvSpPr>
            <p:spPr>
              <a:xfrm>
                <a:off x="8061165" y="2341528"/>
                <a:ext cx="903196" cy="3211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EF1E6F-A36E-9E06-E3B6-D53D3A907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65" y="2341528"/>
                <a:ext cx="903196" cy="321114"/>
              </a:xfrm>
              <a:prstGeom prst="rect">
                <a:avLst/>
              </a:prstGeom>
              <a:blipFill>
                <a:blip r:embed="rId7"/>
                <a:stretch>
                  <a:fillRect l="-4027" r="-671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910EA5-33C3-39E3-8CC6-272E6F68892E}"/>
              </a:ext>
            </a:extLst>
          </p:cNvPr>
          <p:cNvCxnSpPr>
            <a:cxnSpLocks/>
          </p:cNvCxnSpPr>
          <p:nvPr/>
        </p:nvCxnSpPr>
        <p:spPr>
          <a:xfrm flipV="1">
            <a:off x="4906564" y="4106502"/>
            <a:ext cx="247859" cy="26538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CEF8A91-F976-9686-7E3A-40022D31A31E}"/>
              </a:ext>
            </a:extLst>
          </p:cNvPr>
          <p:cNvSpPr txBox="1"/>
          <p:nvPr/>
        </p:nvSpPr>
        <p:spPr>
          <a:xfrm>
            <a:off x="4336363" y="4344677"/>
            <a:ext cx="105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Frequency index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7921CE-466F-71EF-1D22-4B506C7736EE}"/>
              </a:ext>
            </a:extLst>
          </p:cNvPr>
          <p:cNvSpPr txBox="1"/>
          <p:nvPr/>
        </p:nvSpPr>
        <p:spPr>
          <a:xfrm>
            <a:off x="4984623" y="4623552"/>
            <a:ext cx="105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Spatial index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778E4F-1946-7C3B-78CA-88CE8E6FE1BD}"/>
              </a:ext>
            </a:extLst>
          </p:cNvPr>
          <p:cNvCxnSpPr>
            <a:cxnSpLocks/>
          </p:cNvCxnSpPr>
          <p:nvPr/>
        </p:nvCxnSpPr>
        <p:spPr>
          <a:xfrm flipH="1" flipV="1">
            <a:off x="5396879" y="4156255"/>
            <a:ext cx="44342" cy="427073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aussian beam - Wikipedia">
            <a:extLst>
              <a:ext uri="{FF2B5EF4-FFF2-40B4-BE49-F238E27FC236}">
                <a16:creationId xmlns:a16="http://schemas.microsoft.com/office/drawing/2014/main" id="{276AD61B-1160-9D49-0F4A-4AB1BA128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69" y="425633"/>
            <a:ext cx="3474828" cy="16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9D91B3-F8D4-BDB3-47CE-02B5190AF08E}"/>
                  </a:ext>
                </a:extLst>
              </p:cNvPr>
              <p:cNvSpPr txBox="1"/>
              <p:nvPr/>
            </p:nvSpPr>
            <p:spPr>
              <a:xfrm>
                <a:off x="4944552" y="1956870"/>
                <a:ext cx="2859244" cy="405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𝜶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9D91B3-F8D4-BDB3-47CE-02B5190AF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552" y="1956870"/>
                <a:ext cx="2859244" cy="405817"/>
              </a:xfrm>
              <a:prstGeom prst="rect">
                <a:avLst/>
              </a:prstGeom>
              <a:blipFill>
                <a:blip r:embed="rId9"/>
                <a:stretch>
                  <a:fillRect l="-213" r="-213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923115F-843F-6AF7-17D2-C3F2455FDEE1}"/>
              </a:ext>
            </a:extLst>
          </p:cNvPr>
          <p:cNvCxnSpPr>
            <a:cxnSpLocks/>
          </p:cNvCxnSpPr>
          <p:nvPr/>
        </p:nvCxnSpPr>
        <p:spPr>
          <a:xfrm flipH="1">
            <a:off x="7900639" y="2660015"/>
            <a:ext cx="206298" cy="222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AF239C-223B-6E73-2FE1-5FCE211A146E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813395" y="3259074"/>
            <a:ext cx="6592" cy="41901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4E2588C-CCB8-BF07-CCA9-A2A0645955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1" y="2818959"/>
            <a:ext cx="3265637" cy="224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46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4476F-E481-217A-462F-D27BC930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Waveguide Example (TE modes)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8F074E-8D25-5C60-232E-C2CC5525F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4177526" cy="3262312"/>
          </a:xfrm>
        </p:spPr>
        <p:txBody>
          <a:bodyPr>
            <a:normAutofit/>
          </a:bodyPr>
          <a:lstStyle/>
          <a:p>
            <a:r>
              <a:rPr lang="en-US" dirty="0"/>
              <a:t>Choose spatial basis</a:t>
            </a:r>
          </a:p>
          <a:p>
            <a:r>
              <a:rPr lang="en-US" dirty="0"/>
              <a:t>Compute mode area</a:t>
            </a:r>
          </a:p>
          <a:p>
            <a:r>
              <a:rPr lang="en-US" dirty="0"/>
              <a:t>Define dispersion</a:t>
            </a:r>
          </a:p>
          <a:p>
            <a:pPr lvl="1"/>
            <a:r>
              <a:rPr lang="en-US" dirty="0"/>
              <a:t>Example of propagation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500296-3B98-F6EB-C043-1D26F6ACE608}"/>
                  </a:ext>
                </a:extLst>
              </p:cNvPr>
              <p:cNvSpPr txBox="1"/>
              <p:nvPr/>
            </p:nvSpPr>
            <p:spPr>
              <a:xfrm>
                <a:off x="4707236" y="2222193"/>
                <a:ext cx="3595728" cy="707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sSub>
                      <m:sSubPr>
                        <m:ctrlP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</a:p>
              <a:p>
                <a:r>
                  <a:rPr lang="en-US" dirty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500296-3B98-F6EB-C043-1D26F6ACE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236" y="2222193"/>
                <a:ext cx="3595728" cy="707053"/>
              </a:xfrm>
              <a:prstGeom prst="rect">
                <a:avLst/>
              </a:prstGeom>
              <a:blipFill>
                <a:blip r:embed="rId2"/>
                <a:stretch>
                  <a:fillRect l="-1695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5953EF-0AF2-A17D-3A17-B6E299E4C6C9}"/>
                  </a:ext>
                </a:extLst>
              </p:cNvPr>
              <p:cNvSpPr txBox="1"/>
              <p:nvPr/>
            </p:nvSpPr>
            <p:spPr>
              <a:xfrm>
                <a:off x="6036675" y="3250960"/>
                <a:ext cx="2799484" cy="530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=∬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⊥,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5953EF-0AF2-A17D-3A17-B6E299E4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675" y="3250960"/>
                <a:ext cx="2799484" cy="5304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ABC275-C8BD-62B7-CF8E-5EC71C7007B7}"/>
                  </a:ext>
                </a:extLst>
              </p:cNvPr>
              <p:cNvSpPr txBox="1"/>
              <p:nvPr/>
            </p:nvSpPr>
            <p:spPr>
              <a:xfrm>
                <a:off x="6636395" y="733492"/>
                <a:ext cx="1972335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⊥,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4ABC275-C8BD-62B7-CF8E-5EC71C700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395" y="733492"/>
                <a:ext cx="1972335" cy="636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2D274C-6955-9831-7EA5-DB3257F4D2E5}"/>
                  </a:ext>
                </a:extLst>
              </p:cNvPr>
              <p:cNvSpPr txBox="1"/>
              <p:nvPr/>
            </p:nvSpPr>
            <p:spPr>
              <a:xfrm>
                <a:off x="4572000" y="1578056"/>
                <a:ext cx="3224857" cy="546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E2D274C-6955-9831-7EA5-DB3257F4D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578056"/>
                <a:ext cx="3224857" cy="546496"/>
              </a:xfrm>
              <a:prstGeom prst="rect">
                <a:avLst/>
              </a:prstGeom>
              <a:blipFill>
                <a:blip r:embed="rId5"/>
                <a:stretch>
                  <a:fillRect l="-756" t="-138889" r="-7372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B073AE-76E5-E845-AD80-F5076DEB8F6D}"/>
              </a:ext>
            </a:extLst>
          </p:cNvPr>
          <p:cNvCxnSpPr>
            <a:cxnSpLocks/>
          </p:cNvCxnSpPr>
          <p:nvPr/>
        </p:nvCxnSpPr>
        <p:spPr>
          <a:xfrm>
            <a:off x="7008541" y="1358146"/>
            <a:ext cx="0" cy="292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E066EE-1020-B8C3-51DE-404E98F67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21" y="3170507"/>
            <a:ext cx="2724150" cy="16764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0649C7-B287-D250-4101-A258AE25B0EC}"/>
              </a:ext>
            </a:extLst>
          </p:cNvPr>
          <p:cNvCxnSpPr>
            <a:cxnSpLocks/>
          </p:cNvCxnSpPr>
          <p:nvPr/>
        </p:nvCxnSpPr>
        <p:spPr>
          <a:xfrm flipV="1">
            <a:off x="5832088" y="1951004"/>
            <a:ext cx="204587" cy="392779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8A978FD-ECD0-177D-9066-9682ED530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8124" y="3106439"/>
            <a:ext cx="2518223" cy="18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6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98AD2-6C9F-1D9D-D969-F5CDD2E2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Seeding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83C77-E942-2609-6F14-32E63E641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9"/>
            <a:ext cx="3497866" cy="3238384"/>
          </a:xfrm>
        </p:spPr>
        <p:txBody>
          <a:bodyPr/>
          <a:lstStyle/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Peak field</a:t>
            </a:r>
          </a:p>
          <a:p>
            <a:pPr lvl="1"/>
            <a:r>
              <a:rPr lang="en-US" dirty="0"/>
              <a:t>Bandwidth</a:t>
            </a:r>
          </a:p>
          <a:p>
            <a:pPr lvl="1"/>
            <a:r>
              <a:rPr lang="en-US" dirty="0"/>
              <a:t>Temporal pulse location</a:t>
            </a:r>
          </a:p>
          <a:p>
            <a:pPr lvl="1"/>
            <a:r>
              <a:rPr lang="en-US" dirty="0"/>
              <a:t>Transverse waist location</a:t>
            </a:r>
          </a:p>
          <a:p>
            <a:r>
              <a:rPr lang="en-US" dirty="0"/>
              <a:t>Starting from noise</a:t>
            </a:r>
          </a:p>
          <a:p>
            <a:pPr lvl="1"/>
            <a:r>
              <a:rPr lang="en-US" dirty="0"/>
              <a:t>Quiet start algorithm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80CE55-9F6B-18FF-4FA7-269851C4C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527" y="884666"/>
            <a:ext cx="1934750" cy="196261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B4C487-2D83-FF96-F6B4-7B49C36443C4}"/>
              </a:ext>
            </a:extLst>
          </p:cNvPr>
          <p:cNvGrpSpPr/>
          <p:nvPr/>
        </p:nvGrpSpPr>
        <p:grpSpPr>
          <a:xfrm>
            <a:off x="5821277" y="884667"/>
            <a:ext cx="3300222" cy="1962617"/>
            <a:chOff x="3947010" y="337309"/>
            <a:chExt cx="3300222" cy="19626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266178-1468-24F3-B4EA-2FF9469D1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7010" y="337309"/>
              <a:ext cx="3300222" cy="196261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4B21507-F655-8BD5-4B01-4E913E6E2236}"/>
                    </a:ext>
                  </a:extLst>
                </p:cNvPr>
                <p:cNvSpPr txBox="1"/>
                <p:nvPr/>
              </p:nvSpPr>
              <p:spPr>
                <a:xfrm>
                  <a:off x="5775271" y="671882"/>
                  <a:ext cx="1471961" cy="3250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=1.1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4B21507-F655-8BD5-4B01-4E913E6E22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271" y="671882"/>
                  <a:ext cx="1471961" cy="325025"/>
                </a:xfrm>
                <a:prstGeom prst="rect">
                  <a:avLst/>
                </a:prstGeom>
                <a:blipFill>
                  <a:blip r:embed="rId5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23151D-9B3F-C2B0-0C65-B38CAA54689A}"/>
                  </a:ext>
                </a:extLst>
              </p:cNvPr>
              <p:cNvSpPr txBox="1"/>
              <p:nvPr/>
            </p:nvSpPr>
            <p:spPr>
              <a:xfrm>
                <a:off x="5157966" y="1166309"/>
                <a:ext cx="81798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23151D-9B3F-C2B0-0C65-B38CAA54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966" y="1166309"/>
                <a:ext cx="817981" cy="215444"/>
              </a:xfrm>
              <a:prstGeom prst="rect">
                <a:avLst/>
              </a:prstGeom>
              <a:blipFill>
                <a:blip r:embed="rId6"/>
                <a:stretch>
                  <a:fillRect l="-4478" r="-373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907905C8-B8FF-394A-8C59-4BE20C75849E}"/>
              </a:ext>
            </a:extLst>
          </p:cNvPr>
          <p:cNvGrpSpPr/>
          <p:nvPr/>
        </p:nvGrpSpPr>
        <p:grpSpPr>
          <a:xfrm>
            <a:off x="4853902" y="3132916"/>
            <a:ext cx="2627999" cy="232782"/>
            <a:chOff x="4282068" y="2912875"/>
            <a:chExt cx="2627999" cy="23278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17ED5E-E424-7305-F411-8D061A491463}"/>
                </a:ext>
              </a:extLst>
            </p:cNvPr>
            <p:cNvSpPr/>
            <p:nvPr/>
          </p:nvSpPr>
          <p:spPr>
            <a:xfrm>
              <a:off x="4282068" y="2912875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F71A32-5C10-3AE7-324F-12644EA5D4CB}"/>
                </a:ext>
              </a:extLst>
            </p:cNvPr>
            <p:cNvSpPr/>
            <p:nvPr/>
          </p:nvSpPr>
          <p:spPr>
            <a:xfrm>
              <a:off x="4446860" y="2912875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1EFFEF-37D5-7651-EFEE-97B856493E4B}"/>
                </a:ext>
              </a:extLst>
            </p:cNvPr>
            <p:cNvSpPr/>
            <p:nvPr/>
          </p:nvSpPr>
          <p:spPr>
            <a:xfrm>
              <a:off x="4611652" y="2912875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3B8BA4-CB6E-1292-4912-010E55DC5858}"/>
                </a:ext>
              </a:extLst>
            </p:cNvPr>
            <p:cNvSpPr/>
            <p:nvPr/>
          </p:nvSpPr>
          <p:spPr>
            <a:xfrm>
              <a:off x="4776444" y="2912875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D99BAFE-DE14-FC42-5072-55B6A3E36C18}"/>
                </a:ext>
              </a:extLst>
            </p:cNvPr>
            <p:cNvSpPr/>
            <p:nvPr/>
          </p:nvSpPr>
          <p:spPr>
            <a:xfrm>
              <a:off x="4941236" y="2912875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503C46-FBB7-F651-AED0-763702DF2309}"/>
                </a:ext>
              </a:extLst>
            </p:cNvPr>
            <p:cNvSpPr/>
            <p:nvPr/>
          </p:nvSpPr>
          <p:spPr>
            <a:xfrm>
              <a:off x="5106028" y="2912875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12BBAB1-A845-DCAF-2952-B4908112E698}"/>
                </a:ext>
              </a:extLst>
            </p:cNvPr>
            <p:cNvSpPr/>
            <p:nvPr/>
          </p:nvSpPr>
          <p:spPr>
            <a:xfrm>
              <a:off x="5270820" y="2912875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120CA44-01D1-D4FD-540C-F0DC03D8B61A}"/>
                </a:ext>
              </a:extLst>
            </p:cNvPr>
            <p:cNvSpPr/>
            <p:nvPr/>
          </p:nvSpPr>
          <p:spPr>
            <a:xfrm>
              <a:off x="5435612" y="2912875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AB28F8-FD17-5630-5902-CE0C4ACD5158}"/>
                </a:ext>
              </a:extLst>
            </p:cNvPr>
            <p:cNvSpPr/>
            <p:nvPr/>
          </p:nvSpPr>
          <p:spPr>
            <a:xfrm>
              <a:off x="5600404" y="2912875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7BD8EB2-40EC-5C68-10A9-82EF0CE0EA81}"/>
                </a:ext>
              </a:extLst>
            </p:cNvPr>
            <p:cNvSpPr/>
            <p:nvPr/>
          </p:nvSpPr>
          <p:spPr>
            <a:xfrm>
              <a:off x="5765196" y="2912875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370F88-7933-FD0B-F0D5-48CA43F3B2D7}"/>
                </a:ext>
              </a:extLst>
            </p:cNvPr>
            <p:cNvSpPr/>
            <p:nvPr/>
          </p:nvSpPr>
          <p:spPr>
            <a:xfrm>
              <a:off x="5929988" y="2912875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64D5B6-9395-A305-AA0C-6AF17E99D2BC}"/>
                </a:ext>
              </a:extLst>
            </p:cNvPr>
            <p:cNvSpPr/>
            <p:nvPr/>
          </p:nvSpPr>
          <p:spPr>
            <a:xfrm>
              <a:off x="6094780" y="2912875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8442A6-E075-0E9A-15FE-9D21B1EAFBD3}"/>
                </a:ext>
              </a:extLst>
            </p:cNvPr>
            <p:cNvSpPr/>
            <p:nvPr/>
          </p:nvSpPr>
          <p:spPr>
            <a:xfrm>
              <a:off x="6259572" y="2912875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76B62C-9CE0-5E7D-3144-068D055C714D}"/>
                </a:ext>
              </a:extLst>
            </p:cNvPr>
            <p:cNvSpPr/>
            <p:nvPr/>
          </p:nvSpPr>
          <p:spPr>
            <a:xfrm>
              <a:off x="6424364" y="2912875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2F39EF-A059-25B4-1988-DC2A30305CCA}"/>
                </a:ext>
              </a:extLst>
            </p:cNvPr>
            <p:cNvSpPr/>
            <p:nvPr/>
          </p:nvSpPr>
          <p:spPr>
            <a:xfrm>
              <a:off x="6589156" y="2912875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75ABF27-5397-0F95-DAC5-2C1015331D29}"/>
                </a:ext>
              </a:extLst>
            </p:cNvPr>
            <p:cNvSpPr/>
            <p:nvPr/>
          </p:nvSpPr>
          <p:spPr>
            <a:xfrm>
              <a:off x="6753950" y="2912875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B639C7-FD22-AB16-BA72-ACB1BB4BAF2B}"/>
              </a:ext>
            </a:extLst>
          </p:cNvPr>
          <p:cNvGrpSpPr/>
          <p:nvPr/>
        </p:nvGrpSpPr>
        <p:grpSpPr>
          <a:xfrm>
            <a:off x="4853902" y="4321705"/>
            <a:ext cx="2624254" cy="232782"/>
            <a:chOff x="4272775" y="3181687"/>
            <a:chExt cx="2624254" cy="23278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290DF9-5E3D-FDD1-3E4E-EAD945555C11}"/>
                </a:ext>
              </a:extLst>
            </p:cNvPr>
            <p:cNvSpPr/>
            <p:nvPr/>
          </p:nvSpPr>
          <p:spPr>
            <a:xfrm>
              <a:off x="4437317" y="3181687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5211AC-38D2-D078-27A2-84B932593E59}"/>
                </a:ext>
              </a:extLst>
            </p:cNvPr>
            <p:cNvSpPr/>
            <p:nvPr/>
          </p:nvSpPr>
          <p:spPr>
            <a:xfrm>
              <a:off x="4601859" y="3181687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521380-7F20-BD91-AAC0-E37FF8EA9253}"/>
                </a:ext>
              </a:extLst>
            </p:cNvPr>
            <p:cNvSpPr/>
            <p:nvPr/>
          </p:nvSpPr>
          <p:spPr>
            <a:xfrm>
              <a:off x="4766401" y="3181687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EC86AC4-5C5E-9A94-F50B-A2D43707FD10}"/>
                </a:ext>
              </a:extLst>
            </p:cNvPr>
            <p:cNvSpPr/>
            <p:nvPr/>
          </p:nvSpPr>
          <p:spPr>
            <a:xfrm>
              <a:off x="4930943" y="3181687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77E7B5F-22AB-7A98-6826-D7521B97FB79}"/>
                </a:ext>
              </a:extLst>
            </p:cNvPr>
            <p:cNvSpPr/>
            <p:nvPr/>
          </p:nvSpPr>
          <p:spPr>
            <a:xfrm>
              <a:off x="5095485" y="3181687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95B8AB3-1F00-AE32-C626-F1631A16A010}"/>
                </a:ext>
              </a:extLst>
            </p:cNvPr>
            <p:cNvSpPr/>
            <p:nvPr/>
          </p:nvSpPr>
          <p:spPr>
            <a:xfrm>
              <a:off x="5260027" y="3181687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F856575-B1BB-DA2A-3726-2CA7C6DFC5B7}"/>
                </a:ext>
              </a:extLst>
            </p:cNvPr>
            <p:cNvSpPr/>
            <p:nvPr/>
          </p:nvSpPr>
          <p:spPr>
            <a:xfrm>
              <a:off x="5424569" y="3181687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E6AF699-F721-EA50-F8B7-066B2FA99A69}"/>
                </a:ext>
              </a:extLst>
            </p:cNvPr>
            <p:cNvSpPr/>
            <p:nvPr/>
          </p:nvSpPr>
          <p:spPr>
            <a:xfrm>
              <a:off x="5589111" y="3181687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72AB01D-ECD4-6625-5BFD-DDE48295A5CA}"/>
                </a:ext>
              </a:extLst>
            </p:cNvPr>
            <p:cNvSpPr/>
            <p:nvPr/>
          </p:nvSpPr>
          <p:spPr>
            <a:xfrm>
              <a:off x="5753653" y="3181687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ED64300-8230-A054-C04F-05AC5B6C57FA}"/>
                </a:ext>
              </a:extLst>
            </p:cNvPr>
            <p:cNvSpPr/>
            <p:nvPr/>
          </p:nvSpPr>
          <p:spPr>
            <a:xfrm>
              <a:off x="5918195" y="3181687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2C355AF-0EBA-F907-9E22-DC587134FA46}"/>
                </a:ext>
              </a:extLst>
            </p:cNvPr>
            <p:cNvSpPr/>
            <p:nvPr/>
          </p:nvSpPr>
          <p:spPr>
            <a:xfrm>
              <a:off x="6082737" y="3181687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399CA95-81F0-F90D-218F-F71C3727744A}"/>
                </a:ext>
              </a:extLst>
            </p:cNvPr>
            <p:cNvSpPr/>
            <p:nvPr/>
          </p:nvSpPr>
          <p:spPr>
            <a:xfrm>
              <a:off x="6247279" y="3181687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7E3539B-AFD9-DE27-B12A-1E87C6ECDD1F}"/>
                </a:ext>
              </a:extLst>
            </p:cNvPr>
            <p:cNvSpPr/>
            <p:nvPr/>
          </p:nvSpPr>
          <p:spPr>
            <a:xfrm>
              <a:off x="6411821" y="3181687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83B1F8F-3FD6-5A7D-9B11-02203D24DD97}"/>
                </a:ext>
              </a:extLst>
            </p:cNvPr>
            <p:cNvSpPr/>
            <p:nvPr/>
          </p:nvSpPr>
          <p:spPr>
            <a:xfrm>
              <a:off x="6576363" y="3181687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D7890B1-E759-3124-00FE-B1158950B68F}"/>
                </a:ext>
              </a:extLst>
            </p:cNvPr>
            <p:cNvSpPr/>
            <p:nvPr/>
          </p:nvSpPr>
          <p:spPr>
            <a:xfrm>
              <a:off x="6740912" y="3181687"/>
              <a:ext cx="156117" cy="23278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E9872AB-6E57-2DCC-0CA6-74CAD208807E}"/>
                </a:ext>
              </a:extLst>
            </p:cNvPr>
            <p:cNvSpPr/>
            <p:nvPr/>
          </p:nvSpPr>
          <p:spPr>
            <a:xfrm>
              <a:off x="4272775" y="3181687"/>
              <a:ext cx="156117" cy="23278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6EC29277-C8A1-D243-FF57-7B5B214B5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5921940" y="3451652"/>
            <a:ext cx="468439" cy="34734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BE5BDCE-23E9-1947-7D48-AEFDD0D9B09F}"/>
              </a:ext>
            </a:extLst>
          </p:cNvPr>
          <p:cNvSpPr txBox="1"/>
          <p:nvPr/>
        </p:nvSpPr>
        <p:spPr>
          <a:xfrm>
            <a:off x="7478155" y="3471433"/>
            <a:ext cx="137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Temporal pulse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DFD97B3-A57B-27A7-B3BC-AA7FA2DFCBB4}"/>
              </a:ext>
            </a:extLst>
          </p:cNvPr>
          <p:cNvSpPr txBox="1"/>
          <p:nvPr/>
        </p:nvSpPr>
        <p:spPr>
          <a:xfrm>
            <a:off x="7478156" y="3933769"/>
            <a:ext cx="1370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Transverse waist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0E601B83-5CFD-2725-7C33-25B9090A6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4299" y="3733085"/>
            <a:ext cx="423329" cy="326568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7B5D75F-5452-CF3E-A8E8-6402F362E97B}"/>
              </a:ext>
            </a:extLst>
          </p:cNvPr>
          <p:cNvCxnSpPr>
            <a:cxnSpLocks/>
            <a:stCxn id="63" idx="3"/>
          </p:cNvCxnSpPr>
          <p:nvPr/>
        </p:nvCxnSpPr>
        <p:spPr>
          <a:xfrm>
            <a:off x="4607628" y="3896369"/>
            <a:ext cx="2510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028E835-1B39-9833-4C5F-E53CA4D6FA1B}"/>
              </a:ext>
            </a:extLst>
          </p:cNvPr>
          <p:cNvSpPr txBox="1"/>
          <p:nvPr/>
        </p:nvSpPr>
        <p:spPr>
          <a:xfrm>
            <a:off x="4075912" y="3933769"/>
            <a:ext cx="934107" cy="313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9ED11CE-9ACE-24ED-D2A5-6A73B3E8286B}"/>
              </a:ext>
            </a:extLst>
          </p:cNvPr>
          <p:cNvSpPr txBox="1"/>
          <p:nvPr/>
        </p:nvSpPr>
        <p:spPr>
          <a:xfrm>
            <a:off x="5626670" y="4561879"/>
            <a:ext cx="1037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Undulator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DD58C32-B698-7D88-D134-B940695292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115" b="89544" l="7631" r="91968">
                        <a14:foregroundMark x1="33133" y1="30027" x2="33133" y2="30027"/>
                        <a14:foregroundMark x1="7631" y1="9383" x2="7631" y2="9383"/>
                        <a14:foregroundMark x1="51807" y1="68097" x2="51807" y2="68097"/>
                        <a14:foregroundMark x1="91968" y1="10456" x2="91968" y2="104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4549" y="3913986"/>
            <a:ext cx="2538028" cy="3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2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13281 -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E302-7427-0640-E6E4-AF5830ED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Time-Independent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53428-1BD2-E404-A205-D11E25134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4896779" cy="3263504"/>
          </a:xfrm>
        </p:spPr>
        <p:txBody>
          <a:bodyPr/>
          <a:lstStyle/>
          <a:p>
            <a:r>
              <a:rPr lang="en-US" dirty="0"/>
              <a:t>Faster, single frequency simulation</a:t>
            </a:r>
          </a:p>
          <a:p>
            <a:r>
              <a:rPr lang="en-US" dirty="0"/>
              <a:t>Define total charge as for single bunch</a:t>
            </a:r>
          </a:p>
          <a:p>
            <a:r>
              <a:rPr lang="en-US" dirty="0"/>
              <a:t>W00 is power, not energy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63760-3C8D-F9E8-36E9-635E64A6F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99" y="2923013"/>
            <a:ext cx="2714625" cy="2095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E4D76E-2847-168B-7D45-6CD869016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49840"/>
            <a:ext cx="3373244" cy="224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97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54A8D-72A1-1A0D-CE0E-7BD038D0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SDE 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68FA2-BCC5-5D59-9438-6CECF50ED2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1" y="1369219"/>
                <a:ext cx="4785266" cy="182560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Convergence as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Fit target gaussian with Gauss-Laguerre spatial modes</a:t>
                </a:r>
              </a:p>
              <a:p>
                <a:pPr lvl="1"/>
                <a:r>
                  <a:rPr lang="en-US" dirty="0"/>
                  <a:t>Mismatching waist requires more modes</a:t>
                </a:r>
                <a:endParaRPr lang="en-US" b="0" dirty="0"/>
              </a:p>
              <a:p>
                <a:r>
                  <a:rPr lang="en-US" dirty="0"/>
                  <a:t>Trouble when simulating FEL amplifier with gain-guiding</a:t>
                </a:r>
              </a:p>
              <a:p>
                <a:pPr lvl="1"/>
                <a:r>
                  <a:rPr lang="en-US" dirty="0"/>
                  <a:t>Choose to minimize over undulator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568FA2-BCC5-5D59-9438-6CECF50ED2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1" y="1369219"/>
                <a:ext cx="4785266" cy="1825606"/>
              </a:xfrm>
              <a:blipFill>
                <a:blip r:embed="rId3"/>
                <a:stretch>
                  <a:fillRect l="-1401" t="-6355" r="-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808BFF5-1664-814E-2883-362FC5326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733" y="2757919"/>
            <a:ext cx="2889824" cy="23118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6DD903-A1DB-C784-5D83-D04EA0001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32" y="3107114"/>
            <a:ext cx="3692868" cy="1977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0B6572-1340-2105-C13B-9E0AB76DA2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917" y="292636"/>
            <a:ext cx="3119329" cy="21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0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Dependent Expansion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4274" y="1387785"/>
                <a:ext cx="4237725" cy="24668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Allow mode parameters to vary</a:t>
                </a:r>
              </a:p>
              <a:p>
                <a:pPr lvl="1"/>
                <a:r>
                  <a:rPr lang="en-US" dirty="0"/>
                  <a:t>Sprangle et al.</a:t>
                </a:r>
              </a:p>
              <a:p>
                <a:r>
                  <a:rPr lang="en-US" dirty="0"/>
                  <a:t>Recursive structure</a:t>
                </a:r>
              </a:p>
              <a:p>
                <a:pPr lvl="1"/>
                <a:r>
                  <a:rPr lang="en-US" dirty="0"/>
                  <a:t>Polynomial identities</a:t>
                </a:r>
              </a:p>
              <a:p>
                <a:r>
                  <a:rPr lang="en-US" dirty="0"/>
                  <a:t>B parameter</a:t>
                </a:r>
              </a:p>
              <a:p>
                <a:pPr lvl="1"/>
                <a:r>
                  <a:rPr lang="en-US" dirty="0"/>
                  <a:t>Controls mode evolution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Recover previous in limit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Need constraint to specify B?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274" y="1387785"/>
                <a:ext cx="4237725" cy="2466801"/>
              </a:xfrm>
              <a:blipFill>
                <a:blip r:embed="rId3"/>
                <a:stretch>
                  <a:fillRect l="-1583" t="-3713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08742B-19B5-E560-DEB8-73A756FF9308}"/>
                  </a:ext>
                </a:extLst>
              </p:cNvPr>
              <p:cNvSpPr txBox="1"/>
              <p:nvPr/>
            </p:nvSpPr>
            <p:spPr>
              <a:xfrm>
                <a:off x="4067919" y="1091596"/>
                <a:ext cx="4847481" cy="5741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𝑠𝑜𝑢𝑟𝑐𝑒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208742B-19B5-E560-DEB8-73A756FF9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19" y="1091596"/>
                <a:ext cx="4847481" cy="574132"/>
              </a:xfrm>
              <a:prstGeom prst="rect">
                <a:avLst/>
              </a:prstGeom>
              <a:blipFill>
                <a:blip r:embed="rId4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299591-90E0-A726-70EE-C54EF97E111C}"/>
                  </a:ext>
                </a:extLst>
              </p:cNvPr>
              <p:cNvSpPr txBox="1"/>
              <p:nvPr/>
            </p:nvSpPr>
            <p:spPr>
              <a:xfrm>
                <a:off x="4956717" y="2068839"/>
                <a:ext cx="3692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1299591-90E0-A726-70EE-C54EF97E1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717" y="2068839"/>
                <a:ext cx="369235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F1ECB5-8BEC-F51D-2106-D9A9B526D83F}"/>
                  </a:ext>
                </a:extLst>
              </p:cNvPr>
              <p:cNvSpPr txBox="1"/>
              <p:nvPr/>
            </p:nvSpPr>
            <p:spPr>
              <a:xfrm>
                <a:off x="5960376" y="2788633"/>
                <a:ext cx="2055434" cy="432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F1ECB5-8BEC-F51D-2106-D9A9B526D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376" y="2788633"/>
                <a:ext cx="2055434" cy="4322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09364E-F136-7B77-7873-3B66A96E0A94}"/>
                  </a:ext>
                </a:extLst>
              </p:cNvPr>
              <p:cNvSpPr txBox="1"/>
              <p:nvPr/>
            </p:nvSpPr>
            <p:spPr>
              <a:xfrm>
                <a:off x="5960375" y="3376693"/>
                <a:ext cx="1557158" cy="4453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09364E-F136-7B77-7873-3B66A96E0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375" y="3376693"/>
                <a:ext cx="1557158" cy="4453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B7985B7-56BF-CA40-7088-E02882B32E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326" y="4110915"/>
            <a:ext cx="5715049" cy="8479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8EDC5B-A5E9-22B0-6E21-D20D94C4D741}"/>
              </a:ext>
            </a:extLst>
          </p:cNvPr>
          <p:cNvSpPr/>
          <p:nvPr/>
        </p:nvSpPr>
        <p:spPr>
          <a:xfrm>
            <a:off x="6389649" y="2788633"/>
            <a:ext cx="1009185" cy="51770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6FC455-6B8D-FEDE-A508-8A9A57124D58}"/>
              </a:ext>
            </a:extLst>
          </p:cNvPr>
          <p:cNvSpPr/>
          <p:nvPr/>
        </p:nvSpPr>
        <p:spPr>
          <a:xfrm>
            <a:off x="6389648" y="3336392"/>
            <a:ext cx="479503" cy="51770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CC376B-FB10-056F-79C5-BF840F233376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629400" y="3854096"/>
            <a:ext cx="173495" cy="329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DB96E7-F39B-BECE-3E0E-CBBB575066A0}"/>
              </a:ext>
            </a:extLst>
          </p:cNvPr>
          <p:cNvSpPr txBox="1"/>
          <p:nvPr/>
        </p:nvSpPr>
        <p:spPr>
          <a:xfrm>
            <a:off x="6348704" y="4151249"/>
            <a:ext cx="166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 mode diffraction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EA2182-C86E-A79E-67B5-201328A0DD92}"/>
              </a:ext>
            </a:extLst>
          </p:cNvPr>
          <p:cNvSpPr txBox="1"/>
          <p:nvPr/>
        </p:nvSpPr>
        <p:spPr>
          <a:xfrm>
            <a:off x="8207298" y="2483480"/>
            <a:ext cx="100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beam interaction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C97B3A-713A-4CBE-5DBD-5AB42772CEE5}"/>
              </a:ext>
            </a:extLst>
          </p:cNvPr>
          <p:cNvCxnSpPr/>
          <p:nvPr/>
        </p:nvCxnSpPr>
        <p:spPr>
          <a:xfrm flipH="1" flipV="1">
            <a:off x="8515350" y="2330605"/>
            <a:ext cx="48787" cy="241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36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C954-3A23-9962-264F-7CAA43CE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B3C43-2CB4-6A2F-46FF-5A91CE085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1745" y="1174072"/>
                <a:ext cx="3970255" cy="17359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number of spatial modes (M) accurately describe field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Use threshold to set B=0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Plots show 3 SDE modes for increasing thresholds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B3C43-2CB4-6A2F-46FF-5A91CE085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745" y="1174072"/>
                <a:ext cx="3970255" cy="1735943"/>
              </a:xfrm>
              <a:blipFill>
                <a:blip r:embed="rId3"/>
                <a:stretch>
                  <a:fillRect l="-1843" t="-5282" b="-3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391437-5DEF-47E7-D8D9-A045942819A0}"/>
                  </a:ext>
                </a:extLst>
              </p:cNvPr>
              <p:cNvSpPr txBox="1"/>
              <p:nvPr/>
            </p:nvSpPr>
            <p:spPr>
              <a:xfrm>
                <a:off x="4822993" y="940105"/>
                <a:ext cx="36923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391437-5DEF-47E7-D8D9-A04594281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993" y="940105"/>
                <a:ext cx="369235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90E9A3-0009-8CB1-E506-7199360F2ABD}"/>
                  </a:ext>
                </a:extLst>
              </p:cNvPr>
              <p:cNvSpPr txBox="1"/>
              <p:nvPr/>
            </p:nvSpPr>
            <p:spPr>
              <a:xfrm>
                <a:off x="5284552" y="1427682"/>
                <a:ext cx="2032267" cy="4971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90E9A3-0009-8CB1-E506-7199360F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52" y="1427682"/>
                <a:ext cx="2032267" cy="4971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B3E165-0149-B6FE-C308-7D7040CBC542}"/>
              </a:ext>
            </a:extLst>
          </p:cNvPr>
          <p:cNvCxnSpPr>
            <a:cxnSpLocks/>
          </p:cNvCxnSpPr>
          <p:nvPr/>
        </p:nvCxnSpPr>
        <p:spPr>
          <a:xfrm flipV="1">
            <a:off x="4872268" y="940105"/>
            <a:ext cx="200722" cy="328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CB4F04F-92A4-3B16-DE6F-A1349B9160A9}"/>
              </a:ext>
            </a:extLst>
          </p:cNvPr>
          <p:cNvSpPr txBox="1"/>
          <p:nvPr/>
        </p:nvSpPr>
        <p:spPr>
          <a:xfrm>
            <a:off x="4994932" y="710691"/>
            <a:ext cx="200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C39715-5AC1-B053-5F8B-D1D0A0E5786C}"/>
              </a:ext>
            </a:extLst>
          </p:cNvPr>
          <p:cNvCxnSpPr>
            <a:cxnSpLocks/>
          </p:cNvCxnSpPr>
          <p:nvPr/>
        </p:nvCxnSpPr>
        <p:spPr>
          <a:xfrm flipV="1">
            <a:off x="5734804" y="924192"/>
            <a:ext cx="200722" cy="328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3508B6E-3855-D155-210F-D3F627838874}"/>
              </a:ext>
            </a:extLst>
          </p:cNvPr>
          <p:cNvSpPr txBox="1"/>
          <p:nvPr/>
        </p:nvSpPr>
        <p:spPr>
          <a:xfrm>
            <a:off x="5857468" y="694778"/>
            <a:ext cx="200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9A1219-9BE9-DB8F-EEF9-ADED292BD825}"/>
              </a:ext>
            </a:extLst>
          </p:cNvPr>
          <p:cNvCxnSpPr>
            <a:cxnSpLocks/>
          </p:cNvCxnSpPr>
          <p:nvPr/>
        </p:nvCxnSpPr>
        <p:spPr>
          <a:xfrm flipV="1">
            <a:off x="7589448" y="914608"/>
            <a:ext cx="200722" cy="328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7824A0-4BFA-AA83-7A50-56CEDBEE31EF}"/>
              </a:ext>
            </a:extLst>
          </p:cNvPr>
          <p:cNvSpPr txBox="1"/>
          <p:nvPr/>
        </p:nvSpPr>
        <p:spPr>
          <a:xfrm>
            <a:off x="7712112" y="685194"/>
            <a:ext cx="200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55941B9-6D66-9EFC-9AF6-6F1747204FB1}"/>
              </a:ext>
            </a:extLst>
          </p:cNvPr>
          <p:cNvCxnSpPr>
            <a:cxnSpLocks/>
          </p:cNvCxnSpPr>
          <p:nvPr/>
        </p:nvCxnSpPr>
        <p:spPr>
          <a:xfrm>
            <a:off x="5150867" y="1695828"/>
            <a:ext cx="3046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07C065-24AA-1333-0871-16B6A6CFB5D6}"/>
                  </a:ext>
                </a:extLst>
              </p:cNvPr>
              <p:cNvSpPr txBox="1"/>
              <p:nvPr/>
            </p:nvSpPr>
            <p:spPr>
              <a:xfrm>
                <a:off x="7302621" y="1530447"/>
                <a:ext cx="15444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07C065-24AA-1333-0871-16B6A6CFB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621" y="1530447"/>
                <a:ext cx="1544444" cy="307777"/>
              </a:xfrm>
              <a:prstGeom prst="rect">
                <a:avLst/>
              </a:prstGeom>
              <a:blipFill>
                <a:blip r:embed="rId6"/>
                <a:stretch>
                  <a:fillRect l="-1186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A597E86A-BBD9-89D6-8CDF-0A0178A9CAEA}"/>
              </a:ext>
            </a:extLst>
          </p:cNvPr>
          <p:cNvSpPr txBox="1"/>
          <p:nvPr/>
        </p:nvSpPr>
        <p:spPr>
          <a:xfrm>
            <a:off x="4822993" y="2154020"/>
            <a:ext cx="535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83EE10-950F-07F9-090F-A369ABDA354A}"/>
                  </a:ext>
                </a:extLst>
              </p:cNvPr>
              <p:cNvSpPr txBox="1"/>
              <p:nvPr/>
            </p:nvSpPr>
            <p:spPr>
              <a:xfrm>
                <a:off x="5422914" y="2211492"/>
                <a:ext cx="70341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83EE10-950F-07F9-090F-A369ABDA3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914" y="2211492"/>
                <a:ext cx="703414" cy="215444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117B712A-0E8E-96CD-F998-BBB42851B1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129" y="2910015"/>
            <a:ext cx="3215821" cy="22077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D05288-AB67-8C23-5C74-6C1EB1913E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9870" y="2969415"/>
            <a:ext cx="3069578" cy="21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21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201C-6EE2-8B28-37E3-172A4CF7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SDE Benchmarking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857DC-0EB8-1D36-87AF-0173F502D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20699"/>
            <a:ext cx="4132922" cy="76385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FEL amplifier with radiation seed</a:t>
            </a:r>
          </a:p>
          <a:p>
            <a:r>
              <a:rPr lang="en-US" dirty="0"/>
              <a:t>Compare to theoretical gain length</a:t>
            </a:r>
          </a:p>
          <a:p>
            <a:pPr lvl="1"/>
            <a:r>
              <a:rPr lang="en-US" dirty="0"/>
              <a:t>~15% error for single SDE, ~8% error for 11 SDE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303405-6AC5-5173-CDB6-3BD7F2778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15" y="1948098"/>
            <a:ext cx="8465169" cy="31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7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4E45A-3AD3-1DC2-6200-5FC4F7E0C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F045F-079C-84A6-8FBB-0EDE8CBA4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3982379" cy="3186054"/>
          </a:xfrm>
        </p:spPr>
        <p:txBody>
          <a:bodyPr>
            <a:normAutofit/>
          </a:bodyPr>
          <a:lstStyle/>
          <a:p>
            <a:r>
              <a:rPr lang="en-US" dirty="0"/>
              <a:t>GPT-FEL improves ability of GPT to simulate FEL interactions</a:t>
            </a:r>
          </a:p>
          <a:p>
            <a:pPr lvl="1"/>
            <a:r>
              <a:rPr lang="en-US" dirty="0"/>
              <a:t>Parallel processing over multiple-cores</a:t>
            </a:r>
          </a:p>
          <a:p>
            <a:r>
              <a:rPr lang="en-US" dirty="0"/>
              <a:t>Single-frequency and SDE to reduce modes and simulation time</a:t>
            </a:r>
          </a:p>
          <a:p>
            <a:r>
              <a:rPr lang="en-US" dirty="0"/>
              <a:t>Benchmarked against Genesis and experiment (waveguide)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EE260-CAD1-19E6-0E2D-2C6A41C38DC4}"/>
              </a:ext>
            </a:extLst>
          </p:cNvPr>
          <p:cNvSpPr txBox="1"/>
          <p:nvPr/>
        </p:nvSpPr>
        <p:spPr>
          <a:xfrm>
            <a:off x="5280856" y="945593"/>
            <a:ext cx="33812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Dimensions</a:t>
            </a:r>
          </a:p>
          <a:p>
            <a:r>
              <a:rPr lang="en-US" dirty="0"/>
              <a:t>Beamline position, cavity length</a:t>
            </a:r>
          </a:p>
          <a:p>
            <a:endParaRPr lang="en-US" dirty="0"/>
          </a:p>
          <a:p>
            <a:r>
              <a:rPr lang="en-US" b="1" dirty="0"/>
              <a:t>Frequency modes</a:t>
            </a:r>
          </a:p>
          <a:p>
            <a:r>
              <a:rPr lang="en-US" dirty="0"/>
              <a:t>Number of modes</a:t>
            </a:r>
          </a:p>
          <a:p>
            <a:r>
              <a:rPr lang="en-US" dirty="0"/>
              <a:t>Simulation bandwidth (</a:t>
            </a:r>
            <a:r>
              <a:rPr lang="en-US" dirty="0" err="1"/>
              <a:t>fmin</a:t>
            </a:r>
            <a:r>
              <a:rPr lang="en-US" dirty="0"/>
              <a:t>, fmax)</a:t>
            </a:r>
          </a:p>
          <a:p>
            <a:endParaRPr lang="en-US" dirty="0"/>
          </a:p>
          <a:p>
            <a:r>
              <a:rPr lang="en-US" b="1" dirty="0"/>
              <a:t>Spatial modes</a:t>
            </a:r>
          </a:p>
          <a:p>
            <a:r>
              <a:rPr lang="en-US" dirty="0"/>
              <a:t>Number of modes</a:t>
            </a:r>
          </a:p>
          <a:p>
            <a:r>
              <a:rPr lang="en-US" dirty="0"/>
              <a:t>Waist size</a:t>
            </a:r>
          </a:p>
          <a:p>
            <a:r>
              <a:rPr lang="en-US" dirty="0"/>
              <a:t>Waist position (shift from center of cavity)</a:t>
            </a:r>
          </a:p>
          <a:p>
            <a:endParaRPr lang="en-US" dirty="0"/>
          </a:p>
          <a:p>
            <a:r>
              <a:rPr lang="en-US" b="1" dirty="0"/>
              <a:t>SDE</a:t>
            </a:r>
          </a:p>
          <a:p>
            <a:r>
              <a:rPr lang="en-US" dirty="0"/>
              <a:t>B threshold</a:t>
            </a:r>
          </a:p>
          <a:p>
            <a:endParaRPr lang="en-US" dirty="0"/>
          </a:p>
          <a:p>
            <a:r>
              <a:rPr lang="en-US" b="1" dirty="0"/>
              <a:t>Seed</a:t>
            </a:r>
            <a:r>
              <a:rPr lang="en-US" dirty="0"/>
              <a:t> </a:t>
            </a:r>
            <a:r>
              <a:rPr lang="en-US" b="1" dirty="0"/>
              <a:t>radiation (gaussian)</a:t>
            </a:r>
          </a:p>
          <a:p>
            <a:r>
              <a:rPr lang="en-US" dirty="0"/>
              <a:t>Peak Field</a:t>
            </a:r>
          </a:p>
          <a:p>
            <a:r>
              <a:rPr lang="en-US" dirty="0"/>
              <a:t>Seed bandwidth</a:t>
            </a:r>
          </a:p>
          <a:p>
            <a:r>
              <a:rPr lang="en-US" dirty="0"/>
              <a:t>Shift seed pulse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5C668-D933-C10A-815A-CE1DE3784213}"/>
              </a:ext>
            </a:extLst>
          </p:cNvPr>
          <p:cNvSpPr txBox="1"/>
          <p:nvPr/>
        </p:nvSpPr>
        <p:spPr>
          <a:xfrm>
            <a:off x="5280856" y="420367"/>
            <a:ext cx="21191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latin typeface="+mj-lt"/>
                <a:ea typeface="+mj-ea"/>
                <a:cs typeface="+mj-cs"/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162565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Particle Tracer (GPT) by Pulsar Physics</a:t>
            </a:r>
          </a:p>
          <a:p>
            <a:r>
              <a:rPr lang="en-US" dirty="0"/>
              <a:t>GPT-FEL (custom function)</a:t>
            </a:r>
          </a:p>
          <a:p>
            <a:pPr lvl="1"/>
            <a:r>
              <a:rPr lang="en-US" dirty="0"/>
              <a:t>Field representation and mode evolution</a:t>
            </a:r>
          </a:p>
          <a:p>
            <a:pPr lvl="1"/>
            <a:r>
              <a:rPr lang="en-US" dirty="0"/>
              <a:t>Input and Output</a:t>
            </a:r>
          </a:p>
          <a:p>
            <a:pPr lvl="1"/>
            <a:r>
              <a:rPr lang="en-US" dirty="0"/>
              <a:t>Free space/waveguide examples</a:t>
            </a:r>
          </a:p>
          <a:p>
            <a:r>
              <a:rPr lang="en-US" dirty="0"/>
              <a:t>Other types of operation</a:t>
            </a:r>
          </a:p>
          <a:p>
            <a:pPr lvl="1"/>
            <a:r>
              <a:rPr lang="en-US" dirty="0"/>
              <a:t>Time-Independent (single frequency)</a:t>
            </a:r>
          </a:p>
          <a:p>
            <a:pPr lvl="1"/>
            <a:r>
              <a:rPr lang="en-US" dirty="0"/>
              <a:t>Source Dependent Expansion (SDE)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0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Particle Tracer (GPT)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0"/>
            <a:ext cx="4997140" cy="35004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About GPT</a:t>
            </a:r>
          </a:p>
          <a:p>
            <a:pPr lvl="1"/>
            <a:r>
              <a:rPr lang="en-US" dirty="0"/>
              <a:t>Proprietary code in development since 1996</a:t>
            </a:r>
          </a:p>
          <a:p>
            <a:pPr lvl="1"/>
            <a:r>
              <a:rPr lang="en-US" dirty="0"/>
              <a:t>3D particle tracking in time domain (adaptive </a:t>
            </a:r>
            <a:r>
              <a:rPr lang="en-US" dirty="0" err="1"/>
              <a:t>stepsize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Macroparticles</a:t>
            </a:r>
          </a:p>
          <a:p>
            <a:pPr lvl="1"/>
            <a:r>
              <a:rPr lang="en-US" dirty="0"/>
              <a:t>Complete freedom in particle distribution and beamline element orientation</a:t>
            </a:r>
          </a:p>
          <a:p>
            <a:pPr lvl="1"/>
            <a:r>
              <a:rPr lang="en-US" dirty="0"/>
              <a:t>Use custom </a:t>
            </a:r>
            <a:r>
              <a:rPr lang="en-US" dirty="0" err="1"/>
              <a:t>fieldmaps</a:t>
            </a:r>
            <a:endParaRPr lang="en-US" dirty="0"/>
          </a:p>
          <a:p>
            <a:pPr lvl="1"/>
            <a:r>
              <a:rPr lang="en-US" dirty="0"/>
              <a:t>Users can create customized elements (not black box)</a:t>
            </a:r>
          </a:p>
          <a:p>
            <a:r>
              <a:rPr lang="en-US" dirty="0"/>
              <a:t>Learning curve</a:t>
            </a:r>
          </a:p>
          <a:p>
            <a:pPr lvl="1"/>
            <a:r>
              <a:rPr lang="en-US" dirty="0"/>
              <a:t>Detailed manuals with examples</a:t>
            </a:r>
          </a:p>
          <a:p>
            <a:pPr lvl="1"/>
            <a:r>
              <a:rPr lang="en-US" dirty="0"/>
              <a:t>GUI interface available for Windows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DDF8B-4A33-7CDB-0288-4D0553E3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74" b="89744" l="8297" r="89520">
                        <a14:foregroundMark x1="56332" y1="48718" x2="56332" y2="48718"/>
                        <a14:foregroundMark x1="56332" y1="48718" x2="56332" y2="48718"/>
                        <a14:foregroundMark x1="56332" y1="48718" x2="56332" y2="48718"/>
                        <a14:foregroundMark x1="58515" y1="51923" x2="58515" y2="51923"/>
                        <a14:foregroundMark x1="51528" y1="58974" x2="51528" y2="58974"/>
                        <a14:foregroundMark x1="34934" y1="65385" x2="34934" y2="65385"/>
                        <a14:foregroundMark x1="38865" y1="23077" x2="38865" y2="23077"/>
                        <a14:foregroundMark x1="73362" y1="16026" x2="73362" y2="16026"/>
                        <a14:foregroundMark x1="85153" y1="46154" x2="85153" y2="46154"/>
                        <a14:foregroundMark x1="72926" y1="64103" x2="72926" y2="64103"/>
                        <a14:foregroundMark x1="27948" y1="39103" x2="27948" y2="39103"/>
                        <a14:foregroundMark x1="12227" y1="22436" x2="12227" y2="22436"/>
                        <a14:foregroundMark x1="12227" y1="9615" x2="12227" y2="9615"/>
                        <a14:foregroundMark x1="9170" y1="55128" x2="9170" y2="55128"/>
                        <a14:foregroundMark x1="8297" y1="69872" x2="8297" y2="69872"/>
                        <a14:foregroundMark x1="15284" y1="76282" x2="15284" y2="762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5201" y="327967"/>
            <a:ext cx="1454225" cy="99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0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C1E4-941A-5680-42DF-1E4016CE8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698F4-8F07-1C96-212F-B0EFA8C0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4818721" cy="27511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Input file</a:t>
            </a:r>
          </a:p>
          <a:p>
            <a:pPr lvl="1"/>
            <a:r>
              <a:rPr lang="en-US" dirty="0"/>
              <a:t>Define/read beam</a:t>
            </a:r>
          </a:p>
          <a:p>
            <a:pPr lvl="1"/>
            <a:r>
              <a:rPr lang="en-US" dirty="0"/>
              <a:t>Position beamline elements in world coordinate system, “</a:t>
            </a:r>
            <a:r>
              <a:rPr lang="en-US" dirty="0" err="1"/>
              <a:t>wcs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Define output format</a:t>
            </a:r>
          </a:p>
          <a:p>
            <a:r>
              <a:rPr lang="en-US" dirty="0"/>
              <a:t>Batch file</a:t>
            </a:r>
          </a:p>
          <a:p>
            <a:pPr lvl="1"/>
            <a:r>
              <a:rPr lang="en-US" dirty="0"/>
              <a:t>Run simulation</a:t>
            </a:r>
          </a:p>
          <a:p>
            <a:pPr lvl="1"/>
            <a:r>
              <a:rPr lang="en-US" dirty="0"/>
              <a:t>Compute statistics (avg/std at each timestep)</a:t>
            </a:r>
          </a:p>
          <a:p>
            <a:pPr lvl="1"/>
            <a:r>
              <a:rPr lang="en-US" dirty="0"/>
              <a:t>Convert filetype </a:t>
            </a:r>
          </a:p>
          <a:p>
            <a:r>
              <a:rPr lang="en-US" dirty="0"/>
              <a:t>Parameter Scans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6907F-FB08-4C63-223C-CBE5ABE47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722" y="667062"/>
            <a:ext cx="3562795" cy="2806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76E1E-F50F-48EE-3879-1753A6BCA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469" y="3629723"/>
            <a:ext cx="4724532" cy="151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7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6129-E45B-607C-920F-369233B58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 Plotting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F3A66-0379-ABC3-6625-EDA274BFB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4151"/>
            <a:ext cx="5367161" cy="3989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2C67A-304F-30D9-40CE-CA79D79F8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266" y="342531"/>
            <a:ext cx="2934734" cy="23019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E07E31-C73B-F7F2-8667-354B0D3DB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266" y="2854187"/>
            <a:ext cx="2934734" cy="22805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E1400C-1BD8-7537-FE63-795B6AF03FE4}"/>
              </a:ext>
            </a:extLst>
          </p:cNvPr>
          <p:cNvSpPr txBox="1"/>
          <p:nvPr/>
        </p:nvSpPr>
        <p:spPr>
          <a:xfrm>
            <a:off x="2916044" y="911213"/>
            <a:ext cx="2664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https://www.pulsar.nl/gpt/gptwin</a:t>
            </a:r>
          </a:p>
        </p:txBody>
      </p:sp>
    </p:spTree>
    <p:extLst>
      <p:ext uri="{BB962C8B-B14F-4D97-AF65-F5344CB8AC3E}">
        <p14:creationId xmlns:p14="http://schemas.microsoft.com/office/powerpoint/2010/main" val="24851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GPT-FEL as custom element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31" y="1207194"/>
            <a:ext cx="4474022" cy="3729329"/>
          </a:xfrm>
        </p:spPr>
        <p:txBody>
          <a:bodyPr>
            <a:normAutofit/>
          </a:bodyPr>
          <a:lstStyle/>
          <a:p>
            <a:r>
              <a:rPr lang="en-US" dirty="0"/>
              <a:t>Motivation for development at UCLA</a:t>
            </a:r>
          </a:p>
          <a:p>
            <a:pPr lvl="1"/>
            <a:r>
              <a:rPr lang="en-US" dirty="0"/>
              <a:t>3-14 MeV Student-run Beamline</a:t>
            </a:r>
          </a:p>
          <a:p>
            <a:pPr lvl="1"/>
            <a:r>
              <a:rPr lang="en-US" dirty="0"/>
              <a:t>Interfaces with beam transport and photoinjector simulation</a:t>
            </a:r>
          </a:p>
          <a:p>
            <a:pPr lvl="1"/>
            <a:r>
              <a:rPr lang="en-US" dirty="0"/>
              <a:t>Space charge, field maps, waveguide dispersion</a:t>
            </a:r>
          </a:p>
          <a:p>
            <a:pPr lvl="1"/>
            <a:r>
              <a:rPr lang="en-US" dirty="0"/>
              <a:t>Improvement of existing G00mf function</a:t>
            </a:r>
          </a:p>
          <a:p>
            <a:r>
              <a:rPr lang="en-US" dirty="0"/>
              <a:t>Collaborations</a:t>
            </a:r>
          </a:p>
          <a:p>
            <a:pPr lvl="1"/>
            <a:r>
              <a:rPr lang="en-US" dirty="0"/>
              <a:t>PAX at SLAC</a:t>
            </a:r>
          </a:p>
          <a:p>
            <a:pPr lvl="1"/>
            <a:r>
              <a:rPr lang="en-US" dirty="0"/>
              <a:t>Israeli THz FEL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CA1F0-010E-0C1C-87EA-91E926126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23" y="2397479"/>
            <a:ext cx="3549554" cy="274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2C9185-454D-892C-F0E7-D42B11BC433F}"/>
              </a:ext>
            </a:extLst>
          </p:cNvPr>
          <p:cNvSpPr txBox="1"/>
          <p:nvPr/>
        </p:nvSpPr>
        <p:spPr>
          <a:xfrm>
            <a:off x="5800805" y="2169490"/>
            <a:ext cx="2269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THz Waveguide FEL at UCLA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4EBA0E-40A5-7708-C4F4-932CE60804ED}"/>
              </a:ext>
            </a:extLst>
          </p:cNvPr>
          <p:cNvSpPr/>
          <p:nvPr/>
        </p:nvSpPr>
        <p:spPr>
          <a:xfrm>
            <a:off x="5190893" y="2169489"/>
            <a:ext cx="3687437" cy="2926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A3CC84-BD12-E40A-0EE0-11BD4B590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076" y="133664"/>
            <a:ext cx="3397614" cy="19175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A2F7ECC-85E5-A0E6-1BB2-C30A1DDB20BC}"/>
              </a:ext>
            </a:extLst>
          </p:cNvPr>
          <p:cNvSpPr/>
          <p:nvPr/>
        </p:nvSpPr>
        <p:spPr>
          <a:xfrm>
            <a:off x="5554076" y="1581665"/>
            <a:ext cx="3274827" cy="1482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34812-3A47-8CAF-8BC5-54328D3E9464}"/>
              </a:ext>
            </a:extLst>
          </p:cNvPr>
          <p:cNvSpPr txBox="1"/>
          <p:nvPr/>
        </p:nvSpPr>
        <p:spPr>
          <a:xfrm>
            <a:off x="7771229" y="1682845"/>
            <a:ext cx="82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GPT-FEL</a:t>
            </a:r>
          </a:p>
        </p:txBody>
      </p:sp>
    </p:spTree>
    <p:extLst>
      <p:ext uri="{BB962C8B-B14F-4D97-AF65-F5344CB8AC3E}">
        <p14:creationId xmlns:p14="http://schemas.microsoft.com/office/powerpoint/2010/main" val="1644693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GPT-FEL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85" y="1381050"/>
            <a:ext cx="4617543" cy="2996483"/>
          </a:xfrm>
        </p:spPr>
        <p:txBody>
          <a:bodyPr>
            <a:normAutofit/>
          </a:bodyPr>
          <a:lstStyle/>
          <a:p>
            <a:r>
              <a:rPr lang="en-US" dirty="0"/>
              <a:t>Field representation</a:t>
            </a:r>
          </a:p>
          <a:p>
            <a:pPr lvl="1"/>
            <a:r>
              <a:rPr lang="en-US" dirty="0"/>
              <a:t>Frequency and transverse modes (q)</a:t>
            </a:r>
          </a:p>
          <a:p>
            <a:pPr lvl="1"/>
            <a:r>
              <a:rPr lang="en-US" dirty="0"/>
              <a:t>Complex amplitude</a:t>
            </a:r>
          </a:p>
          <a:p>
            <a:pPr lvl="1"/>
            <a:r>
              <a:rPr lang="en-US" dirty="0"/>
              <a:t>Mode area and dispersion</a:t>
            </a:r>
          </a:p>
          <a:p>
            <a:pPr lvl="1"/>
            <a:r>
              <a:rPr lang="en-US" dirty="0"/>
              <a:t>Complex polarization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Evolving mode amplitudes</a:t>
            </a:r>
          </a:p>
          <a:p>
            <a:pPr lvl="1"/>
            <a:r>
              <a:rPr lang="en-US" dirty="0"/>
              <a:t>Independently derived from Maxwell’s equations or energy conservation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83E9B0-D7AD-9798-CE4A-CB01163403A7}"/>
                  </a:ext>
                </a:extLst>
              </p:cNvPr>
              <p:cNvSpPr txBox="1"/>
              <p:nvPr/>
            </p:nvSpPr>
            <p:spPr>
              <a:xfrm>
                <a:off x="4848625" y="1482253"/>
                <a:ext cx="3224857" cy="546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83E9B0-D7AD-9798-CE4A-CB0116340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625" y="1482253"/>
                <a:ext cx="3224857" cy="546496"/>
              </a:xfrm>
              <a:prstGeom prst="rect">
                <a:avLst/>
              </a:prstGeom>
              <a:blipFill>
                <a:blip r:embed="rId3"/>
                <a:stretch>
                  <a:fillRect l="-756" t="-137778" r="-7561" b="-19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1F069A-1F4D-6515-0E5F-D4CB5992A8EB}"/>
                  </a:ext>
                </a:extLst>
              </p:cNvPr>
              <p:cNvSpPr txBox="1"/>
              <p:nvPr/>
            </p:nvSpPr>
            <p:spPr>
              <a:xfrm>
                <a:off x="6900862" y="2270676"/>
                <a:ext cx="1416350" cy="447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0" dirty="0">
                    <a:solidFill>
                      <a:schemeClr val="accent1"/>
                    </a:solidFill>
                  </a:rPr>
                  <a:t>Dispersion relation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01F069A-1F4D-6515-0E5F-D4CB5992A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862" y="2270676"/>
                <a:ext cx="1416350" cy="447495"/>
              </a:xfrm>
              <a:prstGeom prst="rect">
                <a:avLst/>
              </a:prstGeom>
              <a:blipFill>
                <a:blip r:embed="rId4"/>
                <a:stretch>
                  <a:fillRect l="-7759" t="-12162" r="-6897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D71647-5421-DBB2-B030-F76E27A15D76}"/>
                  </a:ext>
                </a:extLst>
              </p:cNvPr>
              <p:cNvSpPr txBox="1"/>
              <p:nvPr/>
            </p:nvSpPr>
            <p:spPr>
              <a:xfrm>
                <a:off x="5272828" y="2532794"/>
                <a:ext cx="1109855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D71647-5421-DBB2-B030-F76E27A15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828" y="2532794"/>
                <a:ext cx="1109855" cy="232051"/>
              </a:xfrm>
              <a:prstGeom prst="rect">
                <a:avLst/>
              </a:prstGeom>
              <a:blipFill>
                <a:blip r:embed="rId5"/>
                <a:stretch>
                  <a:fillRect l="-2198" r="-549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85466-F1BF-90F0-F549-A1BAA90181EB}"/>
                  </a:ext>
                </a:extLst>
              </p:cNvPr>
              <p:cNvSpPr txBox="1"/>
              <p:nvPr/>
            </p:nvSpPr>
            <p:spPr>
              <a:xfrm>
                <a:off x="5246193" y="489071"/>
                <a:ext cx="1294649" cy="289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=∬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385466-F1BF-90F0-F549-A1BAA9018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193" y="489071"/>
                <a:ext cx="1294649" cy="289951"/>
              </a:xfrm>
              <a:prstGeom prst="rect">
                <a:avLst/>
              </a:prstGeom>
              <a:blipFill>
                <a:blip r:embed="rId6"/>
                <a:stretch>
                  <a:fillRect l="-2830" t="-6250" r="-19811"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7442D7-D582-F441-25C9-A65D352DB7EB}"/>
                  </a:ext>
                </a:extLst>
              </p:cNvPr>
              <p:cNvSpPr txBox="1"/>
              <p:nvPr/>
            </p:nvSpPr>
            <p:spPr>
              <a:xfrm>
                <a:off x="7630169" y="660443"/>
                <a:ext cx="1248290" cy="4463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A7442D7-D582-F441-25C9-A65D352DB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169" y="660443"/>
                <a:ext cx="1248290" cy="446341"/>
              </a:xfrm>
              <a:prstGeom prst="rect">
                <a:avLst/>
              </a:prstGeom>
              <a:blipFill>
                <a:blip r:embed="rId7"/>
                <a:stretch>
                  <a:fillRect l="-490" t="-9459" r="-19118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F52E53-F583-19B8-C418-E7D33E4618F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523610" y="1954425"/>
            <a:ext cx="85427" cy="3162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56B6B0-9326-ED37-BAC1-C75E887AF292}"/>
              </a:ext>
            </a:extLst>
          </p:cNvPr>
          <p:cNvCxnSpPr>
            <a:cxnSpLocks/>
          </p:cNvCxnSpPr>
          <p:nvPr/>
        </p:nvCxnSpPr>
        <p:spPr>
          <a:xfrm flipH="1" flipV="1">
            <a:off x="6149898" y="978208"/>
            <a:ext cx="390944" cy="460299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D23CEF-7D72-B41C-A38A-026A2DBE400A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8073482" y="1106784"/>
            <a:ext cx="180832" cy="39394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034CA5-CF56-EDE8-510C-26447581F1C4}"/>
              </a:ext>
            </a:extLst>
          </p:cNvPr>
          <p:cNvCxnSpPr>
            <a:cxnSpLocks/>
          </p:cNvCxnSpPr>
          <p:nvPr/>
        </p:nvCxnSpPr>
        <p:spPr>
          <a:xfrm flipH="1">
            <a:off x="5905814" y="2025938"/>
            <a:ext cx="169880" cy="44054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EFFD84-5083-A3C9-42FF-0B239D749B5A}"/>
                  </a:ext>
                </a:extLst>
              </p:cNvPr>
              <p:cNvSpPr txBox="1"/>
              <p:nvPr/>
            </p:nvSpPr>
            <p:spPr>
              <a:xfrm>
                <a:off x="5198056" y="3641101"/>
                <a:ext cx="3269293" cy="547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EFFD84-5083-A3C9-42FF-0B239D749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056" y="3641101"/>
                <a:ext cx="3269293" cy="547201"/>
              </a:xfrm>
              <a:prstGeom prst="rect">
                <a:avLst/>
              </a:prstGeom>
              <a:blipFill>
                <a:blip r:embed="rId8"/>
                <a:stretch>
                  <a:fillRect l="-1866" t="-137778" b="-19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70F0201-EE62-EA08-6B21-3BAA7F228F94}"/>
              </a:ext>
            </a:extLst>
          </p:cNvPr>
          <p:cNvCxnSpPr/>
          <p:nvPr/>
        </p:nvCxnSpPr>
        <p:spPr>
          <a:xfrm>
            <a:off x="7097550" y="4121395"/>
            <a:ext cx="0" cy="355820"/>
          </a:xfrm>
          <a:prstGeom prst="straightConnector1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C5CF80-398C-B6FD-7352-4F4574037050}"/>
                  </a:ext>
                </a:extLst>
              </p:cNvPr>
              <p:cNvSpPr txBox="1"/>
              <p:nvPr/>
            </p:nvSpPr>
            <p:spPr>
              <a:xfrm>
                <a:off x="6900862" y="4544122"/>
                <a:ext cx="393377" cy="2416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C5CF80-398C-B6FD-7352-4F4574037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862" y="4544122"/>
                <a:ext cx="393377" cy="241605"/>
              </a:xfrm>
              <a:prstGeom prst="rect">
                <a:avLst/>
              </a:prstGeom>
              <a:blipFill>
                <a:blip r:embed="rId9"/>
                <a:stretch>
                  <a:fillRect l="-9231" t="-20000" r="-6154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8C68496-97C6-296E-E4AD-4C98FC67F0B6}"/>
              </a:ext>
            </a:extLst>
          </p:cNvPr>
          <p:cNvSpPr txBox="1"/>
          <p:nvPr/>
        </p:nvSpPr>
        <p:spPr>
          <a:xfrm>
            <a:off x="5115941" y="4443846"/>
            <a:ext cx="134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 over macroparticles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8D6862-ABCC-B7DE-B48F-B49C2EDD2733}"/>
              </a:ext>
            </a:extLst>
          </p:cNvPr>
          <p:cNvCxnSpPr>
            <a:cxnSpLocks/>
          </p:cNvCxnSpPr>
          <p:nvPr/>
        </p:nvCxnSpPr>
        <p:spPr>
          <a:xfrm flipV="1">
            <a:off x="5740146" y="4221671"/>
            <a:ext cx="101060" cy="255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91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4F1703B7-6D0E-1772-7C23-7303A9911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50" y="2988527"/>
            <a:ext cx="3001757" cy="20804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96D73-DAC1-7395-F21B-50AA152C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5314950" cy="994172"/>
          </a:xfrm>
        </p:spPr>
        <p:txBody>
          <a:bodyPr/>
          <a:lstStyle/>
          <a:p>
            <a:r>
              <a:rPr lang="en-US" dirty="0"/>
              <a:t>Frequency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8B6A1-DCB4-7AFF-0029-2CA8F5943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10" y="1261927"/>
            <a:ext cx="4129038" cy="16206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Specify range and number of simulation frequencies</a:t>
            </a:r>
          </a:p>
          <a:p>
            <a:r>
              <a:rPr lang="en-US" dirty="0"/>
              <a:t>Data saved to </a:t>
            </a:r>
            <a:r>
              <a:rPr lang="en-US" dirty="0" err="1"/>
              <a:t>gdf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Spectral: freq00, lam00, </a:t>
            </a:r>
            <a:r>
              <a:rPr lang="en-US" dirty="0">
                <a:solidFill>
                  <a:schemeClr val="accent2"/>
                </a:solidFill>
              </a:rPr>
              <a:t>A00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phi00</a:t>
            </a:r>
            <a:r>
              <a:rPr lang="en-US" dirty="0"/>
              <a:t>, W00, alphar00, rw00</a:t>
            </a:r>
          </a:p>
          <a:p>
            <a:pPr lvl="1"/>
            <a:r>
              <a:rPr lang="en-US" dirty="0"/>
              <a:t>Temporal (periodic): z00, At00, Pt00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3347A4-F053-A9B1-E906-868A9B62EDF8}"/>
              </a:ext>
            </a:extLst>
          </p:cNvPr>
          <p:cNvCxnSpPr/>
          <p:nvPr/>
        </p:nvCxnSpPr>
        <p:spPr>
          <a:xfrm>
            <a:off x="5592337" y="1968190"/>
            <a:ext cx="313349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83BBA60-6041-2BDC-E066-6F215420BD64}"/>
              </a:ext>
            </a:extLst>
          </p:cNvPr>
          <p:cNvCxnSpPr>
            <a:cxnSpLocks/>
          </p:cNvCxnSpPr>
          <p:nvPr/>
        </p:nvCxnSpPr>
        <p:spPr>
          <a:xfrm>
            <a:off x="6094143" y="1873406"/>
            <a:ext cx="0" cy="161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AA4F1C2-8023-04BC-1B27-A353831CF613}"/>
              </a:ext>
            </a:extLst>
          </p:cNvPr>
          <p:cNvCxnSpPr>
            <a:cxnSpLocks/>
          </p:cNvCxnSpPr>
          <p:nvPr/>
        </p:nvCxnSpPr>
        <p:spPr>
          <a:xfrm>
            <a:off x="8142239" y="1903142"/>
            <a:ext cx="0" cy="161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64AE1C4-D202-D6FA-52D4-BEEDA760F066}"/>
              </a:ext>
            </a:extLst>
          </p:cNvPr>
          <p:cNvSpPr txBox="1"/>
          <p:nvPr/>
        </p:nvSpPr>
        <p:spPr>
          <a:xfrm>
            <a:off x="5831926" y="2062975"/>
            <a:ext cx="55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fmin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AA82BEF-C76D-467A-EDF5-D03CE357134C}"/>
              </a:ext>
            </a:extLst>
          </p:cNvPr>
          <p:cNvSpPr txBox="1"/>
          <p:nvPr/>
        </p:nvSpPr>
        <p:spPr>
          <a:xfrm>
            <a:off x="7870381" y="2009113"/>
            <a:ext cx="55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fmax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70FD272-9724-F018-6D1F-9DAC537FD7F2}"/>
              </a:ext>
            </a:extLst>
          </p:cNvPr>
          <p:cNvSpPr txBox="1"/>
          <p:nvPr/>
        </p:nvSpPr>
        <p:spPr>
          <a:xfrm>
            <a:off x="5117191" y="1806164"/>
            <a:ext cx="556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21C9E21-6649-4B1B-3D09-A69418A6BEA4}"/>
                  </a:ext>
                </a:extLst>
              </p:cNvPr>
              <p:cNvSpPr txBox="1"/>
              <p:nvPr/>
            </p:nvSpPr>
            <p:spPr>
              <a:xfrm>
                <a:off x="4357586" y="742536"/>
                <a:ext cx="18467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Simulate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D21C9E21-6649-4B1B-3D09-A69418A6B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586" y="742536"/>
                <a:ext cx="1846778" cy="307777"/>
              </a:xfrm>
              <a:prstGeom prst="rect">
                <a:avLst/>
              </a:prstGeom>
              <a:blipFill>
                <a:blip r:embed="rId4"/>
                <a:stretch>
                  <a:fillRect l="-99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C0561D8-6DCD-6C41-326F-F92D8201B1C1}"/>
                  </a:ext>
                </a:extLst>
              </p:cNvPr>
              <p:cNvSpPr txBox="1"/>
              <p:nvPr/>
            </p:nvSpPr>
            <p:spPr>
              <a:xfrm>
                <a:off x="4357586" y="1397184"/>
                <a:ext cx="17306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Cavity modes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𝑎𝑙𝑙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C0561D8-6DCD-6C41-326F-F92D8201B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586" y="1397184"/>
                <a:ext cx="1730662" cy="307777"/>
              </a:xfrm>
              <a:prstGeom prst="rect">
                <a:avLst/>
              </a:prstGeom>
              <a:blipFill>
                <a:blip r:embed="rId5"/>
                <a:stretch>
                  <a:fillRect l="-1056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4CE4FF45-1ADE-11D1-9245-42A458C99AE3}"/>
              </a:ext>
            </a:extLst>
          </p:cNvPr>
          <p:cNvGrpSpPr/>
          <p:nvPr/>
        </p:nvGrpSpPr>
        <p:grpSpPr>
          <a:xfrm>
            <a:off x="6093635" y="783037"/>
            <a:ext cx="2047354" cy="862772"/>
            <a:chOff x="6465308" y="588114"/>
            <a:chExt cx="2047354" cy="862772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0D567C68-B501-8570-7B19-10641378DBB8}"/>
                </a:ext>
              </a:extLst>
            </p:cNvPr>
            <p:cNvGrpSpPr/>
            <p:nvPr/>
          </p:nvGrpSpPr>
          <p:grpSpPr>
            <a:xfrm>
              <a:off x="7938798" y="588114"/>
              <a:ext cx="279168" cy="862772"/>
              <a:chOff x="7160595" y="726688"/>
              <a:chExt cx="279168" cy="862772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CF3C1BD5-3A05-4008-3177-09C73047D0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8529" y="726688"/>
                <a:ext cx="0" cy="2247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Left Brace 194">
                <a:extLst>
                  <a:ext uri="{FF2B5EF4-FFF2-40B4-BE49-F238E27FC236}">
                    <a16:creationId xmlns:a16="http://schemas.microsoft.com/office/drawing/2014/main" id="{9F3320BC-98C8-73B8-0BC3-3AD2E9A83A21}"/>
                  </a:ext>
                </a:extLst>
              </p:cNvPr>
              <p:cNvSpPr/>
              <p:nvPr/>
            </p:nvSpPr>
            <p:spPr>
              <a:xfrm rot="5400000">
                <a:off x="7172328" y="1023153"/>
                <a:ext cx="255701" cy="279168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B0145A1D-0551-17E1-F5FB-ED3D0CAF99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37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28D0F4F4-7084-2E22-E8A5-3ABC762C32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8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BD91ABA3-AFE5-2202-8DFF-1997A3E44A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39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921DE804-5ACE-B5A7-F55C-E689E145B9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40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0330E0FC-D2E0-67AD-BCB3-6C6E7533B8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40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175CF4BA-E4CA-5CE0-7848-7449750486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4381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7E890DB5-19C8-BBBE-4D2C-1D4F6D9872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41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148B7CD4-9A11-AB04-C5D5-6B422D76EB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43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3BFFE727-E564-3B8B-34F3-5E8F9728A8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42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CC3C07A7-0788-1F7A-58C4-472F312337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37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39AE92A-48CB-B8A0-44AA-A2625D1353C6}"/>
                </a:ext>
              </a:extLst>
            </p:cNvPr>
            <p:cNvGrpSpPr/>
            <p:nvPr/>
          </p:nvGrpSpPr>
          <p:grpSpPr>
            <a:xfrm>
              <a:off x="7054704" y="588114"/>
              <a:ext cx="279168" cy="862772"/>
              <a:chOff x="7160595" y="726688"/>
              <a:chExt cx="279168" cy="862772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5E131589-4CEB-9412-FFE7-5640ACBE1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8529" y="726688"/>
                <a:ext cx="0" cy="2247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Left Brace 208">
                <a:extLst>
                  <a:ext uri="{FF2B5EF4-FFF2-40B4-BE49-F238E27FC236}">
                    <a16:creationId xmlns:a16="http://schemas.microsoft.com/office/drawing/2014/main" id="{606B2674-C0AF-49D4-060C-C26095981726}"/>
                  </a:ext>
                </a:extLst>
              </p:cNvPr>
              <p:cNvSpPr/>
              <p:nvPr/>
            </p:nvSpPr>
            <p:spPr>
              <a:xfrm rot="5400000">
                <a:off x="7172328" y="1023153"/>
                <a:ext cx="255701" cy="279168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B18E2438-C403-9240-FFC7-189CBFAFD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37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C18B6C40-DE0D-7A98-D103-5626A8E53A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8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3F1180DB-79CD-F2E8-2E52-F6ED694F92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39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2C480D31-B925-2F90-6BB9-83F18409DD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40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04B9CC17-8E0F-6447-D102-5071354842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40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970911AE-70EF-85F4-A09B-09BE9FCF05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4381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867ECCF7-5286-D897-A286-76C0C02DA6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41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83588CC7-7080-72AD-69D0-B7DB07FF06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43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0CF35AF2-4905-87A8-CAB9-AC1021C6D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42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A277D5C3-270F-D0EB-05A6-8AF3AC65D3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37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1A6212E7-C55F-8CE5-BC12-1D4B1D7EAB00}"/>
                </a:ext>
              </a:extLst>
            </p:cNvPr>
            <p:cNvGrpSpPr/>
            <p:nvPr/>
          </p:nvGrpSpPr>
          <p:grpSpPr>
            <a:xfrm>
              <a:off x="6760006" y="588114"/>
              <a:ext cx="279168" cy="862772"/>
              <a:chOff x="7160595" y="726688"/>
              <a:chExt cx="279168" cy="862772"/>
            </a:xfrm>
          </p:grpSpPr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539F9F2-C17A-269A-4BE8-682823837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8529" y="726688"/>
                <a:ext cx="0" cy="2247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2" name="Left Brace 221">
                <a:extLst>
                  <a:ext uri="{FF2B5EF4-FFF2-40B4-BE49-F238E27FC236}">
                    <a16:creationId xmlns:a16="http://schemas.microsoft.com/office/drawing/2014/main" id="{EFA0F562-5E4C-0A78-17B0-3B76AFC657EF}"/>
                  </a:ext>
                </a:extLst>
              </p:cNvPr>
              <p:cNvSpPr/>
              <p:nvPr/>
            </p:nvSpPr>
            <p:spPr>
              <a:xfrm rot="5400000">
                <a:off x="7172328" y="1023153"/>
                <a:ext cx="255701" cy="279168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424B7802-AD18-D0BF-95E0-2B0A35ED41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37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F8ADFE78-BBE2-E412-C975-CE5F5F0867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8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14657DAE-A12F-E5EA-9A07-400A47DD68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39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8F8445DA-AC5C-DCB4-A8D0-E2CEE432F7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40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705871CB-A615-B4C5-1769-82A938F2C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40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864E6806-F58E-E5C2-0701-CFC72B52A1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4381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A2AE1015-F42F-E376-BC35-5EA7401BED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41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5F32EA3E-E355-02C1-F9E8-7AFCFDFDD2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43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C9B41F00-BBF6-74FC-9F71-D17B3381A3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42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72ACB120-8D63-56DB-38CB-931FB06A6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37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6B719E6D-2BAF-C9B9-FC90-FBE57F7292C9}"/>
                </a:ext>
              </a:extLst>
            </p:cNvPr>
            <p:cNvGrpSpPr/>
            <p:nvPr/>
          </p:nvGrpSpPr>
          <p:grpSpPr>
            <a:xfrm>
              <a:off x="7349402" y="588114"/>
              <a:ext cx="279168" cy="862772"/>
              <a:chOff x="7160595" y="726688"/>
              <a:chExt cx="279168" cy="862772"/>
            </a:xfrm>
          </p:grpSpPr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75B7A7BC-D31E-0856-25D8-093CD16A7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8529" y="726688"/>
                <a:ext cx="0" cy="2247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" name="Left Brace 234">
                <a:extLst>
                  <a:ext uri="{FF2B5EF4-FFF2-40B4-BE49-F238E27FC236}">
                    <a16:creationId xmlns:a16="http://schemas.microsoft.com/office/drawing/2014/main" id="{7955F328-B0B9-B75F-D2C6-913A87A6AC33}"/>
                  </a:ext>
                </a:extLst>
              </p:cNvPr>
              <p:cNvSpPr/>
              <p:nvPr/>
            </p:nvSpPr>
            <p:spPr>
              <a:xfrm rot="5400000">
                <a:off x="7172328" y="1023153"/>
                <a:ext cx="255701" cy="279168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3C67333F-6908-DEBE-EF19-ECEF5C4788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37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7AEC709-FC4C-6D14-CC75-085848C9A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8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5591BEA4-974B-0D7A-2A7D-5FCBF1F08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39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DC9FC9E2-F8C4-0911-DEEF-256D8E9765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40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FC3BE956-E2F0-016A-3E2F-8D5019FD93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40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6D363FA6-8222-ED9D-6A80-68CD81ACA3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4381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7813CE20-B6B1-06D9-9651-35F6BB235C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41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E888BB04-0D04-5B50-D015-9783AFBC9C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43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13548C80-40EE-AAEA-F2DD-259E018F9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42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3B4FA171-1526-E5E6-E74B-CA7F3FEFDD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37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855BD430-8F54-1DCF-551E-5768CDF2B3FE}"/>
                </a:ext>
              </a:extLst>
            </p:cNvPr>
            <p:cNvGrpSpPr/>
            <p:nvPr/>
          </p:nvGrpSpPr>
          <p:grpSpPr>
            <a:xfrm>
              <a:off x="7644100" y="588114"/>
              <a:ext cx="279168" cy="862772"/>
              <a:chOff x="7160595" y="726688"/>
              <a:chExt cx="279168" cy="862772"/>
            </a:xfrm>
          </p:grpSpPr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F341FE5C-6D15-FD7D-71B6-BE26946BC6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8529" y="726688"/>
                <a:ext cx="0" cy="2247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Left Brace 247">
                <a:extLst>
                  <a:ext uri="{FF2B5EF4-FFF2-40B4-BE49-F238E27FC236}">
                    <a16:creationId xmlns:a16="http://schemas.microsoft.com/office/drawing/2014/main" id="{F957DF86-222D-7B19-1B7E-61F668EA4964}"/>
                  </a:ext>
                </a:extLst>
              </p:cNvPr>
              <p:cNvSpPr/>
              <p:nvPr/>
            </p:nvSpPr>
            <p:spPr>
              <a:xfrm rot="5400000">
                <a:off x="7172328" y="1023153"/>
                <a:ext cx="255701" cy="279168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AE76948A-CB12-29DB-6296-54379D664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37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B4BD502A-BCE3-9A31-6893-76B56F698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8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2B355B0-A810-BB0F-5258-7FA7E0D776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39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62ADF9B5-01F4-E639-1BCC-ED8B902D9C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40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C4B1DA1C-B4B9-C302-F74D-594A54403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40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9CCC11C1-540F-EA3C-EDEE-5706371EF0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4381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96EE48BB-AAE4-A7D2-6B4A-7EB8CDA221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41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42A67448-363A-7ABD-540C-5EA01B1B06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43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95CD5A19-A82C-7006-A51E-6BF8F78AD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42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B9C3FE3C-5300-D7CE-6417-F6878B4F39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37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245CD1BE-704E-0DA0-5375-7B3A2A6A86C4}"/>
                </a:ext>
              </a:extLst>
            </p:cNvPr>
            <p:cNvGrpSpPr/>
            <p:nvPr/>
          </p:nvGrpSpPr>
          <p:grpSpPr>
            <a:xfrm>
              <a:off x="6465308" y="588114"/>
              <a:ext cx="279168" cy="862772"/>
              <a:chOff x="7160595" y="726688"/>
              <a:chExt cx="279168" cy="862772"/>
            </a:xfrm>
          </p:grpSpPr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0502F00F-406F-C738-8A6F-CDC9717ECE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8529" y="726688"/>
                <a:ext cx="0" cy="2247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1" name="Left Brace 260">
                <a:extLst>
                  <a:ext uri="{FF2B5EF4-FFF2-40B4-BE49-F238E27FC236}">
                    <a16:creationId xmlns:a16="http://schemas.microsoft.com/office/drawing/2014/main" id="{616E4BA7-CFAD-E80E-FD8A-8D69BE201040}"/>
                  </a:ext>
                </a:extLst>
              </p:cNvPr>
              <p:cNvSpPr/>
              <p:nvPr/>
            </p:nvSpPr>
            <p:spPr>
              <a:xfrm rot="5400000">
                <a:off x="7172328" y="1023153"/>
                <a:ext cx="255701" cy="279168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2973D618-9CDC-CE92-12DA-09F38F338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37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D0713711-BC7C-ED68-38C2-D70FE68698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8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3D496BE2-EC73-03BB-5D70-F854E77D4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39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15D93F81-E779-D0A8-81BF-DFABF8B3B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40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77AE80E2-1A50-B37A-4FC8-974874BFF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40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6F1E6F4F-B03D-D218-BD03-BE3E7E9532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4381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918A056-0414-E037-C98E-E1070501EC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41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0BA03E60-A1E9-4754-0E10-401C41AAF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43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36171A97-39D1-E40E-7A81-2D79149F01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42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7FA39FB7-8EA3-482C-060D-6D1639A0F7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37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F198B07E-DA5B-2666-4C33-3957E0191286}"/>
                </a:ext>
              </a:extLst>
            </p:cNvPr>
            <p:cNvGrpSpPr/>
            <p:nvPr/>
          </p:nvGrpSpPr>
          <p:grpSpPr>
            <a:xfrm>
              <a:off x="8233494" y="588114"/>
              <a:ext cx="279168" cy="862772"/>
              <a:chOff x="7160595" y="726688"/>
              <a:chExt cx="279168" cy="862772"/>
            </a:xfrm>
          </p:grpSpPr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CF5557E5-C9D6-4E92-1928-DB649AB782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98529" y="726688"/>
                <a:ext cx="0" cy="2247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4" name="Left Brace 273">
                <a:extLst>
                  <a:ext uri="{FF2B5EF4-FFF2-40B4-BE49-F238E27FC236}">
                    <a16:creationId xmlns:a16="http://schemas.microsoft.com/office/drawing/2014/main" id="{D8D95311-7F5A-2F0A-E176-E963F340D661}"/>
                  </a:ext>
                </a:extLst>
              </p:cNvPr>
              <p:cNvSpPr/>
              <p:nvPr/>
            </p:nvSpPr>
            <p:spPr>
              <a:xfrm rot="5400000">
                <a:off x="7172328" y="1023153"/>
                <a:ext cx="255701" cy="279168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18C90021-3EC0-5273-E817-F5EBF2591C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37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732B9DFE-53A9-1AD1-62B4-F25C4E9EA5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38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63689CB4-CEF1-F5F7-1561-5C06A77D2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39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983793E9-7D79-7963-42CA-995B014763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840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3A153C42-72D3-52DA-97E2-03B501B8CC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40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13072CE4-1720-7528-8960-0D05ACA39C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4381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8F515AE7-994E-3AF1-88CF-3E99CC9BA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415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187FA2FA-BEBB-0F10-D2FF-CC2C37C043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4303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8F4B31CE-1AA0-9C8A-215A-F7E2DDDE97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422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98475560-72ED-7DF2-303F-CFA5B24BA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3778" y="1364733"/>
                <a:ext cx="0" cy="2247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A5920214-0E9A-0647-F961-0634BB02042F}"/>
                  </a:ext>
                </a:extLst>
              </p:cNvPr>
              <p:cNvSpPr txBox="1"/>
              <p:nvPr/>
            </p:nvSpPr>
            <p:spPr>
              <a:xfrm>
                <a:off x="8205488" y="836497"/>
                <a:ext cx="820929" cy="439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𝑎𝑙𝑙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6" name="TextBox 285">
                <a:extLst>
                  <a:ext uri="{FF2B5EF4-FFF2-40B4-BE49-F238E27FC236}">
                    <a16:creationId xmlns:a16="http://schemas.microsoft.com/office/drawing/2014/main" id="{A5920214-0E9A-0647-F961-0634BB020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488" y="836497"/>
                <a:ext cx="820929" cy="439672"/>
              </a:xfrm>
              <a:prstGeom prst="rect">
                <a:avLst/>
              </a:prstGeom>
              <a:blipFill>
                <a:blip r:embed="rId6"/>
                <a:stretch>
                  <a:fillRect l="-4444" r="-74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A7F56761-C9CA-0509-49F9-B74C6BF783DD}"/>
                  </a:ext>
                </a:extLst>
              </p:cNvPr>
              <p:cNvSpPr txBox="1"/>
              <p:nvPr/>
            </p:nvSpPr>
            <p:spPr>
              <a:xfrm>
                <a:off x="1855468" y="3287939"/>
                <a:ext cx="1532279" cy="347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1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m:rPr>
                              <m:sty m:val="p"/>
                            </m:rPr>
                            <a:rPr lang="en-US" sz="11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1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𝑀𝐴𝑋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 panose="02040503050406030204" pitchFamily="18" charset="0"/>
                                </a:rPr>
                                <m:t>𝑀𝐼𝑁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287" name="TextBox 286">
                <a:extLst>
                  <a:ext uri="{FF2B5EF4-FFF2-40B4-BE49-F238E27FC236}">
                    <a16:creationId xmlns:a16="http://schemas.microsoft.com/office/drawing/2014/main" id="{A7F56761-C9CA-0509-49F9-B74C6BF78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68" y="3287939"/>
                <a:ext cx="1532279" cy="347659"/>
              </a:xfrm>
              <a:prstGeom prst="rect">
                <a:avLst/>
              </a:prstGeom>
              <a:blipFill>
                <a:blip r:embed="rId7"/>
                <a:stretch>
                  <a:fillRect l="-1587" r="-397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9" name="Picture 288">
            <a:extLst>
              <a:ext uri="{FF2B5EF4-FFF2-40B4-BE49-F238E27FC236}">
                <a16:creationId xmlns:a16="http://schemas.microsoft.com/office/drawing/2014/main" id="{06CACB6C-D15E-311E-AFB5-FDFD570EA1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2803" y="2686088"/>
            <a:ext cx="3378325" cy="23283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E9F17CCC-4840-91B4-AA88-3278FA7A175E}"/>
                  </a:ext>
                </a:extLst>
              </p:cNvPr>
              <p:cNvSpPr txBox="1"/>
              <p:nvPr/>
            </p:nvSpPr>
            <p:spPr>
              <a:xfrm>
                <a:off x="3589645" y="1828601"/>
                <a:ext cx="1257332" cy="232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id="{E9F17CCC-4840-91B4-AA88-3278FA7A1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645" y="1828601"/>
                <a:ext cx="1257332" cy="232051"/>
              </a:xfrm>
              <a:prstGeom prst="rect">
                <a:avLst/>
              </a:prstGeom>
              <a:blipFill>
                <a:blip r:embed="rId10"/>
                <a:stretch>
                  <a:fillRect l="-4854" r="-4369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18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E193-84DE-0D75-B651-CCD044383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09" y="72952"/>
            <a:ext cx="7886700" cy="994172"/>
          </a:xfrm>
        </p:spPr>
        <p:txBody>
          <a:bodyPr/>
          <a:lstStyle/>
          <a:p>
            <a:r>
              <a:rPr lang="en-US" dirty="0"/>
              <a:t>Spatial Modes (free space)</a:t>
            </a:r>
          </a:p>
        </p:txBody>
      </p:sp>
      <p:pic>
        <p:nvPicPr>
          <p:cNvPr id="1028" name="Picture 4" descr="Optical resonators and Gaussian beams - Hermite-Gaussian Modes">
            <a:extLst>
              <a:ext uri="{FF2B5EF4-FFF2-40B4-BE49-F238E27FC236}">
                <a16:creationId xmlns:a16="http://schemas.microsoft.com/office/drawing/2014/main" id="{1BCC3647-860F-E95A-808B-41D0BC627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38" y="1734015"/>
            <a:ext cx="4497840" cy="34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014766-6BA3-4DD9-6DD5-1A20BEBD79BD}"/>
              </a:ext>
            </a:extLst>
          </p:cNvPr>
          <p:cNvSpPr txBox="1"/>
          <p:nvPr/>
        </p:nvSpPr>
        <p:spPr>
          <a:xfrm>
            <a:off x="0" y="1376272"/>
            <a:ext cx="2291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Laguerre-Gaussian Modes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5BDB0-5773-AE6F-F7A9-223B8AB59977}"/>
              </a:ext>
            </a:extLst>
          </p:cNvPr>
          <p:cNvSpPr txBox="1"/>
          <p:nvPr/>
        </p:nvSpPr>
        <p:spPr>
          <a:xfrm>
            <a:off x="4569592" y="1401255"/>
            <a:ext cx="203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Hermite-Gaussian Modes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8BB84CF6-EA49-D8E2-5BDE-953C7241D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34015"/>
            <a:ext cx="4569593" cy="340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66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21718</TotalTime>
  <Words>1100</Words>
  <Application>Microsoft Office PowerPoint</Application>
  <PresentationFormat>On-screen Show (16:9)</PresentationFormat>
  <Paragraphs>243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Roboto</vt:lpstr>
      <vt:lpstr>Office Theme</vt:lpstr>
      <vt:lpstr>GPTFEL - A frequency-based GPT extension for FEL interactions</vt:lpstr>
      <vt:lpstr>Outline</vt:lpstr>
      <vt:lpstr>General Particle Tracer (GPT)</vt:lpstr>
      <vt:lpstr>Code Structure</vt:lpstr>
      <vt:lpstr>GUI Plotting</vt:lpstr>
      <vt:lpstr>GPT-FEL as custom element</vt:lpstr>
      <vt:lpstr>GPT-FEL Basics</vt:lpstr>
      <vt:lpstr>Frequency Modes</vt:lpstr>
      <vt:lpstr>Spatial Modes (free space)</vt:lpstr>
      <vt:lpstr>Free Space</vt:lpstr>
      <vt:lpstr>Waveguide Example (TE modes)</vt:lpstr>
      <vt:lpstr>Radiation Seeding</vt:lpstr>
      <vt:lpstr>Time-Independent</vt:lpstr>
      <vt:lpstr>SDE Motivation</vt:lpstr>
      <vt:lpstr>Source Dependent Expansion</vt:lpstr>
      <vt:lpstr>Adding a constraint</vt:lpstr>
      <vt:lpstr>SDE Benchmarking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TESSA  Vision, Goals, Experimental Proposal and Status</dc:title>
  <dc:creator>pietro musumeci</dc:creator>
  <cp:lastModifiedBy>andrew fisher</cp:lastModifiedBy>
  <cp:revision>392</cp:revision>
  <cp:lastPrinted>2020-12-08T06:39:02Z</cp:lastPrinted>
  <dcterms:created xsi:type="dcterms:W3CDTF">2020-03-09T06:44:39Z</dcterms:created>
  <dcterms:modified xsi:type="dcterms:W3CDTF">2023-06-29T06:32:12Z</dcterms:modified>
</cp:coreProperties>
</file>