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95" r:id="rId3"/>
    <p:sldId id="313" r:id="rId4"/>
    <p:sldId id="303" r:id="rId5"/>
    <p:sldId id="304" r:id="rId6"/>
    <p:sldId id="310" r:id="rId7"/>
    <p:sldId id="309" r:id="rId8"/>
    <p:sldId id="312" r:id="rId9"/>
    <p:sldId id="314" r:id="rId10"/>
    <p:sldId id="315" r:id="rId11"/>
    <p:sldId id="306" r:id="rId12"/>
    <p:sldId id="305" r:id="rId13"/>
    <p:sldId id="311" r:id="rId14"/>
    <p:sldId id="307" r:id="rId15"/>
    <p:sldId id="308" r:id="rId16"/>
  </p:sldIdLst>
  <p:sldSz cx="10080625" cy="7559675"/>
  <p:notesSz cx="10691813" cy="7559675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97619" autoAdjust="0"/>
  </p:normalViewPr>
  <p:slideViewPr>
    <p:cSldViewPr>
      <p:cViewPr varScale="1">
        <p:scale>
          <a:sx n="68" d="100"/>
          <a:sy n="68" d="100"/>
        </p:scale>
        <p:origin x="972" y="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227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BD4D31-A497-4690-AE9E-0AAE93B1A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49216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F2D425-4B9D-40BE-83B7-83D5BA5AFF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4725" y="0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D9C60F5D-EB7A-2F47-9B0F-89C9463131D7}" type="datetimeFigureOut">
              <a:rPr lang="it-IT" altLang="it-IT"/>
              <a:pPr>
                <a:defRPr/>
              </a:pPr>
              <a:t>29/06/2023</a:t>
            </a:fld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93F296-1232-475F-A723-96A9B51A0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4725" y="7180263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93DA9CEE-D8C7-8D4D-80A7-CFE3012F1AA7}" type="slidenum">
              <a:rPr lang="it-IT" altLang="it-IT"/>
              <a:pPr/>
              <a:t>‹#›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4612AC-B2ED-4CB0-921C-0E6B84479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>
            <a:extLst>
              <a:ext uri="{FF2B5EF4-FFF2-40B4-BE49-F238E27FC236}">
                <a16:creationId xmlns:a16="http://schemas.microsoft.com/office/drawing/2014/main" id="{C612E7B2-DBDA-7943-B1D6-72F0D2A00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AB7B0C5-204A-F146-9567-2620FEA188C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4400" y="574675"/>
            <a:ext cx="377666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C1B664-8506-4DB5-962F-5E7BA720A4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8388" y="3590925"/>
            <a:ext cx="85502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C7C134E-0E3A-F346-97D4-E1D62AD0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9D13616E-2101-2449-A5FA-E7180CB7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74693E30-EFE2-AC4D-B589-463A3A45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81850"/>
            <a:ext cx="46386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5D6B41A-8528-4ECE-9024-235BE1ED6E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051550" y="7181850"/>
            <a:ext cx="46355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08A074A-F115-A145-8AB6-AB75231B8202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2967D49-4F39-A249-98D9-4405ECD0A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2A1AA34-AA9C-9A45-8919-CC70D261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 dirty="0">
                <a:latin typeface="Times New Roman" panose="02020603050405020304" pitchFamily="18" charset="0"/>
              </a:rPr>
              <a:t>Slide 2: Title of the Presentation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 dirty="0"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 dirty="0">
                <a:latin typeface="Times New Roman" panose="02020603050405020304" pitchFamily="18" charset="0"/>
              </a:rPr>
              <a:t>Before you start</a:t>
            </a:r>
            <a:r>
              <a:rPr lang="en-GB" altLang="it-IT" dirty="0">
                <a:latin typeface="Times New Roman" panose="02020603050405020304" pitchFamily="18" charset="0"/>
              </a:rPr>
              <a:t> editing the slides of your talk change to the </a:t>
            </a:r>
            <a:r>
              <a:rPr lang="en-GB" altLang="it-IT" b="1" dirty="0">
                <a:latin typeface="Times New Roman" panose="02020603050405020304" pitchFamily="18" charset="0"/>
              </a:rPr>
              <a:t>Master Slide view</a:t>
            </a:r>
            <a:r>
              <a:rPr lang="en-GB" altLang="it-IT" dirty="0">
                <a:latin typeface="Times New Roman" panose="02020603050405020304" pitchFamily="18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 dirty="0">
                <a:latin typeface="Times New Roman" panose="02020603050405020304" pitchFamily="18" charset="0"/>
              </a:rPr>
              <a:t>Microsoft Office :Menu: </a:t>
            </a:r>
            <a:r>
              <a:rPr lang="en-US" altLang="it-IT" i="1" dirty="0">
                <a:latin typeface="Times New Roman" panose="02020603050405020304" pitchFamily="18" charset="0"/>
              </a:rPr>
              <a:t>View</a:t>
            </a:r>
            <a:r>
              <a:rPr lang="en-US" altLang="it-IT" dirty="0">
                <a:latin typeface="Times New Roman" panose="02020603050405020304" pitchFamily="18" charset="0"/>
              </a:rPr>
              <a:t> &gt; </a:t>
            </a:r>
            <a:r>
              <a:rPr lang="en-US" altLang="it-IT" i="1" dirty="0">
                <a:latin typeface="Times New Roman" panose="02020603050405020304" pitchFamily="18" charset="0"/>
              </a:rPr>
              <a:t>Slide Master;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 dirty="0">
                <a:latin typeface="Times New Roman" panose="02020603050405020304" pitchFamily="18" charset="0"/>
              </a:rPr>
              <a:t>Macintosh – </a:t>
            </a:r>
            <a:r>
              <a:rPr lang="en-US" altLang="it-IT" i="1" dirty="0">
                <a:latin typeface="Times New Roman" panose="02020603050405020304" pitchFamily="18" charset="0"/>
              </a:rPr>
              <a:t>View &gt; Master &gt; Slide Master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dirty="0">
              <a:latin typeface="Times New Roman" panose="02020603050405020304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 dirty="0">
                <a:latin typeface="Times New Roman" panose="02020603050405020304" pitchFamily="18" charset="0"/>
                <a:sym typeface="Wingdings" pitchFamily="2" charset="2"/>
              </a:rPr>
              <a:t>Edit the following items: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 dirty="0">
                <a:latin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GB" altLang="it-IT" b="1" dirty="0">
                <a:latin typeface="Times New Roman" panose="02020603050405020304" pitchFamily="18" charset="0"/>
                <a:sym typeface="Wingdings" pitchFamily="2" charset="2"/>
              </a:rPr>
              <a:t>n the Slide Master (first master slide) – lower area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a) On the left </a:t>
            </a:r>
            <a:r>
              <a:rPr lang="en-GB" altLang="it-IT" dirty="0" smtClean="0">
                <a:latin typeface="Times New Roman" panose="02020603050405020304" pitchFamily="18" charset="0"/>
                <a:sym typeface="Wingdings" pitchFamily="2" charset="2"/>
              </a:rPr>
              <a:t>Delete the text and write the title of the event/Conference, Location </a:t>
            </a:r>
            <a:endParaRPr lang="en-GB" altLang="it-IT" dirty="0">
              <a:latin typeface="Times New Roman" panose="02020603050405020304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b) On the right delete the text and write the name and surname of the speaker and the date (day, month , year)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 dirty="0">
              <a:latin typeface="Times New Roman" panose="02020603050405020304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 dirty="0">
                <a:latin typeface="Times New Roman" panose="02020603050405020304" pitchFamily="18" charset="0"/>
                <a:sym typeface="Wingdings" pitchFamily="2" charset="2"/>
              </a:rPr>
              <a:t>Close Master View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 dirty="0">
              <a:latin typeface="Times New Roman" panose="02020603050405020304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 dirty="0">
                <a:latin typeface="Times New Roman" panose="02020603050405020304" pitchFamily="18" charset="0"/>
                <a:sym typeface="Wingdings" pitchFamily="2" charset="2"/>
              </a:rPr>
              <a:t>To start adding slides </a:t>
            </a: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insert a new slide and </a:t>
            </a:r>
            <a:r>
              <a:rPr lang="en-GB" altLang="it-IT" b="1" dirty="0">
                <a:latin typeface="Times New Roman" panose="02020603050405020304" pitchFamily="18" charset="0"/>
                <a:sym typeface="Wingdings" pitchFamily="2" charset="2"/>
              </a:rPr>
              <a:t>select a Layout: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For Title &amp; Subtitle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For text with bullet points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For Text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For Picture, graphs, visuals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Two columns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 dirty="0">
                <a:latin typeface="Times New Roman" panose="02020603050405020304" pitchFamily="18" charset="0"/>
                <a:sym typeface="Wingdings" pitchFamily="2" charset="2"/>
              </a:rPr>
              <a:t>Blank</a:t>
            </a:r>
            <a:endParaRPr lang="en-GB" altLang="it-IT" dirty="0">
              <a:latin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altLang="it-IT" b="1" dirty="0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5A1A7D4-F9E2-074E-828C-C74F7A00D94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3C789E-68FB-8249-B412-8F6798BDEBFE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8A074A-F115-A145-8AB6-AB75231B8202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8A074A-F115-A145-8AB6-AB75231B8202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706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8A074A-F115-A145-8AB6-AB75231B8202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08A074A-F115-A145-8AB6-AB75231B8202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>
            <a:extLst>
              <a:ext uri="{FF2B5EF4-FFF2-40B4-BE49-F238E27FC236}">
                <a16:creationId xmlns:a16="http://schemas.microsoft.com/office/drawing/2014/main" id="{2B259630-A9F7-BA42-8DBF-DD0B59780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719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64345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6BB420D-AA6C-8645-A009-DD3AC751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786AFF3-5CE6-1C49-8DC7-AB81AF559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48825" y="7019925"/>
            <a:ext cx="288925" cy="230188"/>
          </a:xfrm>
        </p:spPr>
        <p:txBody>
          <a:bodyPr/>
          <a:lstStyle>
            <a:lvl1pPr>
              <a:defRPr/>
            </a:lvl1pPr>
          </a:lstStyle>
          <a:p>
            <a:fld id="{3026F4E5-250B-404A-ADE3-8E2EF9EEC87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84775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49BEFF3-F5A5-B145-911B-5AAB7116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0C2438F6-834E-A147-AD9E-D6477C5F1A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7B1B1F-478A-6F4F-8384-76D12CA4DC0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404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83C7EFE-88EE-2A4C-B73B-32F203D8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6C24E1C1-8366-B247-A2DF-745FDAE350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38F5C4-0123-344B-BAC5-C856AFCD4BE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5429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6C0FB93-CC4A-3249-B3E5-84482282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95C3B6C5-341E-0C41-8095-9E7C38C1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76AF7-B75F-FA44-8C78-C32E63DD2A8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96966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5501CD1-70D7-3649-95ED-189760F1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/>
              <a:t>Thank</a:t>
            </a:r>
            <a:r>
              <a:rPr lang="it-IT" sz="3300" dirty="0"/>
              <a:t> </a:t>
            </a:r>
            <a:r>
              <a:rPr lang="it-IT" sz="3300" dirty="0" err="1"/>
              <a:t>you</a:t>
            </a:r>
            <a:r>
              <a:rPr lang="it-IT" sz="3300" dirty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FA33E42-1393-9B44-A4BA-2078D55D29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CA35DF-101A-7144-8A12-ED8C26060CC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25750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>
            <a:extLst>
              <a:ext uri="{FF2B5EF4-FFF2-40B4-BE49-F238E27FC236}">
                <a16:creationId xmlns:a16="http://schemas.microsoft.com/office/drawing/2014/main" id="{879A8566-A541-8641-AD9F-6157ABDE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71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>
            <a:extLst>
              <a:ext uri="{FF2B5EF4-FFF2-40B4-BE49-F238E27FC236}">
                <a16:creationId xmlns:a16="http://schemas.microsoft.com/office/drawing/2014/main" id="{E0710166-A169-B14E-92AF-27DAB3DA0F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>
            <a:extLst>
              <a:ext uri="{FF2B5EF4-FFF2-40B4-BE49-F238E27FC236}">
                <a16:creationId xmlns:a16="http://schemas.microsoft.com/office/drawing/2014/main" id="{241DAB7E-2BAA-A042-81D1-96C6E9B9C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>
            <a:extLst>
              <a:ext uri="{FF2B5EF4-FFF2-40B4-BE49-F238E27FC236}">
                <a16:creationId xmlns:a16="http://schemas.microsoft.com/office/drawing/2014/main" id="{01C64BDC-27F0-438C-9A52-A620F46D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6981825"/>
            <a:ext cx="3313112" cy="314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100" dirty="0" smtClean="0">
                <a:solidFill>
                  <a:srgbClr val="000000"/>
                </a:solidFill>
              </a:rPr>
              <a:t>alexander.brynes@elettra.eu</a:t>
            </a:r>
            <a:endParaRPr lang="it-IT" altLang="it-IT" sz="1100" dirty="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25E6A8-136D-4B77-A1EA-5EB030A278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720263" y="7038975"/>
            <a:ext cx="2127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40E3C2E-D9E6-2849-AF23-16411837DE06}" type="slidenum">
              <a:rPr lang="it-IT" altLang="it-IT"/>
              <a:pPr/>
              <a:t>‹#›</a:t>
            </a:fld>
            <a:endParaRPr lang="it-IT" altLang="it-IT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C3A2D2F-11AF-4D14-97FF-69376AF8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973888"/>
            <a:ext cx="4895850" cy="3571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100" dirty="0" smtClean="0">
                <a:solidFill>
                  <a:srgbClr val="000000"/>
                </a:solidFill>
              </a:rPr>
              <a:t>FLASH 2020+ 4th Start to End Simulation Workshop, 29</a:t>
            </a:r>
            <a:r>
              <a:rPr lang="it-IT" altLang="en-US" sz="1100" baseline="0" dirty="0" smtClean="0">
                <a:solidFill>
                  <a:srgbClr val="000000"/>
                </a:solidFill>
              </a:rPr>
              <a:t> – 30 June, 2023</a:t>
            </a:r>
            <a:endParaRPr lang="it-IT" altLang="en-US" sz="1100" dirty="0">
              <a:solidFill>
                <a:srgbClr val="0000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691B18F-FD40-7A4E-9FF6-B1C449CBAE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824663"/>
            <a:ext cx="506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</p:sldLayoutIdLst>
  <p:transition spd="med">
    <p:fade/>
  </p:transition>
  <p:hf hdr="0" dt="0"/>
  <p:txStyles>
    <p:titleStyle>
      <a:lvl1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CA297360-56BB-BF49-BE00-95A4582CE93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92163" y="1691605"/>
            <a:ext cx="8569325" cy="162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F		O		M		O:</a:t>
            </a:r>
            <a:br>
              <a:rPr lang="it-IT" altLang="it-IT" dirty="0" smtClean="0"/>
            </a:br>
            <a:r>
              <a:rPr lang="it-IT" altLang="it-IT" dirty="0" smtClean="0"/>
              <a:t>A Start-to-End Simulation Tool for the FERMI Free-Electron Laser</a:t>
            </a:r>
            <a:endParaRPr lang="it-IT" altLang="it-IT" dirty="0"/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4391A7AB-B7F7-944C-BAB0-FB6D873CED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96463" y="7078663"/>
            <a:ext cx="212725" cy="23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B08895-4C0E-8E49-B526-4786BB6E466E}" type="slidenum">
              <a:rPr lang="it-IT" altLang="it-IT" sz="1300">
                <a:solidFill>
                  <a:srgbClr val="000000"/>
                </a:solidFill>
              </a:rPr>
              <a:pPr/>
              <a:t>1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297360-56BB-BF49-BE00-95A4582CE934}"/>
              </a:ext>
            </a:extLst>
          </p:cNvPr>
          <p:cNvSpPr txBox="1">
            <a:spLocks/>
          </p:cNvSpPr>
          <p:nvPr/>
        </p:nvSpPr>
        <p:spPr bwMode="auto">
          <a:xfrm>
            <a:off x="754032" y="3494085"/>
            <a:ext cx="856932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aseline="0">
                <a:solidFill>
                  <a:srgbClr val="00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2514340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492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645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797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/>
            <a:endParaRPr lang="it-IT" altLang="it-IT" sz="2400" kern="0" dirty="0" smtClean="0"/>
          </a:p>
          <a:p>
            <a:pPr marL="457200" indent="-457200"/>
            <a:endParaRPr lang="it-IT" altLang="it-IT" sz="2400" kern="0" dirty="0" smtClean="0"/>
          </a:p>
          <a:p>
            <a:pPr marL="457200" indent="-457200"/>
            <a:endParaRPr lang="it-IT" altLang="it-IT" sz="2400" kern="0" dirty="0" smtClean="0"/>
          </a:p>
          <a:p>
            <a:pPr marL="457200" indent="-457200"/>
            <a:r>
              <a:rPr lang="it-IT" altLang="it-IT" sz="2400" b="1" kern="0" dirty="0" smtClean="0"/>
              <a:t>Alex Brynes</a:t>
            </a:r>
          </a:p>
          <a:p>
            <a:pPr marL="457200" indent="-457200"/>
            <a:endParaRPr lang="it-IT" altLang="it-IT" sz="2400" kern="0" dirty="0" smtClean="0"/>
          </a:p>
          <a:p>
            <a:pPr marL="457200" indent="-457200"/>
            <a:r>
              <a:rPr lang="it-IT" altLang="it-IT" sz="2400" kern="0" dirty="0" smtClean="0"/>
              <a:t>FLASH2020+ 4th Start to End Simulation Workshop</a:t>
            </a:r>
          </a:p>
          <a:p>
            <a:pPr marL="457200" indent="-457200"/>
            <a:endParaRPr lang="it-IT" altLang="it-IT" sz="2400" kern="0" dirty="0" smtClean="0"/>
          </a:p>
          <a:p>
            <a:pPr marL="457200" indent="-457200"/>
            <a:r>
              <a:rPr lang="it-IT" altLang="it-IT" sz="2400" kern="0" dirty="0" smtClean="0"/>
              <a:t>30/05/2023</a:t>
            </a:r>
            <a:br>
              <a:rPr lang="it-IT" altLang="it-IT" sz="2400" kern="0" dirty="0" smtClean="0"/>
            </a:br>
            <a:endParaRPr lang="it-IT" altLang="it-IT" sz="2400" kern="0" dirty="0" smtClean="0"/>
          </a:p>
        </p:txBody>
      </p:sp>
      <p:sp>
        <p:nvSpPr>
          <p:cNvPr id="6" name="Left Brace 5"/>
          <p:cNvSpPr/>
          <p:nvPr/>
        </p:nvSpPr>
        <p:spPr bwMode="auto">
          <a:xfrm>
            <a:off x="3468676" y="1208069"/>
            <a:ext cx="214314" cy="7143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4468808" y="1208069"/>
            <a:ext cx="214314" cy="7143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5397502" y="1208069"/>
            <a:ext cx="214314" cy="7143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6254758" y="1208069"/>
            <a:ext cx="214314" cy="71438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420" y="850879"/>
            <a:ext cx="12858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FERMI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7304" y="850879"/>
            <a:ext cx="10715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8874" y="850879"/>
            <a:ext cx="18573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1493821"/>
            <a:ext cx="3786214" cy="400052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It is possible to perform 1D scans over various lattice and FEL parameters.</a:t>
            </a:r>
          </a:p>
          <a:p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Here, we compare results from a scan of the first dispersive section strength on FEL2: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Measured FEL intensity.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1D theory.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Time-dependent GENESIS simulation.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Despite the low particle number used, the agreement is reasonable.</a:t>
            </a:r>
          </a:p>
          <a:p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New possible features: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Scanning electron beam properties.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Multidimensional scans?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08" y="3208333"/>
            <a:ext cx="4324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42" y="2279639"/>
            <a:ext cx="5124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08" y="922317"/>
            <a:ext cx="5142347" cy="592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3966" y="1636697"/>
            <a:ext cx="371477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All simulation settings and outputs are </a:t>
            </a:r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saved to a local server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, tagged by timestamp / lattice / FEL scheme.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More detailed information can be saved in </a:t>
            </a:r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comments / tags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Additional simulation settings 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are shown on the right.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All of this information is also stored in a </a:t>
            </a:r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database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Simulations run not using this framework can also be added to the database, if enough information is provided.</a:t>
            </a:r>
            <a:endParaRPr lang="en-US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82528" y="1279507"/>
            <a:ext cx="4611684" cy="3796474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general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 overview of the output of each simulation in the database can be loaded from the GUI.</a:t>
            </a:r>
          </a:p>
          <a:p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E-beam properties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Longitudinal phase space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err="1" smtClean="0">
                <a:solidFill>
                  <a:schemeClr val="tx1"/>
                </a:solidFill>
                <a:latin typeface="Garamond" pitchFamily="18" charset="0"/>
              </a:rPr>
              <a:t>Emittance</a:t>
            </a: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Energy spread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Current profile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err="1" smtClean="0">
                <a:solidFill>
                  <a:schemeClr val="tx1"/>
                </a:solidFill>
                <a:latin typeface="Garamond" pitchFamily="18" charset="0"/>
              </a:rPr>
              <a:t>Twiss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 parameters</a:t>
            </a:r>
          </a:p>
          <a:p>
            <a:pPr marL="742950" lvl="1" indent="-285750"/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b="1" kern="0" dirty="0" smtClean="0">
                <a:solidFill>
                  <a:schemeClr val="tx1"/>
                </a:solidFill>
                <a:latin typeface="Garamond" pitchFamily="18" charset="0"/>
              </a:rPr>
              <a:t>FEL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Wigner distribution.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Power along the pulse.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More detailed analysis can be done offline.</a:t>
            </a:r>
            <a:endParaRPr lang="en-US" sz="1800" kern="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4" y="493689"/>
            <a:ext cx="4210048" cy="32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2" y="3779837"/>
            <a:ext cx="4863557" cy="327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4922845"/>
            <a:ext cx="3171834" cy="20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Linac</a:t>
            </a:r>
            <a:r>
              <a:rPr lang="en-GB" dirty="0" smtClean="0"/>
              <a:t>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13</a:t>
            </a:fld>
            <a:endParaRPr lang="it-IT" altLang="it-IT"/>
          </a:p>
        </p:txBody>
      </p:sp>
      <p:sp>
        <p:nvSpPr>
          <p:cNvPr id="1026" name="AutoShape 2" descr="data:image/png;base64,iVBORw0KGgoAAAANSUhEUgAAAZUAAAEGCAYAAACtqQjWAAAAOXRFWHRTb2Z0d2FyZQBNYXRwbG90bGliIHZlcnNpb24zLjQuMywgaHR0cHM6Ly9tYXRwbG90bGliLm9yZy/MnkTPAAAACXBIWXMAAAsTAAALEwEAmpwYAACUCUlEQVR4nOz9e7AkWX7fh33OyZOPysrKqlu3+vbtOz29g9kBQJMwuSRWJBW0g7NkMASDDCkcokKEwmGHwiQcDNOUZTMIy+EAlviDYUqy5KBBCoYsvhwkVnxLgYAUsiksATpEUlgQBBcQHovBbG9Pz+3bt6vr1s3KysrHOf7jZGZlVd/b3TPbvfPo/EZkVFVWZlZWVtb5nt/r+xPGGHr06NGjR48XAflRn0CPHj169Pj0oCeVHj169OjxwtCTSo8ePXr0eGHoSaVHjx49erww9KTSo0ePHj1eGNRHfQIfJWazmXnjjTc+6tP4QFitVgyHw4/6ND6W6K/N1eivy9Xor8vV2L8u978CRtQv6sdT/ZVzY8yNq/Z/pUnljTfe4Gd/9mc/6tP4QPjyl7/M22+//VGfxscS/bW5Gv11uRr9dbka+9fliwK0NJQeaMeu+3OJ/Pp1+7/SpNKjR48ePZ4PsrLLs9CTSo8ePXq8gviiuHr92z/15DpZCeD5CuX7QH2PHj169Gjx/leuXi8r0S5PQ08qPXr06PEKQzsG7VxvhXzxAyp59e6vHj169OhxLb4oGuLZBupZX799Tyo9evTo0eOp0A6Unl2AnlR69OjRo8eTaNxe1goxyMqG4/8vfmd9RPu8z/7q0aNHjx5PRdetpR0wEvLB7vrnTSeGnlR69OjRowedeImo3V3+dp3a9HUqPXr06NHjGWiskZ0gfGd96Vki0QrIe1Lp0aNHjx5PwT5JaMfqfGm1G5iX1ZPEcx16UunRo0ePVxRNpbys2NH2agglH5jOds+HnlR69OjR4xXGljBMa6lYUjHkobVS8srU1fTPPl5PKj169OjxiqMpbix9m/3VWC1dEmniK8/CS5VpEUL8JSHEmRDiq9e8/7YQ4kII8fP18oP1+kAI8U+FEP9cCPGLQog/09nnP6vX/4IQ4m8LIaJ6vS+E+M+FEF8TQvwTIcQbL/O79ejRo8enAS2h1C4v01TQq91U4ycKIK/By9b++ivA9zxjm58xxnyuXn64XrcBfp8x5rcBnwO+Rwjxu+v3/l1jzG8zxvxW4C7wJ+r1/2vgsTHmLeA/Bv7cC/wePXr06PGpR2OJaMfWqqRjQzq2brCn6YPtHOMlnh/GmJ8G5h9iP2OMSeqXbr2Y+r0lgBBCAAO2esz/GvBX6+d/G/j99TY9evTo0eMZaAhFGJv9lQ8M6VhbUhmY1h32LBeYMOYDSlB+QNRuqJ8wxnzXFe+9Dfwd4B5wH/hTxphfrN9zgK8AbwF/wRjzA539/jLwvcAvAX/QGJPWLrbvMcbcq7f5deB3GWPO9z7z+4HvB7h58+Z3f+lLX3qh3/dlI0kSoij6qE/jY4n+2lyN/rpcjVf9urz/lXpGLhqXl12io4TFImqlWwTgFAKnAKe0+/4v/+QXvmKM+fxVx/2oA/U/B3zGGJMIIb4X+PvAtwMYYyrgc0KICfD3hBDfZYz5av3ev12Tzv8D+DeBv/y8H2iM+THgxwA+//nPm09aO9G+Ber16K/N1eivy9V41a/LF79gM7yaWElyCMmh4ff+sZ/mb/1//yeksbVSvLVgel8y+7pkcvps589H2k/FGLNs3FzGmJ8EXCHEbG+bBfBT7MVmatL5EvCv16veA14HEEIoYAw8epnn36NHjx6fZDTurB2XVh2oLz0oXdMSTxO4f1YB5EdKKkKI4ybuIYT4nfX5PBJC3KgtFIQQA+APAL8sLN6q1wvgXwV+uT7cfwn8r+rnfxj4b83L9u316NGjxycYshKoXKByUDnIkp2uwdoxu8TyHKTyUt1fQogfB94GZkKIe8APYYPuGGN+FDv4/3EhRIlV6P8jxhgjhLgF/NXaxSWBv2mM+QkhhKzXx4AA/jnwx+uP+8+A/7cQ4mvY5IA/8jK/W48ePXp82qAVW0FJz1C6uxlhz4OXSirGmO97xvs/AvzIFet/AfjtV6zXwO+55lgZ8G98uDPt0aNHj1cPTZpwU3+iHWuolO6WWKTeFkKq/NnH/KgD9T169OjR4yPEfoEjspZoCTR5oAG57atSPvt4Pan06NGjxyuMbpC+sVTygSEbGpKxJpSQB9ai6S2VHj169OhxLWQl2jbCYN1hRtjgfBZqsrCqFYy3xY/PQk8qPXr06NHjCfdX6RpK1WR/9f1UevTo0aPHc6IrGGmEDdSXrmkXLU0tPPns4seeVHr06NHjFUWjUNwG4iur/aUKUIVAFQJvI/EygbcWeOtnH7MnlR49evR4RXFlQaOxsRZvs0coKXjr3lLp0aNHjx7PgHYgnRjmJ5rCN5y+UbA4LBDTgrnvkhy4lD58sa62/zNP4ZaeVHr06NHjFYdWkEw156+X5IHh8Y01cVwQjwrOPc3y0CcfPN+xelLp0aNHj1cQ+x0fGwFJI0BrQZZZn9jywuUzl/K5alSgJ5UePXr0eGXRkEo+aKRYBEKDu1BUKFbAa2cu0/uK4PL5eh72pNKjR48ePdCOlWbRDmhtCNaSIHWYPHQIl1bJ+IvPwSs9qfTo0aPHKwgre28j797aWizLaYVyNc64ILlQqGLbHaXpBAnAUyrrP9J+Kj169OjR46NBt0YlH0ByoJkfFbhKMzvc4AwtczyPNEsXPan06NGjxyuIpoXw/DacfnvF/c8WHL6W4SnNdLwhCCybqFw82R3yKejdXz169OjxiqAbEynHkEWwuKU5f11zfpzz7YcZ6lIzGW4IgpBCGqQWH8ha6UmlR48ePV5BNE248oFtFwyQFxKNIC9tOnHp2uB96dnXsuor6nv06NGjxx7aGhW/TikOtqRSaUGWO2gNua/JA9PKuPQV9T169OjRo0U3OF/6u0KS2gHP1UhhkNKQpoqj9zyOvq6IHz6fmCT0gfoePXr0eKXQFDzuC0mWyrSkApCuHI6+4XL0rkN8JvHS5zt+Tyo9evTo8QrCphIb0tiQHGjcQYWnbES+rCRuLgkSQXhhrZTnDdb3pNKjR48erxCa9GDtQBYZlrOK+c2SMKxQjgYsqXgbQbASeKmtpu9JpUePHj16PIFGPDKLDMmBYX6r5NHNnMk4J/RLBLQuMFnREkpPKj169OjRYwetgGRo+6csblac3yo4vpUxm2RMgg1SGAKvREubQiwrkOXzf0af/dWjR48en1LsC0DmY8hGkI4Ni2PN/LjEHOfMDjaEXokUBgNkubLthPMPbqn0pNKjR48erwC0Y8hGsDwyzF/TnL5Zcn6r4HCaE4e2Wcoi88krh9PzAdMzRXghUBueu5cK9O6vHj169PjUo6lPyQfWSkkODMvDimpaMBnlxEGOcjRZoSi1ZLFwCZcO3nqr+9VbKj169OjRg9LbdngEKxAZrAReZm0KT1VEXk5WWjqQwhAEFXmgrYSL3wtK9ujRo0ePDpqML9vd0fZPUblASkPgVYROAYA2AiFAKVPrgtn91Ga3UPJp6EmlR48ePT7laGIipWdY3tCcv15xflIQxyWBawP0eeWwzDyKUjJ/5HFr4RAkok8p7tGjR48eWzSEoHKr95UcGM7ulDw8yZnEOaFbooS2pJJ6lKXg4KFL9Fhai2bTk0qPHj169KjRCkh6NlCfRZp0pInHBdPRhqNgxZGzIlAlWe5QlpLpA0V8Lgkut2nFz4ueVHr06NHjU4wm6ysPbRV9GmvSqCKOS2bRmmOVcGyWhKqgrASqEExPFdFcEiTdOpVn91KBnlR69OjR45VAIyCZTDTrGwVRaIPzqXE5F0Pm2YD5Yx9VQHwu2xqVD0Io0Afqe/To0eNTjcb91QhIJuOK6TQnGhS20DGPOBND7p5HrO/7OGWtTJw+fxyli55UevTo0eMTjn05lgbdDo9ZBNnQkI4qbg4LArdCCkNpJLru9uhtJEKDtxY25fgDWinQk0qPHj16fKphFYmtgGQaa3LfIAUoRxOoklhtAAiDitI1iHJrofSWSo8ePXq8wtCO2XndKBJnI0M6NmRDTTWo8NwKz9EETklQSxA3vVQwHXXiatuX/nnRk0qPHj16fIrQbRech1brKx0bm/k10kRRSRwWhG6BkprSSHLjkOUOQSqRWtQV9x/u83tS6dGjR49PERpSaeMoo20qcTK2qcSTcEPkWtZItUtSeCwTlzBxED4fuNtjFy8tpVgI8ZeEEGdCiK9e8/7bQogLIcTP18sP1usDIcQ/FUL8cyHELwoh/kxnn78uhPgVIcRX6+O7TztWjx49erxK6LqtmsZa+cCwnGnOb1dcnuQcH6achJdETk5aurzzeMLPvXODi1+OOPl1F6fC1qdsPtw5vExL5a8APwL8tads8zPGmD+0t24D/D5jTFKTxj8SQvxXxph/DPx14H9Rb/c3gD8K/CdPOVaPHj16fOrRjXv8oLKuq0YAsiWVk4Kjo4zjOOVELclweSc/4J33RhQ/H/PWr3kc/7qD/Cx4KR8/S8UY89PA/EPsZ4wxSf3SrRdTv/eT9fsG+KfA7Rd1vj169OjxacB+BX0yNSSTisWsJPAtS2S4ZEZRaoHWAi23rCTMhycUu7/5gKH9D3JwId4AfsIY811XvPc28HeAe8B94E8ZY36xfs8BvgK8BfwFY8wP7O3rAv8E+HeMMT/ztGNd8bnfD3w/wM2bN7/7S1/60jf7Nb+lSJKEKIo+6tP4WKK/Nlejvy5X49N6Xd77Z9tix8qFPDRsAoMONJ5b4bsaX5ZoI8gqRZY76EziryX+WnAQJ6zfixDGEsyt737yM77whS98xRjz+as+/6MM1P8c8JnazfW9wN8Hvh3AGFMBnxNCTIC/J4T4LmNMNzbzF4GfNsb8zLOOtQ9jzI8BPwbw+c9/3rz99tsv+nu9VHz5y1/mk3bO3yr01+Zq9NflanyarssXxTadOB80wXmY39b80v8055c+n/Kdv+mCO7OE28Mld9SCJQFfvTjiq+8esPoXI978FwFv/jOX//kf/Bn+h//T720LH7/vA9odH5n2lzFm2bi5jDE/CbhCiNneNgvgp4DvadYJIX4IuAH8Hz7IsXr06NHj04q2ct7bxlIa91U60hzezHjjxiV3ogtuqwtOqgtmrIi8HOUYG+DXtooeUzfw+oCV9A0+MlIRQhwLIUT9/HfW5/JICHGjtlAQQgyAPwD8cv36jwL/CvB9xhj9rGN9C79Ojx49enws0KYU11L3pWuQ0rYJzrVDgs+ZM+LMRMzXAclKEaSylmaxLq9vBi/N/SWE+HHgbWAmhLgH/BA26I4x5keBPwz8cSFECayBP2KMMUKIW8BfreMqEvibxpifqA/7o8DXgf+u5pC/a4z54euO9bK+W48ePXp8XNGQSjqxBY/agTyXLDOPUkvmzoBAjZmvA965H3PxwOfNC4dgJT50GnEXL41UjDHf94z3fwSbcry//heA337NPlee73XH6tGjR49XCVvxSFtFnxxocl+jlLaB+cIhKxwS6XK+HDB/7DF55BI/cqzUff7hXF5d9BX1PXr06PEJx77LKxvRksryoOS1UcFksEHWvi0pDInnAhBeSiYPbP8Ub01dwPHh0ZNKjx49enwK0Fgp+cC6vZIDTTKpMJOSeFgQe5ZUtBFoI1DSUJaC8FISP5SEC0sqgg8uItlF3/mxR48ePT5FaNxfyYFmfrNkMimYDDdM3TWhU7QB+3Sj2KwU0cK6voLkYx5T6dGjR48eLw/dxlx6sC14LD1IY83ysGJxWPKdkw3TQcZEZiyNT6YVeeWQZopwZd1ejZXyYZWJu+hJpUePHj0+Ydjv9JgPIJ1AcmiYv6aZn1TMbxaMD23bYE9WSHRbRb/MPJJUEaQOshJtbUvz+M2gd3/16NGjxycUtujRkIeWUBbHDaGUrG4WTA82REFB4JRIbOvgrFQkmUuSKLxMIHVzrBdzTj2p9OjRo8cnEE0VfbM0yAPDclpydJRxcphyPFwxUylTk+LJirRQnM0DzH2f2X1lg/QXEFy+GPdXTyo9evTo8QlFV5qlIZbSM6wnJUfTjDvjJSf+JUckTMsVCk1WKM7OAo6/7jG7p5i8LwgXdQ+VPqbSo0ePHp9e7MdOGuxbKU2NSulBFmriuGQ2WjNzUwJKNILECazcfSWQ0uxohL0IMmnQk0qPHj16fMzRKBDvrusSiiEfGNLYkEw0k3HONMiYiDUSQ4YikxFJ4QEQhhXJuCIbGkr/xZ5r7/7q0aNHj08YdgjF3zbkyiJNGlWEQUmoCkIKFBpZl8lrI8hLhzR1tiKSdW1KI3X/zaK3VHr06NHjY44nB/va/aVqWZaotlIOLKl4rkYJSyYBBdIYJAYlNGmmGLzvcfyuy+SBJEjEh+7yeBV6UunRo0ePjymuk0v5wXrkbiyWfGBIpprFjYrBQUEUFHiiQpkKz2wfPVlRVoJ4rojPZS0iaY/1IqwU6N1fPXr06PGJhKxAbcBbWzfY8rDi/mc2HB9lTAYbQmldX54pCXVOVGYEsiTwKvLA7GSMdQnlqvbBHwS9pdKjR48eH1Ncl/3FXqFiGhvmN0tuvrbmeJoy8TM8dn1ajQtMStDSoDsmRdci+vKXv7lz7kmlR48ePT4BaNKIoSPLMjUkh4bTNwsu72T81psrZsM1nqjIUJyLIdIxSMeAC++uJpw+DDg4VwSrWu/rBYhIdtGTSo8ePXp8zLHfgz4bwfLIyrIsbmruf1vOya01tycJMz9FCW2FI4VDrh1yYx/feTjm8fsBn2macm14oUF66EmlR48ePT4RaEglDyEd1024pjbja32j4Hi65s7ggolYk6PIcci0Yln6LDYB85XPvfdDZqce0dxmfXnrF5v5Bc8gFSHE73iOYxTGmH/xgs6nR48ePXpcAe009Si2/3wyNaSxJjnQTCY5x/GKO+IxUbVh6QxYMCDFJSk8Ti9C7p2GFHcDXv+GIj4XBJc2yP+ttlT+IfDfY5uBXYdvA954USfUo0ePHq8q9gPzXTmWbbtgWz2fDet2wdOKINC2+RYKLQo8UzIRa7QU3DVjzhcB1S9FvPEbHkdfb0QkPxr3139vjPl9T9tACPHfvsDz6dGjR48eXEEofqeCflBXz480ybjkhqPJK4cEn0AUeKYi1CnS0cBNzs89ftvPBcy+4RA/lMRnolUlfpG6X/AMUnkWoTzvNj169OjR42pcmzZMxzrpuL2yyJCOa9fXuGI9KQl8a26kxiUVHpAjMWgkUtRpxDVBNQKSL4NQ4NkxlV8C/gbw48aYX3/xH9+jR48ePRpox7SFiLYjoyEb2aB8Omn0vbbCkcsD24PeU7bTVm4cUuGhhaAUDikuAFFUcvpGgcoF4YUAtgH6F1VJ3+BZFfXfBwyB/0YI8U+FEP+uEOLkhZ5Bjx49evRo0XRzfFLeviEUzXJWsZiVOLOC2XTDLF4z9dfEckOINT8yFCkeeWWLW/LAUHq2ytGKR774eAo8g1SMMf/cGPPvGWM+C/xJ4A7wj4UQPyWE+GMv/nR69OjR49VFYzU0cRSwLqom/Vc7Nji/uFFxcZxzdCPj+CDldnTJG+5jvqM843axYGKs5H1qXJKNy3KpmDx0iB7bVGK1AZWLF26lwAeoUzHG/GMsofwXwH8M/Ajwn77wM+rRo0ePVwhdiZQmvrLfIlhWtaUyNCwPK86Pc2aznGm8YTa0zbiO9SXH6QVaCPLQYeEMSCqPdKPYrBThcksoL8NCafBcpCKE+JewrrB/HfgN4P8J/K2Xd1o9evTo8eqiGfRL3xY6JoeG8zuas8+UnN0u8I83TOKcKChQQqOwMRUtBLmjSKXHkoBl4ZPllp2yoU1FLv2GtMy33lIRQvxZ4N8E5sCXgN9jjLn3ws+iR48ePV5R7Gd/2YHemi+lZzO+Fsea+a2K85OS4taGk8MNk2hD5BcETrlLKlKRCo9FFbDIfLKNg9SWREp3m5ZsLaEXTyzPslQy4HuMMb/2Qj+1R48ePXrsoNsyuHF9dYP0pWfIfY3nacKgYhZl3A6X3HEWRGaDp0tS5TP3hpyaEfdWMXfPRtz9Rshr7/ocv+MyvS+JHgm89MV1etzHs+pUfhhACBEC/0fgjjHmjwkhvh34TmPMT7zwM+rRo0ePVwzdTK8umv7zpWuzt3JfMw40oV8wC1LuOAu+I3uARlJKSea4zGXI2WbI/cdD7t4LuflOwMmvuxy9K4nPJNG8kWexhHJdI7APi+cN1P9l4CvAv1y/fg8bU/lUk8rTipJe9A/Ro0ePHmBl7Zvq+eTQFjpmkSYLNUVUEQ5KQr9s2wUDlFJSCodcOmQoskqR5Q7VyvaiD5JGQHIrdf+yxrDn7fz4WWPMvw8UAMaYlKfrgX3q0OSN9+jRo8fLQiMamY6ttH0ytYKRaWwlWYJAEwYlgapQoi54lKollFwoq1BcOWQbB28j8TKBl4GX2tbBL6s+pcHzWiq5EGJAHT0SQnwWeMGtXT7eeBm+xx49evRosNveF2RprZbkQDM/rnh0M+eNGxlHkzVHgxWxs8GjBCCTiqUzIMHjtIg4vQg5fRBw6z2XyZlDeCFfOpk0eF5L5YeA/xp4XQjx14F/APzpl3ZWHxP0Lq4ePXp8K9CNpdjCRNpixzTWnB/nnLy25mSWcnt0ybGbMCUl0JZUUukxJ+ReOebdizHvvhdx8OsDbv+Kx/S+bci1lWV5ud/luSwVY8z/Rwjxc8Dvxrq9/h1jzPlLPbOPCXpi6dGjx4tGN17b7erYFY/MQ6vxtbhR4cwKJqOcyWBD7GyIyfAokRir8SU85tWA03XE6eOQxw99vqOuoA8vbLbXy2gdfBWeaqkIIRwhRARgjHkEPAKWwG8WQoxe/un16NGjx6cLVxFKs+Sh7Tu/uKU5+zbN+e2SxWFBHBdEg4LQLfBEtQ3QC2ldXwTMiwGnFyHnc5944RCsZK1IbCVeGgvIxlVenjv/WZbKnwPOgH+/fv03gK8CA+DngB94aWf2McF1GWC9BdOjR49vBl0LJR9sLZS29/xRxdntAvcoZzreMAlzJm7GRKyJzNbkyKRrNb5yj0XisVy6HKYOqhA7EvfemjZQ/zLxLFL5/cC/1Hl9YYz5V4UQAviZl3daHw88LaW4R48ePT4s9gklG9nH5ZFmfqI5f73k9DMF6zsZt4+saOTJ8JITZ8lJdcGkSEkdn8TxyaRLXjnklURrQVmIDqHsWygvP+noWaQijTFl5/UPABhjTOMW+yTj/leejzi6qcRtwVBnv95q6dGjBzzds7Hr9upUy/uWUJq+88tZxfxmyaObOXdubDiephwPVxyrhGN9yUm6INpknA9HZFLZuhStyEubRuzmkmAlCBJp3V75VpW4ez4vC8/K/vK6sRNjzH8DIIQYA8HTdhRC/CUhxJkQ4qvXvP+2EOJCCPHz9fKD9fqg7t3yz4UQvyiE+DOdff66EOJXhBBfrY/v1uuFEOLPCyG+JoT4BSHE73i+r7/fu8AujSRCs3RvgL5epUePHlfhqcXST+h7bTswgg3KNzUp2dCOOU4p8FxNHOQcewkn5oKjzZLpKiFer/GqEi0kGS5J6TG/9Dk78zl6z2N6qojPBeECgsR+TnfceplemGeRyn8K/OdCiDvNCiHEZ4AfB/5fz9j3rwDf84xtfsYY87l6+eF63Qb4fcaY3wZ8DvgeIcTvrt/768BvAv7H2LjOH63X/8+Ab6+X7wf+k2d8LgBGbDMunrZ088e3jz2x9OjR42pcN/nsrt8hlYHt7pgcaPJAo6VBFQLPrZj4GSdccLy54ChZMr1MiNIMr6rQCDIUSe4xv/A5uO9zdFcxeSCJH24zv5o4yrdi3HqW9td/JIRIgX8khBjWqxPg/2qMeerAbYz5aSHEGx/0hIwxpv4MALdeTP3eTzbbCSH+KXC7fvmvAX+t3vcfCyEmQohbxpj3n/phgj0rBLSyRUcNukGt7k3wrSgi6tGjxycTT4tb7I85+YDWI1J6hjwwpKMKMS2Iw4KJypiUa4KyoHQclsMQLQSpa7t4eVRIYdBa1NXzNtur293xZbUOvgrCjsPPsWHtBjPGXD73wS2p/IQx5ruueO9t4O8A94D7wJ8yxvxi/Z6D1Rp7C/gLxpgf2NvXBf4Jtl7mZ4QQP4Elun9Uv/8PgB8wxvzsFZ/7/VhrhsPxze/+v/+ZL2Fsy2ZMvQhjlyf21fV7GjBbnZpb3/28V+SbR5IkRNEnPpz1UtBfm6vRX5er8TKuy/tfeXLdre+2660cCU+MN1rVXhHXULlQeIbS1SjXEPolQ6cg1DmO0e0xtRBUQlIKSYVkpT1WmcK5dPAygVMH6mW5HbOk3j2n6/A81+ULX/jCV4wxn7/qvWf1U/lDjRLxdWTS3eYD4ueAzxhjEiHE9wJ/H+u+whhTAZ8TQkyAvyeE+C5jTDc28xeBnzbGfOAMNGPMjwE/BnDT+7z52T/3e20638D6NbWzlUhocrzbtLzN1lrpzgB+5TnZ/0UEx7785S/z9ttvf/MH+hSivzZXo78uV+NFX5f9+pPGKviVzrqtlL1NIS49mN82nH1bZRtwvV7y8DMZx8cZx4drPnd8xm913ue3Pr5HlGVWONJxWAYD7g8PeVdOubsZ89X3Z3z1l8b8ll8acvJrismpZPK+JHq0n/llrZVf4frx6Ju9Ls/K/voPhBDv8XTxyD/Lh1ArNsYsO89/UgjxF4UQs26lvjFmIYT4KWxs5qsAQogfAm4A/5vO4d4DXu+8vl2ve/o5iDqdLzJkI/vYkkq9BAkEl6J1ezXmakMudv3VjW62vtM+N7lHj1cFW/Iw16bwdskliwzLmdX3enB7w+2TjJPZituThBO15GhzyWy5JNgU5K4i81xSz2cpA+5uxvzc3SMrcX/PJ1xuM766bq/m8542Xr0oPItUHgD/0TO2+VANvIQQx8CDOj35d2KTBh4JIW4ARU0oA+APYIswEUL8UeBfAX6/MR1bEP5L4E8IIb4E/C5sPc3T4ymAkduio3xQt9r0tu/bvtDNDyJ2GF9ttj/UVfGVbzYgdl12xts/9cH36VOee/T4aNB0V9w+t2gq55NDw/nrFeevlbbv/I0Ns0nG0WjNsZ8QkSONIQkCcqXaZekHzAk5S0Punw5w3/eZ1LIsQSIILrfFjvCtjQE/K1D/9oc9sBDix4G3gZkQ4h5WlNKtj/ujwB8G/rgQogTWwB+pCeYW8FfruIoE/mbHvfajwNeB/87WX/J366yxnwS+F/gakAL/9vOco5bW5dUQSkMqWm5JofQE+UAQRML2I0ghSGpxtiuKiV50dsWH7SPd3e+LoieWHj2+lZDVlkS6E9UG6di6vc5fr91et3P84w2z6YbZaM0sSJnJFZ4pSZXHaTxBGoMWglJKzr0R82rAYuWzunA5eayIHzlEc0F4sR2r9knlW+E1eV7p+w8MY8z3PeP9HwF+5Ir1vwD89mv2ufJ866yv/+0HPUdhmtiJ7QmtHRss66YQ5xU0Mw2w25Z5k/e9rV1p0JWu3q6zA/wHzQ1vjtsliPe/Al/8wvPtdx2e9zx6IurR45tD4+l4cn3dHnhgSMYVm2nJncNNXTmfcKIuOakuWo2vpTuwhCIkGsFchszXA84XAdOHLpOHDvG5JJpLwoXYkWTpEsm34j/90kjlkwBZQTS3hFJ6giza5o+3zF472bo+UHtD7Posrzt+g9LrHvv6+EvzWfv7N+8bXqw1tH+sPv7To8c3j52KeW+3VEHXo67KBeGFRBWCIKiYxhtOooTb7pI3qkfcSeakrkfmuHaRLplQ5EIxJ+R8NeD8kc9nvuEyve8QP7T954OEndqUbzVeeVIJFzZekod1ppf35DbQ3By1e8wRlN42S2x/267p22D3tbnSZdYtsGyOsUssfKB+m/susKvef9o+PXr0+GBogvT2+bb27ap6OLCTVu1AEFTEg5ypu2ZmEmabhKPlBYvhkEUQ1t0dJZlwSfCZl9b1VTy2TbislSIILyC4fPndHZ+GZ0nf/+nO839j770/+7JO6lsFoW0wK7iEcCGIH3aqUNfbpjalB9nQkA92b4hGt6dr4nZJqElVvsqn2mBf+vq6pfkMI7qfJZ5Yrj7+s6VlnnaMHj16fHi0FkpHQDIdG5Y3NPNbFcuDEs+zLpHSSLSNFyO1QVUVQVkQVAWeLtEIq0hceqSZwttsPSZqw1PFI79V7uxnWSp/hK3s/b8H/K3Oe98D/J9fxkl9qyBM02vAEF4A2B8osx1k6oKkrf9Takk+sB3ZrDtr+4M1zW8aC6O5gZp1z5Kc7sZxmtf773efP88sZN/y6VpIz+NCe17RzD7rrEePXVwVR9nWp5hWkmVxVHI5KbnhVyj55B9GGoPSFUFVIN2AHIdl5TNfBySpIkidTj1dE0v51hNJF88iFXHN86tef+KxtUy2P3rp1sKSLuSBoXQlpQfhQLRWTpCIdv8uqTRmr9rYm6kJ7tvtti6vfV2xfXS3MXJrtaj8yVTF7vfYP4Ylud240Ys0kffVnPussx6vIrpdHBtPRvOfbVzoWWRIJprlQcX0MOfkMOVOdMFteUFcZShdkfoemeuSKRtTWTgh96uYX3085Wv3Yh6/E/LGfdXWpmzHno/Whf0sUjHXPL/q9ScSXXG3Zik9SGPN8rDaIZVsKNqMjXxg3WQgd2IpzQ/b3ExgnzfE0o2VPItMuu81JNWQyn5RU7Ndt3J2/zjNTQ606YbXkcoHLdzsuvH2raIePV4V7BNK4/4uPUPpb4klGxqSScXisOTbpxuORytuOxfcLhaE1QZpDJnnWUKpSWWJz71VzK/eHVN8NeLO+y6ze4ogEe1/eTsWfHT/v2eRym8TQiyxVsmgfk79+qnS958U2DiCQW3Ac7ZuLO1YyyQZVzblLy5x1g7xY0U8d0hjSXzu1HETmxceLrrB971lbNe3XdjSJwP6jQbQVfGZ5tEIWzjlpbtE0ebE+7syM/vWU/f8uu65/Ztw3032g+rp/tkmLXufpPq+Mz0+bXhaSn5DKE3TLVsH103ysa/P7hTce3PDZ95MuHPjkpmXErFBmYpcKrLAZR4MOVcRZ2LEeRVybxnz7sMRSaIYdMQjwwvRqn58HIRun1X8+JQ59KcHTczDupQ6AXrXkoo4yrl9uCHbOCxGLlnokoWKPDDkA4d8YAP89ljiCSsiG5mafMwO+TSFSQ2aWU0+2FpPXWhn11KR1ZaI8sHu92m+k5faZIT943QLs7bqy1dbJ1syerr18uR+vUxNj08vrrq/tdO0BTY1sTSeDbZu9IHh/KTg1uspb51ccCdaciQTotpCSZRPKj1S4fFudcC7yYR3z0bMFx5JotisFAMaGSk7ngTJdkL8UeOVTik++W744s82s3A7+Hpr+0MFiSC8lIQjh0dDhyxyyHNLHLlvyEKNt9nKTGeR2VoG5TZDrPGf5gNTP9oK/fBCtNZEg61cTEcOJm8sBrtN5dge1o3AZTd207rhyi05Nu/ZY9PW4nhrGxPqWjzQfK5pCa/bT2ZLVoYfbFIiOxZN1xK6qoL3qU2Meiumx8cU1923zzNZ2ibtGNLYkMaaZFKxulnwmcmGaZAxURkROaHO8XSJNB6lkKS4JJVHsnFZJi7LpUu1coiXDtGFJFxaSZam0PE61/e3Gq80qTSQlUDldlAMLiG8EESPJVnk2Ap76XLeFB8WEoW1Ykp3e8PkA7Pzg3ar7bPIkAeQRZrSlTXBNKmA2xvTysTYbb1sO/A3x2selzd0+7zpQ90QkKxAdnyqjQXWNgE6tN+jyXZTm637rDleQzRd7bMmLtSNCTVuM9gNRraqznl3BndFZktvwfT4hOF5rO/mfy2rrTu4dG2cdnFUMj8qmc02TIYbYndDxIZIbwjLHK8qUapOL8ZBG4HWAiltv5RgLYkuakmWWuermWBuieWj/V/1pFKjiQk0P5C3rvVzMonUAl0JPF+jAvuj57nk3NeUrkvpOqSxtil92fWKpFoatKPJol0LZH+WD7XmWACqtoC2GWU2M82eM2hHoB2DygVbVVS73g74wrrgIkM6Ma2lonKrDdQEE/OBaWM1gSfaAqqGUNo4T9sS4JrvuJc4YN97/vTl/T9tb8H0+LjhukG7iZvkA+vyTsd2yYaGxU0rGnn2Ws7gxobbN1ecjBKOnUuO9SWz/JLZ6hJpDEtvQI5ioQMWm4DFymM+9/DninjeEIrT6nt1k25kJT7y/0xPKlegqV3xMjtQ574mGpXEcUHgV4RBhdZwHgc8jCrSyN1pgKMKmxGmCmFbgmaWnIKVIA9MSyJ5YMgDTe7XVlIqCFaSYCUp3Xpw1bs3cKVsIWaw2spbN9ZS1+xtrAyrFLBbiGn3af4AYodwvLWoSWRr5TQove0N06RIN3haBlv3/avcYl1Fge12zffprZkeHy2+aLaTnusLjLcB+uTQFjYmU1uWkEw0ixslp6/n3LiVcTxbc+fgkjv+BXeqxxyvL5gll8wuLimVw/3RASkup1nE/cdD7t0PGf9ayOShbcBlx4h60rsWHxu3V4OeVPbQBrhbS0UgNRhpUI4hDCriMEdrgTb2BluoelDUAq1BVwKhBaoUeBtBeOkQJgbtWLKwZGLJKgs162GFdAxu4hAmDtHF7ggt9TYBQDuG5KAiH9jc9O5578PLRPtdmgSAPDB77jJLKM2syltvXVleuj1215XWWHNXEYtWoFsX4JNk0T3Xfb2zq7b7sHGYviCzx7cC+4oYbbX8zJBMNelIk8Y2g3R0kDM7yDiepBz5K2asmOYr4mxNuMlRVUXuKnLHITE+8zTgfOFTnfocv+sSn1udsCZA342nfJzQk0oHTWwluGzcR5LFTYf4huK9GwrVkgcop/Zx+hWTCWSZJE0VYiNxtUBLQ6mMdXlJG4PJQkMWVuS+JRQx0FZIztMoZSgngrIUPColZWmf60rgryXBWhKkDpWC85OyVVO25/2kRSMrCFLZzmy0Y+riTYOXSUrP7lx6oiWU5ECjhqK2XrbVudsYCXjprorAfh3NvppAgyfVAkzHarn692i22/+NPgj6gswe3yz2JyjXTYa68VUbPzU0hYhSg6MMYVAS+xsimROYAqU1peOwGIYkg4BlMODMHbEsffLSIU0V0YXV9po8kO3/0VvbrK/9id/HAT2psDvI/KCyGWB2gBSES2utmKIe6CtBWUmk1ChHE4WacFCyTFwAloVLhUG5Bl9ppISyFFxOrBUTBBrf04yDCs/VeK4m8CukMHVQDrQRlKWkrAR5IckyhyRRpJeKCsPZaznOsCIM7Whc6MZK2t5UZSmoVtbyCROnjudA6WqC1I7w9k8gbUbKgbZxoUKQxtustvZxbV1jzZ+ned5+XkcD7aqMtAb7lsgHNdk/SLVwN1b1cXEN9PjkYl8ssvvYbqOsRyAb2kyvPNC2cHqguRFWREHBxM0IKFB1n8FMuWjXQwvJ0guYM7TaXhtFmjq8drGVte/GfLvy9h8n9KRyDZpMpzyAZKIZH+ZMDzbEw4IoKAhcqxLXuMAmQ5d0osiOnDZbA0A5GuWY+tE+91SFkholDUpqPKdCG0FauCQbl3SjwLNEA9gZy9ghXSvk+5pbr6eEQUkYlDvnXFZbIsqLmoiGDlmodm48m9FmSOOK89uSLNTtogphLZyNtXBaH26yJZjG7LYpyaKO35iWWBqLZr9T5n6x51WWSlcZ4Ho8H7E0yRfb5z16fDh04yb7rtp9EdmmWn5+s2RxWDI6yHntcMPt2YqTKGHiZHhU5MJh7g9bsUivKlG6JppKkWaKYm3jKK1+YLm9lz9uZNKgJ5Ur0C0e1I51WY1HBdN4QzzImQQbAscO6O3AP3DItUNeOZTa1rNoA0oaQrcgVAWhLJDCoIRGYuwi7GNpJHN3wNwZAIElG1XhOZpSS9JckRUO3rnmzs2E0CsI3e05SGHIK4esdMgKRbpRhIFLkiqSoLKWT2mtmU0hSIfaxmq0oPA0nm9dcavMYbF2CFfW3RakkmCl60cbx/FiQbASbU2PrMROxbDKBd6gW3wp2ljMVQH9/T+HLJ+M11y17b5b4jv/wycbmF1FJs9ygfUqAD320SWUfRWLZtLUWimRIR1pLo5zXqv7zR/HKVN/zUylTEntf15IFs6ASEjiwrR1KgB55bBMXPs/rP933fqzZ7mOP0r0pLKHbn65yiFcSqYPXL7xvi1Zl4eG0C2JVE4gS7uIklS5pJVdSiMptWzJpSEejcATFZ6oCLA3T4nt5AbYIign52RwuT0fYUgrl7kzYIEPAgK3JHRLYm+DErpdtBH2s40k1w5p6ZIWijR3W7ddWcnWzQbW0pLCIKX9rOXKZXHhsZAupTIkcX0e2lowYeIQrGxhaPTYIXos6nRma61Y15j9wwWJXZ+Hpi0K3V7nXYLZ+orZkQrfSafemRk2qdHbSUDTwOxpSsz7/WW6pHFVcP+q7Xq8euiqbjSJLOnYoNXWKofG9WWt/jCsiIc5syjjKFhx7FxyZBJmeYKnrVVirZMKpbUN1DvKKhFnHmcPfD7zvsvkgUP0SBDNt4RiCaYnlU8UmtlHNBfM3lMkY58zZeMn06EdzCMnZ8Ka2GQsRUCifJbSJ9PKWi3aFi81LUGb5x4VIfYuzFBkuEhhiNgQioLIbCiRlMKhRDKXIRpBVjoIDJ6jidyc2NkQyBKPCo+y/RywBJb5LplR9nyM05Jd47LrbtusPx8MkNKQ55LMMQSBtWA8T5MkivdTBzexGmiToaH0bL58Y6VoB0Ip22u4rzt2lR6ZJSJDuLBWT1duYsfloHZ92c1v1LjZaHvNXK3ebPF87rBeYqZHF/vadvkA0om1zr3BtjGWLXS2ihvjqGQS5cyClGPnkhO95GS94Hi5wCtLvMIuALmrKB2HZTAgNw6LxOPmPZ/Zey6TB5L44bZ2zJ7Px5NQoCeVK9GdRTept95GUpbSBs5Lh0zXg7V0KIVEoQnJUVKjpdixQCQGha4JpUShUVhTIahfSwyR2RBXGVG5QQvRNuuZOiuO3IQ7kwGRW/D5+D1CCgJT4OkKZSqU0XUPa4dc2HMKKMmFQ+4oNKJdcrM9/9JIPFlZchIVkWu/gxSwTFykNG01r1LGZqm5hnRk7+g80HhZ7e6r40h5YKt9qRWcuwWetgjUWjXbJACbhZaNbHFnPtjm3nddZk8ERTu/kXas2ObTflP7uLvRNyPB8axj9NbNJwtPS19v6rpKD9JJU4tiM728tcCrBWPPPlNy/9tyhm+k3DlOeGNywRvuY+6UjznKlhxdLpldXLb/bYDlcMA8ipgHEXeDKfezEWmm2tjnVRJIuy6wj9fEpyeVa7D94ToZVYUgLxwbOC9dAlnavtG1lRBS1EqjdczEmNZ6kHWmR1kP+KWwA7Fn7L6eqYiqjKjYEG/WSNMUP2q0lJRSUkqHXN/kd1+e1cc02+2MppQOieeTOj6p4+GJyloh9Wc122bCZe6E1nqpJLHaMJMrZmZF5OXIumI/8AOyjVMTqdy6zKTVPytVSTIW2zoabQs/991azazfdtDUZEPrIogf2awWlcs6yGl1z+TYtEVd3RTm/eJO2Fb8N9i3iHZ/06cLXnaL3D4Meuvm04GrfsemUj4PrYWSTDWLm5Wt+ypEWzN2+pkC59vWvPFawluHC97yHvFW8ZDbl4+ZrFZMLxLiy5Q09Ml8jzTwmEcR745mvOsc8m4+4d5iRLpW5L6upZu21vqzCOXjMJHpSeUaND+ct4ZwKYgWksHKikqWlS18TCvrtsqlQygKQnJCcmuZGI0yVTuQNzMTZar2/e56aTRe3To03Fj/j5a2tajeOzelNUrbY3tl2ZrSmecijUH7dj9pjLVi9O5nZY5L4BREakOqPKakTCtbiBV6OZ5bEk1z5tGAtHRJcpuRps02LpMXkmzjWNLJbRLAphRc5pI0UiRjW8TZraFpCj+zULeFn2lsM9san3RT5GkTAUSdCLD9TZptYJsI0DRJM/L6NOamcPTJ3/n5BC+fBz2ZfDogK0G3BXc3ON9tB5zGdoLkZYLStb99Mq44jEriQU6sNkzMmmm2YrJa4RUlpXJIooDM82yho1IkXsDCCTmvQk5XQ84vAhYLl8MLpw3SPy1+8nEgki56UrkCzU0lKztTjuaS6fuK+c2yVSrWRpCWLrl2WIiAiZsxcSQSgxYSD9tPWgpj3U7Cup6U0XimxNMVpZC2d4JQIBVaCJSuCDc5meeSKUXqem2TnlwqRtIhDYaEZU6UZ6iqIsw2RGlG5ruUjkOmXHLHIc4zojwjXq+tpeM45EpRSoepWpE7DhpJWG4Ii5xwsyEO1sRBxrG7ZBGEVikVn1S7bbaaQrOsfM43IfM0YJl65GWHaCYOq8zhUSYxhWyzzABKZRCuLfZMYodgJgluyVbSRmqBKiBcOlYl+kK0vwlQW0Vbt2R4YWVlokcCI3ZdZNc9f5pUzP590OPVxJZYOk23vG1rijywtShZqIFtDLF0bfmA52gCURLqnGiTEeQFpSNZDgeUTtS6t7W0Y0CrSJy5LJYu7rnL7L5i8sD+Bxp9L3gylfnjhp5UrkHbvKupJF8LwkTyXqJI1i6hX+I5tsbEcyqbcWUcUuGhKWycRVhrxRKKjbF4bNOAc6lIpUuKZ2MqzgZdu6oackhdj8xx0fWNKzouLy0EpeNYsqgDfc3N2va2LgrCbNMeU8t6HynJlUJLiaoqu2hNvF4T5jnHUpJ6PktvwNINSKTfWlgSw1IFzFTIuR+yHPmkRZ1ptlHkpUOWW7dZWe5mmynHxmiUY0gzhyxzSFNr7ehK4JSWXBoFgSCtNc5087glFFUI4oFEOzXRO1Z7yf5+T/ttdzPIrkPXDdKnGX/68P5XnkxBb9CNoTQaek1PlKZHSjrSJOOS5dTuU7qGm59d8eatJW9EC47FJZNiTVAUSK2huU+FIHNdcqXIlMvcG7IwAysemfgsFh63HrhM7yvih5Jw8fFpwPU86EnlKdj/Eb1M4i4Upw9tevEszoi8nKm3xhN24wwbFFdUNgAv7CVuM8CESy4UqfTIUKR4JMazgX4nJ/bW5K5qe1MnKkAaQ1RmRPmGovKYpktKKdFCtjfnMhyQ15ZNXls9uWOPkwa+zTSp3WRaCJIwsGQkJbmzvQ2iTUacpsSJ1dyfjyPORyMWQWiJsXahBU5BJDfM1IpEeSz9gER7JKVHVimyUpHXrjLYpi4rZ1v0uVj7LBKPxaVnSUWLtpam0IKNhsdaUKydmmR2LRrrdnDqFgQSrSAd09bEwJNpzM3jVbn+3ThNd5/nqeLft3R6K+eThf3frylktA23thIsVtXbur7SqOLyRsFkUhDXdWzfceMxb/qP+Y7ijMk6JcozpDHkrkJVmmBTII3hdDph7gWc+SPuygPuZyPOLgfMFx6Dhy6Thw7xubXEvfVV8cFv4cX5gOhJZQ/7ki1NXxAvszUr8WPF2cDH8zRhUKJD0RJKaaw1UiJRwmmzvGSd3dWgyQrLcEm018ZmJiogUQFJEJB4AYlrO8AFuqitiJSF1nhlSe4HJJ7fDvKNJQN2JuRVFUpbKylXClVVSK3xisK654oST5XkSgEaLSxhqKoiSjNmj5bIOndeVRVeVFoSchS5owiqgkhmaCSZ4zJXIQtnwFyGba1MaWorha34phK6LQCN3JzID4jDgqxwWkWARpFAOaatnVle2iZFZl0TSykI0m3MRhW2gVlyaGpS2R3Ud5oYdeT7m8yxfUJ5MtOsaSsgro29fNzdEp82PG/W3XXbfed/aB+vaj3RJZRs1HWD2WZby6ntL3/rOOP4cM3JZMXJ4JK3nEe8lZ7x1tkpqtKUjmy9CarSNrlGazLX5dyPeNc55G4+5t5yxOmjkEcPAu6cKeJzh2guCS63pHJd4sn+9/uoLemeVJ4CWQmCS0N8JpCVQyNXn0YVyVixjDzmXoAnrQusKUL0RFXHVpo03t07tpva2wy+Ck2Kx1yFBGFBqjzbUlRaZcbMcUl9Hy0l58MR537EmRrV6co2aB/qnKjaEOdronxjSUFrm0EmBLmrkLrJFjOEmw1BXtSvNVIbvKJEVRVp6KPldp8wz2sCqr+DEASldcWlrkcmFYljXWSRzNvamRJJhktuHPK6O3VDMFNvzcxLkbGxxZraJSk88sqpZWzs9TxLQ87DgY3DJIosk5QbiawEeSBt+4BAYJymX4ytKWhcGEDbxzu82JLK/h+1W0+zI5S5k3VjniCsrZtse9/0+HjhqphZUyy7LwppC3a3fYaaOErzuLhZcX7LtgO+c3PFyTjhdrDktrjgO1YPeOvBKd/x6+9RKodlHLKIh2SeR+p7rUfh3dGMrzk3+NX0kLvzEfcfhpy+H3DrGx7T9xXRY7ntk7KrxvSxv796UnkGvDXEZ418vCSNHZKJ4n7kMm9EIWs5lUCVBE5pg+LC1n+oTu5WY6E0M/emXqTUkhLJ0vFRMqIMnNbiKZEgYekGNpNLSs6CEadOzKketYFzJTRTJ8UzFV5VEWXZTswFbDaZnTHZ0U9qgzJNEVaBKuu0ZyVJB34bf2mSAaS3zSJrMs9UVeFVpSW9uq92xIbIbAh1TikcMqFIhUcmFCUOOZZMJ2LNxKyJq4xcKpZuwMIdkJptUoDEWMKW2qpDK480tUJ7mRakI932q9GO7YqZD+qkgLqLpn1uVae9dZ1NdkWTseseu3pkjXTPVXjeGph9fNQzy086rkoB7l77LnHY7fZS0jt6Xk2GV0sk/rbPfNPBdTmtMLOc2WTDcbxqCeVONufO/Jw3vnGG+7Uz3NBDnVSUyqkzvTySIGDpD7inJrybTfja2YR774esHvi89p7H7D3F5MwhmotWZeJpKcT7KtwfB/Sk8gx0dcDChWDyQJIPrCLx/c52jWCkp+oZdp0BouruXY0+V/McoNSSvHLIa+mUxSbgnhPjORWhKloZGE9UzJ2Qu4MDfrMsuOsM0UhiubEV80ZZATrpkiuHbOQyD4Zt0L4UDkFV2KW0lknuKDLHpZSSsMxtKnO+IczzNpvMK0qkNmgpWgunvS4dK6hJaz5WF/a4Tbaa46CpiM227qaU1hlYCkmgt+ekhSBVviUnx2MhBywYsNS2CCV0S44P0tZVlheSNFMsLjx+/abLeK7YBIb7bxWES9l24GxSlLPIWhnasdXPQSIIF9d3sOzWvsDubPGqSv1uJf9VNU49Xh6uI/P9fj5XuSe3kvVWsaH7/rZ2atvBsamYlxIrfaRtxmeoc+J8jdSGJAoYvm6j91pKoiSzE7jYur9K6SAH1jpfXHpcPPI4ft/l6K5i+r51e3V7JV33Pa9b91GjJ5XnQCMHEiSCyalsSQa2xCIlbfW5lJZkmriAfb4lHhuwtlXqpd6t/WiWo2nGbLRmNlijpG6D32/o97lXjpmqNTNWlCIkqxTnWWh1wnyXRPlEftSpopdEyloPUbVBI1goO2gnxif2MmIyomrD0eaS4+WCMNvgrUukepJUrF/Y7LjMjh8tiJKMIMu599qM+4cH3B8doExOvFkTr9cEeYGW21RKsOQkjWnXaSFIgoB3RzNS5bIsrfhY5OZEbk45qLXNavHMxcRnMfVZ3HApTzX33toQzxXhpQ3sN/L92RC0Y62YcCBql5ZN1ezOBJvBpXGbXeUi20d3YIKtRaPyp5sgH8cB4ZOE6yy8L4qr3VoNGnemYPu75aF9b0dGqL4PsmgrZZ/GmqxuOVFWVvZICU1Y5UzSFdJo0oHPg1sHBFmBlxfEFyvCNLOfXWd+SQxZqVgsXGanNn346OuKyelW3n7/fD4pFm1PKs9AN6Drre0st/RsKmseKKSGeeLYwj5fUynbS8XzNJ6nUUrv9Dlpu0PW6xoSAraNuereKO1NK61ScfP6NI1IPI+5GrAsfObrgPllgJSG5dBjOfCJVN7GeKQwJMLDEyGBKrZV/hgmYm1vcGyNSz5QLN0Bp/GkrXGJ0zXhemOD/cagqqolBS1Ea96noU+pJFJrJqtVu12zn5Z1sL7SUFkLR5WVtYiMRpUaVVZkgUtwsyAc50R+jmdKAlPiaZtYMJchCwYsqoBFEDAfBMRDH2+u8Y/WPJy6iJWDt7FuMW8jieeO7e09l5SeIYsEy6OtTIzVEOvWrez+oWVlB56uoN++G2WffJrWzdfj6qyyV0325Zvt7nmdC6irMdetSLf70NY1dScRzXvZyMqwLG5qlrOKbGhbf2dDQxLbAscwKAndggBrcXf1vLzcmrZZ4Nnq+cBjPo6YRxFnUcy5GbJIfVYXLoeJVSLeNsLb9ktpJj371+njfC/0pPIMdIXkvBQCzxbbxQ9toDhcSiZnimyo22rxZrkYaISrERubseRt7AA3rDsybivMq7YnvVvLnZzVBJMXEs/VbZ1HWQlOL0I85aMcwzL1WCY2O0pKw2LkMR8GxGHeqhkHTtm63AACp2Sq1kxYE5kNmXDJUCwJmIsQ6Rqka5iEa+4Ec+6Ic6J0bW/uqsIr2KuPkWS+Z+MvvovUhsmllaTIXUXme2Se28ZnpNGoShOuNwSbnDDdEGQ57rqAdQ5SEKYbouOMyUFKnK2J05TJ5YrlMOTe4SH3hgfcV2NiZ0CsNiyCAM+teOO1hPnIJ9s4NUlLLjJJcuZRuh6yUrUrbFuVv9vvWzyRJXbVwN/thtm4xq6yaK6r8G+OYV1mV4+qr5rsy4f5vk9mbl11DFtvtk8cRmzjJ12Vba0gmdo+84ubFYuj0nZrrVuAu6OSaFgQ+qVtaUFhXch5QbAp8HJLKrmnWjmWRt/rfDDi3IuYlwMWK4944RAtnO39t2lamW9FKrdE+PwN6j5K9KTyHNgOQLaHe7gQnYHEusPCpbSBPbeWvh5qstDehLD9wwSprGXj7Uzf7uN0ZsaWVM5Th/naFgd6nm4HyLxwuHcaEg4qwkHJYumxWLiYuWtnWFktnVJKJsMcKSyJNL1emsyq1HVZuj6hLNpsrCfUi6Ug8AvU2FocQZ5va13q4snSadxYRWvFNGgSBFRZYePlBaqsU5Tr2ZwqK+tK24vZhOmG2WKJNDa3P8hzgqwAUo4dB68qicM1c3fIuYo4d4YETsV33Twnm6lWIbrUVgD0/nzI6Z0Bp/eC1oKxRC8Il1bOv+0XkzUzxYZoTNsvo702DmhH7JBHg5ZwNldbKvv7/KC6erB4EaKWAG//1HMf5mOB5x08uwWK0KlN2qstampOGtdm8981crcvShNLa4Lyy5lmflwyv1mQDWz77zAsuT3bcHK44jhaceSuiMwGaXQ7cVpGAxtDqep7u/5fZMpl4Q64L8ecXkacnQdMH9TS9o9lSyyN5fxxF468Dj2pPAX7AoMqr2cP5f4PLOkq8eaB3EpgDzXpyC5ZWKFl3cSqVujl8ZZIugHeYCUJUsH5RrCWloyGqcS5Ibm8OyCZFkyngsXCxTnzmL3voiXMN4J5ac/NU5ooyK1UjLbS+cu1R1lJlBPYpAJHE3m2iVik8h2LJjEe52KIDgSJCoiLdRsfAWrJF2n7QtSurDDdkAVea51IY+z62n2mymqHTBqUyv6zncZFVlbEy5Qgy22sRYp2m8nlimidceRdcDYZEw8zIm9DgOJ3qPdsHKiOJ5XCIUNxLx5z98aYe7cilolLslJcpg7FpepU71vCbwgmvJCEy7oAzdl1q9jByKAdsdP1Ulb2HvHWgoDdmph9336zfZNRtiuY+eEHkE/KjPabxX48BHZ7jHSFTLtFjFe5xRq02l6x7d64mJVURzkHUUk0LInCkuPJipNhwol7yZG5JC5tvCQJgrZKPncU8WbN7PKSo/mFPR8hWDgh94qY+4+HXDzw+ex7VoolmtvK+S6hdPFJ+j17UnkGriqGbFB6jWy7fd3cnN5aEKxs+mEWiW0VeIXVs7qUhEvZcbnsdnTbXawGUVB3gFNjwcn7PovE4f2VYvJIMTm3aYjaAVUIlqnDg9rKyXKHZGS1udKNsuqnRW1d1PGceJgziXLiwH65UtuU50BVLIKApQqYuimxGhB5G+LBuhW1VFoTlIV1hykHLSVSG4JNjiorG5iXsn5vG/BXpU21bBaptzGVZj+7naZUoKXdX5UaL9/g5Vacr2sZeTrmreQMryqt2kCdhZYoG+spQ0mpBaHvkUYuaeaQxC5p6vC47hMTjCXhpdUdywOH0pP17yx2Zoy2P7hAK9PJEmrug8Zlum0D29wf3Z4w1tWxvZ92g8ndOMF2UPlmRS9fNj6qeNB+LUeXwG29SUMg9ndpfpNtOrEhG0E61iRTw/yk5PykpLi14fhmxmSUW5HIIOd4kLT9Uab5iqjIrL5XUZD4AXM/4twdMnHXlNLeo6XjcB6MODUj7iUjzh4FTM9coseyrqGijaFcJ8nycY6jdNGTygdAV2iyGSzaBlFA4xu3M09BkBiClWNN2oN69ntZz0ou7AzYpraKdnDZmuKyPpadCTe+fqeEo7uK+JHD0dC1x1zaGbV26qr/Rw6Thw7JxOMbBwHvTEqbHFAJhLZWUQMtYT7yiOOCKCwpK2FFITOHMCw5uZFyMvZJA5dADm0tjiqIyZiUa+LSpgtnrosKbNV+uN4QpgVhmpGGAYvxkMVoSOlIorWd1dmAvEcWWBkZqY11r9X+6IZUGiulSQxorKHByqbH5J6yiq+OotBDji8WROuM3FUshkMWg5BUeW0tj+dooqCorThJNChJ1opk5ZIEiouVU/vPnbrOxSGL5A6pqNy2Uw4vbFFlK4s+MDtuTOvL33WR7c+Mr2qZvJ+xtM0kez4BzI/LrPZlW0xdwm5eNxZIVwgyD7fV8M12XZSeIQ8hmWqWM7ucvV5ycXvDnVtrbs9WTAYbJl7GRGUciYTjcslRtmSyTgk3G8J6EjUfRiSOzz0zYakCyqFsJZPuqQn3spj78yHzucfrF04bx2sD82uuPMdPEnpS+YDYDixNpobYGSSgSwwCb23w1talkgfs9HYPF5ZYwsW2BW+z2LRXG6/pprc6lWDyoC5mdLZk0wxelshETS6aSeyQDa1rTHb6oTTnWLqGNHJ4cKlYDK0Ks7N2CBPJo4G2hYY3FcuJR+jW2S5OyUylbYW9zb2XpL7PMgyZXSyZ6oQosX/idOAzH0WkrsfES1thyyQMSAOf1PfxypJ4ZS0ZVVb1eW4JxT4KpNYE6xweJbApuYklGq8suVsecvT4Ai8vyXyvlZ4ppUMmbd1MOZDbzpyVQxooAs/Dc22mXhA4ZEOHR0OHLHSIfdvdsql7qTtE28nBUJJFoi2yzCKNrASlZxftyDYe0y3IbPz6dpJy1X2zSyrN8w9bTPnj/7erhROf1j/mm+kt0yW864hl/9hPam+ZervrT0J7u9cJdr0G3fTwxkVprUVL/kZaWZ90bGMo85OqjqGUXJ7knNxaczTJmIYZU2/dJrccl0uO1xccXS6JV2n72ZnvsvBD7ssx76YTmwLvOuihlW861SPO0wGLpYc/V0SL2luRbrO+9icZn8R6p55UPgRaS6V1X1xd5WpvYGuNxA+3/tzGZ9q4vtpt92awXkqbAtu8JyqIH4odE75B9w9lB79GkttqYzWxHO2wzVYbasBBFYJsLRk2WWqZ1dZKSsH/8Mjj3VHE0Y2M2SRjFmXIgc0Qk8qQSRfqYkFlKk7CIcfDC3JPkYQBpwcT7kcTUscjcQOWwYBFNGxFMzPlEm/WraUSL1NyzyX3VO0eE22mmZeXiLyE8wTOErjMOHx4yeHBY06dN4mX61ZiJsw2lqzWa6JRxmSQcuQlLNSAJQHLymfhBEhBraQsCIPKFrVNJfO5x1wZpLb9Mprsn6bbZXOdwJKzdT/C5EwRBzbOtnVrdgfarYvDzlKvrqd4UujSvFBr5KmpvM8Y9Lfrr85uu6p6/cl9t/+T6zPnzJUDaxOkbzS6up+1IyJaP89D2wNla60ICg9O36pYzjTJpOL8pOTxyYajow23xhvisCAe5FaGSVa2DbjJicoNcbZmtliiqop5POI8HnEWxvySf8yvZof86umESZSjJwI8UFTMNwOr4p1LvEzWcTs7PgSXV7u9PmmEAj2pfGB0XWBWEv+qP5V4YnDYr2lo1neDco3pDnVSQGLl90tf7OxjpbCfHIzycOsikRU1kUi8zLRFgEFij5XGknSsrcz8ypAHsk1rbuI/APHcskXpGu591iV9XaFv2phLOZDkrkMobZW+RiAx5EOFFrZeJQkC7kcT7nkHJHjEzsbGZYK1tR7qfjIzlRDmOTN1aY9VWya5p9oOeZnn2RiKcqAysNyANrDKYb5CvFkRJWtyT+FJsaMIEOQFcbhmNrhkHkTMvSFzJySUQwKnREmrhtAoH0hpOBsOuO+FzLUgSCVpVFFEFUGgWdf1RGXRCeA7BmdtVZNB1dfxapeLtTC3MbmrCKUZbJ+dMruLfULoCiduj3+dftn1MiC765983nU97R/jOovj6u2f/Ixd0tkKPG4D8OaJuGST7t1sm0XWIrHtrDVlYDj9tpLlYUUyLtm8tuHOzYzj6ZpJuGmt8tApmMiMKSsm1ZrJJiVO10SrzDbdGth7/B13xtc2h3zt4YR3vh4xndrEF++gsqoY2YBl6pFlDuN0a6UEyZZQfrj85JHIPl4aqQgh/hLwh4AzY8x3XfH+28B/AfxGvervGmN+WAgRAD+Nnfsq4G8bY36o3udPAP974LPADWPM+dOO9TK+VxdN7YosadNNu9klV6E7UOzc/HuDyPbPtrVIZGVjKk2nwyZ7aBvfEXXhFLULxrSmf/OHa9r72voMm8pYutvt7HNTD4zUulqiTdM8rSDPJYsDj7PhgMlwQ+zbavdYbax0jHCZ+0PkRLPwQ+66U+5WE5alT6w2RE5O5G3IcEmNS1q5HLkryqntB7OMBjs9Yqxqs0/iBsyHEVpKPgsw8sF1tosQOMmGG5uSyldtzCYLPLyiJNxskMYQFAVTN7Epnn7IqTvm1B0xHwwIZS2PQ8n9eMQ78YSvhTFJojgIbRp34FVk+bbrpZTYYle3Its4nNXXLT6XyDo2JB12rvN2AJS7g2FnZt2dYMiya91AQy7de2V/8tKgEU7cvQ933VLPOyPeWkr7bq5dcuk+Np/3tM/ZT3bZ3797nIaEG0JJJ40ytaldSKJ1G8uqEYOsicg1JAe2Mr7wDOcnhS1qHGh8T7f9fgJVWsFTJ2VGwqxYMcsumSWXVoh1U5AOfJIwYDEIWaiQhRkwzwacLwLc931Oc0kYVARuSaAqzi8DFkuP9aXiZirba7FPqp90vExL5a8APwL8tads8zPGmD+0t24D/D5jTCKEcIF/JIT4r4wx/xj4/wE/AXz5OY/10tBNE90ngu5AD1fPRGE7UNjBYttpDp70rTYDi3Wb7QZ8u8kCNq4iuK6OokmDDRKxU/TVDHZZZKW909gGYKLHNgmg0SJSueB8Lfl67NkisKhkEhecHK44GQkCr2QpfFCQhS5zGfJudcC7l2OWa48oKIi8gsjNSQrPNvbKXebRAELgAFLPt6KcsiYZd8BSBSxFwMINbdZZWXHiqzaAD8BKQJLD6RrHVwxnERxE5J5rA/xZjleUTOraAak1y2HIdLoiDg84VxGxyZgUKXGe8W54SDAtbVHpyidwK0K/wHM0yca2WE43Ck9pWwjnF6QblyxzWD5WZJHqWCqi7hhoq7K7JN8MhN7a/iF36irqGbi3thOXRr6juffa4j21tXqft6HTBy023N9uOyiaHYuq667qyqXYc7o6xrL//9n9nC0JdoPw+cBWvqdjq0htJ1tbT0Jzjk2gXjtWx2t5WNkurr7h/Nha2UYaRvXEwFNWe2/qrLmtF9xeP2a2umR2sWQ2X6KlJAtcctclGQS2kZ0IWJQB85XP+bnH63c9FqnkfmCPGXgV5wvbJjhcWbepKna//6cFL41UjDE/LYR440PsZ4CkfunWi6nf+2cA4inBu28Fui6w7bqrtrOPOzUKHaujmzZ81b7dwaHZVmhbB3Hd7LQlsL1fdnvTis6f0gYvtxlKTWKBDfbLijpLTXayUmx6tK29cVmHFeejivnC4954yCQ6YDbKmA1SZm7Kogi4exlz9yxieem2RZuBV7VSNdoIArdk7g84VTF6KMilIhcOuVBW1RhJjiKQBUt/wHwcWZn+OgVZlRWkAnxlF4A0Z0hCkOUk0YAkCkjCAFVVtqAyy5HasAwHhMEQz7EXMZOu9YMbzbG8xDuoSMdb5WSAhR+wzH2WmYdyNKFbErk5mVeQnTjcBX4hLts2yrYOadtgLEjrDp+eIZnKttBya4VuM8kaeSBvLfD23E7ZyM7WS8/UKepP3o9GXh232JLA1TUy+4RwXZpz83/Yvd92Lanr3usebx/7caZGEHT3HLbZlm1wfmciZUjHuhWEXBxVnN0uMK9neGnFjVlGlknSVBEOKmZxxu3RJcduQkyGxJAqj2UwaIsZw2xDlGSE6QXhesN8GCF9Q1bZrrDVhcvkzPb6WR64nEcBgV8xf+xRXCrGF2q3pGDz/BOBTwKEMS8v+bkmlZ94ivvr7wD3sLqMf8oY84v1ew7wFeAt4C8YY35gb993gc/vub+uPNYVn/v9wPcD3Lx587u/9KUvfaDv9P5Xdl93r564Zn3zhhEgjH3zKlo02AHgKjQ1icFrCdm9aHsAs/2Idn+x+1lPHqwO5DeP3XOQdt/mPLpkVrlQKajcbfaMlmBE97VBeBrP1biOthL/hUNeCGQp6uMbRC3AKQRWYFNZiXtfVjjojhimwM4/DQJQaFxT4ulqp2JZGMO6GDAyl1Bp6N7XQoByqJSV/pdGIyuDozWVlOSeYqNccuk88TuKzgU09SvblsChMoLSSPsdOoRTaKvRVpS7F1drQaUFuq5fkXV6t9Cd51X9+c3vakDU2zv17yBMPcjL7QTCiOvdX+GthPV7kd2X+vcVPHkPmd3XzX10Ffbv4+vu9+v2e+p2nc+99hh0SEcC+/cx2+/YkqOE0jdUgcb3Ko42G858n6qSFKXA9yoCt2IgSxRVe4oCg2M0jraLW1a4RZ0wohxWw4DEtZ1P042LTh0GS4FWtv9S4VtBWdsuG1QpUBur5uBm9e9l7G978t1XX+9vJZIkIYqip27zhS984SvGmM9f9d5HGaj/OeAztZvre4G/D3w7gDGmAj4nhJgAf08I8V3GmK9+mGPtwxjzY8CPAXz+8583b7/99gc763rzZ4nZNdiflXVneN3Uz0ZZtbvtPmQFv+nP/UN++Qd+77Wf1+oX7c1Mn8zNr5c9ifemUCwb2XNpxO1UbrNn0oktEGuUWxvlgNJrAqCGu9+eMbqx5vZxSpK63Ls/YPj+gMlDxwrz+VYbrf2+EtyTjDfvJLw5u2DmpWTayvk3qb+2TYBkOsi4E1xwh8fc3lwwyVKmScJ0mfDrX/8t/Pb4KwRZjr/OoaygqGwwXyoMilI6uMvMpiQ/TGws5mRMcTNmPh2xiIfMRxGLcEjZimZu2yhrIRBCsFYBS8e65GyjNI2iIkdxZgaclyHn67AtJC0rSZK5zJc+iwuPNLXaZE3t0OSRIn5sRS+tuKC95l62Deh76yYF3aahl/42ppAPzI52VPc3/z3/u3/IV/6D39vOiPddTfs9O7b37vaxuVeaOEUTu/PW4on79kkL48n7uLv9bg/4J63z7tJsU3qmttLsPdi4cC3R7rrY5icl8+OK8+OcwcmGk5spJ9MV/9bPf4N/8LsO29bXd6Ilb6o5b2UPGeVryk6r7ThLmaxWTJK0Lez18pLzacwv3LnDVwcxP5/c4md/7QbiH4/5/H89IB0b7n1nwb23NmQDTfzY/saTM8XR1x2OfsPh6NetzlfjCv23PgYFjl/+8pf5wONiBx8ZqRhjlp3nPymE+ItCiFljfdTrF0KInwK+B7iWVJ7nWN8KXEUw25v72XdLNwi6f7zrtn1y/TbGsz2v7nvNZ9hgvV7v7r/NRhNt+uV+/Ca8kHWsQG+Pu5TteWehxzcGmnBQsby0MjJH33CJH0lLRHU6c5ME4GWS0zdcvqYFytHkcUMkgrx0WKx8lonL4sJlMi44Px6wmAQsggG33QW5o9rWreeHcat8HGS5XdY5YrVBPE5xLzM4vYQHl3D/EtYFOALXU9wc+9z83Al812v8xpvHJGFgCyuValstq7rFcua65ErVUjVO27smVT6RvyF2M2JnYztearssvKBuf2BIAoVSpm2RcDYOODv1298rXMpWNbkZMG3sQNaxOLE3+IrWpZlOtlXjzb2QjvcLdbe/dzfF+ckYnH1sCMx21rRuUTsQ7hJKN37YndjsH3uHsHwr4NhMWLYFgbYOzKoXbI/frS3JB3Zy0+ju5YGNr6iiFgctBOcnJQ/fyrj9WsrxdM10mDELUpTQvDl4bFWGKTkpL7i9mHPn4TleUZKEQSu9Mk0SphcJ0/klSTTgfBpzHo+4PzrgXjBhaay6ndaCwWbrxowWDvFc4YW6JZT4XO60Cr6qAPaTjI+MVIQQx8ADY4wRQvxOrAH7SAhxAyhqQhkAfwD4cx/mWC/5KwBX+5OvEwd8WoXxVX21u75t+8h1grZXfPb+OV217ZPrmvoYsBlk3RlsM3tuBiGVS7y12clCA1jOHJZTxfLASqCMUgep7f5hrezclcuQlWAaOCTjgF+VhvODwMr812m7y6WiuFTEjxXvHZTkhSQrHJIDz7YfGBjCUU7pOJxOJwB4ZWnrXoqSMNsQL9eMH9eWiSMh9uHmyKYjLzMb4M8rm6b8KGE2XhJsilpl2abCdWXNs8Al8zwy30ULSelIG8B1XcJyw8RPmamV7YbpuKR4NvPNGxAPcrJC7TRyi4dD7ocV9/yAaOkQpE5dK2QLZ72s8cHb2Im+2A6wyVSTD7ZWhyWc7e9iA/823Xw/7bcbf9u3IJoBv0kcyCLTyv831kVzP7Tbdyya7X3CkzIqanse3UlL95633Tqb9GEbM1keaRbHtup96/5q+p1UpJG1gpsYltSC9ZtrftNnEt68ccHMTwlkSSgLHDRHJMTVmrjMuL2cc/vhI+584yHOpuTyYMhiMiQNfKI0s/2C1jnLOCTzXFtv5dq+RIsyYJlZC3ScbS3N8EIQz20bhviRUye+yJ0atU8bXmZK8Y9jnUUzIcQ94IewQXeMMT8K/GHgjwshSmAN/JGaFG4Bf7WOq0jgbxpjfqI+5p8E/jRwDPyCEOInjTF/9Lpjvazvto8Pmz3zQdD8gZoeEPtZNPuZPPt9Jfa3a4755Dk+mSDQPLYDgKr1zS4FebgbPNUOxOcO0bHiQaKoNnLH/2910exMrkn1tEoDkuOveyQXiouosjGGOu5wo2PRRBcOZ4UgTR2SWy7yxBAGOZNBiiMdTkdjSuHY1sta41UlQVkwmayYHERMLlbbc60l9gdnS3j/Ah6t4EYEjmR0kbby5Y2QZWv15CWbUR34Hw52ZGRKRxKna468pVUY8AcsvNBmrzkBEycj8Txy4+CJqu15E3sboqDg3qAkWSk2pWRV2u85eugyfeAyPVUEq8bVY6/f8obm/PWKNNZEjx3i821SRZPxpGs13q4UkCUFg5d2Jgp7SsxdV9O2za5ppYPsOXRIpW1qRXtfNJlt+4HorjXTWDRNMsKWbGpiHFhyyQeGxbFmfsvK0TeJDyoXZEPN8qBicVgyHBcYaWz8Thp+8+uXvHW44C3/ETE2fU4jcIBpuWJSpEyylOP5whLKr5xCVjK6ETG6MeJyHLYCqLqePHS7qqZ4LPKA82XA6sIlWDWZklZBI1rYCUL02CFcijahokvin5YgPbzc7K/ve8b7P4JNOd5f/wvAb79mnz8P/PnnPdbLxMsWd9uNtzRh+Kdjp0f3FZZPF1dl5TS4Sk+p2aetp2nVd8XOn8KSimR66pBGHqoQTM6tJEWj+BteSMIFZCPRyoyrws7e4kfGWh/deJDeWkyqAKk9FmvJ1zLHyqvc1DCAb5eaXxvcsvtg8KgITEGgC+IwYxKnxNPUKipXGmk0k8sVx2WFm+aQ1TmeRQXrHH9T4jsCpLTrNgWkOWxK/PEGPx4QjjZXysk0IprnByPO45jzMCJUOZGzYSkDSiQKjUeFokL6BjXRBG7Jcm0DvtnGIUkV57KbULH9y+YDmJ/YQTYd6ba2SFZyOyi7UClLPqUnCS4bLSwrgGmz/ewEoVsP1Rw/D01NHN1OiluxzO691FhENj7SWNeirh950ureWjS7x+v2hN/eh5bI5reslMr5rQJvI+x9kwmW0xJxsuGzRxmT0Wanm+rRaM2Jf8ntasGkWLeE4JqY2SYhLDa29iTPcYo6DldU9n5YbQjdrfBpGvosowHLMGTpDVjIAfNywPlqwNmjgMkjRfTYack0vJCWjF3RZnyFF6Il808j+or6TwgagUKhd2MuH1S2Y99dd11Av5vnv93W7LzfrdPp1uVM35OUnmp92tFjSTS3f7CmP7zVP9sWaTb+9Cb1s3t+XXiZJH5kH5epwy8BaaY4Pwq5pd/jZ1c3kcIQOLY5WSgLQqcgcjZEwYY4yphtEo6XC44WSyaLFe58ZYP2j1Jbqe86Ni1Zl7sDTFbax6KCywzCFYPQg8Dd7gP2GFqDNoS3D/EK6/tRgUa5GhTkQuGZEmU0ylTMnBXK1YSjgnkw4DwdcL4ckOUOUVSSAPf9po2CIhs67SC7mJVk4bZvTz6wF81KxxgqD85f14TjjpXh1mnIKzvI5YNtemsTo2kIpRHK7KY5d3+frhXTVf1t7lmb7rt7jCb+0xy7cYPKqpadn9rvCrVeXi0vtDys5einBau6iyrAbJbzxsklb04vmLprzvOQ87W9hoEqCcmJy4xplrRxsWU5YHp5gaydGrnrcjkOGd0+sL9z4MLAQ0tBGvqkod/KDp0Ox5x6MWcm4jSNOJ0PePQg4M0HiujxNqZir5fspHxvC5R3e6Z88ivpG/Sk8gmCrGx67X6spcFTW69eYfk8jVBkJZ7ITtu3WGTZUVXtVHxHjwTacVpl3y6ZdIXz2hmuagKWsk4g2BUkbD6zcZ81NQnxI6tZ9usrh/nC4w9uHvALXz/EczWBVxENCiK/IPJyIpUTOTmxs6EMHOsSW6XWbTXwYFoLSDWFIGlus8aKyqYoZ6Vdt6pjL42WlyPtdq6ztXSa/YDxMLEuNMfBi0qCoCD0NmSONSuaAU1iCGRB7NgA/1Y6piIKFelIkU4cHsUVyVixPHTR0pCMK5K4Qri6zqpTpCPdxhpK19jK8dulbQS1krXL0brRbHxLbn/XwXYC0wz6zcDfbNOdYWtna212t7Mw2yZnNZl1CaVJ2uhq22lJ3eDOLqoQhHW7Xe3A/GZBcWvDyc1s5/4+Oljz5vSCN/wFU1KCwF4/KQwzL7VdTouMKMvqeFtBqjVxura9euqGclng4c1GeJti5/ilckgD3xY7BgMWbsicIedFyHzlM3/sM33oEj9y2rquJuHFuhVF27K6kXf6NNWmdNGTyicY38zsxgbJn7QInjZr2sq5X+0Hbl6HC7ttcNkRtOykrWoF3bit2tixPFxYEmpmeVehq/vUuEdkBecbSeFL3n13iOdrgqAiikrCoCIe5sxGGdNgjfQMCzngbBCjDiuW4QD1mQpV2UZjt++fM/r6Obxzbmeq0xAOhtbyOE9s1li+hskATsZsbk2QWm9bIVe6tlpcKl9ZHbK8ZPbYKtrmrmuD/55L6vskvpWgUVoTOAWxyIhlxtRNuTPxWcQB82LA+XrAPAmYTnKWM5eLE/vXDYKKkWfrIJZLxeOoIl0qsoHGHVSEYUX5SHN+q0BWbjs4N7EW7ViLJh9srQn7WAe/x3bgb6xOby3wpL0Ptpllzba6FdZs0DSjazLZmt8wH1jVhnSkSSaaxWGBmBbEcUmWSfJckq0d/LWkdK2eWu5ritc3vFUH3bUR7RJ5ViZIYiiRxGQEXsmxl3BEwlFxiVdVnY6lDlXtrgw2BV6xbi3KNPRtr56ywtsUqKJqO5ZKY9BCkguHxHgkhUeydskyyUEd+2vldDYQsI0TNeu6ln1PKj0+UmjHPBFZ+TCxne0+oo217FdMX4eGWJ72Z2gE8oJL8URlf4Ot/LtdmowzO6O92oIC2FZOG7LRdqBShcC7I3jtG4Ft6RxWPIw0ZlgRxx7lsUQeGEKnYKkCPLeEIZwPRmSOSyZdlKn4vOfy2x+vrALybAgnYy6PYrSUjKWETWktlRsR69cOuHcyI8hzJosVI62hqDBDn2Q0sLPeusvldJ7tdLrMAo/zw5j5OEKORva7iTrYX9dHlFKSqID7/phTb8R9f0RauCQTKxFjO3jalGSrsOyyDF2SsOJGWBFHBVFY4C01lyc5YeIQLvVO+q3NkrIWohxs9cnygakHfBuvaTLRbGdM2cr8eGtIY93qaTUpvU0MyMqRNPpx27hJk62VjDXzGwU3X1vb3j2TFefJgPmlz3zhkSSKx4Pachlovv0k5Y3Zku8YPrJFqMbKyis0gSjxKJEYJmZNoAsCXRJWG6J8Q5jXPXi6pCIkXlEyfXxZx8Fkm5zRNJKTWrfWpm2lIEmFR1J6LNY+SepSXCrCS9kSaFeC6ar7+NNIJg16UvkEoXF/NXjRyQIfNIvt+lTq2mW1Rxz7Kat2n+1zL7VLN811P6ayrZex5NYU4KlCIDREi8aV45AHmtw3JGOX86BiFq8JZFnPZh0Sx0dJ1UrCeMamBFe+whl6VrAyHtgUUt/61icDF3FrzOXJAWc3JpwdjInWljCCLMetm4d5eR1HaWRkigrRkIo2hJVmBgSbnMllNyPNpidnnm3HnAQB4SBn4q2ZDVbMg5DzIGSeDcgrWasq231DvyQaFKSxQjkGT1VWeVkajo4yHkrD/MjduZ7eRhBe2lbKTSZV03fHxi8K1hP7XUwh8TaCYC2JLprkC2ldWaEllNLdLt3iVqDtgOptJLmvScYV62HF5KBgEufEoRUm1UNbrxR4FfnUBtvLUuK5mtuzhFmQEtZ6R01RqkdFSE6oC8IqJyozwiIn2mQ79UW5UqSex9IfIKUk9T1miyWjx/Y3aKzLZRxy/+aU83jEYjC0KgzGqjec+bHt4LiKuXc+5P77A2anHpOHqq4v2qZMX6dysH/vf5rQk8onAF3y+PKX4fteIJk8LzFdV0fzPKKE2xYBT2YAXVXZ3X1vX7121/IR2+BnZmsSooXTBn0bJAcVv3IzJz+xabwSTY5DIutiQwQlEi1KO5gHHsOhB6OA9ShgMbK1CpnnshgPCTYF5wcj5lHEPIzIlcIrS6IkIy4qtCNbMpGVtmTSEoqGyiA2BcN1wfBxYrPLOigGVlk5DX2S4YBJtOIoDFkEIfeDCaE3QQlNVqlWGgYg8hyywFaHa7PVVXOk4fhwTRwVpDeV7RdTWhdTnkse5hKzlgRruUMwy4OSYlZwPNugOhOIdO3wYOGxfOgSP1Zt7Ma60qwLrFR2nRhYV6TnafJccpk5mLWkUoZwWDELS+JRwWSYW7VrZeXiA1USBzllzUjagOdoZkHKVK0JKaw0DnawD0zZkkmUb4jXKZNVSpykNhtP2Gy85XBAKR2W7oBIOLadQllZhQUpcAKXwcBjMYm4d3jIV8cnvKMPmcqUqUmZlilnMuJ+NuLuecS990LG93yOvqGY3rcJKU1B6bNI5dOKnlR6fFN4Gpk0BW8NOXR7i3TdaFfJebSpy9WT5NPdPkgEkwcSqRXqDZje3w7QNpXT4GWS4T2fXwgOSDKX2WjNJNgwca1g4LL0WeY+2ggW0wHz3znkczcPSAOP8zjmLIwBmK0vObq4aHuOZ65HqjwIQI41uVJMxiui1ZooyfBXGxtnyepUZEfaDLGmAFNXoAVQbeVkKo27dnH9DWFqhQvjy7Rtu3w0XnJ7+JizYESm3JoMrRZZXi8ZLplRpJVtK+BIQxxu/TCe0rbwUmnSjWrbKWeZZK0FKy2Q0jA73LRN2bQRrcJBurHii/Og4iz00HJLOJUyKNeglGboaeK4JAoLQr+s03ytZI1NpigJvZLIL5gGtrPiVKTWxVnb5GUtJloaiScqZqyYlQmz7BJpDErb1PCd+662KLSwAfj4MiVK1laex3XaosZf3HyON07P0FLy+Ded2M9TtivpfByRqbroVVj5nXMRsXAHvFsccG8x4vRsgP/AY/pAMb2vmJxKwoUgmtumW111i32Lu0s0n6bML+hJpccLxJMqts16diq+9/9M183iuqnT++0DGoIJF9Z/HV44qH9ZMDm1pNKkwmaRtZJOfsNjeeHwG78x4Fdf33D7JOX2zIphnz4OOX04IEkU5/+jgNOjiHvfeQBAKjxSXEIKtBCEmw1RmlmJFschdTzrPpOKZTBgGQ44ni8IssLqj12sYVEvgYI4gPGgTlmur1el6zqYOoW5Tk92Apeh6zCUda2MI7gzDllMIpbRwFpPbl3Zr9w2FpNLxdwdMlchcye0xZV+TlnZaxOHOZNgQ+xuWBY+i8xnfhmQlxJP1VLtbsU0zJj5qW0dbRxS7ZJql2XuE3gVnquZexrdSe2VEpTSKGUI/IppvGEy3DAJNq31BODJyqZ9y9Jm5ZERm4y4zGyqtdZ4urT93evrK41pe5rMLi7b4LkqKzLfIwkDluGAXKk2q64pcHW//gh+7aEtahx6jIYev/6d38kb7z7g/muHvPP6TbS0jeWkMSRBQOa4SGPwRGVJWrtkWnH3IubewyHr+z6377nM7lkrZfK+JEioMx239+l1NWH7STEvu/btW4WeVHp8KOynG8PWHbbfZ+ZZ+3ePcR32Z3279TGCMrGFkZP3bXZTHlpC2QZLHZp2yufAu6Ug2zi2V8qFx8UjD28jOF8E3I9GxKMNnthlu/v+mHTmcXcys/IcTsicEI/SpizrDanyUVVFmG0YXq5BCgg7KcuOtKQB9rEhjCSzpJIVloDy2noJFJyM4daYxzcnbXV/mG3wipLM98g3uW1oJq0Kc+k4hH5O6NtiS094nAwu8ZyKxPcI3YJI5YROYTsTyorIKyi1bNNwPaeyTdecDSE5gRAEjiWAyMkJVcFksGE59fBUhZJ2H2vRSEotkMIQuiWhsrVCnqwIREkgbN1IQGmLUytboOpVFZ4uUbrCqyqUriilQ+445I4liukqYXZxydHDBV5e4m0KRKnZDH3OZ3GbGhxmG+JVSrxc4y/SbYq4I+w1HXrgCNJhYDuL+n67rxbCuhr9MXc54H42IqsUWalIc8XdBxHv/0bIm78WcPyO1fJqtNCeNUHaf37Vf+GTjp5UerxQXCWK2Z2pPcu3fF0GWpOS+oQi7nqXZOKzpiBPkI6tVpbKDfs9Q5aZ5MFCUbpWfDAsBVpCulbMVz73vRGxu7GdIEVJicN9xrzrTMmEsirKhR1oIjdn4mZMZEbpS8JoQ5yuiccpjMNWwsXLCwarDaw2ljB8BzNwyX0XX2s78OUVnK/gQWKFLwcu/F6XzXcc887rN22NxaawpKK3yQBeaZ83getwsCEcbJh4AZW5wR25IPBL5s4AT27lYRqS0F59fbEpulIYO/iLolVh9qhskoOUTP01qedSRpJI1JaGzsikIsFnSUButjMKiWEqbFxiUqRExYagLAjzDUrrtsq9ay1IYyhlhTR2mPKqinCTE1+mjB5dtuoGpDn+QcikriXRUhCvUqbzhOHZhbUWi8oSietYKZ6jEdpVzKcRySCwnUYd1RLYmR9zlwN+NTnk7qMRZSXahIG7d0O+7dcC3vgXLrO7Tl17tTsrelo85dPm7tpHTyo9vmk8zeq4KgX5qXGYTvC/S0RbKQ+xt25LKkJvizHLfGvFNMWWNnXWprmGl5LJuSIPdFuvkYWaswc2eJ+sXeKwIApyIq9ASb0jwZ8ViqxwyAsHz62IgoLQLTkdRKSRdUfl7vbv1TR3ipOUeJkSrPO26FDqurZlPLCWjCMtuVzUBX6VxtsUBLklk3Bt4y1SG3Sd+tWkwzZyImG2YZKsyF3F16sJb2aPCf2c2A3rAPd2aWT7m9cIG5fwdNlaEF2tq1JIcqkohbQ1IWVGVG6I8zWZcklcn6UzIBe7ZuqkXDPJrc5WlGVE64woXaNKbVN5XZfSkUhtrFurjl01SRLSGI7PH3Pj/cfw3mJbmFqrIISrjDhJkcYQJZm1FJtY1ngAo8C6HaOAauBhSkHuuqS+zQZLlUfq2OVUxNzPRpxehJw+DChLK3Ca55LDBx7TU0X8ULa1Vc8Kxn8a3VzXoSeVHi8UXUL5oO1qG1xHLE/bDrbNq4CdArTSb2okrGsuX0LpSVtQ1+hMDTVZKAgvA7L7Ht8Ih6RR1bZMDgcVgV8RBiWeqkjWLmmmSFaq7WAppWESTzh/LWQehSxOQlsrURUEZUGUb4hGQ+I4JU7WdSB+G0CuDiPyWxMGRyObzjwOrHqy5yAWKW9+/RQvL3E2pdUh6wT3AYgCzMAlHVoZdqk1Uhse5J/ltYfvE4/XnA+i1gqQxrTCm9blVBIURVtx7pW1KnNRkAa+rSgPgrbdc1NLE5QFYZETFAWh3BC6ObHKKKXEq8rWlRUUhVWOLkviZE18mTJ5nCDWBfiKwrf1IcE6t+vWOfiKqk7rBji4/xjeewzvzi0RD1zrzqo0YrVhslgRZAVhWrsTwbofhz6bWnKlSfGWdSAo8zzm/pCFM2AhBizMgLPNkPuXEfOlT5IosrWDm0uCVDJ56BBeiLb9wM5S7ru6Pt1WyVXoSaXHS8XzztCuitHAk5X7V8dyrvrc3cplexyByuVWvdehlRjJhoJ8ILcxG7mt+E5HmgdxSRXbKv0gqEhThyxzqFZWKkaVtgbja9PS9jl3KrxBhefUrykJdUFcronGG+LNmullwuRyxeRi1bY6TgYB8WrN7XHIYBTAg6Wt7H+cMkg2lkCaAH8zUy8aKYM1InAZht42XuM6OEpzcjYnyAumYbK9RnWGVON2CjcbJpcrpo8T4ouV7WzYaJ/FAy4OIhbjIenAJ1dWFaB0nC35lHVg3VVkrrUsgtwSSbAp2qC6KiviZYr78BLOLq30zcjHHQW4oWetizS3+mpS4ngOB42u2sXaarRdZJZQGrg5JBt8KfEGdd/5gQs1ydr0bNtKOkoyomQNFaSBx1kYc1cdMDchSemxLH3m64DFyiddK/JcMlg5RBd26daj7FfHd9e9StZJFz2p9Hih+KLZDdx/M3geKYur+tk06CYJNJIZTcW+dmphRV8QXmwtlqaavHRNrY5sySJIJZzSps8OHBjsn2shKF1Dkrq28j3wyM2A0khy7diAuJsTegXRcEM8yYirNVFhtcBSxyOTLkf5kiQMeNNzGfsKHqfbDDIpahdZ/djFso7V5BXcmcDtA1YHEXolCLKC2/dtz7pGTblUDstRyCIKWQyHSK0JNgXj0wW8e74VxqwMTAaMl2viyYpkNCD3FFngkbsKryjbToi5Z4sHM89DGtO66sI0w92UthvnprSSN3cfw70L2yjt9QncGsHN2CYrVNomMCzWNsZ0voJ1CWPfxkbG1hprSa+x1iqNYMhqNmIxGTIfR7Zzp7TkGeSWcFRZoXPJ2XjM14Ib/Hx6i6xUbYZaVth6niarzdsIoguH2XtNk62tW1XlW/mVLam8ehZKg55UerxwvIhZWbc6/1l/0CZu09Ww6aYew/bP3xZV+tvGT026cumLthlVFpnWXeZlddV2R8cqi2wFeaOo3FShaweWly6L1GcxCFgWPsuNx3LtoaRpYzShKtosqsjdkOGSG4dMK06CIdyom4LlBQNt7Ky9mZ03AedG/FJKO/ivcpin8Hhtt7kZk3sKkwo7qM9XdqbvK2v9+Ap1s6J0JKnv45UlYWqblPHehSWTJmaxzOAyQ1ysGY0HENnC0CzwdvrMoBw2A1u4CRCmG/zLNSSbrfWxyq218eASHq7s8SPPnnNYx5GaTK1K289+bwmXOXxmYtOyJ11Kx36fwG0JdzEZcvfmjHcPbrTxIaUronxjM+UchyqVvB9Nebc64JffP6ir9iuUY8hLyWLpkaYKN3GILhTxI4fJA9u1MbwQrUBq06Z5n1BeJeuki55Uenys8UGkY6yCc/N6N615P725mVk2qrvaEeg1yHLb28M2WXLa3iBNV8Xu+jxo3rPyJt5a8MtHAfdHBaFfsFj5LBKP+WOfMCyZjl2mUUYZ1DpTyiGXlkzSyiWrFCrQzLyY2SQhSjMmnst4EtpZfOS32mKwlYFx14UlgwdLq1tWD7pRsrbvP7601sFiva2VkYKDR5eE6Yaj8wu8vLQV/gCHQzuYLzf2sXGFreqMK9ehPBiSRAFBliMuM9vozHXwxwP8yAfl2G03hbU+Hib23O4vLWEchPCZA0uUjdbM5ca+J6UlzaPInsvnTrbrGlI8CFmPQ5axzbBrrkUWeLxzcpOvHdzkV9VR3VunRKGJzIbpaMV0sqJ84PGOG3L3Yszp2YAsk218rFg7REuHg8dWjiZa2AZoQVKrOKRPJ5RXGT2p9PjY4cNKx3z5y/B9ZT1LFE9miHUhK1vQ3qDRG+sqKlt12aat7W7Pj273xSbLzMrRCBZHHt+YDAj8ivnCYz73GJ96PDgoyW/JutWKIPds7/rMUaSlS1oo0txFSc00GDEdjglmOctoQHQQEd2ckAwDlsOQZGDdP0GeE+QFUZoxGy9tPCVwbXAabBKArCyhPEwsScC2/8smxT+9wC86F8ORtq6m0h2p/zp2c5FZy+LABs5z17UyJxdr685yHTjIYDq0z5v9isp21vzGAt55DLdjePMQfvMxTEJLiOc16TTBdxyYRZgbI+aHI9LQJ8gKgizHy0tObx5wejjhNJ4AMFmv6nYGgrvjQ35VHfFLqxtIYVCy7rCpNkzdtVWBloJ3iwNOFyEXjzzihW3j3Ihmhpe1RbKqpYDWu/1QmscmhvLDZU8o0JNKj085dt1oT1Y4d3XHgI4ApiAbbSXhm3VNy9t8YF1oXaJRua3kjxYSf644j30eP/SZnboc3XOZnCvO1pJ3EsVi6jEd50yjzBYRbjyWqcci8chLCVPIApfzmxG314+5vZgTrm0asVeWhJuNVc2VkjTwd9KXh3WBZDvj13UB5mRgB/qhZy2DZrBvii4rYy2BJsh/OLT7fNvUkssqt6S0yuH9C0ba2HqRJoHgOLZuOCmtmwu2jc3yypLVGwc2fnIUwWembG5NyAKPMWzTqZv4SG7VBeaHI9597YjzUYzSVn5eVZYEtRBM1ivCPCdepUyWK0rl8M7siBLJYu23dTdSGhLPI/MVmVKcsCKtXJSjGR/mrEqf8NIhWkjic6dtYNa4PBvLpGkyd11Q/lVHTyo9PpXoJgzAblFmV/alIYMtOZh2oGiC+bB1k3lrG9hvAv6NZP/WgoHoscPk3OW9UcXN+x5H31Acv6PIhobwUrI4dzk/dslu28HfUxWLlc/8wuf8kc/y0qYrn08GnI2GZKFLUBacqLndviiRWrdKxpnrtgWWWgomdQ8XLy9scFzTWi6Enh24paBtJraqs60ACsdaCaFnXWTxgPUoYHB+aWtDsrklkXvaxkWGXp2y69miwqYrZkNCzdIE4+8cwK0x1cS6rZajsG3BPJECIcU2+yvbWFKZjHj38AZ3g2lb3AlwVFxyvLrg6GLJdHlp2w88XrEZ+gRvFpRGMk8Cys6AH/olWWSFNwuTkRaWVCbjnCRRSO0RPXaY3rcy9kFiWy13swl3rZSeTPbRk0qPTy2uc6P9oNqzTjrV/81rtaElj+CyIZUtcbSDy3p3UAkXgul9Sem5BCthg7tnDtFc4q233TZl5XEG3C0FSapYXrosly7+XPF4YNNYk9SlvCmJZxtmYcLJJKZ0tlIsqeexCEKWakApJMf+klxt/9JaWrHJ4jc8Lm7csGnCl9luWnIjIwOWbAZeWzOSey5Z4JJ7rq2PeZxawlnXVk1eAbm1Zg5Cihsj627LChsbmafbz4gDOAzhaMTqeEISBW3fEi0ESRTYos1hYIsWF82+0qYB5xtCL+fMGXFubMfFI3fFyWTM8fCCk3jBSfiY2/X3TtyAeWn7xpflto7I82wvmsXAJyvn/Or9Cedzn8uHHkfveRzdVW3spHF17acMd+Nxz5NI8qqhJ5Uerxz2FZL3dZkasrGNxgCsVdL0Ys8H29lqkDypRzb7uh2UpvcdvDXtAGUTAmTtSrGpyovE4RsHHmHicJhYf34eGJaJw92JS1kJZsM1x+GY2+OYUjpW46uWbz93h5wxspljoa3bCPKi7cWSeAHyPZe7r8049hRTR9riyaKyAfRoQDWwcv9ZYCX3M9+mCjfFgWCzuMahZ+MdTVwmry+c62AmIafHB8zUksHphY29nKc2qysOIPZhFlHcGHF2Y0zmezvHb4or55OI2XzJVApEUYFjOzNO0hVxMOSeM+FeFvPVe4ccH6Tcj0Yc+2PenAwppUOwyfGKkoU7YL4ecPbAx6kleACEq1kEHp6n2eQOv/ErI2anHq9/QxGf22B8/FB2VIa3VkrTCrsrlGrRE0sXPan0eCWx31Bsu94+djv2Net3XCDpts94l1S0Y0mk6fvSkImXbrseygqkdpDaClyGifXfB2ndQ941RAtJOlLcLwV3D0ecBDGnwzEaSSmsBTJ3hpyaEfc3VvBQh8IuN6yyb6ps3ctN6bAYDm0Vu7KBbOkrZF086BQVw00KhCzGEfcPDzgfjqwUi7SSLMc3L7hz65A7n5lt4yhpbsnpM4ec3ppydjCmdBzeWOeWEGbDbYwmUHA85v6tQ+7dOGQxCMmUS+rY1OO4WBNv1kxWK/RMkoY+8XjIMh5wfzblNJ5w7kXMdchy45FmirOLAVnhsAgD0silHMu2wv9d55D7iyEHD128jayvuUBLm7GX+xo9kBzf921f+aUkXDbuLvu7PVHY2GkF3L0neuyiJ5UerzSunmHuEs1+7KWJr2wDtNvtu8VwbUZYKp7wv9t9ZVsH07ToDVZ2mzywKcuqENx7bcj96YjTcGwFH+tlTsi9Tcy9xYgkcykPJVmoSGt3VrPdTBRWWqXuFVIqt9YIk0wWK5xFAmeXDI9GcPOA09GYXwpusSRgWfksC5+j0Yrb8QV3XptzvLpgtlwyvUiYLFac3RgzjyPO4jGZ51E6DkfjIePHyTaluKh4eHPC/dkB705m3HMPODUjTjcRGsF3hI94y3uIV5akvs98FMFNWAYDzgYxp67ttniWD0ky+/3StSJdK04fhSwOPbKZIhn5hBT8cjrj3oMhs/etG7JRqLbX1lB6Bu+3SGbvKVTRyPiINm28DcSXT04odomlt1D20ZNKjx576BJF1z3WdZc9ObBs3WlNQN+2AdgOUIAN+pYN4RiCRJBFso3XNKQFpu5kKXlv4XK+GnB/YJuFNWRxnofcW4y4+2DIcunaVOWZgKHdJtcOpZF8loe8Gx0SzHKb/gu2Pa42pGHJqNYQ29wcc//wgLvBlHeKKfPNgMXaZ37pc/swoBxJPK+s1YMluVIkYcD5OOZ8OOLcj1j4IctgwPl4RJyurQjmeoMqK965fZN3pke86x7ybnnA3STm7sMRWgvK1yUy1Hjjcue3WKoB53LIuRlyuom4v4y493DIe18P222MNKRr64sqp5LQKbg7HzGfexzmorZCbHow1NI8Q4PzHRCfS0soehsjaxM3riCU/fvkVS1wfBp6UunRo8bVEjNXKSY/uW+zvcrNExlhXTdKs76J15S+aDXI8oGtf2nlYgJjRS83ksXK5/5oZM+llqc/S0LuPRzy4Osh///2zj62tbM84L/nnONjx3EcXyftvYVCO6AwTUyCcdUJaYLbDSSGEOwDMUBIMLEh8bFpQ2zrhASI/VMG2gRig6HBBuyjbNU2UClDG+OKtaIV3xUtbSnlrk1zc5PcxDdxHMdxzrM/3nPsY+c48c1N4vTm+UmWj895z+vXr5P38fM+X+XlgBlPCXMRxdwm9VZIreHclF/SrvFdrqc1FdAI85Sb61Tqa5TXGi6VyYkJ2oHPXLXCg1VXPnd2reSyAqzmqa3kqJRaeBNKeatJZaNBEHuftYKA+VKZucIks16ZMNiiHDYpF5sU261OJHsQRTw+XnU2kfYkM/UJHl+YYGa2SBRBsTBJcDKiXfApsEmIy5fWIGRJiyy1x1hcH+Pc+RKrD0xw831jNMoRzXGlMREx3/J4PHDfVTHfZrFWQNe9jvNFoS6UF5xhpTGpQISn9MSgFC85T6/+rc+EfvubkY0JFePYkpVFuT9hZZJbLC1MdtpLd3VftLMH34mHCboeY5GfPCc1YqBZguYENCYT24zTcgprwuRSwOyFMQrhpGsfR30v1grMPDHGDY/lKdV8zhUiZgsRhdwWtbWQxaU8iwt5mvg8tDxFUI2IJoTpQp1qYYzpwiqtIKARhjRyeeYKZR7xr2VmrcxcbZyVeo7apRyryyG1qSaNaq5jZ2l7Lr1/JMJcYZIZr8Ljm5OEsuUqOQZNikFSi8VN1jwTzG2WmF8fZ642zvxiAZ0PyW8I58KISIXGVI5yuEE52KDiN2lqQK1dYKWVp7aWZ36+wE2P5nnWd3PUqxEr00q9GuFtwUzgYlFKxTZLy875IflOwnXppKkHl6JHIidsipc8irXudmWipRh7w4SKcWy5/JT8288ldV762yU2l05usfg/zWt3Y1uS8+2waxhOUsYkmZRLywIUmG34fH8lh+cpQbx4rl3Kcd0TIdXzLmvudCXHTBxpX68HbC7nmFoOaE95zC0XqYyVCYtbzIcTFMJNiuXen+RLjDPXKjG/WqS2GlKr5VhfzlG9mGNuYYyZ6gTTlSnaJc/VWYm28IiY90rMbJY5V5ukkGtTLTRphx5Nb7NbowVY2hqj3g5ptn1amx7NpsdEnPl3CXioETB/scDTrm1warJBq+gTqXTypzU2AnTdI3A5IQnXhdIyBJse7VxAYyJiaTyk3faorwacrPvOVrUWG+DjDDTOyUKQyJ0v1ohT2Xe/o/SWZ/p7tWDH3TGhYhw79roPnrWQuBT6XcHittDSv4i1q+G06bGvJDEvyXHifuz6BZA4saUTGpUF33kuxd5LJxoe1bmAyrxPuC5MP+m8uRbXPcYaPlOrLtVIUBbm5guUx8ddZLl0JyCpE1/0N6lvhcytjbN4qcDSUsjmco7p+RyVBZ/HThR4vDpBOd+iVfAp+01KfotQ28xHJWbXnK2jkN+iNekTlYRS0OoIlIhe4VBvBGxdclkGKvPOlbpxIUdjosBDNwW0bvDwrnFjXWm6hJwr9RyFdY+wGRdbiwVxoe62EOsVn3o5Ry0SJmpBnG5FOhHwiTtwOxRaRfAiF1eUCJbs77z7bN5ew2FCxTB2YbdKlWk+IP3X+9N59Lot9xrnt9trgpbQKroaMO3QpzkeC5WCEDa92LPJ9VG54BGuh1Tmg44LbdAC/zmwvpBntlQkipw9JnkuFTYpj7UohS2a7YDFlTGWak6gVOdzHaHVHA85NzFO4EesVEMqhQ0quSZFb5PZ5gRL9QKN9YD2locnSjvyKIZOpUhyRa6sh9SbOeqNgLm5As84F/LMB3NU5jwak0r9RET9REQrX2AmjAj8OLVKw92zuJjnugs5F0jaSGYosUm5QNNyNWAFXO2TmjPQuyDGrn2rUHffm9/qaihpB4zke8t+Ng1lN0yoGMYAsgqCpWu3ZKU4z2qXRN0P0pDS96SFSjefmNAOXQGx5rjGRn3njlyoex2bQbguVOYA/FgIubZBW7h2MWQ2UJpNn3ZbOuVxK5VNqpUNqhMbtLeEpZU8SxdDTsYCpXrepSyJ/Byt/BiPRMLKWki1vEF1okkp3GR+daxTITEIIlotj0YzIMxFeJ7Gebeg3nCVMuv1gKkn8lz/cMj1D/hUZ4T6FNSnPFauiWiHyrmcMhO4rb56PaCx5nNiwWlNpWWnXaQX/HbeozztU55yE1he8ikt+z0p6tNu4YVVCDahdLE3F1zvj4DjncJ+r5hQMYzL4HJS8ffTr8WkSaeIca+7C124DqWLgrfl9RQTAzoLZiK4eu+XTnqZU+dyeFtQW/Fp55TIU7ZySrOwRXPDpzXm0WwF1Go5pi6EnDqXo7zoUbngIsydbSjEi4SFFZ+l6ZBqNU+puMlSLc/SUsjYQo7NnLI6FpEfbxOGLmI+TkvGykpAfiVgcjng2icCSsteLBBiDWIVwCVzrCwGPDnltvPyKwHXXHLnKhf8jkBJC5XCqlBeFK4dy1Fc9Sgtd1PVJ8W0ujndsr6vwTaT/u/NhMzOmFAxjCHoT1CZPj9MuyxPs/T59LXkXCJYkjxk4brQDpOKle4eF+Ut27Zp0gQtOPUTtxiXT/o0JiKaxYjGxBZrYwHF4hatTZ/mhs/apRxPn3UJMEtLzs02EWiJ/aKy4LN0MsfF6ZC5SptcLWBqOaC85ARWsxjRLAa0Ck6oJEO6bjHntqguep3qicnnTPoO113sSGXBZ6XqhEp5yfVdudAVFJ3Fv921RyUuw6Vl6SaDTOXwSjtPAGhfOeqsmiiDvjdjMCZUDGNI9lLnZbfSylnn08GXaaN++lf0oAjv3n7cs2w520GyhVZY82iORxRX3SK8CHie0mgEVBdyVM8HVJ90+a+StCXtUCiOeZ1YmshzS0d9U5wGseBTXvTjLbootv24raxW3pVnLqxJbDhPJWxcl202pULdBSyWLjnbUGXBCZRO1cWa9KRMSbScyE+0udRW10ZvzZMkEzWARNuTimYFOBqXhwkVwzhkdvr1m2g6ieBI2rZDt0D2k46riAK22WS8Noi6hbo1Frsrx3VC2qHLP7a4JcwDsubzrNmA6qxH5bz0LMrJo1B3wiVxHAg2xRnzLzjbC+C20kouar1+IqJRjmhMRIRNz5VkbsaxI0n+tI1kXtxncFqGR6nmEWxK3LdPecEFJxbq250fuvMhna3B9BxluQaL9gakJt/Nbt+PsTMmVAzjABlGa8naQuve49K5QLYtoH9bJ/JjG0UqxYhELv9Y8RKAFy+cEvfX9RQrNDyq5wNKS90svYnQChvObuEWbK/Td3NcOgKlcj5Og1J0FTGbJaedNMqxZhQnbSxe8rrFrzbo8b6KYq2jtCxU5n2CllBe9DrR7okQ6tfS0hpHOuA0PUcJnfnX7d+FCZIrx4SKYRxxXFqXXkM+EOcQ6z7ShceStk5gODdaJxAkfqTbBIRNl3SxciGJLu/VAsJ1Z9fxthL7hPM6a47Hxvx5obwQu/euJ+UBnCBzjgVez3ZXlsaRUFoS2vlEcDmtqljr5lDLuif5LDtnl+4VGOlXg2xhxuVjQsUwDoksraX/eFu7zrFr9L6gV7ikq1YGLe0JpuwsvOp+rRd9od+GAF7ndbApcdyGZOa5CjagQHdxTgzkiUE/bKTjPbq2ksQTLX0+Xeyq354RNpy3WzK2RENJtvOyGOTZtVOw4nUvgjdkzrVxJZhQMYwRksSmDJv6IxEevdrIzvdJ1DVWh+v97y+0xtyje85toaVT/Hfev+Nt5WrGJLaR/gU9HdSZbLVlORf0CpVUUs51J0zc6+3CoTcPW6/m1e89lz5vhveDx4SKYYyItDtx8npYwTLoF3h6cU8WXKE3ej9NO+x6hkE33qUdusUhytAAEmFRWJVtgify4205thcv69+WG0Riw+lP4JnOyZX+vLDdDrV9bk2wHBYHJlRE5DPAq4B5VX1+xvUzwBeBn8an/k1VPygiBeAbQD4e3x2q+v74nncBfwA8G7hGVRfj8wJ8FHgl0ADeoqrfPajPZhj7QTq9/uUsdFmxLd1j7dFGIl9RehfytIBIXHGTjMrO84qOAX2bE0C8vZY+n7WF1bknIHNLLi0g+rfaBrn59ntw7UQyF73CzITJYXCQmsrfAx8HPrdDm/9V1Vf1ndsAfllV6yKSA+4Wka+o6r3APcCdwNm+e34VuCl+/CLwifjZMI4kvfv3l7/Y9ddH77e99KeLGbRFlAggV1Ssa+dIazZJ+v92mLLlbHRdmNO2jn6h0ga8dAqUPs+tLJItvn533+5nzxaq2X31tkvP+9mzO95q7JEDEyqq+g0RuXEP9ykQJ6kmFz80vvY9AKeY9PAa4HPxvfeKSEVErlPV83scvmEceXb7tZ4mve3Tb3NIayBJ3Zft79W15WRtaw3SKtK2laxrvRqUdgRYuu+knk3/eIyjyahtKi8WkR8As8B7VPUBABHxge8AzwH+SlXv26WfpwNPpF7PxOdMqBhXHemI+71sm6Wj15MtqkFZkvvfNy0Asmwl/WNyAmX7+2a5+SaBh1lCa9A95rF19BD34/6AOneayp0DbCplIIq3uV4JfFRVb+prUwH+Hfg9Vf1h6vw54HTKpnIncJuq3h2//hrwJ6r67Yz3fRvwNoCTJ0++6Pbbb9+Pj3po1Ot1SqXSqIdxJDkOc3P+O+45+a8dRqTkr6+zMdOdl/R/vHrxI+5I1HmLJcdo9nto+s21O5a+Xbjtb5hi0Nh360Nw7sCDSOYoi/R9x+HvZS8MMy+33HLLd1T1dNa1kWkqqrqSOr5LRP5aRKYTQRGfr4nI14FXAD/M6ifmSeAZqdfXx+ey3vdTwKcATp8+rWfOnNn7hxgBZ8+e5ak25sPiOMzNB25xzzulEum/9ryPnOXh95zJ7C+xlXSSV7b6t7MG2zPSpLfWLqc/2Fvg4Rt2+i18Zrjkn8fh72UvXOm8jEyoiMgp4IKqqojcjIt0uigi1wCbsUAZA14OfGiX7r4EvEtEbscZ6C+ZPcW4mtndQN29ng7yy1ps0wkd3b2D+09sHgn9nlvphI2D4lCy2Ms21iBB9AG1bbFRcpAuxf8MnAGmRWQGeD/O6I6qfhJ4LfB2EWkD68DrYwFzHfDZ2K7iAf+iqnfGff4+8MfAKeB+EblLVX8HuAvnTvwozqX4tw/qcxnGUWdYO0taOAStnRf89AKeNqan++oGL8qumtR+GtotPf3R4iC9v96wy/WP41yO+8/fD7xwwD0fAz6WcV6Bd+5tpIbx1GEvv8CzXGd3q2C50/umBUw6QLG3XV/SzL713oIQr14O1FB/1BGRBeD/Rj2Oy2QaVwLD2I7NTTY2L9nYvGQzzLzcoKrXZF041kLlqYiIfHuQ18Vxx+YmG5uXbGxesrnSefH2czCGYRjG8caEimEYhrFvmFB56vGpUQ/gCGNzk43NSzY2L9lc0byYTcUwDMPYN0xTMQzDMPYNEyqGYRjGvmFC5YgjIlUR+S8R+XH8fCKjzQtE5Jsi8oCI3C8ivzWKsR4GIvIKEXlYRB4VkVszrudF5Avx9fv2Un7hqcgQ8/JuEXkw/vv4mojcMIpxjoLd5ibV7jdFREXkWLgZDzMvIvK6+O/mARH5p6E6VlV7HOEH8OfArfHxrcCHMto8F7gpPn4aLuV/ZdRjP4C58IGfAM8CQuAHwM/1tXkH8Mn4+PXAF0Y97iMyL7cAxfj47cdhXoadm7jdBK7i7L24DOgjH/uo5wVX9PB7wIn49bXD9G2aytHnNcBn4+PPAr/W30BVH1HVH8fHs8A8kBnt+hTnZuBRVX1MVVvA7bj5SZOerzuAX5GMqm5XGbvOi6p+XVUb8ct7cZm8jwPD/M0A/BkucW3zMAc3QoaZl9/F1bNaBlDV+WE6NqFy9Dmp3YzLc8DJnRrHGZ9D3K+Qq41Bxdgy26hqG7gETB3K6EbHMPOS5q3AVw50REeHXedGRH4BeIaqfvkwBzZihvmbeS7wXBG5R0TuFZFXDNPxqCs/GoCI/Dcu83I/702/UFUVkYE+4HGG588Db1bVaH9HaVwNiMibgNPAS0c9lqOAiHjAXwBvGfFQjiIBbgvsDE6z/YaI/Lyq1na7yRgxqvqyQddE5IKIXKeq52OhkamCxpU0vwy8V1XvPaChjpphirElbWZEJAAmgYuHM7yRMVSROhF5Ge6HyktVdeOQxjZqdpubCeD5wNl4l/QU8CURebVmVI69ihjmb2YGuE9VN4GfisgjOCHzrZ06tu2vo8+XgDfHx28GvtjfQERCXNnlz6nqHYc4tsPmW8BNIvIz8Wd+PW5+0qTn67XA/2hsZbyK2XVeROSFwN8Arx52b/wqYce5UdVLqjqtqjeq6o04e9PVLlBguP+l/8BpKYjING477LHdOjahcvS5DXi5iPwYeFn8GhE5LSJ/G7d5HfAS4C0i8v348YKRjPYAiW0k7wK+CvwIV8DtARH5oIi8Om72aWBKRB4F3o3zmLuqGXJePgyUgH+N/z76F5CrkiHn5tgx5Lx8FVeN90Hg68AfqequWr+laTEMwzD2DdNUDMMwjH3DhIphGIaxb5hQMQzDMPYNEyqGYRjGvmFCxTAMw9g3TKgYxgEjIhUReceAazeKyLqIfH+Pff+hiDwuIh+/okEaxj5hQsUwDp4KLnvyIH6iqi/YS8eq+pfA+/Zyr2EcBCZUDOPguQ14dhx0+OGdGsaay0Mi8o8i8iMRuUNEivG121I1UT5yKCM3jMvEcn8ZxsFzK/D8y9BGnge8VVXvEZHPAO8Qkb8Dfh342TixaOVghmoYV4ZpKoZx9HhCVe+Jj/8B+CVcCv8m8GkR+Q2gMehmwxglJlQM4+jRnztJ41xNN+MKj70K+M9DH5VhDIFtfxnGwbOKS7E+LM8UkRer6jeBNwJ3i0gJVw74LhG5hyGyxRrGKDBNxTAOmDiz6z0i8sPdDPUxDwPvFJEfASeAT+CE0p0icj9wNy4Ds2EcOUxTMYxDQFXfeBnN26r6pr5zDdz2l2EcaUxTMYzRsgVMXknwI/CnwMp+Dsow9orVUzEMwzD2DdNUDMMwjH3DhIphGIaxb5hQMQzDMPYNEyqGYRjGvmFCxTAMw9g3/h8dMCRu35JK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ZUAAAEGCAYAAACtqQjWAAAAOXRFWHRTb2Z0d2FyZQBNYXRwbG90bGliIHZlcnNpb24zLjQuMywgaHR0cHM6Ly9tYXRwbG90bGliLm9yZy/MnkTPAAAACXBIWXMAAAsTAAALEwEAmpwYAACUCUlEQVR4nOz9e7AkWX7fh33OyZOPysrKqlu3+vbtOz29g9kBQJMwuSRWJBW0g7NkMASDDCkcokKEwmGHwiQcDNOUZTMIy+EAlviDYUqy5KBBCoYsvhwkVnxLgYAUsiksATpEUlgQBBcQHovBbG9Pz+3bt6vr1s3KysrHOf7jZGZlVd/b3TPbvfPo/EZkVFVWZlZWVtb5nt/r+xPGGHr06NGjR48XAflRn0CPHj169Pj0oCeVHj169OjxwtCTSo8ePXr0eGHoSaVHjx49erww9KTSo0ePHj1eGNRHfQIfJWazmXnjjTc+6tP4QFitVgyHw4/6ND6W6K/N1eivy9Xor8vV2L8u978CRtQv6sdT/ZVzY8yNq/Z/pUnljTfe4Gd/9mc/6tP4QPjyl7/M22+//VGfxscS/bW5Gv11uRr9dbka+9fliwK0NJQeaMeu+3OJ/Pp1+7/SpNKjR48ePZ4PsrLLs9CTSo8ePXq8gviiuHr92z/15DpZCeD5CuX7QH2PHj169Gjx/leuXi8r0S5PQ08qPXr06PEKQzsG7VxvhXzxAyp59e6vHj169OhxLb4oGuLZBupZX799Tyo9evTo0eOp0A6Unl2AnlR69OjRo8eTaNxe1goxyMqG4/8vfmd9RPu8z/7q0aNHjx5PRdetpR0wEvLB7vrnTSeGnlR69OjRowedeImo3V3+dp3a9HUqPXr06NHjGWiskZ0gfGd96Vki0QrIe1Lp0aNHjx5PwT5JaMfqfGm1G5iX1ZPEcx16UunRo0ePVxRNpbys2NH2agglH5jOds+HnlR69OjR4xXGljBMa6lYUjHkobVS8srU1fTPPl5PKj169OjxiqMpbix9m/3VWC1dEmniK8/CS5VpEUL8JSHEmRDiq9e8/7YQ4kII8fP18oP1+kAI8U+FEP9cCPGLQog/09nnP6vX/4IQ4m8LIaJ6vS+E+M+FEF8TQvwTIcQbL/O79ejRo8enAS2h1C4v01TQq91U4ycKIK/By9b++ivA9zxjm58xxnyuXn64XrcBfp8x5rcBnwO+Rwjxu+v3/l1jzG8zxvxW4C7wJ+r1/2vgsTHmLeA/Bv7cC/wePXr06PGpR2OJaMfWqqRjQzq2brCn6YPtHOMlnh/GmJ8G5h9iP2OMSeqXbr2Y+r0lgBBCAAO2esz/GvBX6+d/G/j99TY9evTo0eMZaAhFGJv9lQ8M6VhbUhmY1h32LBeYMOYDSlB+QNRuqJ8wxnzXFe+9Dfwd4B5wH/hTxphfrN9zgK8AbwF/wRjzA539/jLwvcAvAX/QGJPWLrbvMcbcq7f5deB3GWPO9z7z+4HvB7h58+Z3f+lLX3qh3/dlI0kSoij6qE/jY4n+2lyN/rpcjVf9urz/lXpGLhqXl12io4TFImqlWwTgFAKnAKe0+/4v/+QXvmKM+fxVx/2oA/U/B3zGGJMIIb4X+PvAtwMYYyrgc0KICfD3hBDfZYz5av3ev12Tzv8D+DeBv/y8H2iM+THgxwA+//nPm09aO9G+Ber16K/N1eivy9V41a/LF79gM7yaWElyCMmh4ff+sZ/mb/1//yeksbVSvLVgel8y+7pkcvps589H2k/FGLNs3FzGmJ8EXCHEbG+bBfBT7MVmatL5EvCv16veA14HEEIoYAw8epnn36NHjx6fZDTurB2XVh2oLz0oXdMSTxO4f1YB5EdKKkKI4ybuIYT4nfX5PBJC3KgtFIQQA+APAL8sLN6q1wvgXwV+uT7cfwn8r+rnfxj4b83L9u316NGjxycYshKoXKByUDnIkp2uwdoxu8TyHKTyUt1fQogfB94GZkKIe8APYYPuGGN+FDv4/3EhRIlV6P8jxhgjhLgF/NXaxSWBv2mM+QkhhKzXx4AA/jnwx+uP+8+A/7cQ4mvY5IA/8jK/W48ePXp82qAVW0FJz1C6uxlhz4OXSirGmO97xvs/AvzIFet/AfjtV6zXwO+55lgZ8G98uDPt0aNHj1cPTZpwU3+iHWuolO6WWKTeFkKq/NnH/KgD9T169OjR4yPEfoEjspZoCTR5oAG57atSPvt4Pan06NGjxyuMbpC+sVTygSEbGpKxJpSQB9ai6S2VHj169OhxLWQl2jbCYN1hRtjgfBZqsrCqFYy3xY/PQk8qPXr06NHjCfdX6RpK1WR/9f1UevTo0aPHc6IrGGmEDdSXrmkXLU0tPPns4seeVHr06NHjFUWjUNwG4iur/aUKUIVAFQJvI/EygbcWeOtnH7MnlR49evR4RXFlQaOxsRZvs0coKXjr3lLp0aNHjx7PgHYgnRjmJ5rCN5y+UbA4LBDTgrnvkhy4lD58sa62/zNP4ZaeVHr06NHjFYdWkEw156+X5IHh8Y01cVwQjwrOPc3y0CcfPN+xelLp0aNHj1cQ+x0fGwFJI0BrQZZZn9jywuUzl/K5alSgJ5UePXr0eGXRkEo+aKRYBEKDu1BUKFbAa2cu0/uK4PL5eh72pNKjR48ePdCOlWbRDmhtCNaSIHWYPHQIl1bJ+IvPwSs9qfTo0aPHKwgre28j797aWizLaYVyNc64ILlQqGLbHaXpBAnAUyrrP9J+Kj169OjR46NBt0YlH0ByoJkfFbhKMzvc4AwtczyPNEsXPan06NGjxyuIpoXw/DacfnvF/c8WHL6W4SnNdLwhCCybqFw82R3yKejdXz169OjxiqAbEynHkEWwuKU5f11zfpzz7YcZ6lIzGW4IgpBCGqQWH8ha6UmlR48ePV5BNE248oFtFwyQFxKNIC9tOnHp2uB96dnXsuor6nv06NGjxx7aGhW/TikOtqRSaUGWO2gNua/JA9PKuPQV9T169OjRo0U3OF/6u0KS2gHP1UhhkNKQpoqj9zyOvq6IHz6fmCT0gfoePXr0eKXQFDzuC0mWyrSkApCuHI6+4XL0rkN8JvHS5zt+Tyo9evTo8QrCphIb0tiQHGjcQYWnbES+rCRuLgkSQXhhrZTnDdb3pNKjR48erxCa9GDtQBYZlrOK+c2SMKxQjgYsqXgbQbASeKmtpu9JpUePHj16PIFGPDKLDMmBYX6r5NHNnMk4J/RLBLQuMFnREkpPKj169OjRYwetgGRo+6csblac3yo4vpUxm2RMgg1SGAKvREubQiwrkOXzf0af/dWjR48en1LsC0DmY8hGkI4Ni2PN/LjEHOfMDjaEXokUBgNkubLthPMPbqn0pNKjR48erwC0Y8hGsDwyzF/TnL5Zcn6r4HCaE4e2Wcoi88krh9PzAdMzRXghUBueu5cK9O6vHj169PjUo6lPyQfWSkkODMvDimpaMBnlxEGOcjRZoSi1ZLFwCZcO3nqr+9VbKj169OjRg9LbdngEKxAZrAReZm0KT1VEXk5WWjqQwhAEFXmgrYSL3wtK9ujRo0ePDpqML9vd0fZPUblASkPgVYROAYA2AiFAKVPrgtn91Ga3UPJp6EmlR48ePT7laGIipWdY3tCcv15xflIQxyWBawP0eeWwzDyKUjJ/5HFr4RAkok8p7tGjR48eWzSEoHKr95UcGM7ulDw8yZnEOaFbooS2pJJ6lKXg4KFL9Fhai2bTk0qPHj169KjRCkh6NlCfRZp0pInHBdPRhqNgxZGzIlAlWe5QlpLpA0V8Lgkut2nFz4ueVHr06NHjU4wm6ysPbRV9GmvSqCKOS2bRmmOVcGyWhKqgrASqEExPFdFcEiTdOpVn91KBnlR69OjR45VAIyCZTDTrGwVRaIPzqXE5F0Pm2YD5Yx9VQHwu2xqVD0Io0Afqe/To0eNTjcb91QhIJuOK6TQnGhS20DGPOBND7p5HrO/7OGWtTJw+fxyli55UevTo0eMTjn05lgbdDo9ZBNnQkI4qbg4LArdCCkNpJLru9uhtJEKDtxY25fgDWinQk0qPHj16fKphFYmtgGQaa3LfIAUoRxOoklhtAAiDitI1iHJrofSWSo8ePXq8wtCO2XndKBJnI0M6NmRDTTWo8NwKz9EETklQSxA3vVQwHXXiatuX/nnRk0qPHj16fIrQbRech1brKx0bm/k10kRRSRwWhG6BkprSSHLjkOUOQSqRWtQV9x/u83tS6dGjR49PERpSaeMoo20qcTK2qcSTcEPkWtZItUtSeCwTlzBxED4fuNtjFy8tpVgI8ZeEEGdCiK9e8/7bQogLIcTP18sP1usDIcQ/FUL8cyHELwoh/kxnn78uhPgVIcRX6+O7TztWjx49erxK6LqtmsZa+cCwnGnOb1dcnuQcH6achJdETk5aurzzeMLPvXODi1+OOPl1F6fC1qdsPtw5vExL5a8APwL8tads8zPGmD+0t24D/D5jTFKTxj8SQvxXxph/DPx14H9Rb/c3gD8K/CdPOVaPHj16fOrRjXv8oLKuq0YAsiWVk4Kjo4zjOOVELclweSc/4J33RhQ/H/PWr3kc/7qD/Cx4KR8/S8UY89PA/EPsZ4wxSf3SrRdTv/eT9fsG+KfA7Rd1vj169OjxacB+BX0yNSSTisWsJPAtS2S4ZEZRaoHWAi23rCTMhycUu7/5gKH9D3JwId4AfsIY811XvPc28HeAe8B94E8ZY36xfs8BvgK8BfwFY8wP7O3rAv8E+HeMMT/ztGNd8bnfD3w/wM2bN7/7S1/60jf7Nb+lSJKEKIo+6tP4WKK/Nlejvy5X49N6Xd77Z9tix8qFPDRsAoMONJ5b4bsaX5ZoI8gqRZY76EziryX+WnAQJ6zfixDGEsyt737yM77whS98xRjz+as+/6MM1P8c8JnazfW9wN8Hvh3AGFMBnxNCTIC/J4T4LmNMNzbzF4GfNsb8zLOOtQ9jzI8BPwbw+c9/3rz99tsv+nu9VHz5y1/mk3bO3yr01+Zq9NflanyarssXxTadOB80wXmY39b80v8055c+n/Kdv+mCO7OE28Mld9SCJQFfvTjiq+8esPoXI978FwFv/jOX//kf/Bn+h//T720LH7/vA9odH5n2lzFm2bi5jDE/CbhCiNneNgvgp4DvadYJIX4IuAH8Hz7IsXr06NHj04q2ct7bxlIa91U60hzezHjjxiV3ogtuqwtOqgtmrIi8HOUYG+DXtooeUzfw+oCV9A0+MlIRQhwLIUT9/HfW5/JICHGjtlAQQgyAPwD8cv36jwL/CvB9xhj9rGN9C79Ojx49enws0KYU11L3pWuQ0rYJzrVDgs+ZM+LMRMzXAclKEaSylmaxLq9vBi/N/SWE+HHgbWAmhLgH/BA26I4x5keBPwz8cSFECayBP2KMMUKIW8BfreMqEvibxpifqA/7o8DXgf+u5pC/a4z54euO9bK+W48ePXp8XNGQSjqxBY/agTyXLDOPUkvmzoBAjZmvA965H3PxwOfNC4dgJT50GnEXL41UjDHf94z3fwSbcry//heA337NPlee73XH6tGjR49XCVvxSFtFnxxocl+jlLaB+cIhKxwS6XK+HDB/7DF55BI/cqzUff7hXF5d9BX1PXr06PEJx77LKxvRksryoOS1UcFksEHWvi0pDInnAhBeSiYPbP8Ub01dwPHh0ZNKjx49enwK0Fgp+cC6vZIDTTKpMJOSeFgQe5ZUtBFoI1DSUJaC8FISP5SEC0sqgg8uItlF3/mxR48ePT5FaNxfyYFmfrNkMimYDDdM3TWhU7QB+3Sj2KwU0cK6voLkYx5T6dGjR48eLw/dxlx6sC14LD1IY83ysGJxWPKdkw3TQcZEZiyNT6YVeeWQZopwZd1ejZXyYZWJu+hJpUePHj0+Ydjv9JgPIJ1AcmiYv6aZn1TMbxaMD23bYE9WSHRbRb/MPJJUEaQOshJtbUvz+M2gd3/16NGjxycUtujRkIeWUBbHDaGUrG4WTA82REFB4JRIbOvgrFQkmUuSKLxMIHVzrBdzTj2p9OjRo8cnEE0VfbM0yAPDclpydJRxcphyPFwxUylTk+LJirRQnM0DzH2f2X1lg/QXEFy+GPdXTyo9evTo8QlFV5qlIZbSM6wnJUfTjDvjJSf+JUckTMsVCk1WKM7OAo6/7jG7p5i8LwgXdQ+VPqbSo0ePHp9e7MdOGuxbKU2NSulBFmriuGQ2WjNzUwJKNILECazcfSWQ0uxohL0IMmnQk0qPHj16fMzRKBDvrusSiiEfGNLYkEw0k3HONMiYiDUSQ4YikxFJ4QEQhhXJuCIbGkr/xZ5r7/7q0aNHj08YdgjF3zbkyiJNGlWEQUmoCkIKFBpZl8lrI8hLhzR1tiKSdW1KI3X/zaK3VHr06NHjY44nB/va/aVqWZaotlIOLKl4rkYJSyYBBdIYJAYlNGmmGLzvcfyuy+SBJEjEh+7yeBV6UunRo0ePjymuk0v5wXrkbiyWfGBIpprFjYrBQUEUFHiiQpkKz2wfPVlRVoJ4rojPZS0iaY/1IqwU6N1fPXr06PGJhKxAbcBbWzfY8rDi/mc2HB9lTAYbQmldX54pCXVOVGYEsiTwKvLA7GSMdQnlqvbBHwS9pdKjR48eH1Ncl/3FXqFiGhvmN0tuvrbmeJoy8TM8dn1ajQtMStDSoDsmRdci+vKXv7lz7kmlR48ePT4BaNKIoSPLMjUkh4bTNwsu72T81psrZsM1nqjIUJyLIdIxSMeAC++uJpw+DDg4VwSrWu/rBYhIdtGTSo8ePXp8zLHfgz4bwfLIyrIsbmruf1vOya01tycJMz9FCW2FI4VDrh1yYx/feTjm8fsBn2macm14oUF66EmlR48ePT4RaEglDyEd1024pjbja32j4Hi65s7ggolYk6PIcci0Yln6LDYB85XPvfdDZqce0dxmfXnrF5v5Bc8gFSHE73iOYxTGmH/xgs6nR48ePXpcAe009Si2/3wyNaSxJjnQTCY5x/GKO+IxUbVh6QxYMCDFJSk8Ti9C7p2GFHcDXv+GIj4XBJc2yP+ttlT+IfDfY5uBXYdvA954USfUo0ePHq8q9gPzXTmWbbtgWz2fDet2wdOKINC2+RYKLQo8UzIRa7QU3DVjzhcB1S9FvPEbHkdfb0QkPxr3139vjPl9T9tACPHfvsDz6dGjR48eXEEofqeCflBXz480ybjkhqPJK4cEn0AUeKYi1CnS0cBNzs89ftvPBcy+4RA/lMRnolUlfpG6X/AMUnkWoTzvNj169OjR42pcmzZMxzrpuL2yyJCOa9fXuGI9KQl8a26kxiUVHpAjMWgkUtRpxDVBNQKSL4NQ4NkxlV8C/gbw48aYX3/xH9+jR48ePRpox7SFiLYjoyEb2aB8Omn0vbbCkcsD24PeU7bTVm4cUuGhhaAUDikuAFFUcvpGgcoF4YUAtgH6F1VJ3+BZFfXfBwyB/0YI8U+FEP+uEOLkhZ5Bjx49evRo0XRzfFLeviEUzXJWsZiVOLOC2XTDLF4z9dfEckOINT8yFCkeeWWLW/LAUHq2ytGKR774eAo8g1SMMf/cGPPvGWM+C/xJ4A7wj4UQPyWE+GMv/nR69OjR49VFYzU0cRSwLqom/Vc7Nji/uFFxcZxzdCPj+CDldnTJG+5jvqM843axYGKs5H1qXJKNy3KpmDx0iB7bVGK1AZWLF26lwAeoUzHG/GMsofwXwH8M/Ajwn77wM+rRo0ePVwhdiZQmvrLfIlhWtaUyNCwPK86Pc2aznGm8YTa0zbiO9SXH6QVaCPLQYeEMSCqPdKPYrBThcksoL8NCafBcpCKE+JewrrB/HfgN4P8J/K2Xd1o9evTo8eqiGfRL3xY6JoeG8zuas8+UnN0u8I83TOKcKChQQqOwMRUtBLmjSKXHkoBl4ZPllp2yoU1FLv2GtMy33lIRQvxZ4N8E5sCXgN9jjLn3ws+iR48ePV5R7Gd/2YHemi+lZzO+Fsea+a2K85OS4taGk8MNk2hD5BcETrlLKlKRCo9FFbDIfLKNg9SWREp3m5ZsLaEXTyzPslQy4HuMMb/2Qj+1R48ePXrsoNsyuHF9dYP0pWfIfY3nacKgYhZl3A6X3HEWRGaDp0tS5TP3hpyaEfdWMXfPRtz9Rshr7/ocv+MyvS+JHgm89MV1etzHs+pUfhhACBEC/0fgjjHmjwkhvh34TmPMT7zwM+rRo0ePVwzdTK8umv7zpWuzt3JfMw40oV8wC1LuOAu+I3uARlJKSea4zGXI2WbI/cdD7t4LuflOwMmvuxy9K4nPJNG8kWexhHJdI7APi+cN1P9l4CvAv1y/fg8bU/lUk8rTipJe9A/Ro0ePHmBl7Zvq+eTQFjpmkSYLNUVUEQ5KQr9s2wUDlFJSCodcOmQoskqR5Q7VyvaiD5JGQHIrdf+yxrDn7fz4WWPMvw8UAMaYlKfrgX3q0OSN9+jRo8fLQiMamY6ttH0ytYKRaWwlWYJAEwYlgapQoi54lKollFwoq1BcOWQbB28j8TKBl4GX2tbBL6s+pcHzWiq5EGJAHT0SQnwWeMGtXT7eeBm+xx49evRosNveF2RprZbkQDM/rnh0M+eNGxlHkzVHgxWxs8GjBCCTiqUzIMHjtIg4vQg5fRBw6z2XyZlDeCFfOpk0eF5L5YeA/xp4XQjx14F/APzpl3ZWHxP0Lq4ePXp8K9CNpdjCRNpixzTWnB/nnLy25mSWcnt0ybGbMCUl0JZUUukxJ+ReOebdizHvvhdx8OsDbv+Kx/S+bci1lWV5ud/luSwVY8z/Rwjxc8Dvxrq9/h1jzPlLPbOPCXpi6dGjx4tGN17b7erYFY/MQ6vxtbhR4cwKJqOcyWBD7GyIyfAokRir8SU85tWA03XE6eOQxw99vqOuoA8vbLbXy2gdfBWeaqkIIRwhRARgjHkEPAKWwG8WQoxe/un16NGjx6cLVxFKs+Sh7Tu/uKU5+zbN+e2SxWFBHBdEg4LQLfBEtQ3QC2ldXwTMiwGnFyHnc5944RCsZK1IbCVeGgvIxlVenjv/WZbKnwPOgH+/fv03gK8CA+DngB94aWf2McF1GWC9BdOjR49vBl0LJR9sLZS29/xRxdntAvcoZzreMAlzJm7GRKyJzNbkyKRrNb5yj0XisVy6HKYOqhA7EvfemjZQ/zLxLFL5/cC/1Hl9YYz5V4UQAviZl3daHw88LaW4R48ePT4s9gklG9nH5ZFmfqI5f73k9DMF6zsZt4+saOTJ8JITZ8lJdcGkSEkdn8TxyaRLXjnklURrQVmIDqHsWygvP+noWaQijTFl5/UPABhjTOMW+yTj/leejzi6qcRtwVBnv95q6dGjBzzds7Hr9upUy/uWUJq+88tZxfxmyaObOXdubDiephwPVxyrhGN9yUm6INpknA9HZFLZuhStyEubRuzmkmAlCBJp3V75VpW4ez4vC8/K/vK6sRNjzH8DIIQYA8HTdhRC/CUhxJkQ4qvXvP+2EOJCCPHz9fKD9fqg7t3yz4UQvyiE+DOdff66EOJXhBBfrY/v1uuFEOLPCyG+JoT4BSHE73i+r7/fu8AujSRCs3RvgL5epUePHlfhqcXST+h7bTswgg3KNzUp2dCOOU4p8FxNHOQcewkn5oKjzZLpKiFer/GqEi0kGS5J6TG/9Dk78zl6z2N6qojPBeECgsR+TnfceplemGeRyn8K/OdCiDvNCiHEZ4AfB/5fz9j3rwDf84xtfsYY87l6+eF63Qb4fcaY3wZ8DvgeIcTvrt/768BvAv7H2LjOH63X/8+Ab6+X7wf+k2d8LgBGbDMunrZ088e3jz2x9OjR42pcN/nsrt8hlYHt7pgcaPJAo6VBFQLPrZj4GSdccLy54ChZMr1MiNIMr6rQCDIUSe4xv/A5uO9zdFcxeSCJH24zv5o4yrdi3HqW9td/JIRIgX8khBjWqxPg/2qMeerAbYz5aSHEGx/0hIwxpv4MALdeTP3eTzbbCSH+KXC7fvmvAX+t3vcfCyEmQohbxpj3n/phgj0rBLSyRUcNukGt7k3wrSgi6tGjxycTT4tb7I85+YDWI1J6hjwwpKMKMS2Iw4KJypiUa4KyoHQclsMQLQSpa7t4eVRIYdBa1NXzNtur293xZbUOvgrCjsPPsWHtBjPGXD73wS2p/IQx5ruueO9t4O8A94D7wJ8yxvxi/Z6D1Rp7C/gLxpgf2NvXBf4Jtl7mZ4QQP4Elun9Uv/8PgB8wxvzsFZ/7/VhrhsPxze/+v/+ZL2Fsy2ZMvQhjlyf21fV7GjBbnZpb3/28V+SbR5IkRNEnPpz1UtBfm6vRX5er8TKuy/tfeXLdre+2660cCU+MN1rVXhHXULlQeIbS1SjXEPolQ6cg1DmO0e0xtRBUQlIKSYVkpT1WmcK5dPAygVMH6mW5HbOk3j2n6/A81+ULX/jCV4wxn7/qvWf1U/lDjRLxdWTS3eYD4ueAzxhjEiHE9wJ/H+u+whhTAZ8TQkyAvyeE+C5jTDc28xeBnzbGfOAMNGPMjwE/BnDT+7z52T/3e20638D6NbWzlUhocrzbtLzN1lrpzgB+5TnZ/0UEx7785S/z9ttvf/MH+hSivzZXo78uV+NFX5f9+pPGKviVzrqtlL1NIS49mN82nH1bZRtwvV7y8DMZx8cZx4drPnd8xm913ue3Pr5HlGVWONJxWAYD7g8PeVdOubsZ89X3Z3z1l8b8ll8acvJrismpZPK+JHq0n/llrZVf4frx6Ju9Ls/K/voPhBDv8XTxyD/Lh1ArNsYsO89/UgjxF4UQs26lvjFmIYT4KWxs5qsAQogfAm4A/5vO4d4DXu+8vl2ve/o5iDqdLzJkI/vYkkq9BAkEl6J1ezXmakMudv3VjW62vtM+N7lHj1cFW/Iw16bwdskliwzLmdX3enB7w+2TjJPZituThBO15GhzyWy5JNgU5K4i81xSz2cpA+5uxvzc3SMrcX/PJ1xuM766bq/m8542Xr0oPItUHgD/0TO2+VANvIQQx8CDOj35d2KTBh4JIW4ARU0oA+APYIswEUL8UeBfAX6/MR1bEP5L4E8IIb4E/C5sPc3T4ymAkduio3xQt9r0tu/bvtDNDyJ2GF9ttj/UVfGVbzYgdl12xts/9cH36VOee/T4aNB0V9w+t2gq55NDw/nrFeevlbbv/I0Ns0nG0WjNsZ8QkSONIQkCcqXaZekHzAk5S0Punw5w3/eZ1LIsQSIILrfFjvCtjQE/K1D/9oc9sBDix4G3gZkQ4h5WlNKtj/ujwB8G/rgQogTWwB+pCeYW8FfruIoE/mbHvfajwNeB/87WX/J366yxnwS+F/gakAL/9vOco5bW5dUQSkMqWm5JofQE+UAQRML2I0ghSGpxtiuKiV50dsWH7SPd3e+LoieWHj2+lZDVlkS6E9UG6di6vc5fr91et3P84w2z6YbZaM0sSJnJFZ4pSZXHaTxBGoMWglJKzr0R82rAYuWzunA5eayIHzlEc0F4sR2r9knlW+E1eV7p+w8MY8z3PeP9HwF+5Ir1vwD89mv2ufJ866yv/+0HPUdhmtiJ7QmtHRss66YQ5xU0Mw2w25Z5k/e9rV1p0JWu3q6zA/wHzQ1vjtsliPe/Al/8wvPtdx2e9zx6IurR45tD4+l4cn3dHnhgSMYVm2nJncNNXTmfcKIuOakuWo2vpTuwhCIkGsFchszXA84XAdOHLpOHDvG5JJpLwoXYkWTpEsm34j/90kjlkwBZQTS3hFJ6giza5o+3zF472bo+UHtD7Posrzt+g9LrHvv6+EvzWfv7N+8bXqw1tH+sPv7To8c3j52KeW+3VEHXo67KBeGFRBWCIKiYxhtOooTb7pI3qkfcSeakrkfmuHaRLplQ5EIxJ+R8NeD8kc9nvuEyve8QP7T954OEndqUbzVeeVIJFzZekod1ppf35DbQ3By1e8wRlN42S2x/267p22D3tbnSZdYtsGyOsUssfKB+m/susKvef9o+PXr0+GBogvT2+bb27ap6OLCTVu1AEFTEg5ypu2ZmEmabhKPlBYvhkEUQ1t0dJZlwSfCZl9b1VTy2TbislSIILyC4fPndHZ+GZ0nf/+nO839j770/+7JO6lsFoW0wK7iEcCGIH3aqUNfbpjalB9nQkA92b4hGt6dr4nZJqElVvsqn2mBf+vq6pfkMI7qfJZ5Yrj7+s6VlnnaMHj16fHi0FkpHQDIdG5Y3NPNbFcuDEs+zLpHSSLSNFyO1QVUVQVkQVAWeLtEIq0hceqSZwttsPSZqw1PFI79V7uxnWSp/hK3s/b8H/K3Oe98D/J9fxkl9qyBM02vAEF4A2B8osx1k6oKkrf9Takk+sB3ZrDtr+4M1zW8aC6O5gZp1z5Kc7sZxmtf773efP88sZN/y6VpIz+NCe17RzD7rrEePXVwVR9nWp5hWkmVxVHI5KbnhVyj55B9GGoPSFUFVIN2AHIdl5TNfBySpIkidTj1dE0v51hNJF88iFXHN86tef+KxtUy2P3rp1sKSLuSBoXQlpQfhQLRWTpCIdv8uqTRmr9rYm6kJ7tvtti6vfV2xfXS3MXJrtaj8yVTF7vfYP4Ylud240Ys0kffVnPussx6vIrpdHBtPRvOfbVzoWWRIJprlQcX0MOfkMOVOdMFteUFcZShdkfoemeuSKRtTWTgh96uYX3085Wv3Yh6/E/LGfdXWpmzHno/Whf0sUjHXPL/q9ScSXXG3Zik9SGPN8rDaIZVsKNqMjXxg3WQgd2IpzQ/b3ExgnzfE0o2VPItMuu81JNWQyn5RU7Ndt3J2/zjNTQ606YbXkcoHLdzsuvH2raIePV4V7BNK4/4uPUPpb4klGxqSScXisOTbpxuORytuOxfcLhaE1QZpDJnnWUKpSWWJz71VzK/eHVN8NeLO+y6ze4ogEe1/eTsWfHT/v2eRym8TQiyxVsmgfk79+qnS958U2DiCQW3Ac7ZuLO1YyyQZVzblLy5x1g7xY0U8d0hjSXzu1HETmxceLrrB971lbNe3XdjSJwP6jQbQVfGZ5tEIWzjlpbtE0ebE+7syM/vWU/f8uu65/Ztw3032g+rp/tkmLXufpPq+Mz0+bXhaSn5DKE3TLVsH103ysa/P7hTce3PDZ95MuHPjkpmXErFBmYpcKrLAZR4MOVcRZ2LEeRVybxnz7sMRSaIYdMQjwwvRqn58HIRun1X8+JQ59KcHTczDupQ6AXrXkoo4yrl9uCHbOCxGLlnokoWKPDDkA4d8YAP89ljiCSsiG5mafMwO+TSFSQ2aWU0+2FpPXWhn11KR1ZaI8sHu92m+k5faZIT943QLs7bqy1dbJ1syerr18uR+vUxNj08vrrq/tdO0BTY1sTSeDbZu9IHh/KTg1uspb51ccCdaciQTotpCSZRPKj1S4fFudcC7yYR3z0bMFx5JotisFAMaGSk7ngTJdkL8UeOVTik++W744s82s3A7+Hpr+0MFiSC8lIQjh0dDhyxyyHNLHLlvyEKNt9nKTGeR2VoG5TZDrPGf5gNTP9oK/fBCtNZEg61cTEcOJm8sBrtN5dge1o3AZTd207rhyi05Nu/ZY9PW4nhrGxPqWjzQfK5pCa/bT2ZLVoYfbFIiOxZN1xK6qoL3qU2Meiumx8cU1923zzNZ2ibtGNLYkMaaZFKxulnwmcmGaZAxURkROaHO8XSJNB6lkKS4JJVHsnFZJi7LpUu1coiXDtGFJFxaSZam0PE61/e3Gq80qTSQlUDldlAMLiG8EESPJVnk2Ap76XLeFB8WEoW1Ykp3e8PkA7Pzg3ar7bPIkAeQRZrSlTXBNKmA2xvTysTYbb1sO/A3x2selzd0+7zpQ90QkKxAdnyqjQXWNgE6tN+jyXZTm637rDleQzRd7bMmLtSNCTVuM9gNRraqznl3BndFZktvwfT4hOF5rO/mfy2rrTu4dG2cdnFUMj8qmc02TIYbYndDxIZIbwjLHK8qUapOL8ZBG4HWAiltv5RgLYkuakmWWuermWBuieWj/V/1pFKjiQk0P5C3rvVzMonUAl0JPF+jAvuj57nk3NeUrkvpOqSxtil92fWKpFoatKPJol0LZH+WD7XmWACqtoC2GWU2M82eM2hHoB2DygVbVVS73g74wrrgIkM6Ma2lonKrDdQEE/OBaWM1gSfaAqqGUNo4T9sS4JrvuJc4YN97/vTl/T9tb8H0+LjhukG7iZvkA+vyTsd2yYaGxU0rGnn2Ws7gxobbN1ecjBKOnUuO9SWz/JLZ6hJpDEtvQI5ioQMWm4DFymM+9/DninjeEIrT6nt1k25kJT7y/0xPKlegqV3xMjtQ574mGpXEcUHgV4RBhdZwHgc8jCrSyN1pgKMKmxGmCmFbgmaWnIKVIA9MSyJ5YMgDTe7XVlIqCFaSYCUp3Xpw1bs3cKVsIWaw2spbN9ZS1+xtrAyrFLBbiGn3af4AYodwvLWoSWRr5TQove0N06RIN3haBlv3/avcYl1Fge12zffprZkeHy2+aLaTnusLjLcB+uTQFjYmU1uWkEw0ixslp6/n3LiVcTxbc+fgkjv+BXeqxxyvL5gll8wuLimVw/3RASkup1nE/cdD7t0PGf9ayOShbcBlx4h60rsWHxu3V4OeVPbQBrhbS0UgNRhpUI4hDCriMEdrgTb2BluoelDUAq1BVwKhBaoUeBtBeOkQJgbtWLKwZGLJKgs162GFdAxu4hAmDtHF7ggt9TYBQDuG5KAiH9jc9O5578PLRPtdmgSAPDB77jJLKM2syltvXVleuj1215XWWHNXEYtWoFsX4JNk0T3Xfb2zq7b7sHGYviCzx7cC+4oYbbX8zJBMNelIk8Y2g3R0kDM7yDiepBz5K2asmOYr4mxNuMlRVUXuKnLHITE+8zTgfOFTnfocv+sSn1udsCZA342nfJzQk0oHTWwluGzcR5LFTYf4huK9GwrVkgcop/Zx+hWTCWSZJE0VYiNxtUBLQ6mMdXlJG4PJQkMWVuS+JRQx0FZIztMoZSgngrIUPColZWmf60rgryXBWhKkDpWC85OyVVO25/2kRSMrCFLZzmy0Y+riTYOXSUrP7lx6oiWU5ECjhqK2XrbVudsYCXjprorAfh3NvppAgyfVAkzHarn692i22/+NPgj6gswe3yz2JyjXTYa68VUbPzU0hYhSg6MMYVAS+xsimROYAqU1peOwGIYkg4BlMODMHbEsffLSIU0V0YXV9po8kO3/0VvbrK/9id/HAT2psDvI/KCyGWB2gBSES2utmKIe6CtBWUmk1ChHE4WacFCyTFwAloVLhUG5Bl9ppISyFFxOrBUTBBrf04yDCs/VeK4m8CukMHVQDrQRlKWkrAR5IckyhyRRpJeKCsPZaznOsCIM7Whc6MZK2t5UZSmoVtbyCROnjudA6WqC1I7w9k8gbUbKgbZxoUKQxtustvZxbV1jzZ+ned5+XkcD7aqMtAb7lsgHNdk/SLVwN1b1cXEN9PjkYl8ssvvYbqOsRyAb2kyvPNC2cHqguRFWREHBxM0IKFB1n8FMuWjXQwvJ0guYM7TaXhtFmjq8drGVte/GfLvy9h8n9KRyDZpMpzyAZKIZH+ZMDzbEw4IoKAhcqxLXuMAmQ5d0osiOnDZbA0A5GuWY+tE+91SFkholDUpqPKdCG0FauCQbl3SjwLNEA9gZy9ghXSvk+5pbr6eEQUkYlDvnXFZbIsqLmoiGDlmodm48m9FmSOOK89uSLNTtogphLZyNtXBaH26yJZjG7LYpyaKO35iWWBqLZr9T5n6x51WWSlcZ4Ho8H7E0yRfb5z16fDh04yb7rtp9EdmmWn5+s2RxWDI6yHntcMPt2YqTKGHiZHhU5MJh7g9bsUivKlG6JppKkWaKYm3jKK1+YLm9lz9uZNKgJ5Ur0C0e1I51WY1HBdN4QzzImQQbAscO6O3AP3DItUNeOZTa1rNoA0oaQrcgVAWhLJDCoIRGYuwi7GNpJHN3wNwZAIElG1XhOZpSS9JckRUO3rnmzs2E0CsI3e05SGHIK4esdMgKRbpRhIFLkiqSoLKWT2mtmU0hSIfaxmq0oPA0nm9dcavMYbF2CFfW3RakkmCl60cbx/FiQbASbU2PrMROxbDKBd6gW3wp2ljMVQH9/T+HLJ+M11y17b5b4jv/wycbmF1FJs9ygfUqAD320SWUfRWLZtLUWimRIR1pLo5zXqv7zR/HKVN/zUylTEntf15IFs6ASEjiwrR1KgB55bBMXPs/rP933fqzZ7mOP0r0pLKHbn65yiFcSqYPXL7xvi1Zl4eG0C2JVE4gS7uIklS5pJVdSiMptWzJpSEejcATFZ6oCLA3T4nt5AbYIign52RwuT0fYUgrl7kzYIEPAgK3JHRLYm+DErpdtBH2s40k1w5p6ZIWijR3W7ddWcnWzQbW0pLCIKX9rOXKZXHhsZAupTIkcX0e2lowYeIQrGxhaPTYIXos6nRma61Y15j9wwWJXZ+Hpi0K3V7nXYLZ+orZkQrfSafemRk2qdHbSUDTwOxpSsz7/WW6pHFVcP+q7Xq8euiqbjSJLOnYoNXWKofG9WWt/jCsiIc5syjjKFhx7FxyZBJmeYKnrVVirZMKpbUN1DvKKhFnHmcPfD7zvsvkgUP0SBDNt4RiCaYnlU8UmtlHNBfM3lMkY58zZeMn06EdzCMnZ8Ka2GQsRUCifJbSJ9PKWi3aFi81LUGb5x4VIfYuzFBkuEhhiNgQioLIbCiRlMKhRDKXIRpBVjoIDJ6jidyc2NkQyBKPCo+y/RywBJb5LplR9nyM05Jd47LrbtusPx8MkNKQ55LMMQSBtWA8T5MkivdTBzexGmiToaH0bL58Y6VoB0Ip22u4rzt2lR6ZJSJDuLBWT1duYsfloHZ92c1v1LjZaHvNXK3ebPF87rBeYqZHF/vadvkA0om1zr3BtjGWLXS2ihvjqGQS5cyClGPnkhO95GS94Hi5wCtLvMIuALmrKB2HZTAgNw6LxOPmPZ/Zey6TB5L44bZ2zJ7Px5NQoCeVK9GdRTept95GUpbSBs5Lh0zXg7V0KIVEoQnJUVKjpdixQCQGha4JpUShUVhTIahfSwyR2RBXGVG5QQvRNuuZOiuO3IQ7kwGRW/D5+D1CCgJT4OkKZSqU0XUPa4dc2HMKKMmFQ+4oNKJdcrM9/9JIPFlZchIVkWu/gxSwTFykNG01r1LGZqm5hnRk7+g80HhZ7e6r40h5YKt9qRWcuwWetgjUWjXbJACbhZaNbHFnPtjm3nddZk8ERTu/kXas2ObTflP7uLvRNyPB8axj9NbNJwtPS19v6rpKD9JJU4tiM728tcCrBWPPPlNy/9tyhm+k3DlOeGNywRvuY+6UjznKlhxdLpldXLb/bYDlcMA8ipgHEXeDKfezEWmm2tjnVRJIuy6wj9fEpyeVa7D94ToZVYUgLxwbOC9dAlnavtG1lRBS1EqjdczEmNZ6kHWmR1kP+KWwA7Fn7L6eqYiqjKjYEG/WSNMUP2q0lJRSUkqHXN/kd1+e1cc02+2MppQOieeTOj6p4+GJyloh9Wc122bCZe6E1nqpJLHaMJMrZmZF5OXIumI/8AOyjVMTqdy6zKTVPytVSTIW2zoabQs/991azazfdtDUZEPrIogf2awWlcs6yGl1z+TYtEVd3RTm/eJO2Fb8N9i3iHZ/06cLXnaL3D4Meuvm04GrfsemUj4PrYWSTDWLm5Wt+ypEWzN2+pkC59vWvPFawluHC97yHvFW8ZDbl4+ZrFZMLxLiy5Q09Ml8jzTwmEcR745mvOsc8m4+4d5iRLpW5L6upZu21vqzCOXjMJHpSeUaND+ct4ZwKYgWksHKikqWlS18TCvrtsqlQygKQnJCcmuZGI0yVTuQNzMTZar2/e56aTRe3To03Fj/j5a2tajeOzelNUrbY3tl2ZrSmecijUH7dj9pjLVi9O5nZY5L4BREakOqPKakTCtbiBV6OZ5bEk1z5tGAtHRJcpuRps02LpMXkmzjWNLJbRLAphRc5pI0UiRjW8TZraFpCj+zULeFn2lsM9san3RT5GkTAUSdCLD9TZptYJsI0DRJM/L6NOamcPTJ3/n5BC+fBz2ZfDogK0G3BXc3ON9tB5zGdoLkZYLStb99Mq44jEriQU6sNkzMmmm2YrJa4RUlpXJIooDM82yho1IkXsDCCTmvQk5XQ84vAhYLl8MLpw3SPy1+8nEgki56UrkCzU0lKztTjuaS6fuK+c2yVSrWRpCWLrl2WIiAiZsxcSQSgxYSD9tPWgpj3U7Cup6U0XimxNMVpZC2d4JQIBVaCJSuCDc5meeSKUXqem2TnlwqRtIhDYaEZU6UZ6iqIsw2RGlG5ruUjkOmXHLHIc4zojwjXq+tpeM45EpRSoepWpE7DhpJWG4Ii5xwsyEO1sRBxrG7ZBGEVikVn1S7bbaaQrOsfM43IfM0YJl65GWHaCYOq8zhUSYxhWyzzABKZRCuLfZMYodgJgluyVbSRmqBKiBcOlYl+kK0vwlQW0Vbt2R4YWVlokcCI3ZdZNc9f5pUzP590OPVxJZYOk23vG1rijywtShZqIFtDLF0bfmA52gCURLqnGiTEeQFpSNZDgeUTtS6t7W0Y0CrSJy5LJYu7rnL7L5i8sD+Bxp9L3gylfnjhp5UrkHbvKupJF8LwkTyXqJI1i6hX+I5tsbEcyqbcWUcUuGhKWycRVhrxRKKjbF4bNOAc6lIpUuKZ2MqzgZdu6oackhdj8xx0fWNKzouLy0EpeNYsqgDfc3N2va2LgrCbNMeU8t6HynJlUJLiaoqu2hNvF4T5jnHUpJ6PktvwNINSKTfWlgSw1IFzFTIuR+yHPmkRZ1ptlHkpUOWW7dZWe5mmynHxmiUY0gzhyxzSFNr7ehK4JSWXBoFgSCtNc5087glFFUI4oFEOzXRO1Z7yf5+T/ttdzPIrkPXDdKnGX/68P5XnkxBb9CNoTQaek1PlKZHSjrSJOOS5dTuU7qGm59d8eatJW9EC47FJZNiTVAUSK2huU+FIHNdcqXIlMvcG7IwAysemfgsFh63HrhM7yvih5Jw8fFpwPU86EnlKdj/Eb1M4i4Upw9tevEszoi8nKm3xhN24wwbFFdUNgAv7CVuM8CESy4UqfTIUKR4JMazgX4nJ/bW5K5qe1MnKkAaQ1RmRPmGovKYpktKKdFCtjfnMhyQ15ZNXls9uWOPkwa+zTSp3WRaCJIwsGQkJbmzvQ2iTUacpsSJ1dyfjyPORyMWQWiJsXahBU5BJDfM1IpEeSz9gER7JKVHVimyUpHXrjLYpi4rZ1v0uVj7LBKPxaVnSUWLtpam0IKNhsdaUKydmmR2LRrrdnDqFgQSrSAd09bEwJNpzM3jVbn+3ThNd5/nqeLft3R6K+eThf3frylktA23thIsVtXbur7SqOLyRsFkUhDXdWzfceMxb/qP+Y7ijMk6JcozpDHkrkJVmmBTII3hdDph7gWc+SPuygPuZyPOLgfMFx6Dhy6Thw7xubXEvfVV8cFv4cX5gOhJZQ/7ki1NXxAvszUr8WPF2cDH8zRhUKJD0RJKaaw1UiJRwmmzvGSd3dWgyQrLcEm018ZmJiogUQFJEJB4AYlrO8AFuqitiJSF1nhlSe4HJJ7fDvKNJQN2JuRVFUpbKylXClVVSK3xisK654oST5XkSgEaLSxhqKoiSjNmj5bIOndeVRVeVFoSchS5owiqgkhmaCSZ4zJXIQtnwFyGba1MaWorha34phK6LQCN3JzID4jDgqxwWkWARpFAOaatnVle2iZFZl0TSykI0m3MRhW2gVlyaGpS2R3Ud5oYdeT7m8yxfUJ5MtOsaSsgro29fNzdEp82PG/W3XXbfed/aB+vaj3RJZRs1HWD2WZby6ntL3/rOOP4cM3JZMXJ4JK3nEe8lZ7x1tkpqtKUjmy9CarSNrlGazLX5dyPeNc55G4+5t5yxOmjkEcPAu6cKeJzh2guCS63pHJd4sn+9/uoLemeVJ4CWQmCS0N8JpCVQyNXn0YVyVixjDzmXoAnrQusKUL0RFXHVpo03t07tpva2wy+Ck2Kx1yFBGFBqjzbUlRaZcbMcUl9Hy0l58MR537EmRrV6co2aB/qnKjaEOdronxjSUFrm0EmBLmrkLrJFjOEmw1BXtSvNVIbvKJEVRVp6KPldp8wz2sCqr+DEASldcWlrkcmFYljXWSRzNvamRJJhktuHPK6O3VDMFNvzcxLkbGxxZraJSk88sqpZWzs9TxLQ87DgY3DJIosk5QbiawEeSBt+4BAYJymX4ytKWhcGEDbxzu82JLK/h+1W0+zI5S5k3VjniCsrZtse9/0+HjhqphZUyy7LwppC3a3fYaaOErzuLhZcX7LtgO+c3PFyTjhdrDktrjgO1YPeOvBKd/x6+9RKodlHLKIh2SeR+p7rUfh3dGMrzk3+NX0kLvzEfcfhpy+H3DrGx7T9xXRY7ntk7KrxvSxv796UnkGvDXEZ418vCSNHZKJ4n7kMm9EIWs5lUCVBE5pg+LC1n+oTu5WY6E0M/emXqTUkhLJ0vFRMqIMnNbiKZEgYekGNpNLSs6CEadOzKketYFzJTRTJ8UzFV5VEWXZTswFbDaZnTHZ0U9qgzJNEVaBKuu0ZyVJB34bf2mSAaS3zSJrMs9UVeFVpSW9uq92xIbIbAh1TikcMqFIhUcmFCUOOZZMJ2LNxKyJq4xcKpZuwMIdkJptUoDEWMKW2qpDK480tUJ7mRakI932q9GO7YqZD+qkgLqLpn1uVae9dZ1NdkWTseseu3pkjXTPVXjeGph9fNQzy086rkoB7l77LnHY7fZS0jt6Xk2GV0sk/rbPfNPBdTmtMLOc2WTDcbxqCeVONufO/Jw3vnGG+7Uz3NBDnVSUyqkzvTySIGDpD7inJrybTfja2YR774esHvi89p7H7D3F5MwhmotWZeJpKcT7KtwfB/Sk8gx0dcDChWDyQJIPrCLx/c52jWCkp+oZdp0BouruXY0+V/McoNSSvHLIa+mUxSbgnhPjORWhKloZGE9UzJ2Qu4MDfrMsuOsM0UhiubEV80ZZATrpkiuHbOQyD4Zt0L4UDkFV2KW0lknuKDLHpZSSsMxtKnO+IczzNpvMK0qkNmgpWgunvS4dK6hJaz5WF/a4Tbaa46CpiM227qaU1hlYCkmgt+ekhSBVviUnx2MhBywYsNS2CCV0S44P0tZVlheSNFMsLjx+/abLeK7YBIb7bxWES9l24GxSlLPIWhnasdXPQSIIF9d3sOzWvsDubPGqSv1uJf9VNU49Xh6uI/P9fj5XuSe3kvVWsaH7/rZ2atvBsamYlxIrfaRtxmeoc+J8jdSGJAoYvm6j91pKoiSzE7jYur9K6SAH1jpfXHpcPPI4ft/l6K5i+r51e3V7JV33Pa9b91GjJ5XnQCMHEiSCyalsSQa2xCIlbfW5lJZkmriAfb4lHhuwtlXqpd6t/WiWo2nGbLRmNlijpG6D32/o97lXjpmqNTNWlCIkqxTnWWh1wnyXRPlEftSpopdEyloPUbVBI1goO2gnxif2MmIyomrD0eaS4+WCMNvgrUukepJUrF/Y7LjMjh8tiJKMIMu599qM+4cH3B8doExOvFkTr9cEeYGW21RKsOQkjWnXaSFIgoB3RzNS5bIsrfhY5OZEbk45qLXNavHMxcRnMfVZ3HApTzX33toQzxXhpQ3sN/L92RC0Y62YcCBql5ZN1ezOBJvBpXGbXeUi20d3YIKtRaPyp5sgH8cB4ZOE6yy8L4qr3VoNGnemYPu75aF9b0dGqL4PsmgrZZ/GmqxuOVFWVvZICU1Y5UzSFdJo0oHPg1sHBFmBlxfEFyvCNLOfXWd+SQxZqVgsXGanNn346OuKyelW3n7/fD4pFm1PKs9AN6Drre0st/RsKmseKKSGeeLYwj5fUynbS8XzNJ6nUUrv9Dlpu0PW6xoSAraNuereKO1NK61ScfP6NI1IPI+5GrAsfObrgPllgJSG5dBjOfCJVN7GeKQwJMLDEyGBKrZV/hgmYm1vcGyNSz5QLN0Bp/GkrXGJ0zXhemOD/cagqqolBS1Ea96noU+pJFJrJqtVu12zn5Z1sL7SUFkLR5WVtYiMRpUaVVZkgUtwsyAc50R+jmdKAlPiaZtYMJchCwYsqoBFEDAfBMRDH2+u8Y/WPJy6iJWDt7FuMW8jieeO7e09l5SeIYsEy6OtTIzVEOvWrez+oWVlB56uoN++G2WffJrWzdfj6qyyV0325Zvt7nmdC6irMdetSLf70NY1dScRzXvZyMqwLG5qlrOKbGhbf2dDQxLbAscwKAndggBrcXf1vLzcmrZZ4Nnq+cBjPo6YRxFnUcy5GbJIfVYXLoeJVSLeNsLb9ktpJj371+njfC/0pPIMdIXkvBQCzxbbxQ9toDhcSiZnimyo22rxZrkYaISrERubseRt7AA3rDsybivMq7YnvVvLnZzVBJMXEs/VbZ1HWQlOL0I85aMcwzL1WCY2O0pKw2LkMR8GxGHeqhkHTtm63AACp2Sq1kxYE5kNmXDJUCwJmIsQ6Rqka5iEa+4Ec+6Ic6J0bW/uqsIr2KuPkWS+Z+MvvovUhsmllaTIXUXme2Se28ZnpNGoShOuNwSbnDDdEGQ57rqAdQ5SEKYbouOMyUFKnK2J05TJ5YrlMOTe4SH3hgfcV2NiZ0CsNiyCAM+teOO1hPnIJ9s4NUlLLjJJcuZRuh6yUrUrbFuVv9vvWzyRJXbVwN/thtm4xq6yaK6r8G+OYV1mV4+qr5rsy4f5vk9mbl11DFtvtk8cRmzjJ12Vba0gmdo+84ubFYuj0nZrrVuAu6OSaFgQ+qVtaUFhXch5QbAp8HJLKrmnWjmWRt/rfDDi3IuYlwMWK4944RAtnO39t2lamW9FKrdE+PwN6j5K9KTyHNgOQLaHe7gQnYHEusPCpbSBPbeWvh5qstDehLD9wwSprGXj7Uzf7uN0ZsaWVM5Th/naFgd6nm4HyLxwuHcaEg4qwkHJYumxWLiYuWtnWFktnVJKJsMcKSyJNL1emsyq1HVZuj6hLNpsrCfUi6Ug8AvU2FocQZ5va13q4snSadxYRWvFNGgSBFRZYePlBaqsU5Tr2ZwqK+tK24vZhOmG2WKJNDa3P8hzgqwAUo4dB68qicM1c3fIuYo4d4YETsV33Twnm6lWIbrUVgD0/nzI6Z0Bp/eC1oKxRC8Il1bOv+0XkzUzxYZoTNsvo702DmhH7JBHg5ZwNldbKvv7/KC6erB4EaKWAG//1HMf5mOB5x08uwWK0KlN2qstampOGtdm8981crcvShNLa4Lyy5lmflwyv1mQDWz77zAsuT3bcHK44jhaceSuiMwGaXQ7cVpGAxtDqep7u/5fZMpl4Q64L8ecXkacnQdMH9TS9o9lSyyN5fxxF468Dj2pPAX7AoMqr2cP5f4PLOkq8eaB3EpgDzXpyC5ZWKFl3cSqVujl8ZZIugHeYCUJUsH5RrCWloyGqcS5Ibm8OyCZFkyngsXCxTnzmL3voiXMN4J5ac/NU5ooyK1UjLbS+cu1R1lJlBPYpAJHE3m2iVik8h2LJjEe52KIDgSJCoiLdRsfAWrJF2n7QtSurDDdkAVea51IY+z62n2mymqHTBqUyv6zncZFVlbEy5Qgy22sRYp2m8nlimidceRdcDYZEw8zIm9DgOJ3qPdsHKiOJ5XCIUNxLx5z98aYe7cilolLslJcpg7FpepU71vCbwgmvJCEy7oAzdl1q9jByKAdsdP1Ulb2HvHWgoDdmph9336zfZNRtiuY+eEHkE/KjPabxX48BHZ7jHSFTLtFjFe5xRq02l6x7d64mJVURzkHUUk0LInCkuPJipNhwol7yZG5JC5tvCQJgrZKPncU8WbN7PKSo/mFPR8hWDgh94qY+4+HXDzw+ex7VoolmtvK+S6hdPFJ+j17UnkGriqGbFB6jWy7fd3cnN5aEKxs+mEWiW0VeIXVs7qUhEvZcbnsdnTbXawGUVB3gFNjwcn7PovE4f2VYvJIMTm3aYjaAVUIlqnDg9rKyXKHZGS1udKNsuqnRW1d1PGceJgziXLiwH65UtuU50BVLIKApQqYuimxGhB5G+LBuhW1VFoTlIV1hykHLSVSG4JNjiorG5iXsn5vG/BXpU21bBaptzGVZj+7naZUoKXdX5UaL9/g5Vacr2sZeTrmreQMryqt2kCdhZYoG+spQ0mpBaHvkUYuaeaQxC5p6vC47hMTjCXhpdUdywOH0pP17yx2Zoy2P7hAK9PJEmrug8Zlum0D29wf3Z4w1tWxvZ92g8ndOMF2UPlmRS9fNj6qeNB+LUeXwG29SUMg9ndpfpNtOrEhG0E61iRTw/yk5PykpLi14fhmxmSUW5HIIOd4kLT9Uab5iqjIrL5XUZD4AXM/4twdMnHXlNLeo6XjcB6MODUj7iUjzh4FTM9coseyrqGijaFcJ8nycY6jdNGTygdAV2iyGSzaBlFA4xu3M09BkBiClWNN2oN69ntZz0ou7AzYpraKdnDZmuKyPpadCTe+fqeEo7uK+JHD0dC1x1zaGbV26qr/Rw6Thw7JxOMbBwHvTEqbHFAJhLZWUQMtYT7yiOOCKCwpK2FFITOHMCw5uZFyMvZJA5dADm0tjiqIyZiUa+LSpgtnrosKbNV+uN4QpgVhmpGGAYvxkMVoSOlIorWd1dmAvEcWWBkZqY11r9X+6IZUGiulSQxorKHByqbH5J6yiq+OotBDji8WROuM3FUshkMWg5BUeW0tj+dooqCorThJNChJ1opk5ZIEiouVU/vPnbrOxSGL5A6pqNy2Uw4vbFFlK4s+MDtuTOvL33WR7c+Mr2qZvJ+xtM0kez4BzI/LrPZlW0xdwm5eNxZIVwgyD7fV8M12XZSeIQ8hmWqWM7ucvV5ycXvDnVtrbs9WTAYbJl7GRGUciYTjcslRtmSyTgk3G8J6EjUfRiSOzz0zYakCyqFsJZPuqQn3spj78yHzucfrF04bx2sD82uuPMdPEnpS+YDYDixNpobYGSSgSwwCb23w1talkgfs9HYPF5ZYwsW2BW+z2LRXG6/pprc6lWDyoC5mdLZk0wxelshETS6aSeyQDa1rTHb6oTTnWLqGNHJ4cKlYDK0Ks7N2CBPJo4G2hYY3FcuJR+jW2S5OyUylbYW9zb2XpL7PMgyZXSyZ6oQosX/idOAzH0WkrsfES1thyyQMSAOf1PfxypJ4ZS0ZVVb1eW4JxT4KpNYE6xweJbApuYklGq8suVsecvT4Ai8vyXyvlZ4ppUMmbd1MOZDbzpyVQxooAs/Dc22mXhA4ZEOHR0OHLHSIfdvdsql7qTtE28nBUJJFoi2yzCKNrASlZxftyDYe0y3IbPz6dpJy1X2zSyrN8w9bTPnj/7erhROf1j/mm+kt0yW864hl/9hPam+ZervrT0J7u9cJdr0G3fTwxkVprUVL/kZaWZ90bGMo85OqjqGUXJ7knNxaczTJmIYZU2/dJrccl0uO1xccXS6JV2n72ZnvsvBD7ssx76YTmwLvOuihlW861SPO0wGLpYc/V0SL2luRbrO+9icZn8R6p55UPgRaS6V1X1xd5WpvYGuNxA+3/tzGZ9q4vtpt92awXkqbAtu8JyqIH4odE75B9w9lB79GkttqYzWxHO2wzVYbasBBFYJsLRk2WWqZ1dZKSsH/8Mjj3VHE0Y2M2SRjFmXIgc0Qk8qQSRfqYkFlKk7CIcfDC3JPkYQBpwcT7kcTUscjcQOWwYBFNGxFMzPlEm/WraUSL1NyzyX3VO0eE22mmZeXiLyE8wTOErjMOHx4yeHBY06dN4mX61ZiJsw2lqzWa6JRxmSQcuQlLNSAJQHLymfhBEhBraQsCIPKFrVNJfO5x1wZpLb9Mprsn6bbZXOdwJKzdT/C5EwRBzbOtnVrdgfarYvDzlKvrqd4UujSvFBr5KmpvM8Y9Lfrr85uu6p6/cl9t/+T6zPnzJUDaxOkbzS6up+1IyJaP89D2wNla60ICg9O36pYzjTJpOL8pOTxyYajow23xhvisCAe5FaGSVa2DbjJicoNcbZmtliiqop5POI8HnEWxvySf8yvZof86umESZSjJwI8UFTMNwOr4p1LvEzWcTs7PgSXV7u9PmmEAj2pfGB0XWBWEv+qP5V4YnDYr2lo1neDco3pDnVSQGLl90tf7OxjpbCfHIzycOsikRU1kUi8zLRFgEFij5XGknSsrcz8ypAHsk1rbuI/APHcskXpGu591iV9XaFv2phLOZDkrkMobZW+RiAx5EOFFrZeJQkC7kcT7nkHJHjEzsbGZYK1tR7qfjIzlRDmOTN1aY9VWya5p9oOeZnn2RiKcqAysNyANrDKYb5CvFkRJWtyT+FJsaMIEOQFcbhmNrhkHkTMvSFzJySUQwKnREmrhtAoH0hpOBsOuO+FzLUgSCVpVFFEFUGgWdf1RGXRCeA7BmdtVZNB1dfxapeLtTC3MbmrCKUZbJ+dMruLfULoCiduj3+dftn1MiC765983nU97R/jOovj6u2f/Ixd0tkKPG4D8OaJuGST7t1sm0XWIrHtrDVlYDj9tpLlYUUyLtm8tuHOzYzj6ZpJuGmt8tApmMiMKSsm1ZrJJiVO10SrzDbdGth7/B13xtc2h3zt4YR3vh4xndrEF++gsqoY2YBl6pFlDuN0a6UEyZZQfrj85JHIPl4aqQgh/hLwh4AzY8x3XfH+28B/AfxGvervGmN+WAgRAD+Nnfsq4G8bY36o3udPAP974LPADWPM+dOO9TK+VxdN7YosadNNu9klV6E7UOzc/HuDyPbPtrVIZGVjKk2nwyZ7aBvfEXXhFLULxrSmf/OHa9r72voMm8pYutvt7HNTD4zUulqiTdM8rSDPJYsDj7PhgMlwQ+zbavdYbax0jHCZ+0PkRLPwQ+66U+5WE5alT6w2RE5O5G3IcEmNS1q5HLkryqntB7OMBjs9Yqxqs0/iBsyHEVpKPgsw8sF1tosQOMmGG5uSyldtzCYLPLyiJNxskMYQFAVTN7Epnn7IqTvm1B0xHwwIZS2PQ8n9eMQ78YSvhTFJojgIbRp34FVk+bbrpZTYYle3Its4nNXXLT6XyDo2JB12rvN2AJS7g2FnZt2dYMiya91AQy7de2V/8tKgEU7cvQ933VLPOyPeWkr7bq5dcuk+Np/3tM/ZT3bZ3797nIaEG0JJJ40ytaldSKJ1G8uqEYOsicg1JAe2Mr7wDOcnhS1qHGh8T7f9fgJVWsFTJ2VGwqxYMcsumSWXVoh1U5AOfJIwYDEIWaiQhRkwzwacLwLc931Oc0kYVARuSaAqzi8DFkuP9aXiZirba7FPqp90vExL5a8APwL8tads8zPGmD+0t24D/D5jTCKEcIF/JIT4r4wx/xj4/wE/AXz5OY/10tBNE90ngu5AD1fPRGE7UNjBYttpDp70rTYDi3Wb7QZ8u8kCNq4iuK6OokmDDRKxU/TVDHZZZKW909gGYKLHNgmg0SJSueB8Lfl67NkisKhkEhecHK44GQkCr2QpfFCQhS5zGfJudcC7l2OWa48oKIi8gsjNSQrPNvbKXebRAELgAFLPt6KcsiYZd8BSBSxFwMINbdZZWXHiqzaAD8BKQJLD6RrHVwxnERxE5J5rA/xZjleUTOraAak1y2HIdLoiDg84VxGxyZgUKXGe8W54SDAtbVHpyidwK0K/wHM0yca2WE43Ck9pWwjnF6QblyxzWD5WZJHqWCqi7hhoq7K7JN8MhN7a/iF36irqGbi3thOXRr6juffa4j21tXqft6HTBy023N9uOyiaHYuq667qyqXYc7o6xrL//9n9nC0JdoPw+cBWvqdjq0htJ1tbT0Jzjk2gXjtWx2t5WNkurr7h/Nha2UYaRvXEwFNWe2/qrLmtF9xeP2a2umR2sWQ2X6KlJAtcctclGQS2kZ0IWJQB85XP+bnH63c9FqnkfmCPGXgV5wvbJjhcWbepKna//6cFL41UjDE/LYR440PsZ4CkfunWi6nf+2cA4inBu28Fui6w7bqrtrOPOzUKHaujmzZ81b7dwaHZVmhbB3Hd7LQlsL1fdnvTis6f0gYvtxlKTWKBDfbLijpLTXayUmx6tK29cVmHFeejivnC4954yCQ6YDbKmA1SZm7Kogi4exlz9yxieem2RZuBV7VSNdoIArdk7g84VTF6KMilIhcOuVBW1RhJjiKQBUt/wHwcWZn+OgVZlRWkAnxlF4A0Z0hCkOUk0YAkCkjCAFVVtqAyy5HasAwHhMEQz7EXMZOu9YMbzbG8xDuoSMdb5WSAhR+wzH2WmYdyNKFbErk5mVeQnTjcBX4hLts2yrYOadtgLEjrDp+eIZnKttBya4VuM8kaeSBvLfD23E7ZyM7WS8/UKepP3o9GXh232JLA1TUy+4RwXZpz83/Yvd92Lanr3usebx/7caZGEHT3HLbZlm1wfmciZUjHuhWEXBxVnN0uMK9neGnFjVlGlknSVBEOKmZxxu3RJcduQkyGxJAqj2UwaIsZw2xDlGSE6QXhesN8GCF9Q1bZrrDVhcvkzPb6WR64nEcBgV8xf+xRXCrGF2q3pGDz/BOBTwKEMS8v+bkmlZ94ivvr7wD3sLqMf8oY84v1ew7wFeAt4C8YY35gb993gc/vub+uPNYVn/v9wPcD3Lx587u/9KUvfaDv9P5Xdl93r564Zn3zhhEgjH3zKlo02AHgKjQ1icFrCdm9aHsAs/2Idn+x+1lPHqwO5DeP3XOQdt/mPLpkVrlQKajcbfaMlmBE97VBeBrP1biOthL/hUNeCGQp6uMbRC3AKQRWYFNZiXtfVjjojhimwM4/DQJQaFxT4ulqp2JZGMO6GDAyl1Bp6N7XQoByqJSV/pdGIyuDozWVlOSeYqNccuk88TuKzgU09SvblsChMoLSSPsdOoRTaKvRVpS7F1drQaUFuq5fkXV6t9Cd51X9+c3vakDU2zv17yBMPcjL7QTCiOvdX+GthPV7kd2X+vcVPHkPmd3XzX10Ffbv4+vu9+v2e+p2nc+99hh0SEcC+/cx2+/YkqOE0jdUgcb3Ko42G858n6qSFKXA9yoCt2IgSxRVe4oCg2M0jraLW1a4RZ0wohxWw4DEtZ1P042LTh0GS4FWtv9S4VtBWdsuG1QpUBur5uBm9e9l7G978t1XX+9vJZIkIYqip27zhS984SvGmM9f9d5HGaj/OeAztZvre4G/D3w7gDGmAj4nhJgAf08I8V3GmK9+mGPtwxjzY8CPAXz+8583b7/99gc763rzZ4nZNdiflXVneN3Uz0ZZtbvtPmQFv+nP/UN++Qd+77Wf1+oX7c1Mn8zNr5c9ifemUCwb2XNpxO1UbrNn0oktEGuUWxvlgNJrAqCGu9+eMbqx5vZxSpK63Ls/YPj+gMlDxwrz+VYbrf2+EtyTjDfvJLw5u2DmpWTayvk3qb+2TYBkOsi4E1xwh8fc3lwwyVKmScJ0mfDrX/8t/Pb4KwRZjr/OoaygqGwwXyoMilI6uMvMpiQ/TGws5mRMcTNmPh2xiIfMRxGLcEjZimZu2yhrIRBCsFYBS8e65GyjNI2iIkdxZgaclyHn67AtJC0rSZK5zJc+iwuPNLXaZE3t0OSRIn5sRS+tuKC95l62Deh76yYF3aahl/42ppAPzI52VPc3/z3/u3/IV/6D39vOiPddTfs9O7b37vaxuVeaOEUTu/PW4on79kkL48n7uLv9bg/4J63z7tJsU3qmttLsPdi4cC3R7rrY5icl8+OK8+OcwcmGk5spJ9MV/9bPf4N/8LsO29bXd6Ilb6o5b2UPGeVryk6r7ThLmaxWTJK0Lez18pLzacwv3LnDVwcxP5/c4md/7QbiH4/5/H89IB0b7n1nwb23NmQDTfzY/saTM8XR1x2OfsPh6NetzlfjCv23PgYFjl/+8pf5wONiBx8ZqRhjlp3nPymE+ItCiFljfdTrF0KInwK+B7iWVJ7nWN8KXEUw25v72XdLNwi6f7zrtn1y/TbGsz2v7nvNZ9hgvV7v7r/NRhNt+uV+/Ca8kHWsQG+Pu5TteWehxzcGmnBQsby0MjJH33CJH0lLRHU6c5ME4GWS0zdcvqYFytHkcUMkgrx0WKx8lonL4sJlMi44Px6wmAQsggG33QW5o9rWreeHcat8HGS5XdY5YrVBPE5xLzM4vYQHl3D/EtYFOALXU9wc+9z83Al812v8xpvHJGFgCyuValstq7rFcua65ErVUjVO27smVT6RvyF2M2JnYztearssvKBuf2BIAoVSpm2RcDYOODv1298rXMpWNbkZMG3sQNaxOLE3+IrWpZlOtlXjzb2QjvcLdbe/dzfF+ckYnH1sCMx21rRuUTsQ7hJKN37YndjsH3uHsHwr4NhMWLYFgbYOzKoXbI/frS3JB3Zy0+ju5YGNr6iiFgctBOcnJQ/fyrj9WsrxdM10mDELUpTQvDl4bFWGKTkpL7i9mHPn4TleUZKEQSu9Mk0SphcJ0/klSTTgfBpzHo+4PzrgXjBhaay6ndaCwWbrxowWDvFc4YW6JZT4XO60Cr6qAPaTjI+MVIQQx8ADY4wRQvxOrAH7SAhxAyhqQhkAfwD4cx/mWC/5KwBX+5OvEwd8WoXxVX21u75t+8h1grZXfPb+OV217ZPrmvoYsBlk3RlsM3tuBiGVS7y12clCA1jOHJZTxfLASqCMUgep7f5hrezclcuQlWAaOCTjgF+VhvODwMr812m7y6WiuFTEjxXvHZTkhSQrHJIDz7YfGBjCUU7pOJxOJwB4ZWnrXoqSMNsQL9eMH9eWiSMh9uHmyKYjLzMb4M8rm6b8KGE2XhJsilpl2abCdWXNs8Al8zwy30ULSelIG8B1XcJyw8RPmamV7YbpuKR4NvPNGxAPcrJC7TRyi4dD7ocV9/yAaOkQpE5dK2QLZ72s8cHb2Im+2A6wyVSTD7ZWhyWc7e9iA/823Xw/7bcbf9u3IJoBv0kcyCLTyv831kVzP7Tbdyya7X3CkzIqanse3UlL95633Tqb9GEbM1keaRbHtup96/5q+p1UpJG1gpsYltSC9ZtrftNnEt68ccHMTwlkSSgLHDRHJMTVmrjMuL2cc/vhI+584yHOpuTyYMhiMiQNfKI0s/2C1jnLOCTzXFtv5dq+RIsyYJlZC3ScbS3N8EIQz20bhviRUye+yJ0atU8bXmZK8Y9jnUUzIcQ94IewQXeMMT8K/GHgjwshSmAN/JGaFG4Bf7WOq0jgbxpjfqI+5p8E/jRwDPyCEOInjTF/9Lpjvazvto8Pmz3zQdD8gZoeEPtZNPuZPPt9Jfa3a4755Dk+mSDQPLYDgKr1zS4FebgbPNUOxOcO0bHiQaKoNnLH/2910exMrkn1tEoDkuOveyQXiouosjGGOu5wo2PRRBcOZ4UgTR2SWy7yxBAGOZNBiiMdTkdjSuHY1sta41UlQVkwmayYHERMLlbbc60l9gdnS3j/Ah6t4EYEjmR0kbby5Y2QZWv15CWbUR34Hw52ZGRKRxKna468pVUY8AcsvNBmrzkBEycj8Txy4+CJqu15E3sboqDg3qAkWSk2pWRV2u85eugyfeAyPVUEq8bVY6/f8obm/PWKNNZEjx3i821SRZPxpGs13q4UkCUFg5d2Jgp7SsxdV9O2za5ppYPsOXRIpW1qRXtfNJlt+4HorjXTWDRNMsKWbGpiHFhyyQeGxbFmfsvK0TeJDyoXZEPN8qBicVgyHBcYaWz8Thp+8+uXvHW44C3/ETE2fU4jcIBpuWJSpEyylOP5whLKr5xCVjK6ETG6MeJyHLYCqLqePHS7qqZ4LPKA82XA6sIlWDWZklZBI1rYCUL02CFcijahokvin5YgPbzc7K/ve8b7P4JNOd5f/wvAb79mnz8P/PnnPdbLxMsWd9uNtzRh+Kdjp0f3FZZPF1dl5TS4Sk+p2aetp2nVd8XOn8KSimR66pBGHqoQTM6tJEWj+BteSMIFZCPRyoyrws7e4kfGWh/deJDeWkyqAKk9FmvJ1zLHyqvc1DCAb5eaXxvcsvtg8KgITEGgC+IwYxKnxNPUKipXGmk0k8sVx2WFm+aQ1TmeRQXrHH9T4jsCpLTrNgWkOWxK/PEGPx4QjjZXysk0IprnByPO45jzMCJUOZGzYSkDSiQKjUeFokL6BjXRBG7Jcm0DvtnGIUkV57KbULH9y+YDmJ/YQTYd6ba2SFZyOyi7UClLPqUnCS4bLSwrgGmz/ewEoVsP1Rw/D01NHN1OiluxzO691FhENj7SWNeirh950ureWjS7x+v2hN/eh5bI5reslMr5rQJvI+x9kwmW0xJxsuGzRxmT0Wanm+rRaM2Jf8ntasGkWLeE4JqY2SYhLDa29iTPcYo6DldU9n5YbQjdrfBpGvosowHLMGTpDVjIAfNywPlqwNmjgMkjRfTYack0vJCWjF3RZnyFF6Il808j+or6TwgagUKhd2MuH1S2Y99dd11Av5vnv93W7LzfrdPp1uVM35OUnmp92tFjSTS3f7CmP7zVP9sWaTb+9Cb1s3t+XXiZJH5kH5epwy8BaaY4Pwq5pd/jZ1c3kcIQOLY5WSgLQqcgcjZEwYY4yphtEo6XC44WSyaLFe58ZYP2j1Jbqe86Ni1Zl7sDTFbax6KCywzCFYPQg8Dd7gP2GFqDNoS3D/EK6/tRgUa5GhTkQuGZEmU0ylTMnBXK1YSjgnkw4DwdcL4ckOUOUVSSAPf9po2CIhs67SC7mJVk4bZvTz6wF81KxxgqD85f14TjjpXh1mnIKzvI5YNtemsTo2kIpRHK7KY5d3+frhXTVf1t7lmb7rt7jCb+0xy7cYPKqpadn9rvCrVeXi0vtDys5einBau6iyrAbJbzxsklb04vmLprzvOQ87W9hoEqCcmJy4xplrRxsWU5YHp5gaydGrnrcjkOGd0+sL9z4MLAQ0tBGvqkod/KDp0Ox5x6MWcm4jSNOJ0PePQg4M0HiujxNqZir5fspHxvC5R3e6Z88ivpG/Sk8gmCrGx67X6spcFTW69eYfk8jVBkJZ7ITtu3WGTZUVXtVHxHjwTacVpl3y6ZdIXz2hmuagKWsk4g2BUkbD6zcZ81NQnxI6tZ9usrh/nC4w9uHvALXz/EczWBVxENCiK/IPJyIpUTOTmxs6EMHOsSW6XWbTXwYFoLSDWFIGlus8aKyqYoZ6Vdt6pjL42WlyPtdq6ztXSa/YDxMLEuNMfBi0qCoCD0NmSONSuaAU1iCGRB7NgA/1Y6piIKFelIkU4cHsUVyVixPHTR0pCMK5K4Qri6zqpTpCPdxhpK19jK8dulbQS1krXL0brRbHxLbn/XwXYC0wz6zcDfbNOdYWtna212t7Mw2yZnNZl1CaVJ2uhq22lJ3eDOLqoQhHW7Xe3A/GZBcWvDyc1s5/4+Oljz5vSCN/wFU1KCwF4/KQwzL7VdTouMKMvqeFtBqjVxura9euqGclng4c1GeJti5/ilckgD3xY7BgMWbsicIedFyHzlM3/sM33oEj9y2rquJuHFuhVF27K6kXf6NNWmdNGTyicY38zsxgbJn7QInjZr2sq5X+0Hbl6HC7ttcNkRtOykrWoF3bit2tixPFxYEmpmeVehq/vUuEdkBecbSeFL3n13iOdrgqAiikrCoCIe5sxGGdNgjfQMCzngbBCjDiuW4QD1mQpV2UZjt++fM/r6Obxzbmeq0xAOhtbyOE9s1li+hskATsZsbk2QWm9bIVe6tlpcKl9ZHbK8ZPbYKtrmrmuD/55L6vskvpWgUVoTOAWxyIhlxtRNuTPxWcQB82LA+XrAPAmYTnKWM5eLE/vXDYKKkWfrIJZLxeOoIl0qsoHGHVSEYUX5SHN+q0BWbjs4N7EW7ViLJh9srQn7WAe/x3bgb6xOby3wpL0Ptpllzba6FdZs0DSjazLZmt8wH1jVhnSkSSaaxWGBmBbEcUmWSfJckq0d/LWkdK2eWu5ritc3vFUH3bUR7RJ5ViZIYiiRxGQEXsmxl3BEwlFxiVdVnY6lDlXtrgw2BV6xbi3KNPRtr56ywtsUqKJqO5ZKY9BCkguHxHgkhUeydskyyUEd+2vldDYQsI0TNeu6ln1PKj0+UmjHPBFZ+TCxne0+oo217FdMX4eGWJ72Z2gE8oJL8URlf4Ot/LtdmowzO6O92oIC2FZOG7LRdqBShcC7I3jtG4Ft6RxWPIw0ZlgRxx7lsUQeGEKnYKkCPLeEIZwPRmSOSyZdlKn4vOfy2x+vrALybAgnYy6PYrSUjKWETWktlRsR69cOuHcyI8hzJosVI62hqDBDn2Q0sLPeusvldJ7tdLrMAo/zw5j5OEKORva7iTrYX9dHlFKSqID7/phTb8R9f0RauCQTKxFjO3jalGSrsOyyDF2SsOJGWBFHBVFY4C01lyc5YeIQLvVO+q3NkrIWohxs9cnygakHfBuvaTLRbGdM2cr8eGtIY93qaTUpvU0MyMqRNPpx27hJk62VjDXzGwU3X1vb3j2TFefJgPmlz3zhkSSKx4Pachlovv0k5Y3Zku8YPrJFqMbKyis0gSjxKJEYJmZNoAsCXRJWG6J8Q5jXPXi6pCIkXlEyfXxZx8Fkm5zRNJKTWrfWpm2lIEmFR1J6LNY+SepSXCrCS9kSaFeC6ar7+NNIJg16UvkEoXF/NXjRyQIfNIvt+lTq2mW1Rxz7Kat2n+1zL7VLN811P6ayrZex5NYU4KlCIDREi8aV45AHmtw3JGOX86BiFq8JZFnPZh0Sx0dJ1UrCeMamBFe+whl6VrAyHtgUUt/61icDF3FrzOXJAWc3JpwdjInWljCCLMetm4d5eR1HaWRkigrRkIo2hJVmBgSbnMllNyPNpidnnm3HnAQB4SBn4q2ZDVbMg5DzIGSeDcgrWasq231DvyQaFKSxQjkGT1VWeVkajo4yHkrD/MjduZ7eRhBe2lbKTSZV03fHxi8K1hP7XUwh8TaCYC2JLprkC2ldWaEllNLdLt3iVqDtgOptJLmvScYV62HF5KBgEufEoRUm1UNbrxR4FfnUBtvLUuK5mtuzhFmQEtZ6R01RqkdFSE6oC8IqJyozwiIn2mQ79UW5UqSex9IfIKUk9T1miyWjx/Y3aKzLZRxy/+aU83jEYjC0KgzGqjec+bHt4LiKuXc+5P77A2anHpOHqq4v2qZMX6dysH/vf5rQk8onAF3y+PKX4fteIJk8LzFdV0fzPKKE2xYBT2YAXVXZ3X1vX7121/IR2+BnZmsSooXTBn0bJAcVv3IzJz+xabwSTY5DIutiQwQlEi1KO5gHHsOhB6OA9ShgMbK1CpnnshgPCTYF5wcj5lHEPIzIlcIrS6IkIy4qtCNbMpGVtmTSEoqGyiA2BcN1wfBxYrPLOigGVlk5DX2S4YBJtOIoDFkEIfeDCaE3QQlNVqlWGgYg8hyywFaHa7PVVXOk4fhwTRwVpDeV7RdTWhdTnkse5hKzlgRruUMwy4OSYlZwPNugOhOIdO3wYOGxfOgSP1Zt7Ma60qwLrFR2nRhYV6TnafJccpk5mLWkUoZwWDELS+JRwWSYW7VrZeXiA1USBzllzUjagOdoZkHKVK0JKaw0DnawD0zZkkmUb4jXKZNVSpykNhtP2Gy85XBAKR2W7oBIOLadQllZhQUpcAKXwcBjMYm4d3jIV8cnvKMPmcqUqUmZlilnMuJ+NuLuecS990LG93yOvqGY3rcJKU1B6bNI5dOKnlR6fFN4Gpk0BW8NOXR7i3TdaFfJebSpy9WT5NPdPkgEkwcSqRXqDZje3w7QNpXT4GWS4T2fXwgOSDKX2WjNJNgwca1g4LL0WeY+2ggW0wHz3znkczcPSAOP8zjmLIwBmK0vObq4aHuOZ65HqjwIQI41uVJMxiui1ZooyfBXGxtnyepUZEfaDLGmAFNXoAVQbeVkKo27dnH9DWFqhQvjy7Rtu3w0XnJ7+JizYESm3JoMrRZZXi8ZLplRpJVtK+BIQxxu/TCe0rbwUmnSjWrbKWeZZK0FKy2Q0jA73LRN2bQRrcJBurHii/Og4iz00HJLOJUyKNeglGboaeK4JAoLQr+s03ytZI1NpigJvZLIL5gGtrPiVKTWxVnb5GUtJloaiScqZqyYlQmz7BJpDErb1PCd+662KLSwAfj4MiVK1laex3XaosZf3HyON07P0FLy+Ded2M9TtivpfByRqbroVVj5nXMRsXAHvFsccG8x4vRsgP/AY/pAMb2vmJxKwoUgmtumW111i32Lu0s0n6bML+hJpccLxJMqts16diq+9/9M183iuqnT++0DGoIJF9Z/HV44qH9ZMDm1pNKkwmaRtZJOfsNjeeHwG78x4Fdf33D7JOX2zIphnz4OOX04IEkU5/+jgNOjiHvfeQBAKjxSXEIKtBCEmw1RmlmJFschdTzrPpOKZTBgGQ44ni8IssLqj12sYVEvgYI4gPGgTlmur1el6zqYOoW5Tk92Apeh6zCUda2MI7gzDllMIpbRwFpPbl3Zr9w2FpNLxdwdMlchcye0xZV+TlnZaxOHOZNgQ+xuWBY+i8xnfhmQlxJP1VLtbsU0zJj5qW0dbRxS7ZJql2XuE3gVnquZexrdSe2VEpTSKGUI/IppvGEy3DAJNq31BODJyqZ9y9Jm5ZERm4y4zGyqtdZ4urT93evrK41pe5rMLi7b4LkqKzLfIwkDluGAXKk2q64pcHW//gh+7aEtahx6jIYev/6d38kb7z7g/muHvPP6TbS0jeWkMSRBQOa4SGPwRGVJWrtkWnH3IubewyHr+z6377nM7lkrZfK+JEioMx239+l1NWH7STEvu/btW4WeVHp8KOynG8PWHbbfZ+ZZ+3ePcR32Z3279TGCMrGFkZP3bXZTHlpC2QZLHZp2yufAu6Ug2zi2V8qFx8UjD28jOF8E3I9GxKMNnthlu/v+mHTmcXcys/IcTsicEI/SpizrDanyUVVFmG0YXq5BCgg7KcuOtKQB9rEhjCSzpJIVloDy2noJFJyM4daYxzcnbXV/mG3wipLM98g3uW1oJq0Kc+k4hH5O6NtiS094nAwu8ZyKxPcI3YJI5YROYTsTyorIKyi1bNNwPaeyTdecDSE5gRAEjiWAyMkJVcFksGE59fBUhZJ2H2vRSEotkMIQuiWhsrVCnqwIREkgbN1IQGmLUytboOpVFZ4uUbrCqyqUriilQ+445I4liukqYXZxydHDBV5e4m0KRKnZDH3OZ3GbGhxmG+JVSrxc4y/SbYq4I+w1HXrgCNJhYDuL+n67rxbCuhr9MXc54H42IqsUWalIc8XdBxHv/0bIm78WcPyO1fJqtNCeNUHaf37Vf+GTjp5UerxQXCWK2Z2pPcu3fF0GWpOS+oQi7nqXZOKzpiBPkI6tVpbKDfs9Q5aZ5MFCUbpWfDAsBVpCulbMVz73vRGxu7GdIEVJicN9xrzrTMmEsirKhR1oIjdn4mZMZEbpS8JoQ5yuiccpjMNWwsXLCwarDaw2ljB8BzNwyX0XX2s78OUVnK/gQWKFLwcu/F6XzXcc887rN22NxaawpKK3yQBeaZ83getwsCEcbJh4AZW5wR25IPBL5s4AT27lYRqS0F59fbEpulIYO/iLolVh9qhskoOUTP01qedSRpJI1JaGzsikIsFnSUButjMKiWEqbFxiUqRExYagLAjzDUrrtsq9ay1IYyhlhTR2mPKqinCTE1+mjB5dtuoGpDn+QcikriXRUhCvUqbzhOHZhbUWi8oSietYKZ6jEdpVzKcRySCwnUYd1RLYmR9zlwN+NTnk7qMRZSXahIG7d0O+7dcC3vgXLrO7Tl17tTsrelo85dPm7tpHTyo9vmk8zeq4KgX5qXGYTvC/S0RbKQ+xt25LKkJvizHLfGvFNMWWNnXWprmGl5LJuSIPdFuvkYWaswc2eJ+sXeKwIApyIq9ASb0jwZ8ViqxwyAsHz62IgoLQLTkdRKSRdUfl7vbv1TR3ipOUeJkSrPO26FDqurZlPLCWjCMtuVzUBX6VxtsUBLklk3Bt4y1SG3Sd+tWkwzZyImG2YZKsyF3F16sJb2aPCf2c2A3rAPd2aWT7m9cIG5fwdNlaEF2tq1JIcqkohbQ1IWVGVG6I8zWZcklcn6UzIBe7ZuqkXDPJrc5WlGVE64woXaNKbVN5XZfSkUhtrFurjl01SRLSGI7PH3Pj/cfw3mJbmFqrIISrjDhJkcYQJZm1FJtY1ngAo8C6HaOAauBhSkHuuqS+zQZLlUfq2OVUxNzPRpxehJw+DChLK3Ca55LDBx7TU0X8ULa1Vc8Kxn8a3VzXoSeVHi8UXUL5oO1qG1xHLE/bDrbNq4CdArTSb2okrGsuX0LpSVtQ1+hMDTVZKAgvA7L7Ht8Ih6RR1bZMDgcVgV8RBiWeqkjWLmmmSFaq7WAppWESTzh/LWQehSxOQlsrURUEZUGUb4hGQ+I4JU7WdSB+G0CuDiPyWxMGRyObzjwOrHqy5yAWKW9+/RQvL3E2pdUh6wT3AYgCzMAlHVoZdqk1Uhse5J/ltYfvE4/XnA+i1gqQxrTCm9blVBIURVtx7pW1KnNRkAa+rSgPgrbdc1NLE5QFYZETFAWh3BC6ObHKKKXEq8rWlRUUhVWOLkviZE18mTJ5nCDWBfiKwrf1IcE6t+vWOfiKqk7rBji4/xjeewzvzi0RD1zrzqo0YrVhslgRZAVhWrsTwbofhz6bWnKlSfGWdSAo8zzm/pCFM2AhBizMgLPNkPuXEfOlT5IosrWDm0uCVDJ56BBeiLb9wM5S7ru6Pt1WyVXoSaXHS8XzztCuitHAk5X7V8dyrvrc3cplexyByuVWvdehlRjJhoJ8ILcxG7mt+E5HmgdxSRXbKv0gqEhThyxzqFZWKkaVtgbja9PS9jl3KrxBhefUrykJdUFcronGG+LNmullwuRyxeRi1bY6TgYB8WrN7XHIYBTAg6Wt7H+cMkg2lkCaAH8zUy8aKYM1InAZht42XuM6OEpzcjYnyAumYbK9RnWGVON2CjcbJpcrpo8T4ouV7WzYaJ/FAy4OIhbjIenAJ1dWFaB0nC35lHVg3VVkrrUsgtwSSbAp2qC6KiviZYr78BLOLq30zcjHHQW4oWetizS3+mpS4ngOB42u2sXaarRdZJZQGrg5JBt8KfEGdd/5gQs1ydr0bNtKOkoyomQNFaSBx1kYc1cdMDchSemxLH3m64DFyiddK/JcMlg5RBd26daj7FfHd9e9StZJFz2p9Hih+KLZDdx/M3geKYur+tk06CYJNJIZTcW+dmphRV8QXmwtlqaavHRNrY5sySJIJZzSps8OHBjsn2shKF1Dkrq28j3wyM2A0khy7diAuJsTegXRcEM8yYirNVFhtcBSxyOTLkf5kiQMeNNzGfsKHqfbDDIpahdZ/djFso7V5BXcmcDtA1YHEXolCLKC2/dtz7pGTblUDstRyCIKWQyHSK0JNgXj0wW8e74VxqwMTAaMl2viyYpkNCD3FFngkbsKryjbToi5Z4sHM89DGtO66sI0w92UthvnprSSN3cfw70L2yjt9QncGsHN2CYrVNomMCzWNsZ0voJ1CWPfxkbG1hprSa+x1iqNYMhqNmIxGTIfR7Zzp7TkGeSWcFRZoXPJ2XjM14Ib/Hx6i6xUbYZaVth6niarzdsIoguH2XtNk62tW1XlW/mVLam8ehZKg55UerxwvIhZWbc6/1l/0CZu09Ww6aYew/bP3xZV+tvGT026cumLthlVFpnWXeZlddV2R8cqi2wFeaOo3FShaweWly6L1GcxCFgWPsuNx3LtoaRpYzShKtosqsjdkOGSG4dMK06CIdyom4LlBQNt7Ky9mZ03AedG/FJKO/ivcpin8Hhtt7kZk3sKkwo7qM9XdqbvK2v9+Ap1s6J0JKnv45UlYWqblPHehSWTJmaxzOAyQ1ysGY0HENnC0CzwdvrMoBw2A1u4CRCmG/zLNSSbrfWxyq218eASHq7s8SPPnnNYx5GaTK1K289+bwmXOXxmYtOyJ11Kx36fwG0JdzEZcvfmjHcPbrTxIaUronxjM+UchyqVvB9Nebc64JffP6ir9iuUY8hLyWLpkaYKN3GILhTxI4fJA9u1MbwQrUBq06Z5n1BeJeuki55Uenys8UGkY6yCc/N6N615P725mVk2qrvaEeg1yHLb28M2WXLa3iBNV8Xu+jxo3rPyJt5a8MtHAfdHBaFfsFj5LBKP+WOfMCyZjl2mUUYZ1DpTyiGXlkzSyiWrFCrQzLyY2SQhSjMmnst4EtpZfOS32mKwlYFx14UlgwdLq1tWD7pRsrbvP7601sFiva2VkYKDR5eE6Yaj8wu8vLQV/gCHQzuYLzf2sXGFreqMK9ehPBiSRAFBliMuM9vozHXwxwP8yAfl2G03hbU+Hib23O4vLWEchPCZA0uUjdbM5ca+J6UlzaPInsvnTrbrGlI8CFmPQ5axzbBrrkUWeLxzcpOvHdzkV9VR3VunRKGJzIbpaMV0sqJ84PGOG3L3Yszp2YAsk218rFg7REuHg8dWjiZa2AZoQVKrOKRPJ5RXGT2p9PjY4cNKx3z5y/B9ZT1LFE9miHUhK1vQ3qDRG+sqKlt12aat7W7Pj273xSbLzMrRCBZHHt+YDAj8ivnCYz73GJ96PDgoyW/JutWKIPds7/rMUaSlS1oo0txFSc00GDEdjglmOctoQHQQEd2ckAwDlsOQZGDdP0GeE+QFUZoxGy9tPCVwbXAabBKArCyhPEwsScC2/8smxT+9wC86F8ORtq6m0h2p/zp2c5FZy+LABs5z17UyJxdr685yHTjIYDq0z5v9isp21vzGAt55DLdjePMQfvMxTEJLiOc16TTBdxyYRZgbI+aHI9LQJ8gKgizHy0tObx5wejjhNJ4AMFmv6nYGgrvjQ35VHfFLqxtIYVCy7rCpNkzdtVWBloJ3iwNOFyEXjzzihW3j3Ihmhpe1RbKqpYDWu/1QmscmhvLDZU8o0JNKj085dt1oT1Y4d3XHgI4ApiAbbSXhm3VNy9t8YF1oXaJRua3kjxYSf644j30eP/SZnboc3XOZnCvO1pJ3EsVi6jEd50yjzBYRbjyWqcci8chLCVPIApfzmxG314+5vZgTrm0asVeWhJuNVc2VkjTwd9KXh3WBZDvj13UB5mRgB/qhZy2DZrBvii4rYy2BJsh/OLT7fNvUkssqt6S0yuH9C0ba2HqRJoHgOLZuOCmtmwu2jc3yypLVGwc2fnIUwWembG5NyAKPMWzTqZv4SG7VBeaHI9597YjzUYzSVn5eVZYEtRBM1ivCPCdepUyWK0rl8M7siBLJYu23dTdSGhLPI/MVmVKcsCKtXJSjGR/mrEqf8NIhWkjic6dtYNa4PBvLpGkyd11Q/lVHTyo9PpXoJgzAblFmV/alIYMtOZh2oGiC+bB1k3lrG9hvAv6NZP/WgoHoscPk3OW9UcXN+x5H31Acv6PIhobwUrI4dzk/dslu28HfUxWLlc/8wuf8kc/y0qYrn08GnI2GZKFLUBacqLndviiRWrdKxpnrtgWWWgomdQ8XLy9scFzTWi6Enh24paBtJraqs60ACsdaCaFnXWTxgPUoYHB+aWtDsrklkXvaxkWGXp2y69miwqYrZkNCzdIE4+8cwK0x1cS6rZajsG3BPJECIcU2+yvbWFKZjHj38AZ3g2lb3AlwVFxyvLrg6GLJdHlp2w88XrEZ+gRvFpRGMk8Cys6AH/olWWSFNwuTkRaWVCbjnCRRSO0RPXaY3rcy9kFiWy13swl3rZSeTPbRk0qPTy2uc6P9oNqzTjrV/81rtaElj+CyIZUtcbSDy3p3UAkXgul9Sem5BCthg7tnDtFc4q233TZl5XEG3C0FSapYXrosly7+XPF4YNNYk9SlvCmJZxtmYcLJJKZ0tlIsqeexCEKWakApJMf+klxt/9JaWrHJ4jc8Lm7csGnCl9luWnIjIwOWbAZeWzOSey5Z4JJ7rq2PeZxawlnXVk1eAbm1Zg5Cihsj627LChsbmafbz4gDOAzhaMTqeEISBW3fEi0ESRTYos1hYIsWF82+0qYB5xtCL+fMGXFubMfFI3fFyWTM8fCCk3jBSfiY2/X3TtyAeWn7xpflto7I82wvmsXAJyvn/Or9Cedzn8uHHkfveRzdVW3spHF17acMd+Nxz5NI8qqhJ5Uerxz2FZL3dZkasrGNxgCsVdL0Ys8H29lqkDypRzb7uh2UpvcdvDXtAGUTAmTtSrGpyovE4RsHHmHicJhYf34eGJaJw92JS1kJZsM1x+GY2+OYUjpW46uWbz93h5wxspljoa3bCPKi7cWSeAHyPZe7r8049hRTR9riyaKyAfRoQDWwcv9ZYCX3M9+mCjfFgWCzuMahZ+MdTVwmry+c62AmIafHB8zUksHphY29nKc2qysOIPZhFlHcGHF2Y0zmezvHb4or55OI2XzJVApEUYFjOzNO0hVxMOSeM+FeFvPVe4ccH6Tcj0Yc+2PenAwppUOwyfGKkoU7YL4ecPbAx6kleACEq1kEHp6n2eQOv/ErI2anHq9/QxGf22B8/FB2VIa3VkrTCrsrlGrRE0sXPan0eCWx31Bsu94+djv2Net3XCDpts94l1S0Y0mk6fvSkImXbrseygqkdpDaClyGifXfB2ndQ941RAtJOlLcLwV3D0ecBDGnwzEaSSmsBTJ3hpyaEfc3VvBQh8IuN6yyb6ps3ctN6bAYDm0Vu7KBbOkrZF086BQVw00KhCzGEfcPDzgfjqwUi7SSLMc3L7hz65A7n5lt4yhpbsnpM4ec3ppydjCmdBzeWOeWEGbDbYwmUHA85v6tQ+7dOGQxCMmUS+rY1OO4WBNv1kxWK/RMkoY+8XjIMh5wfzblNJ5w7kXMdchy45FmirOLAVnhsAgD0silHMu2wv9d55D7iyEHD128jayvuUBLm7GX+xo9kBzf921f+aUkXDbuLvu7PVHY2GkF3L0neuyiJ5UerzSunmHuEs1+7KWJr2wDtNvtu8VwbUZYKp7wv9t9ZVsH07ToDVZ2mzywKcuqENx7bcj96YjTcGwFH+tlTsi9Tcy9xYgkcykPJVmoSGt3VrPdTBRWWqXuFVIqt9YIk0wWK5xFAmeXDI9GcPOA09GYXwpusSRgWfksC5+j0Yrb8QV3XptzvLpgtlwyvUiYLFac3RgzjyPO4jGZ51E6DkfjIePHyTaluKh4eHPC/dkB705m3HMPODUjTjcRGsF3hI94y3uIV5akvs98FMFNWAYDzgYxp67ttniWD0ky+/3StSJdK04fhSwOPbKZIhn5hBT8cjrj3oMhs/etG7JRqLbX1lB6Bu+3SGbvKVTRyPiINm28DcSXT04odomlt1D20ZNKjx576BJF1z3WdZc9ObBs3WlNQN+2AdgOUIAN+pYN4RiCRJBFso3XNKQFpu5kKXlv4XK+GnB/YJuFNWRxnofcW4y4+2DIcunaVOWZgKHdJtcOpZF8loe8Gx0SzHKb/gu2Pa42pGHJqNYQ29wcc//wgLvBlHeKKfPNgMXaZ37pc/swoBxJPK+s1YMluVIkYcD5OOZ8OOLcj1j4IctgwPl4RJyurQjmeoMqK965fZN3pke86x7ybnnA3STm7sMRWgvK1yUy1Hjjcue3WKoB53LIuRlyuom4v4y493DIe18P222MNKRr64sqp5LQKbg7HzGfexzmorZCbHow1NI8Q4PzHRCfS0soehsjaxM3riCU/fvkVS1wfBp6UunRo8bVEjNXKSY/uW+zvcrNExlhXTdKs76J15S+aDXI8oGtf2nlYgJjRS83ksXK5/5oZM+llqc/S0LuPRzy4Osh///2zj62tbM84L/nnONjx3EcXyftvYVCO6AwTUyCcdUJaYLbDSSGEOwDMUBIMLEh8bFpQ2zrhASI/VMG2gRig6HBBuyjbNU2UClDG+OKtaIV3xUtbSnlrk1zc5PcxDdxHMdxzrM/3nPsY+c48c1N4vTm+UmWj895z+vXr5P38fM+X+XlgBlPCXMRxdwm9VZIreHclF/SrvFdrqc1FdAI85Sb61Tqa5TXGi6VyYkJ2oHPXLXCg1VXPnd2reSyAqzmqa3kqJRaeBNKeatJZaNBEHuftYKA+VKZucIks16ZMNiiHDYpF5sU261OJHsQRTw+XnU2kfYkM/UJHl+YYGa2SBRBsTBJcDKiXfApsEmIy5fWIGRJiyy1x1hcH+Pc+RKrD0xw831jNMoRzXGlMREx3/J4PHDfVTHfZrFWQNe9jvNFoS6UF5xhpTGpQISn9MSgFC85T6/+rc+EfvubkY0JFePYkpVFuT9hZZJbLC1MdtpLd3VftLMH34mHCboeY5GfPCc1YqBZguYENCYT24zTcgprwuRSwOyFMQrhpGsfR30v1grMPDHGDY/lKdV8zhUiZgsRhdwWtbWQxaU8iwt5mvg8tDxFUI2IJoTpQp1qYYzpwiqtIKARhjRyeeYKZR7xr2VmrcxcbZyVeo7apRyryyG1qSaNaq5jZ2l7Lr1/JMJcYZIZr8Ljm5OEsuUqOQZNikFSi8VN1jwTzG2WmF8fZ642zvxiAZ0PyW8I58KISIXGVI5yuEE52KDiN2lqQK1dYKWVp7aWZ36+wE2P5nnWd3PUqxEr00q9GuFtwUzgYlFKxTZLy875IflOwnXppKkHl6JHIidsipc8irXudmWipRh7w4SKcWy5/JT8288ldV762yU2l05usfg/zWt3Y1uS8+2waxhOUsYkmZRLywIUmG34fH8lh+cpQbx4rl3Kcd0TIdXzLmvudCXHTBxpX68HbC7nmFoOaE95zC0XqYyVCYtbzIcTFMJNiuXen+RLjDPXKjG/WqS2GlKr5VhfzlG9mGNuYYyZ6gTTlSnaJc/VWYm28IiY90rMbJY5V5ukkGtTLTRphx5Nb7NbowVY2hqj3g5ptn1amx7NpsdEnPl3CXioETB/scDTrm1warJBq+gTqXTypzU2AnTdI3A5IQnXhdIyBJse7VxAYyJiaTyk3faorwacrPvOVrUWG+DjDDTOyUKQyJ0v1ohT2Xe/o/SWZ/p7tWDH3TGhYhw79roPnrWQuBT6XcHittDSv4i1q+G06bGvJDEvyXHifuz6BZA4saUTGpUF33kuxd5LJxoe1bmAyrxPuC5MP+m8uRbXPcYaPlOrLtVIUBbm5guUx8ddZLl0JyCpE1/0N6lvhcytjbN4qcDSUsjmco7p+RyVBZ/HThR4vDpBOd+iVfAp+01KfotQ28xHJWbXnK2jkN+iNekTlYRS0OoIlIhe4VBvBGxdclkGKvPOlbpxIUdjosBDNwW0bvDwrnFjXWm6hJwr9RyFdY+wGRdbiwVxoe62EOsVn3o5Ry0SJmpBnG5FOhHwiTtwOxRaRfAiF1eUCJbs77z7bN5ew2FCxTB2YbdKlWk+IP3X+9N59Lot9xrnt9trgpbQKroaMO3QpzkeC5WCEDa92LPJ9VG54BGuh1Tmg44LbdAC/zmwvpBntlQkipw9JnkuFTYpj7UohS2a7YDFlTGWak6gVOdzHaHVHA85NzFO4EesVEMqhQ0quSZFb5PZ5gRL9QKN9YD2locnSjvyKIZOpUhyRa6sh9SbOeqNgLm5As84F/LMB3NU5jwak0r9RET9REQrX2AmjAj8OLVKw92zuJjnugs5F0jaSGYosUm5QNNyNWAFXO2TmjPQuyDGrn2rUHffm9/qaihpB4zke8t+Ng1lN0yoGMYAsgqCpWu3ZKU4z2qXRN0P0pDS96SFSjefmNAOXQGx5rjGRn3njlyoex2bQbguVOYA/FgIubZBW7h2MWQ2UJpNn3ZbOuVxK5VNqpUNqhMbtLeEpZU8SxdDTsYCpXrepSyJ/Byt/BiPRMLKWki1vEF1okkp3GR+daxTITEIIlotj0YzIMxFeJ7Gebeg3nCVMuv1gKkn8lz/cMj1D/hUZ4T6FNSnPFauiWiHyrmcMhO4rb56PaCx5nNiwWlNpWWnXaQX/HbeozztU55yE1he8ikt+z0p6tNu4YVVCDahdLE3F1zvj4DjncJ+r5hQMYzL4HJS8ffTr8WkSaeIca+7C124DqWLgrfl9RQTAzoLZiK4eu+XTnqZU+dyeFtQW/Fp55TIU7ZySrOwRXPDpzXm0WwF1Go5pi6EnDqXo7zoUbngIsydbSjEi4SFFZ+l6ZBqNU+puMlSLc/SUsjYQo7NnLI6FpEfbxOGLmI+TkvGykpAfiVgcjng2icCSsteLBBiDWIVwCVzrCwGPDnltvPyKwHXXHLnKhf8jkBJC5XCqlBeFK4dy1Fc9Sgtd1PVJ8W0ujndsr6vwTaT/u/NhMzOmFAxjCHoT1CZPj9MuyxPs/T59LXkXCJYkjxk4brQDpOKle4eF+Ut27Zp0gQtOPUTtxiXT/o0JiKaxYjGxBZrYwHF4hatTZ/mhs/apRxPn3UJMEtLzs02EWiJ/aKy4LN0MsfF6ZC5SptcLWBqOaC85ARWsxjRLAa0Ck6oJEO6bjHntqguep3qicnnTPoO113sSGXBZ6XqhEp5yfVdudAVFJ3Fv921RyUuw6Vl6SaDTOXwSjtPAGhfOeqsmiiDvjdjMCZUDGNI9lLnZbfSylnn08GXaaN++lf0oAjv3n7cs2w520GyhVZY82iORxRX3SK8CHie0mgEVBdyVM8HVJ90+a+StCXtUCiOeZ1YmshzS0d9U5wGseBTXvTjLbootv24raxW3pVnLqxJbDhPJWxcl202pULdBSyWLjnbUGXBCZRO1cWa9KRMSbScyE+0udRW10ZvzZMkEzWARNuTimYFOBqXhwkVwzhkdvr1m2g6ieBI2rZDt0D2k46riAK22WS8Noi6hbo1Frsrx3VC2qHLP7a4JcwDsubzrNmA6qxH5bz0LMrJo1B3wiVxHAg2xRnzLzjbC+C20kouar1+IqJRjmhMRIRNz5VkbsaxI0n+tI1kXtxncFqGR6nmEWxK3LdPecEFJxbq250fuvMhna3B9BxluQaL9gakJt/Nbt+PsTMmVAzjABlGa8naQuve49K5QLYtoH9bJ/JjG0UqxYhELv9Y8RKAFy+cEvfX9RQrNDyq5wNKS90svYnQChvObuEWbK/Td3NcOgKlcj5Og1J0FTGbJaedNMqxZhQnbSxe8rrFrzbo8b6KYq2jtCxU5n2CllBe9DrR7okQ6tfS0hpHOuA0PUcJnfnX7d+FCZIrx4SKYRxxXFqXXkM+EOcQ6z7ShceStk5gODdaJxAkfqTbBIRNl3SxciGJLu/VAsJ1Z9fxthL7hPM6a47Hxvx5obwQu/euJ+UBnCBzjgVez3ZXlsaRUFoS2vlEcDmtqljr5lDLuif5LDtnl+4VGOlXg2xhxuVjQsUwDoksraX/eFu7zrFr9L6gV7ikq1YGLe0JpuwsvOp+rRd9od+GAF7ndbApcdyGZOa5CjagQHdxTgzkiUE/bKTjPbq2ksQTLX0+Xeyq354RNpy3WzK2RENJtvOyGOTZtVOw4nUvgjdkzrVxJZhQMYwRksSmDJv6IxEevdrIzvdJ1DVWh+v97y+0xtyje85toaVT/Hfev+Nt5WrGJLaR/gU9HdSZbLVlORf0CpVUUs51J0zc6+3CoTcPW6/m1e89lz5vhveDx4SKYYyItDtx8npYwTLoF3h6cU8WXKE3ej9NO+x6hkE33qUdusUhytAAEmFRWJVtgify4205thcv69+WG0Riw+lP4JnOyZX+vLDdDrV9bk2wHBYHJlRE5DPAq4B5VX1+xvUzwBeBn8an/k1VPygiBeAbQD4e3x2q+v74nncBfwA8G7hGVRfj8wJ8FHgl0ADeoqrfPajPZhj7QTq9/uUsdFmxLd1j7dFGIl9RehfytIBIXHGTjMrO84qOAX2bE0C8vZY+n7WF1bknIHNLLi0g+rfaBrn59ntw7UQyF73CzITJYXCQmsrfAx8HPrdDm/9V1Vf1ndsAfllV6yKSA+4Wka+o6r3APcCdwNm+e34VuCl+/CLwifjZMI4kvfv3l7/Y9ddH77e99KeLGbRFlAggV1Ssa+dIazZJ+v92mLLlbHRdmNO2jn6h0ga8dAqUPs+tLJItvn533+5nzxaq2X31tkvP+9mzO95q7JEDEyqq+g0RuXEP9ykQJ6kmFz80vvY9AKeY9PAa4HPxvfeKSEVErlPV83scvmEceXb7tZ4mve3Tb3NIayBJ3Zft79W15WRtaw3SKtK2laxrvRqUdgRYuu+knk3/eIyjyahtKi8WkR8As8B7VPUBABHxge8AzwH+SlXv26WfpwNPpF7PxOdMqBhXHemI+71sm6Wj15MtqkFZkvvfNy0Asmwl/WNyAmX7+2a5+SaBh1lCa9A95rF19BD34/6AOneayp0DbCplIIq3uV4JfFRVb+prUwH+Hfg9Vf1h6vw54HTKpnIncJuq3h2//hrwJ6r67Yz3fRvwNoCTJ0++6Pbbb9+Pj3po1Ot1SqXSqIdxJDkOc3P+O+45+a8dRqTkr6+zMdOdl/R/vHrxI+5I1HmLJcdo9nto+s21O5a+Xbjtb5hi0Nh360Nw7sCDSOYoi/R9x+HvZS8MMy+33HLLd1T1dNa1kWkqqrqSOr5LRP5aRKYTQRGfr4nI14FXAD/M6ifmSeAZqdfXx+ey3vdTwKcATp8+rWfOnNn7hxgBZ8+e5ak25sPiOMzNB25xzzulEum/9ryPnOXh95zJ7C+xlXSSV7b6t7MG2zPSpLfWLqc/2Fvg4Rt2+i18Zrjkn8fh72UvXOm8jEyoiMgp4IKqqojcjIt0uigi1wCbsUAZA14OfGiX7r4EvEtEbscZ6C+ZPcW4mtndQN29ng7yy1ps0wkd3b2D+09sHgn9nlvphI2D4lCy2Ms21iBB9AG1bbFRcpAuxf8MnAGmRWQGeD/O6I6qfhJ4LfB2EWkD68DrYwFzHfDZ2K7iAf+iqnfGff4+8MfAKeB+EblLVX8HuAvnTvwozqX4tw/qcxnGUWdYO0taOAStnRf89AKeNqan++oGL8qumtR+GtotPf3R4iC9v96wy/WP41yO+8/fD7xwwD0fAz6WcV6Bd+5tpIbx1GEvv8CzXGd3q2C50/umBUw6QLG3XV/SzL713oIQr14O1FB/1BGRBeD/Rj2Oy2QaVwLD2I7NTTY2L9nYvGQzzLzcoKrXZF041kLlqYiIfHuQ18Vxx+YmG5uXbGxesrnSefH2czCGYRjG8caEimEYhrFvmFB56vGpUQ/gCGNzk43NSzY2L9lc0byYTcUwDMPYN0xTMQzDMPYNEyqGYRjGvmFC5YgjIlUR+S8R+XH8fCKjzQtE5Jsi8oCI3C8ivzWKsR4GIvIKEXlYRB4VkVszrudF5Avx9fv2Un7hqcgQ8/JuEXkw/vv4mojcMIpxjoLd5ibV7jdFREXkWLgZDzMvIvK6+O/mARH5p6E6VlV7HOEH8OfArfHxrcCHMto8F7gpPn4aLuV/ZdRjP4C58IGfAM8CQuAHwM/1tXkH8Mn4+PXAF0Y97iMyL7cAxfj47cdhXoadm7jdBK7i7L24DOgjH/uo5wVX9PB7wIn49bXD9G2aytHnNcBn4+PPAr/W30BVH1HVH8fHs8A8kBnt+hTnZuBRVX1MVVvA7bj5SZOerzuAX5GMqm5XGbvOi6p+XVUb8ct7cZm8jwPD/M0A/BkucW3zMAc3QoaZl9/F1bNaBlDV+WE6NqFy9Dmp3YzLc8DJnRrHGZ9D3K+Qq41Bxdgy26hqG7gETB3K6EbHMPOS5q3AVw50REeHXedGRH4BeIaqfvkwBzZihvmbeS7wXBG5R0TuFZFXDNPxqCs/GoCI/Dcu83I/702/UFUVkYE+4HGG588Db1bVaH9HaVwNiMibgNPAS0c9lqOAiHjAXwBvGfFQjiIBbgvsDE6z/YaI/Lyq1na7yRgxqvqyQddE5IKIXKeq52OhkamCxpU0vwy8V1XvPaChjpphirElbWZEJAAmgYuHM7yRMVSROhF5Ge6HyktVdeOQxjZqdpubCeD5wNl4l/QU8CURebVmVI69ihjmb2YGuE9VN4GfisgjOCHzrZ06tu2vo8+XgDfHx28GvtjfQERCXNnlz6nqHYc4tsPmW8BNIvIz8Wd+PW5+0qTn67XA/2hsZbyK2XVeROSFwN8Arx52b/wqYce5UdVLqjqtqjeq6o04e9PVLlBguP+l/8BpKYjING477LHdOjahcvS5DXi5iPwYeFn8GhE5LSJ/G7d5HfAS4C0i8v348YKRjPYAiW0k7wK+CvwIV8DtARH5oIi8Om72aWBKRB4F3o3zmLuqGXJePgyUgH+N/z76F5CrkiHn5tgx5Lx8FVeN90Hg68AfqequWr+laTEMwzD2DdNUDMMwjH3DhIphGIaxb5hQMQzDMPYNEyqGYRjGvmFCxTAMw9g3TKgYxgEjIhUReceAazeKyLqIfH+Pff+hiDwuIh+/okEaxj5hQsUwDp4KLnvyIH6iqi/YS8eq+pfA+/Zyr2EcBCZUDOPguQ14dhx0+OGdGsaay0Mi8o8i8iMRuUNEivG121I1UT5yKCM3jMvEcn8ZxsFzK/D8y9BGnge8VVXvEZHPAO8Qkb8Dfh342TixaOVghmoYV4ZpKoZx9HhCVe+Jj/8B+CVcCv8m8GkR+Q2gMehmwxglJlQM4+jRnztJ41xNN+MKj70K+M9DH5VhDIFtfxnGwbOKS7E+LM8UkRer6jeBNwJ3i0gJVw74LhG5hyGyxRrGKDBNxTAOmDiz6z0i8sPdDPUxDwPvFJEfASeAT+CE0p0icj9wNy4Ds2EcOUxTMYxDQFXfeBnN26r6pr5zDdz2l2EcaUxTMYzRsgVMXknwI/CnwMp+Dsow9orVUzEMwzD2DdNUDMMwjH3DhIphGIaxb5hQMQzDMPYNEyqGYRjGvmFCxTAMw9g3/h8dMCRu35JK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253967" y="1136631"/>
            <a:ext cx="4572032" cy="1000132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kern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6974" y="2422515"/>
            <a:ext cx="1428760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Measured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22" y="2422515"/>
            <a:ext cx="1428760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OCELOT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3518" y="2422515"/>
            <a:ext cx="1500198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ELEGANT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6183320" y="636565"/>
            <a:ext cx="3786214" cy="150019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Despite small differences between the simulated results and the measurements, there is decent agreement.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Perhaps we could expect to reproduce the beam chirp better if we have an accurate injector bunch...</a:t>
            </a:r>
            <a:endParaRPr lang="en-US" sz="13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Qualitatively, ELEGANT can reproduce the chirp in the bunch better than OCELOT.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404" y="1136631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By reading in the lattice corresponding to a measurement, we can compare the output between codes and measurements.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The injector bunch properties were assumed based on previous simulations.</a:t>
            </a:r>
            <a:endParaRPr lang="en-US" sz="1400" kern="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39" name="Picture 15" descr="E:\ADB\fomo\output\test\lps_ocelot_0.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14" y="4851407"/>
            <a:ext cx="3140739" cy="2039941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2844901"/>
            <a:ext cx="3143272" cy="200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86" y="2825181"/>
            <a:ext cx="3228383" cy="20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E:\ADB\fomo\output\test\lps_elegant_0.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62" y="4851407"/>
            <a:ext cx="3070934" cy="2016959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14" y="2829819"/>
            <a:ext cx="3128971" cy="20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FEL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1279507"/>
            <a:ext cx="4357718" cy="471490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Simulations can be run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locally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or executed on a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cluster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en-GB" sz="1400" b="1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File transfer 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between a local PC and the cluster, and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execution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of the GENESIS simulation,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is automatic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en-US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By reading in the lattice and seed laser settings,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GENESIS input and lattice files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are generated. </a:t>
            </a:r>
          </a:p>
          <a:p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E-beam input: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Generate GENESIS beam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internally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Use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average e-beam properties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Load in the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particle distribution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Interleaving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GENESIS with OCELOT/ELEGANT to simulate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CSR/LSC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in chicanes and drifts.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The separate lattices and input files can be generated, but....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Loading an SDDS file is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not adequate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!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converter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 has been written to convert output from ELEGANT to GENESIS.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u="sng" kern="0" dirty="0" smtClean="0">
                <a:solidFill>
                  <a:schemeClr val="tx1"/>
                </a:solidFill>
                <a:latin typeface="Garamond" pitchFamily="18" charset="0"/>
              </a:rPr>
              <a:t>In progress</a:t>
            </a: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: converting from GENESIS to ELEGANT (currently very slow).</a:t>
            </a:r>
          </a:p>
          <a:p>
            <a:pPr lvl="1">
              <a:buFont typeface="Wingdings" pitchFamily="2" charset="2"/>
              <a:buChar char="q"/>
            </a:pPr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1270" name="Picture 6" descr="E:\ADB\fomo\output\test\spect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0" y="850879"/>
            <a:ext cx="3305639" cy="24796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874" y="1136632"/>
            <a:ext cx="28730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8" y="3779837"/>
            <a:ext cx="4071966" cy="3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6" name="TextBox 5"/>
          <p:cNvSpPr txBox="1"/>
          <p:nvPr/>
        </p:nvSpPr>
        <p:spPr>
          <a:xfrm>
            <a:off x="682594" y="1493821"/>
            <a:ext cx="9001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Improve </a:t>
            </a: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code switching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in FEL section. 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Injector simulation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 in GPT.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All polarisation states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available in GENESIS.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Check that </a:t>
            </a: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all FEL schemes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 work as expected.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Set up </a:t>
            </a: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optimisation of FEL parameters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Enable jitter studies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(possible in principle now....).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Load more REALTA </a:t>
            </a: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file types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(more parameter scans).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Adapt OCELOT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to do seeded FEL simulations???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Photon transport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 to </a:t>
            </a:r>
            <a:r>
              <a:rPr lang="en-GB" sz="1600" kern="0" dirty="0" err="1" smtClean="0">
                <a:solidFill>
                  <a:schemeClr val="tx1"/>
                </a:solidFill>
                <a:latin typeface="Garamond" pitchFamily="18" charset="0"/>
              </a:rPr>
              <a:t>beamlines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6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600" b="1" kern="0" dirty="0" smtClean="0">
                <a:solidFill>
                  <a:schemeClr val="tx1"/>
                </a:solidFill>
                <a:latin typeface="Garamond" pitchFamily="18" charset="0"/>
              </a:rPr>
              <a:t>Check that everything works </a:t>
            </a:r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on Mac (only tested on Windows and CR Linux machines).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E7E1-5C16-6B75-9198-A3D7CF646A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7EBCCB-5CF4-7B43-9BC3-2846840463F5}" type="slidenum">
              <a:rPr lang="it-IT" altLang="it-IT" smtClean="0"/>
              <a:pPr/>
              <a:t>2</a:t>
            </a:fld>
            <a:endParaRPr lang="it-IT" alt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7824" y="161959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</a:rPr>
              <a:t>Goals and Current Status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Simulation Procedure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Simulation Database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</a:rPr>
              <a:t>First Results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</a:rPr>
              <a:t>Future Work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03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1993887"/>
            <a:ext cx="6500858" cy="2143140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latin typeface="Garamond" pitchFamily="18" charset="0"/>
              </a:rPr>
              <a:t>General requirements</a:t>
            </a:r>
            <a:r>
              <a:rPr lang="en-GB" sz="1300" kern="0" dirty="0" smtClean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Allow configuration of all machine parameters.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Read the lattice:</a:t>
            </a:r>
          </a:p>
          <a:p>
            <a:pPr lvl="1"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From a lattice file.</a:t>
            </a:r>
          </a:p>
          <a:p>
            <a:pPr lvl="1"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Live from the control system.</a:t>
            </a:r>
          </a:p>
          <a:p>
            <a:pPr lvl="1"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From a measurement file. </a:t>
            </a:r>
          </a:p>
          <a:p>
            <a:pPr lvl="1"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Custom setups.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Save parameters to a database and a common location. 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Scan single parameters. 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Optimise parameters.</a:t>
            </a:r>
            <a:endParaRPr lang="en-GB" sz="1300" kern="0" dirty="0" smtClean="0">
              <a:latin typeface="Garamond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24CB0-5AA1-6C45-2AD1-CF03233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79" y="179438"/>
            <a:ext cx="7128545" cy="936104"/>
          </a:xfrm>
        </p:spPr>
        <p:txBody>
          <a:bodyPr/>
          <a:lstStyle/>
          <a:p>
            <a:r>
              <a:rPr lang="en-US" dirty="0" smtClean="0"/>
              <a:t>Goals and Current Status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E7E1-5C16-6B75-9198-A3D7CF646A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7EBCCB-5CF4-7B43-9BC3-2846840463F5}" type="slidenum">
              <a:rPr lang="it-IT" altLang="it-IT" smtClean="0"/>
              <a:pPr/>
              <a:t>3</a:t>
            </a:fld>
            <a:endParaRPr lang="it-IT" altLang="it-IT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1187549"/>
            <a:ext cx="9358378" cy="571504"/>
          </a:xfrm>
          <a:prstGeom prst="roundRect">
            <a:avLst>
              <a:gd name="adj" fmla="val 6342"/>
            </a:avLst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 kern="0" dirty="0" smtClean="0">
                <a:latin typeface="Garamond" pitchFamily="18" charset="0"/>
              </a:rPr>
              <a:t>Goals</a:t>
            </a:r>
            <a:r>
              <a:rPr lang="en-GB" sz="1600" kern="0" dirty="0" smtClean="0">
                <a:latin typeface="Garamond" pitchFamily="18" charset="0"/>
              </a:rPr>
              <a:t>: Provide a start-to-end framework for performing simulations of the </a:t>
            </a:r>
            <a:r>
              <a:rPr lang="en-GB" sz="1600" kern="0" dirty="0" err="1" smtClean="0">
                <a:latin typeface="Garamond" pitchFamily="18" charset="0"/>
              </a:rPr>
              <a:t>linac</a:t>
            </a:r>
            <a:r>
              <a:rPr lang="en-GB" sz="1600" kern="0" dirty="0" smtClean="0">
                <a:latin typeface="Garamond" pitchFamily="18" charset="0"/>
              </a:rPr>
              <a:t> and FEL lines, and for storing the data in a standardised format in a common location.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4137027"/>
            <a:ext cx="6500858" cy="928694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latin typeface="Garamond" pitchFamily="18" charset="0"/>
              </a:rPr>
              <a:t>E-Beam</a:t>
            </a:r>
            <a:r>
              <a:rPr lang="en-GB" sz="1300" kern="0" dirty="0" smtClean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Include collective effects.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Generate initial bunch, or load from file (measured or simulated). 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Injector simulation.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4937" y="5070833"/>
            <a:ext cx="6527011" cy="1709400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FEL</a:t>
            </a:r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Send files to cluster and execute. 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Load electron beam profile.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Transition between GENESIS and OCELOT/ELEGANT for chicanes / drifts.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All polarisation states available. 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One4one simulations.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00B050"/>
                </a:solidFill>
                <a:latin typeface="Garamond" pitchFamily="18" charset="0"/>
              </a:rPr>
              <a:t> Two seeds available.</a:t>
            </a:r>
          </a:p>
          <a:p>
            <a:pPr>
              <a:buFont typeface="Wingdings" pitchFamily="2" charset="2"/>
              <a:buChar char="q"/>
            </a:pPr>
            <a:r>
              <a:rPr lang="en-GB" sz="1300" kern="0" dirty="0" smtClean="0">
                <a:solidFill>
                  <a:srgbClr val="FF0000"/>
                </a:solidFill>
                <a:latin typeface="Garamond" pitchFamily="18" charset="0"/>
              </a:rPr>
              <a:t> Exotic configurations (ultrafast polarisation switching, </a:t>
            </a:r>
            <a:r>
              <a:rPr lang="en-GB" sz="1300" kern="0" dirty="0" err="1" smtClean="0">
                <a:solidFill>
                  <a:srgbClr val="FF0000"/>
                </a:solidFill>
                <a:latin typeface="Garamond" pitchFamily="18" charset="0"/>
              </a:rPr>
              <a:t>attosecond</a:t>
            </a:r>
            <a:r>
              <a:rPr lang="en-GB" sz="1300" kern="0" dirty="0" smtClean="0">
                <a:solidFill>
                  <a:srgbClr val="FF0000"/>
                </a:solidFill>
                <a:latin typeface="Garamond" pitchFamily="18" charset="0"/>
              </a:rPr>
              <a:t> pulses....)</a:t>
            </a: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.</a:t>
            </a:r>
            <a:endParaRPr lang="en-US" sz="1300" kern="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6697" y="5925533"/>
            <a:ext cx="1214445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400" kern="0" dirty="0" smtClean="0">
                <a:solidFill>
                  <a:srgbClr val="00B050"/>
                </a:solidFill>
              </a:rPr>
              <a:t>Available</a:t>
            </a:r>
          </a:p>
          <a:p>
            <a:r>
              <a:rPr lang="en-GB" sz="1400" kern="0" dirty="0" smtClean="0">
                <a:solidFill>
                  <a:srgbClr val="FFC000"/>
                </a:solidFill>
              </a:rPr>
              <a:t>In progress</a:t>
            </a:r>
          </a:p>
          <a:p>
            <a:r>
              <a:rPr lang="en-GB" sz="1400" kern="0" dirty="0" smtClean="0">
                <a:solidFill>
                  <a:srgbClr val="FF0000"/>
                </a:solidFill>
              </a:rPr>
              <a:t>Not available</a:t>
            </a:r>
            <a:endParaRPr lang="en-GB" sz="1400" kern="0" dirty="0" smtClean="0">
              <a:solidFill>
                <a:schemeClr val="accent6"/>
              </a:solidFill>
            </a:endParaRPr>
          </a:p>
          <a:p>
            <a:endParaRPr lang="en-US" sz="14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6768503" y="1989934"/>
            <a:ext cx="3164485" cy="3776264"/>
          </a:xfrm>
          <a:prstGeom prst="roundRect">
            <a:avLst>
              <a:gd name="adj" fmla="val 6342"/>
            </a:avLst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 kern="0" dirty="0" smtClean="0">
                <a:latin typeface="Garamond" pitchFamily="18" charset="0"/>
              </a:rPr>
              <a:t>Motivations</a:t>
            </a:r>
            <a:r>
              <a:rPr lang="en-GB" sz="1600" kern="0" dirty="0" smtClean="0">
                <a:latin typeface="Garamond" pitchFamily="18" charset="0"/>
              </a:rPr>
              <a:t>: </a:t>
            </a:r>
            <a:endParaRPr lang="en-GB" sz="1600" kern="0" dirty="0">
              <a:latin typeface="Garamond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latin typeface="Garamond" pitchFamily="18" charset="0"/>
              </a:rPr>
              <a:t>It is hard to keep track of all your simulations and to store them logically.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latin typeface="Garamond" pitchFamily="18" charset="0"/>
              </a:rPr>
              <a:t>Interfacing between the machine and tracking codes is useful for benchmarking.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latin typeface="Garamond" pitchFamily="18" charset="0"/>
              </a:rPr>
              <a:t>Files are not often saved consistently and in a common format.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latin typeface="Garamond" pitchFamily="18" charset="0"/>
              </a:rPr>
              <a:t>Simulations are run differently by different people.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latin typeface="Garamond" pitchFamily="18" charset="0"/>
              </a:rPr>
              <a:t>Comparisons between codes can be laborious.</a:t>
            </a:r>
          </a:p>
        </p:txBody>
      </p:sp>
    </p:spTree>
    <p:extLst>
      <p:ext uri="{BB962C8B-B14F-4D97-AF65-F5344CB8AC3E}">
        <p14:creationId xmlns:p14="http://schemas.microsoft.com/office/powerpoint/2010/main" val="1136360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80" y="85170"/>
            <a:ext cx="6696744" cy="936104"/>
          </a:xfrm>
        </p:spPr>
        <p:txBody>
          <a:bodyPr/>
          <a:lstStyle/>
          <a:p>
            <a:r>
              <a:rPr lang="en-GB" dirty="0" smtClean="0"/>
              <a:t>Layout &amp; Codes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4</a:t>
            </a:fld>
            <a:endParaRPr lang="it-IT" altLang="it-IT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5422911"/>
            <a:ext cx="1928826" cy="1428760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INJECTOR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Photoemission from a cathode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3D space-charge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Up to 100MeV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Configuration fixed</a:t>
            </a:r>
            <a:endParaRPr lang="en-US" sz="1400" kern="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0" y="3779837"/>
            <a:ext cx="9787006" cy="14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2039916" y="5422911"/>
            <a:ext cx="4500594" cy="1428760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LINAC, BUNCH COMPRESSORS &amp; SPREADER</a:t>
            </a:r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0.1 – 1.8 </a:t>
            </a:r>
            <a:r>
              <a:rPr lang="en-GB" sz="1400" kern="0" dirty="0" err="1" smtClean="0">
                <a:solidFill>
                  <a:schemeClr val="tx1"/>
                </a:solidFill>
                <a:latin typeface="Garamond" pitchFamily="18" charset="0"/>
              </a:rPr>
              <a:t>GeV</a:t>
            </a:r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LSC, CSR, wakes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Laser heater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Configuration changes often</a:t>
            </a:r>
            <a:endParaRPr lang="en-US" sz="1400" kern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6540511" y="5422911"/>
            <a:ext cx="3071834" cy="1428760"/>
          </a:xfrm>
          <a:prstGeom prst="roundRect">
            <a:avLst>
              <a:gd name="adj" fmla="val 6342"/>
            </a:avLst>
          </a:prstGeom>
          <a:noFill/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kern="0" dirty="0" smtClean="0">
                <a:solidFill>
                  <a:schemeClr val="tx1"/>
                </a:solidFill>
                <a:latin typeface="Garamond" pitchFamily="18" charset="0"/>
              </a:rPr>
              <a:t>FEL</a:t>
            </a:r>
            <a:endParaRPr lang="en-GB" sz="14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Two lines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Seeded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HGHG or EEHG (or both)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Dispersive sections</a:t>
            </a:r>
          </a:p>
          <a:p>
            <a:pPr>
              <a:buFont typeface="Wingdings" pitchFamily="2" charset="2"/>
              <a:buChar char="q"/>
            </a:pPr>
            <a:r>
              <a:rPr lang="en-GB" sz="1400" kern="0" dirty="0" smtClean="0">
                <a:solidFill>
                  <a:schemeClr val="tx1"/>
                </a:solidFill>
                <a:latin typeface="Garamond" pitchFamily="18" charset="0"/>
              </a:rPr>
              <a:t>Configuration changes often</a:t>
            </a:r>
            <a:endParaRPr lang="en-US" sz="1400" kern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325404" y="1422383"/>
            <a:ext cx="8429684" cy="2000264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A brief introduction to FERMI: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Two seeded FEL lines.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HGHG on both lines.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Currently being upgraded to enable EEHG.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Energy up to 1.5 </a:t>
            </a:r>
            <a:r>
              <a:rPr lang="en-GB" sz="1800" kern="0" dirty="0" err="1" smtClean="0">
                <a:solidFill>
                  <a:schemeClr val="tx1"/>
                </a:solidFill>
                <a:latin typeface="Garamond" pitchFamily="18" charset="0"/>
              </a:rPr>
              <a:t>GeV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1.8 </a:t>
            </a:r>
            <a:r>
              <a:rPr lang="en-GB" sz="1800" kern="0" dirty="0" err="1" smtClean="0">
                <a:solidFill>
                  <a:schemeClr val="tx1"/>
                </a:solidFill>
                <a:latin typeface="Garamond" pitchFamily="18" charset="0"/>
              </a:rPr>
              <a:t>GeV</a:t>
            </a: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 after upgrade.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50 Hz.</a:t>
            </a:r>
          </a:p>
          <a:p>
            <a:pPr lvl="1"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88382" y="1098199"/>
            <a:ext cx="2304256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ELEGANT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88382" y="2020921"/>
            <a:ext cx="2304256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OCELOT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88382" y="2943643"/>
            <a:ext cx="2304256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All other codes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416221" y="1207136"/>
            <a:ext cx="1571636" cy="37682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Base lattice</a:t>
            </a:r>
            <a:endParaRPr lang="en-US" sz="1600" kern="0" dirty="0" smtClean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416221" y="2146655"/>
            <a:ext cx="1571636" cy="37682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Manipulate</a:t>
            </a:r>
            <a:endParaRPr lang="en-US" sz="1600" kern="0" dirty="0" smtClean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416221" y="3059341"/>
            <a:ext cx="1571636" cy="37682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 smtClean="0">
                <a:solidFill>
                  <a:schemeClr val="tx1"/>
                </a:solidFill>
                <a:latin typeface="Garamond" pitchFamily="18" charset="0"/>
              </a:rPr>
              <a:t>Convert</a:t>
            </a:r>
            <a:endParaRPr lang="en-US" sz="1600" kern="0" dirty="0" smtClean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408464" y="1741141"/>
            <a:ext cx="216024" cy="2797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408464" y="2663863"/>
            <a:ext cx="216024" cy="2797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5</a:t>
            </a:fld>
            <a:endParaRPr lang="it-IT" alt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688" y="1779573"/>
            <a:ext cx="6704937" cy="41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0" y="2136763"/>
            <a:ext cx="3254362" cy="3429024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This is how the simulation is set up:</a:t>
            </a:r>
          </a:p>
          <a:p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Input distribution.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Start &amp; end locations.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FEL scheme.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Lattice parameters.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Collective effects.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Track / Scan / Optimise.</a:t>
            </a:r>
          </a:p>
          <a:p>
            <a:pPr>
              <a:buFont typeface="Wingdings" pitchFamily="2" charset="2"/>
              <a:buChar char="q"/>
            </a:pPr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Comments / Tags</a:t>
            </a:r>
          </a:p>
          <a:p>
            <a:pPr>
              <a:buFont typeface="Wingdings" pitchFamily="2" charset="2"/>
              <a:buChar char="q"/>
            </a:pPr>
            <a:endParaRPr lang="en-GB" sz="1800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en-GB" sz="1800" kern="0" dirty="0" smtClean="0">
                <a:solidFill>
                  <a:schemeClr val="tx1"/>
                </a:solidFill>
                <a:latin typeface="Garamond" pitchFamily="18" charset="0"/>
              </a:rPr>
              <a:t>Other parameters are configured in the “Expert” tab.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97238" y="2065325"/>
            <a:ext cx="3286148" cy="1428760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83386" y="2685448"/>
            <a:ext cx="3317262" cy="308571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92174" y="2387065"/>
            <a:ext cx="1611289" cy="285752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97238" y="3494085"/>
            <a:ext cx="4857784" cy="1428760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83386" y="3208333"/>
            <a:ext cx="3317262" cy="189385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83386" y="2994019"/>
            <a:ext cx="3317262" cy="211194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97237" y="4922845"/>
            <a:ext cx="6683387" cy="428628"/>
          </a:xfrm>
          <a:prstGeom prst="rect">
            <a:avLst/>
          </a:prstGeom>
          <a:noFill/>
          <a:ln w="1524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Simulation Procedure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>
                <a:solidFill>
                  <a:schemeClr val="tx1"/>
                </a:solidFill>
              </a:rPr>
              <a:pPr/>
              <a:t>6</a:t>
            </a:fld>
            <a:endParaRPr lang="it-IT" altLang="it-IT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528" y="1636697"/>
            <a:ext cx="2357454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Define beam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25734" y="1636697"/>
            <a:ext cx="2214578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Define lattice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54626" y="1636697"/>
            <a:ext cx="2214578" cy="64294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E-beam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397766" y="2351077"/>
            <a:ext cx="2682859" cy="64294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Collective effects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469204" y="3065457"/>
            <a:ext cx="2611421" cy="64294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Simulation type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39982" y="2851143"/>
            <a:ext cx="3643338" cy="42862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Run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e-beam simulation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97172" y="4922845"/>
            <a:ext cx="3071834" cy="428628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Run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FEL simulation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754956" y="4637093"/>
            <a:ext cx="2214578" cy="785818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Use e-beam profile?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6842" y="3994151"/>
            <a:ext cx="3714776" cy="50006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Num.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articles and bins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897436" y="3851275"/>
            <a:ext cx="2143140" cy="642942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Time window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68412" y="5708663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Add to database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54560" y="5708663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Send to storage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7" name="Elbow Connector 26"/>
          <p:cNvCxnSpPr>
            <a:stCxn id="10" idx="2"/>
            <a:endCxn id="15" idx="1"/>
          </p:cNvCxnSpPr>
          <p:nvPr/>
        </p:nvCxnSpPr>
        <p:spPr bwMode="auto">
          <a:xfrm rot="16200000" flipH="1">
            <a:off x="1557709" y="2083184"/>
            <a:ext cx="785818" cy="117872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Elbow Connector 29"/>
          <p:cNvCxnSpPr>
            <a:stCxn id="12" idx="2"/>
            <a:endCxn id="15" idx="3"/>
          </p:cNvCxnSpPr>
          <p:nvPr/>
        </p:nvCxnSpPr>
        <p:spPr bwMode="auto">
          <a:xfrm rot="5400000">
            <a:off x="5879709" y="2583251"/>
            <a:ext cx="785818" cy="17859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Elbow Connector 29"/>
          <p:cNvCxnSpPr>
            <a:endCxn id="15" idx="0"/>
          </p:cNvCxnSpPr>
          <p:nvPr/>
        </p:nvCxnSpPr>
        <p:spPr bwMode="auto">
          <a:xfrm rot="16200000" flipH="1">
            <a:off x="3861586" y="2351077"/>
            <a:ext cx="571503" cy="42862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Elbow Connector 38"/>
          <p:cNvCxnSpPr>
            <a:endCxn id="16" idx="1"/>
          </p:cNvCxnSpPr>
          <p:nvPr/>
        </p:nvCxnSpPr>
        <p:spPr bwMode="auto">
          <a:xfrm rot="16200000" flipH="1">
            <a:off x="182528" y="2422515"/>
            <a:ext cx="2857520" cy="2571768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15" idx="2"/>
          </p:cNvCxnSpPr>
          <p:nvPr/>
        </p:nvCxnSpPr>
        <p:spPr bwMode="auto">
          <a:xfrm rot="16200000" flipH="1">
            <a:off x="3551205" y="4090217"/>
            <a:ext cx="1638737" cy="178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Elbow Connector 61"/>
          <p:cNvCxnSpPr>
            <a:stCxn id="18" idx="2"/>
          </p:cNvCxnSpPr>
          <p:nvPr/>
        </p:nvCxnSpPr>
        <p:spPr bwMode="auto">
          <a:xfrm rot="16200000" flipH="1">
            <a:off x="2325668" y="4422779"/>
            <a:ext cx="500066" cy="642942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Elbow Connector 73"/>
          <p:cNvCxnSpPr/>
          <p:nvPr/>
        </p:nvCxnSpPr>
        <p:spPr bwMode="auto">
          <a:xfrm rot="10800000" flipV="1">
            <a:off x="6183320" y="2422515"/>
            <a:ext cx="1285884" cy="50006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Elbow Connector 75"/>
          <p:cNvCxnSpPr/>
          <p:nvPr/>
        </p:nvCxnSpPr>
        <p:spPr bwMode="auto">
          <a:xfrm rot="10800000">
            <a:off x="6183320" y="3208333"/>
            <a:ext cx="1285884" cy="214314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Elbow Connector 79"/>
          <p:cNvCxnSpPr/>
          <p:nvPr/>
        </p:nvCxnSpPr>
        <p:spPr bwMode="auto">
          <a:xfrm rot="10800000" flipV="1">
            <a:off x="5969006" y="3708399"/>
            <a:ext cx="1571638" cy="1285884"/>
          </a:xfrm>
          <a:prstGeom prst="bentConnector3">
            <a:avLst>
              <a:gd name="adj1" fmla="val 39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Elbow Connector 90"/>
          <p:cNvCxnSpPr>
            <a:endCxn id="16" idx="3"/>
          </p:cNvCxnSpPr>
          <p:nvPr/>
        </p:nvCxnSpPr>
        <p:spPr bwMode="auto">
          <a:xfrm rot="5400000">
            <a:off x="5576097" y="3315490"/>
            <a:ext cx="2214578" cy="142876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Elbow Connector 107"/>
          <p:cNvCxnSpPr/>
          <p:nvPr/>
        </p:nvCxnSpPr>
        <p:spPr bwMode="auto">
          <a:xfrm rot="10800000" flipV="1">
            <a:off x="182528" y="3279771"/>
            <a:ext cx="3429024" cy="571504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hape 110"/>
          <p:cNvCxnSpPr>
            <a:endCxn id="24" idx="1"/>
          </p:cNvCxnSpPr>
          <p:nvPr/>
        </p:nvCxnSpPr>
        <p:spPr bwMode="auto">
          <a:xfrm rot="16200000" flipH="1">
            <a:off x="-263959" y="4297762"/>
            <a:ext cx="2178859" cy="128588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/>
          <p:nvPr/>
        </p:nvCxnSpPr>
        <p:spPr bwMode="auto">
          <a:xfrm>
            <a:off x="5183188" y="3279771"/>
            <a:ext cx="2000264" cy="50006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/>
          <p:nvPr/>
        </p:nvCxnSpPr>
        <p:spPr bwMode="auto">
          <a:xfrm rot="5400000">
            <a:off x="6219039" y="4744250"/>
            <a:ext cx="192882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3505189" y="552927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 rot="5400000">
            <a:off x="5362577" y="552927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 rot="5400000">
            <a:off x="5254626" y="4708531"/>
            <a:ext cx="42862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/>
          <p:cNvCxnSpPr/>
          <p:nvPr/>
        </p:nvCxnSpPr>
        <p:spPr bwMode="auto">
          <a:xfrm rot="10800000">
            <a:off x="5969006" y="5280035"/>
            <a:ext cx="178595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3040048" y="2422515"/>
            <a:ext cx="285752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Elbow Connector 131"/>
          <p:cNvCxnSpPr/>
          <p:nvPr/>
        </p:nvCxnSpPr>
        <p:spPr bwMode="auto">
          <a:xfrm rot="10800000" flipV="1">
            <a:off x="253966" y="2565391"/>
            <a:ext cx="2928958" cy="2714644"/>
          </a:xfrm>
          <a:prstGeom prst="bentConnector3">
            <a:avLst>
              <a:gd name="adj1" fmla="val 9962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/>
          <p:cNvCxnSpPr/>
          <p:nvPr/>
        </p:nvCxnSpPr>
        <p:spPr bwMode="auto">
          <a:xfrm>
            <a:off x="253966" y="5280035"/>
            <a:ext cx="264320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5183188" y="4779969"/>
            <a:ext cx="4897437" cy="22145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183188" y="1208069"/>
            <a:ext cx="4897437" cy="35719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1208069"/>
            <a:ext cx="5183188" cy="57864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24CB0-5AA1-6C45-2AD1-CF03233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79" y="179438"/>
            <a:ext cx="7128545" cy="936104"/>
          </a:xfrm>
        </p:spPr>
        <p:txBody>
          <a:bodyPr/>
          <a:lstStyle/>
          <a:p>
            <a:r>
              <a:rPr lang="en-US" dirty="0" smtClean="0"/>
              <a:t>Input Distribution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E7E1-5C16-6B75-9198-A3D7CF646A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7EBCCB-5CF4-7B43-9BC3-2846840463F5}" type="slidenum">
              <a:rPr lang="it-IT" altLang="it-IT" smtClean="0"/>
              <a:pPr/>
              <a:t>7</a:t>
            </a:fld>
            <a:endParaRPr lang="it-IT" altLang="it-IT"/>
          </a:p>
        </p:txBody>
      </p:sp>
      <p:sp>
        <p:nvSpPr>
          <p:cNvPr id="19" name="TextBox 18"/>
          <p:cNvSpPr txBox="1"/>
          <p:nvPr/>
        </p:nvSpPr>
        <p:spPr>
          <a:xfrm>
            <a:off x="5468940" y="1279507"/>
            <a:ext cx="2714644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SIMULATED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0378" y="4994283"/>
            <a:ext cx="2910315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USER-GENERATED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470" y="1279507"/>
            <a:ext cx="285752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MEASURED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16386" name="Picture 2" descr="E:\ADB\convert_lps\lps_measu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44" y="3065457"/>
            <a:ext cx="2240445" cy="1449374"/>
          </a:xfrm>
          <a:prstGeom prst="rect">
            <a:avLst/>
          </a:prstGeom>
          <a:noFill/>
        </p:spPr>
      </p:pic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82528" y="2351077"/>
            <a:ext cx="1000132" cy="500066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err="1" smtClean="0">
                <a:solidFill>
                  <a:schemeClr val="tx1"/>
                </a:solidFill>
                <a:latin typeface="Garamond" pitchFamily="18" charset="0"/>
              </a:rPr>
              <a:t>Twiss</a:t>
            </a: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 parameters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2968610" y="2351077"/>
            <a:ext cx="1143008" cy="500066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Longitudinal phase space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28" y="2994019"/>
            <a:ext cx="2276612" cy="16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E:\ADB\convert_lps\lps_convert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06" y="5137159"/>
            <a:ext cx="2357438" cy="1525058"/>
          </a:xfrm>
          <a:prstGeom prst="rect">
            <a:avLst/>
          </a:prstGeom>
          <a:noFill/>
        </p:spPr>
      </p:pic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539718" y="5494349"/>
            <a:ext cx="1000132" cy="500066"/>
          </a:xfrm>
          <a:prstGeom prst="roundRect">
            <a:avLst>
              <a:gd name="adj" fmla="val 6342"/>
            </a:avLst>
          </a:prstGeom>
          <a:solidFill>
            <a:schemeClr val="accent6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Number of particles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539850" y="6637357"/>
            <a:ext cx="2071702" cy="285752"/>
          </a:xfrm>
          <a:prstGeom prst="roundRect">
            <a:avLst>
              <a:gd name="adj" fmla="val 6342"/>
            </a:avLst>
          </a:prstGeom>
          <a:solidFill>
            <a:schemeClr val="accent5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6D phase space generated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754032" y="1779573"/>
            <a:ext cx="357190" cy="642942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3040048" y="1779573"/>
            <a:ext cx="357190" cy="57150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8477261">
            <a:off x="1483975" y="4524861"/>
            <a:ext cx="357190" cy="1083139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3325800" y="4494217"/>
            <a:ext cx="357190" cy="57150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6200000">
            <a:off x="1647007" y="5530068"/>
            <a:ext cx="357190" cy="57150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3754428" y="4565655"/>
            <a:ext cx="1143008" cy="285752"/>
          </a:xfrm>
          <a:prstGeom prst="roundRect">
            <a:avLst>
              <a:gd name="adj" fmla="val 6342"/>
            </a:avLst>
          </a:prstGeom>
          <a:solidFill>
            <a:schemeClr val="accent6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Smoothing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14" y="1922449"/>
            <a:ext cx="2806665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5397502" y="5637225"/>
            <a:ext cx="3429024" cy="1000132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8940" y="5708663"/>
            <a:ext cx="19288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300" b="1" kern="0" dirty="0" err="1" smtClean="0">
                <a:solidFill>
                  <a:schemeClr val="tx1"/>
                </a:solidFill>
                <a:latin typeface="Garamond" pitchFamily="18" charset="0"/>
              </a:rPr>
              <a:t>Twiss</a:t>
            </a: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 parameters</a:t>
            </a:r>
          </a:p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Bunch length</a:t>
            </a:r>
          </a:p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Energy</a:t>
            </a:r>
          </a:p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Chirp</a:t>
            </a:r>
          </a:p>
          <a:p>
            <a:endParaRPr lang="en-US" sz="1300" dirty="0"/>
          </a:p>
        </p:txBody>
      </p:sp>
      <p:sp>
        <p:nvSpPr>
          <p:cNvPr id="44" name="TextBox 43"/>
          <p:cNvSpPr txBox="1"/>
          <p:nvPr/>
        </p:nvSpPr>
        <p:spPr>
          <a:xfrm>
            <a:off x="7326328" y="5708663"/>
            <a:ext cx="1928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Charge</a:t>
            </a:r>
          </a:p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Energy spread</a:t>
            </a:r>
          </a:p>
          <a:p>
            <a:pPr>
              <a:buFont typeface="Wingdings" pitchFamily="2" charset="2"/>
              <a:buChar char="q"/>
            </a:pPr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Num. particles</a:t>
            </a:r>
            <a:endParaRPr lang="en-US" sz="1300" dirty="0"/>
          </a:p>
        </p:txBody>
      </p: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5326064" y="2208201"/>
            <a:ext cx="1571636" cy="114300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Full 6D phase space generated by ELEGANT, GPT, OCELOT or ASTRA</a:t>
            </a:r>
            <a:endParaRPr lang="en-US" sz="1300" kern="0" dirty="0" smtClean="0">
              <a:solidFill>
                <a:schemeClr val="accent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03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19" grpId="0" animBg="1"/>
      <p:bldP spid="26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11090" y="1208069"/>
            <a:ext cx="4000528" cy="1857388"/>
          </a:xfrm>
          <a:prstGeom prst="roundRect">
            <a:avLst>
              <a:gd name="adj" fmla="val 6342"/>
            </a:avLst>
          </a:prstGeom>
          <a:solidFill>
            <a:schemeClr val="bg1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b="1" kern="0" dirty="0">
              <a:solidFill>
                <a:schemeClr val="accent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24CB0-5AA1-6C45-2AD1-CF03233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079" y="179438"/>
            <a:ext cx="7128545" cy="936104"/>
          </a:xfrm>
        </p:spPr>
        <p:txBody>
          <a:bodyPr/>
          <a:lstStyle/>
          <a:p>
            <a:r>
              <a:rPr lang="en-US" dirty="0" smtClean="0"/>
              <a:t>Loading the lattice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1E7E1-5C16-6B75-9198-A3D7CF646A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7EBCCB-5CF4-7B43-9BC3-2846840463F5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2111354" y="3065457"/>
            <a:ext cx="4000528" cy="2286016"/>
          </a:xfrm>
          <a:prstGeom prst="roundRect">
            <a:avLst>
              <a:gd name="adj" fmla="val 6342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Magnets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err="1" smtClean="0">
                <a:solidFill>
                  <a:srgbClr val="FFC000"/>
                </a:solidFill>
                <a:latin typeface="Garamond" pitchFamily="18" charset="0"/>
              </a:rPr>
              <a:t>Quadrupole</a:t>
            </a: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strengths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Dipole bend angles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chemeClr val="accent6"/>
                </a:solidFill>
                <a:latin typeface="Garamond" pitchFamily="18" charset="0"/>
              </a:rPr>
              <a:t>Dispersive magnets</a:t>
            </a:r>
            <a:endParaRPr lang="en-US" sz="1300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3074" name="Picture 2" descr="File:TANGO controls logo.png - Wikimedia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80" y="1493821"/>
            <a:ext cx="3071834" cy="920838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 bwMode="auto">
          <a:xfrm>
            <a:off x="2397106" y="2493953"/>
            <a:ext cx="785818" cy="500066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182528" y="5565787"/>
            <a:ext cx="2000264" cy="1143008"/>
          </a:xfrm>
          <a:prstGeom prst="roundRect">
            <a:avLst>
              <a:gd name="adj" fmla="val 6342"/>
            </a:avLst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RF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Energy gain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Phase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2111354" y="4208465"/>
            <a:ext cx="2000264" cy="114300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Laser heater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Pulse energy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err="1" smtClean="0">
                <a:solidFill>
                  <a:srgbClr val="FFC000"/>
                </a:solidFill>
                <a:latin typeface="Garamond" pitchFamily="18" charset="0"/>
              </a:rPr>
              <a:t>Undulator</a:t>
            </a: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 gap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0000"/>
                </a:solidFill>
                <a:latin typeface="Garamond" pitchFamily="18" charset="0"/>
              </a:rPr>
              <a:t>Pulse length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111618" y="1208069"/>
            <a:ext cx="4000528" cy="1857388"/>
          </a:xfrm>
          <a:prstGeom prst="roundRect">
            <a:avLst>
              <a:gd name="adj" fmla="val 6342"/>
            </a:avLst>
          </a:prstGeom>
          <a:solidFill>
            <a:schemeClr val="bg1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b="1" kern="0" dirty="0" smtClean="0">
              <a:solidFill>
                <a:schemeClr val="accent6"/>
              </a:solidFill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111618" y="3065457"/>
            <a:ext cx="2000264" cy="114300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err="1" smtClean="0">
                <a:solidFill>
                  <a:schemeClr val="tx1"/>
                </a:solidFill>
                <a:latin typeface="Garamond" pitchFamily="18" charset="0"/>
              </a:rPr>
              <a:t>Undulators</a:t>
            </a:r>
            <a:endParaRPr lang="en-GB" sz="1300" b="1" kern="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Harmonic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Polarization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Taper</a:t>
            </a:r>
            <a:endParaRPr lang="en-US" sz="1300" kern="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111618" y="4208465"/>
            <a:ext cx="2000264" cy="1143008"/>
          </a:xfrm>
          <a:prstGeom prst="roundRect">
            <a:avLst>
              <a:gd name="adj" fmla="val 6342"/>
            </a:avLst>
          </a:prstGeom>
          <a:noFill/>
          <a:ln w="38100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Seed laser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Wavelength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Energy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0000"/>
                </a:solidFill>
                <a:latin typeface="Garamond" pitchFamily="18" charset="0"/>
              </a:rPr>
              <a:t>Pulse length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0000"/>
                </a:solidFill>
                <a:latin typeface="Garamond" pitchFamily="18" charset="0"/>
              </a:rPr>
              <a:t>Chirp</a:t>
            </a:r>
            <a:endParaRPr lang="en-US" sz="1300" kern="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5998" y="1636697"/>
            <a:ext cx="2714644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kern="0" dirty="0" smtClean="0">
                <a:solidFill>
                  <a:schemeClr val="accent6"/>
                </a:solidFill>
                <a:latin typeface="Garamond" pitchFamily="18" charset="0"/>
              </a:rPr>
              <a:t>REAL-TIME DATA</a:t>
            </a:r>
            <a:endParaRPr lang="en-US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825998" y="2493953"/>
            <a:ext cx="785818" cy="500066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6754824" y="5708663"/>
            <a:ext cx="2000264" cy="1143008"/>
          </a:xfrm>
          <a:prstGeom prst="roundRect">
            <a:avLst>
              <a:gd name="adj" fmla="val 6342"/>
            </a:avLst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Diagnostics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Trajectory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chemeClr val="accent6"/>
                </a:solidFill>
                <a:latin typeface="Garamond" pitchFamily="18" charset="0"/>
              </a:rPr>
              <a:t>Compression factor</a:t>
            </a:r>
          </a:p>
          <a:p>
            <a:endParaRPr lang="en-US" sz="1300" kern="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754560" y="5708663"/>
            <a:ext cx="2000264" cy="1143008"/>
          </a:xfrm>
          <a:prstGeom prst="roundRect">
            <a:avLst>
              <a:gd name="adj" fmla="val 6342"/>
            </a:avLst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Parameter Scans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R56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LH attenuator</a:t>
            </a:r>
          </a:p>
          <a:p>
            <a:pPr>
              <a:buFont typeface="Wingdings" pitchFamily="2" charset="2"/>
              <a:buChar char="Ø"/>
            </a:pPr>
            <a:r>
              <a:rPr lang="en-GB" sz="1300" kern="0" dirty="0" smtClean="0">
                <a:solidFill>
                  <a:srgbClr val="FFC000"/>
                </a:solidFill>
                <a:latin typeface="Garamond" pitchFamily="18" charset="0"/>
              </a:rPr>
              <a:t>......</a:t>
            </a:r>
            <a:endParaRPr lang="en-GB" sz="1300" kern="0" dirty="0" smtClean="0">
              <a:solidFill>
                <a:schemeClr val="accent6"/>
              </a:solidFill>
              <a:latin typeface="Garamond" pitchFamily="18" charset="0"/>
            </a:endParaRPr>
          </a:p>
          <a:p>
            <a:endParaRPr lang="en-US" sz="1300" kern="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112146" y="1208069"/>
            <a:ext cx="1968479" cy="1857388"/>
          </a:xfrm>
          <a:prstGeom prst="roundRect">
            <a:avLst>
              <a:gd name="adj" fmla="val 6342"/>
            </a:avLst>
          </a:prstGeom>
          <a:solidFill>
            <a:schemeClr val="bg1"/>
          </a:soli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b="1" kern="0" dirty="0" smtClean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5022" y="1654444"/>
            <a:ext cx="171451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kern="0" dirty="0" smtClean="0">
                <a:solidFill>
                  <a:schemeClr val="accent6"/>
                </a:solidFill>
                <a:latin typeface="Garamond" pitchFamily="18" charset="0"/>
              </a:rPr>
              <a:t>OCELOT</a:t>
            </a:r>
            <a:endParaRPr lang="en-US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5022" y="2208201"/>
            <a:ext cx="171451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kern="0" dirty="0" smtClean="0">
                <a:solidFill>
                  <a:schemeClr val="accent6"/>
                </a:solidFill>
                <a:latin typeface="Garamond" pitchFamily="18" charset="0"/>
              </a:rPr>
              <a:t>ELEGANT</a:t>
            </a:r>
            <a:endParaRPr lang="en-US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4676" y="4208465"/>
            <a:ext cx="1785949" cy="1384995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400" kern="0" dirty="0" smtClean="0">
                <a:solidFill>
                  <a:srgbClr val="FFC000"/>
                </a:solidFill>
              </a:rPr>
              <a:t>Available</a:t>
            </a:r>
          </a:p>
          <a:p>
            <a:r>
              <a:rPr lang="en-GB" sz="1400" kern="0" dirty="0" smtClean="0">
                <a:solidFill>
                  <a:schemeClr val="accent6"/>
                </a:solidFill>
              </a:rPr>
              <a:t>Conversion required</a:t>
            </a:r>
          </a:p>
          <a:p>
            <a:r>
              <a:rPr lang="en-GB" sz="1400" kern="0" dirty="0" smtClean="0">
                <a:solidFill>
                  <a:srgbClr val="FF0000"/>
                </a:solidFill>
              </a:rPr>
              <a:t>Not available</a:t>
            </a:r>
            <a:br>
              <a:rPr lang="en-GB" sz="1400" kern="0" dirty="0" smtClean="0">
                <a:solidFill>
                  <a:srgbClr val="FF0000"/>
                </a:solidFill>
              </a:rPr>
            </a:br>
            <a:r>
              <a:rPr lang="en-GB" sz="1400" kern="0" dirty="0" smtClean="0">
                <a:solidFill>
                  <a:srgbClr val="FF0000"/>
                </a:solidFill>
              </a:rPr>
              <a:t>(Defined externally)</a:t>
            </a:r>
          </a:p>
          <a:p>
            <a:endParaRPr lang="en-GB" sz="1400" kern="0" dirty="0" smtClean="0">
              <a:solidFill>
                <a:schemeClr val="accent6"/>
              </a:solidFill>
            </a:endParaRPr>
          </a:p>
          <a:p>
            <a:endParaRPr lang="en-US" sz="1400" dirty="0"/>
          </a:p>
        </p:txBody>
      </p:sp>
      <p:sp>
        <p:nvSpPr>
          <p:cNvPr id="29" name="Down Arrow 28"/>
          <p:cNvSpPr/>
          <p:nvPr/>
        </p:nvSpPr>
        <p:spPr bwMode="auto">
          <a:xfrm>
            <a:off x="754032" y="2493953"/>
            <a:ext cx="785818" cy="307183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6540510" y="2493953"/>
            <a:ext cx="785818" cy="307183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8080361" y="3351209"/>
            <a:ext cx="2000264" cy="571504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kern="0" dirty="0" smtClean="0">
                <a:solidFill>
                  <a:schemeClr val="tx1"/>
                </a:solidFill>
                <a:latin typeface="Garamond" pitchFamily="18" charset="0"/>
              </a:rPr>
              <a:t>All parameters are defined in the lattice file</a:t>
            </a:r>
            <a:endParaRPr lang="en-US" sz="1300" kern="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683650" y="2708267"/>
            <a:ext cx="785818" cy="571504"/>
          </a:xfrm>
          <a:prstGeom prst="downArrow">
            <a:avLst>
              <a:gd name="adj1" fmla="val 50000"/>
              <a:gd name="adj2" fmla="val 4326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03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12" grpId="0" animBg="1"/>
      <p:bldP spid="13" grpId="0"/>
      <p:bldP spid="15" grpId="0" animBg="1"/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82528" y="3208333"/>
            <a:ext cx="4325932" cy="235745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40246" y="1208069"/>
            <a:ext cx="4857784" cy="20002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2528" y="1208069"/>
            <a:ext cx="4325932" cy="20002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7B1B1F-478A-6F4F-8384-76D12CA4DC03}" type="slidenum">
              <a:rPr lang="it-IT" altLang="it-IT" smtClean="0"/>
              <a:pPr/>
              <a:t>9</a:t>
            </a:fld>
            <a:endParaRPr lang="it-IT" altLang="it-IT"/>
          </a:p>
        </p:txBody>
      </p:sp>
      <p:sp>
        <p:nvSpPr>
          <p:cNvPr id="6" name="TextBox 5"/>
          <p:cNvSpPr txBox="1"/>
          <p:nvPr/>
        </p:nvSpPr>
        <p:spPr>
          <a:xfrm>
            <a:off x="1007998" y="1279507"/>
            <a:ext cx="285752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LONGITUDINAL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32" y="1922449"/>
            <a:ext cx="3886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6" y="1708135"/>
            <a:ext cx="4429156" cy="14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83254" y="1279507"/>
            <a:ext cx="285752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TRANSVERSE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18" y="4065589"/>
            <a:ext cx="40719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07998" y="3279771"/>
            <a:ext cx="285752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solidFill>
                  <a:schemeClr val="accent6"/>
                </a:solidFill>
                <a:latin typeface="Garamond" pitchFamily="18" charset="0"/>
              </a:rPr>
              <a:t>FEL</a:t>
            </a:r>
            <a:endParaRPr lang="en-US" sz="2000" b="1" kern="0" dirty="0"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754560" y="3851275"/>
            <a:ext cx="4143404" cy="78581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Preliminary tests of electron beam parameter optimisation are promising (OCELOT only for now). </a:t>
            </a:r>
          </a:p>
          <a:p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We use the MOGA module in OCELOT for this.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C5C3617-7604-3D75-2E03-F0135DA9EE6D}"/>
              </a:ext>
            </a:extLst>
          </p:cNvPr>
          <p:cNvSpPr txBox="1">
            <a:spLocks/>
          </p:cNvSpPr>
          <p:nvPr/>
        </p:nvSpPr>
        <p:spPr>
          <a:xfrm>
            <a:off x="4754560" y="4779969"/>
            <a:ext cx="4143404" cy="785818"/>
          </a:xfrm>
          <a:prstGeom prst="roundRect">
            <a:avLst>
              <a:gd name="adj" fmla="val 634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FEL optimisation is more complicated – particularly when including the electron beam parameters.</a:t>
            </a:r>
          </a:p>
          <a:p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</a:rPr>
              <a:t>A work in progress! Suggestions are appreciated </a:t>
            </a:r>
            <a:r>
              <a:rPr lang="en-GB" sz="1300" kern="0" dirty="0" smtClean="0">
                <a:solidFill>
                  <a:schemeClr val="tx1"/>
                </a:solidFill>
                <a:latin typeface="Garamond" pitchFamily="18" charset="0"/>
                <a:sym typeface="Wingdings" pitchFamily="2" charset="2"/>
              </a:rPr>
              <a:t></a:t>
            </a:r>
            <a:endParaRPr lang="en-GB" sz="1300" kern="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10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CI-TMP-24-rev03EN [Compatibility Mode]" id="{EF2C3D32-D520-8F4E-BE25-71E79316824E}" vid="{27B7F506-41DF-1544-AF45-7D8F332F5A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Elettra Sincrotrone Trieste_Template Slides ENG</Template>
  <TotalTime>29912</TotalTime>
  <Words>1269</Words>
  <Application>Microsoft Office PowerPoint</Application>
  <PresentationFormat>Custom</PresentationFormat>
  <Paragraphs>294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Garamond</vt:lpstr>
      <vt:lpstr>Times New Roman</vt:lpstr>
      <vt:lpstr>Wingdings</vt:lpstr>
      <vt:lpstr>Elettra Sincrotrone Trieste_Template Slides ENG</vt:lpstr>
      <vt:lpstr>F  O  M  O: A Start-to-End Simulation Tool for the FERMI Free-Electron Laser</vt:lpstr>
      <vt:lpstr>Overview</vt:lpstr>
      <vt:lpstr>Goals and Current Status</vt:lpstr>
      <vt:lpstr>Layout &amp; Codes Used</vt:lpstr>
      <vt:lpstr>User Interface</vt:lpstr>
      <vt:lpstr>Simulation Procedure</vt:lpstr>
      <vt:lpstr>Input Distribution</vt:lpstr>
      <vt:lpstr>Loading the lattice</vt:lpstr>
      <vt:lpstr>Optimisation</vt:lpstr>
      <vt:lpstr>Scanning</vt:lpstr>
      <vt:lpstr>Database</vt:lpstr>
      <vt:lpstr>Output</vt:lpstr>
      <vt:lpstr>Linac Tracking</vt:lpstr>
      <vt:lpstr>FEL Tracking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Enrico</dc:creator>
  <cp:lastModifiedBy>Brynes, Alexander (STFC,DL,AST)</cp:lastModifiedBy>
  <cp:revision>746</cp:revision>
  <cp:lastPrinted>2015-12-09T13:35:49Z</cp:lastPrinted>
  <dcterms:created xsi:type="dcterms:W3CDTF">2022-01-26T09:13:04Z</dcterms:created>
  <dcterms:modified xsi:type="dcterms:W3CDTF">2023-06-29T08:00:22Z</dcterms:modified>
</cp:coreProperties>
</file>