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4" r:id="rId2"/>
    <p:sldId id="27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33"/>
    <a:srgbClr val="CC0000"/>
    <a:srgbClr val="660000"/>
    <a:srgbClr val="990000"/>
    <a:srgbClr val="01E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22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D9BEC4D8-A434-2941-870A-0F2A1322718A}" type="datetimeFigureOut">
              <a:rPr lang="en-US" smtClean="0"/>
              <a:pPr/>
              <a:t>5/3/23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E67475DA-77E0-EE43-B0A2-853C0619A2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ctr">
              <a:defRPr sz="2800" baseline="0"/>
            </a:lvl1pPr>
            <a:lvl2pPr marL="9525" indent="0">
              <a:buFontTx/>
              <a:buNone/>
              <a:tabLst/>
              <a:defRPr sz="2400" b="0" i="0" baseline="0">
                <a:latin typeface="Helvetica" pitchFamily="2" charset="0"/>
              </a:defRPr>
            </a:lvl2pPr>
            <a:lvl3pPr marL="349250" indent="-339725">
              <a:buFont typeface="Arial" panose="020B0604020202020204" pitchFamily="34" charset="0"/>
              <a:buChar char="•"/>
              <a:tabLst/>
              <a:defRPr baseline="0">
                <a:solidFill>
                  <a:srgbClr val="000099"/>
                </a:solidFill>
              </a:defRPr>
            </a:lvl3pPr>
          </a:lstStyle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2900" y="307975"/>
            <a:ext cx="8480425" cy="127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2062" y="594483"/>
            <a:ext cx="5894738" cy="675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44771" y="4954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 dirty="0">
              <a:latin typeface="Helvetica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14800" y="2746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822325">
              <a:tabLst>
                <a:tab pos="754063" algn="l"/>
                <a:tab pos="4468813" algn="l"/>
              </a:tabLst>
              <a:defRPr/>
            </a:pPr>
            <a:r>
              <a:rPr lang="en-US" sz="1200" b="1" i="0" dirty="0">
                <a:solidFill>
                  <a:srgbClr val="CE000F"/>
                </a:solidFill>
                <a:latin typeface="Helvetica"/>
                <a:ea typeface="Helvetica" pitchFamily="-1" charset="0"/>
                <a:cs typeface="Helvetica"/>
                <a:sym typeface="Helvetica" pitchFamily="-1" charset="0"/>
              </a:rPr>
              <a:t>Helping Develop America’s Technological Workforce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61907" y="6304002"/>
            <a:ext cx="5124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 err="1">
                <a:solidFill>
                  <a:srgbClr val="000099"/>
                </a:solidFill>
                <a:latin typeface="Helvetica" pitchFamily="2" charset="0"/>
                <a:cs typeface="Arial"/>
              </a:rPr>
              <a:t>QuarkNet</a:t>
            </a:r>
            <a:r>
              <a:rPr lang="en-US" sz="1200" b="0" i="0" dirty="0">
                <a:solidFill>
                  <a:srgbClr val="000099"/>
                </a:solidFill>
                <a:latin typeface="Helvetica" pitchFamily="2" charset="0"/>
                <a:cs typeface="Arial"/>
              </a:rPr>
              <a:t> Cosmic Rays     IPPOG May 2023</a:t>
            </a:r>
            <a:endParaRPr lang="en-US" b="0" i="0" dirty="0">
              <a:latin typeface="Helvetica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i="0" kern="1200">
          <a:solidFill>
            <a:srgbClr val="000099"/>
          </a:solidFill>
          <a:latin typeface="Helvetica"/>
          <a:ea typeface="+mj-ea"/>
          <a:cs typeface="Helvetica"/>
        </a:defRPr>
      </a:lvl1pPr>
    </p:titleStyle>
    <p:bodyStyle>
      <a:lvl1pPr marL="12700" indent="-12700" algn="l" defTabSz="457200" rtl="0" eaLnBrk="1" latinLnBrk="0" hangingPunct="1">
        <a:spcBef>
          <a:spcPts val="0"/>
        </a:spcBef>
        <a:spcAft>
          <a:spcPts val="1200"/>
        </a:spcAft>
        <a:buFontTx/>
        <a:buNone/>
        <a:tabLst/>
        <a:defRPr lang="en-US" sz="2400" b="1" i="0" kern="1200" baseline="0" smtClean="0">
          <a:solidFill>
            <a:srgbClr val="000099"/>
          </a:solidFill>
          <a:effectLst/>
          <a:latin typeface="Helvetica"/>
          <a:ea typeface="+mn-ea"/>
          <a:cs typeface="Helvetica"/>
        </a:defRPr>
      </a:lvl1pPr>
      <a:lvl2pPr marL="458788" indent="-233363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•"/>
        <a:defRPr sz="2400" b="1" i="0" kern="1200" baseline="0">
          <a:solidFill>
            <a:srgbClr val="000099"/>
          </a:solidFill>
          <a:latin typeface="Helvetica"/>
          <a:ea typeface="+mn-ea"/>
          <a:cs typeface="Helvetica"/>
        </a:defRPr>
      </a:lvl2pPr>
      <a:lvl3pPr marL="684213" indent="-225425" algn="l" defTabSz="457200" rtl="0" eaLnBrk="1" latinLnBrk="0" hangingPunct="1">
        <a:spcBef>
          <a:spcPct val="20000"/>
        </a:spcBef>
        <a:buClr>
          <a:srgbClr val="CC0033"/>
        </a:buClr>
        <a:buFont typeface="Arial"/>
        <a:buChar char="•"/>
        <a:defRPr sz="2400" b="1" i="0" kern="1200">
          <a:solidFill>
            <a:srgbClr val="000099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u/0/edit?mid=1_b7XvLvx9iIJ9A-NJeDPvtP3pOAhgX0&amp;ll=3.0643583764248064%2C0&amp;z=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DNAg1mYPK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  <a:cs typeface="Arial" panose="020B0604020202020204" pitchFamily="34" charset="0"/>
              </a:rPr>
              <a:t>QuarkNet</a:t>
            </a:r>
            <a:r>
              <a:rPr lang="en-US" dirty="0">
                <a:latin typeface="Helvetica" pitchFamily="2" charset="0"/>
                <a:cs typeface="Arial" panose="020B0604020202020204" pitchFamily="34" charset="0"/>
              </a:rPr>
              <a:t> Cosmic Ray</a:t>
            </a:r>
            <a:endParaRPr lang="en-US" dirty="0">
              <a:solidFill>
                <a:srgbClr val="CC000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18" y="1811788"/>
            <a:ext cx="8725109" cy="4451730"/>
          </a:xfrm>
        </p:spPr>
        <p:txBody>
          <a:bodyPr>
            <a:normAutofit/>
          </a:bodyPr>
          <a:lstStyle/>
          <a:p>
            <a:pPr marL="11113" indent="0" algn="l">
              <a:lnSpc>
                <a:spcPct val="120000"/>
              </a:lnSpc>
            </a:pPr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Long-term collaboration with High Schools. Hundreds of detectors (CRMDs) Worldwide.</a:t>
            </a:r>
          </a:p>
          <a:p>
            <a:pPr marL="11113" indent="0" algn="l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Cosmic Watches </a:t>
            </a:r>
            <a:r>
              <a:rPr lang="en-US" sz="20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QuarkNet</a:t>
            </a:r>
            <a:r>
              <a:rPr lang="en-US" sz="200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built 48 </a:t>
            </a:r>
            <a:r>
              <a:rPr lang="en-US" sz="2000" b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(MIT design). </a:t>
            </a:r>
            <a:r>
              <a:rPr lang="en-US" sz="200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student in class </a:t>
            </a:r>
            <a:r>
              <a:rPr lang="en-US" sz="2000" b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have a detector. Activities: singles vs pair triggering; muon rates vs vertical separation; rate vs time; rate vs zenith angle; and rate at various locations (different floors). Prototyping usage this summer.</a:t>
            </a:r>
          </a:p>
          <a:p>
            <a:pPr marL="11113" indent="0" algn="l"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e-Lab statistics for 2022: </a:t>
            </a:r>
            <a:r>
              <a:rPr lang="en-US" sz="200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6,180 data uploads </a:t>
            </a:r>
            <a:r>
              <a:rPr lang="en-US" sz="2000" b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70 users in 6 </a:t>
            </a:r>
            <a:r>
              <a:rPr lang="en-US" sz="2000" b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countries; 7,630 analyses run; 318k logins; 2,107 Teacher accounts </a:t>
            </a:r>
          </a:p>
          <a:p>
            <a:pPr marL="11113" indent="0" algn="l"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days each Analysis type was run: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Flux (260); Lifetime (180); Performance (105); Shower (140); Time of Flight (115); </a:t>
            </a:r>
            <a:r>
              <a:rPr lang="en-US" sz="200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47k data files used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DFB3-1B2E-6C4F-A9DF-7379CBA4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309" y="631541"/>
            <a:ext cx="5894738" cy="675554"/>
          </a:xfrm>
        </p:spPr>
        <p:txBody>
          <a:bodyPr>
            <a:normAutofit/>
          </a:bodyPr>
          <a:lstStyle/>
          <a:p>
            <a:r>
              <a:rPr lang="en-US" dirty="0"/>
              <a:t>Special Projects</a:t>
            </a:r>
          </a:p>
        </p:txBody>
      </p:sp>
      <p:pic>
        <p:nvPicPr>
          <p:cNvPr id="8" name="Content Placeholder 5" descr="A picture containing outdoor, sky, building, stone&#10;&#10;Description automatically generated">
            <a:extLst>
              <a:ext uri="{FF2B5EF4-FFF2-40B4-BE49-F238E27FC236}">
                <a16:creationId xmlns:a16="http://schemas.microsoft.com/office/drawing/2014/main" id="{E5185FF9-9858-3724-0C1D-C824B954F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200" y="2493331"/>
            <a:ext cx="2000800" cy="15005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0E685E-032F-3EAE-6226-71F82BE0CCFD}"/>
              </a:ext>
            </a:extLst>
          </p:cNvPr>
          <p:cNvSpPr txBox="1"/>
          <p:nvPr/>
        </p:nvSpPr>
        <p:spPr>
          <a:xfrm>
            <a:off x="446034" y="1525665"/>
            <a:ext cx="799209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Muon Week February 14–23, 2023: </a:t>
            </a:r>
            <a:r>
              <a:rPr lang="en-US" sz="1800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 cosmic ray rate; 24 participants in 8 countries. </a:t>
            </a:r>
            <a:r>
              <a:rPr lang="en-US" sz="18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Results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at: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https://www.google.com/maps/d/u/0/edit?mid=1_b7XvLvx9iIJ9A-NJeDPvtP3pOAhgX0&amp;ll=3.0643583764248064%2C0&amp;z=2</a:t>
            </a:r>
            <a:r>
              <a:rPr lang="en-US" sz="1800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in a Global 3D plot: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https://www.youtube.com/watch?v=DNAg1mYPKRU</a:t>
            </a:r>
            <a:r>
              <a:rPr lang="en-US" sz="1800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sz="2000" b="1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 Cosmic Ray Projects:</a:t>
            </a:r>
          </a:p>
          <a:p>
            <a:r>
              <a:rPr lang="en-US" dirty="0"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Summer </a:t>
            </a:r>
            <a:r>
              <a:rPr lang="en-US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Workshops at Centers</a:t>
            </a:r>
          </a:p>
          <a:p>
            <a:r>
              <a:rPr lang="en-US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Simple experiments with existing data for teachers without CRMDs</a:t>
            </a:r>
          </a:p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Jupyter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Notebook code work for further analysis (e.g. upward muon search)</a:t>
            </a:r>
          </a:p>
          <a:p>
            <a:r>
              <a:rPr lang="en-US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Storm tracking across the US Midwest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Search for the Moon’s muon shadow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Cosmic activities integrated into Portfolio activities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Pyramid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–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Muography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at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Chichen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Itza – search for hidden chambers</a:t>
            </a:r>
          </a:p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QuarkNet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plans to host data and develop event displays and analyses 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the public</a:t>
            </a:r>
          </a:p>
        </p:txBody>
      </p:sp>
    </p:spTree>
    <p:extLst>
      <p:ext uri="{BB962C8B-B14F-4D97-AF65-F5344CB8AC3E}">
        <p14:creationId xmlns:p14="http://schemas.microsoft.com/office/powerpoint/2010/main" val="1188289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15833</TotalTime>
  <Words>284</Words>
  <Application>Microsoft Macintosh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Helvetica Neue</vt:lpstr>
      <vt:lpstr>Office Theme</vt:lpstr>
      <vt:lpstr>QuarkNet Cosmic Ray</vt:lpstr>
      <vt:lpstr>Special Projects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this go?</dc:title>
  <dc:creator>Marge Bardeen</dc:creator>
  <cp:lastModifiedBy>Spencer Pasero</cp:lastModifiedBy>
  <cp:revision>170</cp:revision>
  <dcterms:created xsi:type="dcterms:W3CDTF">2012-03-16T12:43:17Z</dcterms:created>
  <dcterms:modified xsi:type="dcterms:W3CDTF">2023-05-03T21:56:11Z</dcterms:modified>
</cp:coreProperties>
</file>