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8" r:id="rId2"/>
    <p:sldId id="277" r:id="rId3"/>
    <p:sldId id="260" r:id="rId4"/>
    <p:sldId id="284" r:id="rId5"/>
    <p:sldId id="263" r:id="rId6"/>
    <p:sldId id="283" r:id="rId7"/>
    <p:sldId id="281" r:id="rId8"/>
    <p:sldId id="264" r:id="rId9"/>
    <p:sldId id="278" r:id="rId10"/>
    <p:sldId id="285" r:id="rId11"/>
    <p:sldId id="261" r:id="rId12"/>
    <p:sldId id="259" r:id="rId13"/>
    <p:sldId id="279" r:id="rId14"/>
    <p:sldId id="262" r:id="rId15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8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93DB0-5A19-4935-A654-CB5EC87B915F}" type="datetimeFigureOut">
              <a:rPr lang="aa-ET" smtClean="0"/>
              <a:t>6/2/23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CF4B6-6021-43EF-9C8C-332B76B0591C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056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ni Siegen Allgemein: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2591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 Siegen Allgemein: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8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2469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 Siegen Allgemein: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844825"/>
            <a:ext cx="10972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79376" y="1088740"/>
            <a:ext cx="10993221" cy="576064"/>
          </a:xfrm>
        </p:spPr>
        <p:txBody>
          <a:bodyPr anchor="ctr">
            <a:normAutofit/>
          </a:bodyPr>
          <a:lstStyle>
            <a:lvl1pPr>
              <a:buNone/>
              <a:defRPr sz="2800" b="1">
                <a:solidFill>
                  <a:srgbClr val="030385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932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Uni Siegen Allgemein: 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4345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 Siegen Allgemein: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2278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 Siegen Allgemein: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7707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988841"/>
            <a:ext cx="5386917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26876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988841"/>
            <a:ext cx="5389033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6769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Uni Siegen Allgemein: 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412776"/>
            <a:ext cx="7315200" cy="33147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1198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ERN Uni Siegen Allgemein: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844825"/>
            <a:ext cx="10972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79376" y="1088740"/>
            <a:ext cx="10993221" cy="576064"/>
          </a:xfrm>
        </p:spPr>
        <p:txBody>
          <a:bodyPr anchor="ctr">
            <a:normAutofit/>
          </a:bodyPr>
          <a:lstStyle>
            <a:lvl1pPr>
              <a:buNone/>
              <a:defRPr sz="2800" b="1">
                <a:solidFill>
                  <a:srgbClr val="030385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072331" y="638132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bg1"/>
                </a:solidFill>
                <a:latin typeface="Bliss 2 Bold" pitchFamily="50" charset="0"/>
              </a:rPr>
              <a:t>www.uni-siegen.de</a:t>
            </a:r>
          </a:p>
        </p:txBody>
      </p:sp>
    </p:spTree>
    <p:extLst>
      <p:ext uri="{BB962C8B-B14F-4D97-AF65-F5344CB8AC3E}">
        <p14:creationId xmlns:p14="http://schemas.microsoft.com/office/powerpoint/2010/main" val="334277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ERN Uni Siegen Allgemein: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8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072331" y="638132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bg1"/>
                </a:solidFill>
                <a:latin typeface="Bliss 2 Bold" pitchFamily="50" charset="0"/>
              </a:rPr>
              <a:t>www.uni-siegen.de</a:t>
            </a:r>
          </a:p>
        </p:txBody>
      </p:sp>
    </p:spTree>
    <p:extLst>
      <p:ext uri="{BB962C8B-B14F-4D97-AF65-F5344CB8AC3E}">
        <p14:creationId xmlns:p14="http://schemas.microsoft.com/office/powerpoint/2010/main" val="406883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268413"/>
            <a:ext cx="10972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aa-ET"/>
              <a:t>02/06/2023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en-GB"/>
              <a:t>A. Zubtsovskii</a:t>
            </a:r>
            <a:endParaRPr lang="aa-E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CFBDE3F-D005-46BA-B99E-AFD75D0ACCF7}" type="slidenum">
              <a:rPr lang="aa-ET" smtClean="0"/>
              <a:t>‹#›</a:t>
            </a:fld>
            <a:endParaRPr lang="aa-ET"/>
          </a:p>
        </p:txBody>
      </p:sp>
      <p:sp>
        <p:nvSpPr>
          <p:cNvPr id="1030" name="Rechteck 6"/>
          <p:cNvSpPr>
            <a:spLocks noChangeArrowheads="1"/>
          </p:cNvSpPr>
          <p:nvPr/>
        </p:nvSpPr>
        <p:spPr bwMode="auto">
          <a:xfrm>
            <a:off x="0" y="6229350"/>
            <a:ext cx="12192000" cy="628650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03038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Bild 15" descr="logo_uni_si_rgb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69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liss 2 Regular" pitchFamily="50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liss 2 Regular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6425-7B93-B9BA-8A59-943C93602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97326"/>
            <a:ext cx="10363200" cy="832230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NOVALIS meeting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8ADB6-6D99-7C77-9766-16A0A110B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30385"/>
                </a:solidFill>
              </a:rPr>
              <a:t>Dr. Aleksandr Zubtsovskii, Prof. Xin Jiang</a:t>
            </a:r>
          </a:p>
          <a:p>
            <a:endParaRPr lang="en-GB" sz="2000" dirty="0"/>
          </a:p>
          <a:p>
            <a:r>
              <a:rPr lang="de-DE" sz="2000" dirty="0">
                <a:solidFill>
                  <a:schemeClr val="tx1"/>
                </a:solidFill>
              </a:rPr>
              <a:t>LOT, Institut für Werkstofftechnik, Universität Siegen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E6CC7-7680-6116-D639-B9206288E2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4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196D780-8DEF-3DEF-2163-557D970DDF9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D3CD50-A0E4-19F8-72D9-690623BFAFE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B6C423-A258-8AC1-2EFA-8FAE461AF1A3}"/>
              </a:ext>
            </a:extLst>
          </p:cNvPr>
          <p:cNvSpPr txBox="1"/>
          <p:nvPr/>
        </p:nvSpPr>
        <p:spPr>
          <a:xfrm>
            <a:off x="4443222" y="5868174"/>
            <a:ext cx="330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2 June 2023, Hamburg</a:t>
            </a:r>
            <a:endParaRPr lang="aa-ET" dirty="0"/>
          </a:p>
        </p:txBody>
      </p:sp>
      <p:pic>
        <p:nvPicPr>
          <p:cNvPr id="1026" name="Picture 2" descr="BMBF Logo">
            <a:extLst>
              <a:ext uri="{FF2B5EF4-FFF2-40B4-BE49-F238E27FC236}">
                <a16:creationId xmlns:a16="http://schemas.microsoft.com/office/drawing/2014/main" id="{E55EE3F6-FD6E-D4A2-A4A9-7E5AFBCA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98" y="3159630"/>
            <a:ext cx="2791492" cy="137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2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04669-665E-B9B4-506D-03DA6CAB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FF1151-96A8-3C15-87F2-278CD62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10</a:t>
            </a:fld>
            <a:endParaRPr lang="aa-E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728E5-22FD-3A53-9DC8-115C9A096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5" t="17004" r="-1364" b="8978"/>
          <a:stretch/>
        </p:blipFill>
        <p:spPr>
          <a:xfrm>
            <a:off x="393572" y="1603248"/>
            <a:ext cx="3672460" cy="4323092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07C12D7-F8A8-FB38-498C-9FEE30A5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51" y="1045375"/>
            <a:ext cx="6481770" cy="4990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1b. RF-magnetron sputtering of </a:t>
            </a:r>
            <a:r>
              <a:rPr lang="en-GB" sz="2400" b="1" dirty="0">
                <a:solidFill>
                  <a:srgbClr val="030385"/>
                </a:solidFill>
              </a:rPr>
              <a:t>MgB</a:t>
            </a:r>
            <a:r>
              <a:rPr lang="en-GB" sz="2400" b="1" baseline="-25000" dirty="0">
                <a:solidFill>
                  <a:srgbClr val="030385"/>
                </a:solidFill>
              </a:rPr>
              <a:t>2</a:t>
            </a:r>
            <a:endParaRPr lang="aa-ET" sz="2400" b="1" dirty="0">
              <a:solidFill>
                <a:srgbClr val="03038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951D6-E6FE-97A5-D625-7255ADEE570D}"/>
              </a:ext>
            </a:extLst>
          </p:cNvPr>
          <p:cNvSpPr txBox="1"/>
          <p:nvPr/>
        </p:nvSpPr>
        <p:spPr>
          <a:xfrm>
            <a:off x="4066032" y="1590226"/>
            <a:ext cx="493115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/>
              <a:t>Challenges of the MgB</a:t>
            </a:r>
            <a:r>
              <a:rPr lang="en-GB" b="1" baseline="-25000" dirty="0"/>
              <a:t>2</a:t>
            </a:r>
            <a:r>
              <a:rPr lang="en-GB" b="1" dirty="0"/>
              <a:t> sputtering: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Brittle material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deposition limits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Composition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↔ Cathode power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Oxygen contamination of the surface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Often high Mg vapor pressure is required...</a:t>
            </a:r>
            <a:endParaRPr lang="aa-E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742CF-5331-E589-7DC7-15DC66FAA553}"/>
              </a:ext>
            </a:extLst>
          </p:cNvPr>
          <p:cNvSpPr txBox="1"/>
          <p:nvPr/>
        </p:nvSpPr>
        <p:spPr>
          <a:xfrm>
            <a:off x="2796205" y="2107404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200W</a:t>
            </a:r>
            <a:endParaRPr lang="aa-E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82B80-697D-A732-992C-1352988E1692}"/>
              </a:ext>
            </a:extLst>
          </p:cNvPr>
          <p:cNvSpPr txBox="1"/>
          <p:nvPr/>
        </p:nvSpPr>
        <p:spPr>
          <a:xfrm>
            <a:off x="2796205" y="3020377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300W</a:t>
            </a:r>
            <a:endParaRPr lang="aa-E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9A91F-A669-8BC3-4BDA-61937F16955A}"/>
              </a:ext>
            </a:extLst>
          </p:cNvPr>
          <p:cNvSpPr txBox="1"/>
          <p:nvPr/>
        </p:nvSpPr>
        <p:spPr>
          <a:xfrm>
            <a:off x="2816613" y="3933351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400W</a:t>
            </a:r>
            <a:endParaRPr lang="aa-ET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6D0CD-B976-0372-5B7E-7451979EB445}"/>
              </a:ext>
            </a:extLst>
          </p:cNvPr>
          <p:cNvSpPr txBox="1"/>
          <p:nvPr/>
        </p:nvSpPr>
        <p:spPr>
          <a:xfrm>
            <a:off x="2834506" y="5050440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500W</a:t>
            </a:r>
            <a:endParaRPr lang="aa-ET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DC3D0F-FF76-6926-809A-BEE55B41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9" t="18133" r="3304" b="18829"/>
          <a:stretch/>
        </p:blipFill>
        <p:spPr>
          <a:xfrm>
            <a:off x="9594021" y="1045376"/>
            <a:ext cx="2257516" cy="2151828"/>
          </a:xfrm>
          <a:prstGeom prst="rect">
            <a:avLst/>
          </a:prstGeom>
        </p:spPr>
      </p:pic>
      <p:pic>
        <p:nvPicPr>
          <p:cNvPr id="20" name="Picture 19" descr="A picture containing screenshot, text, astronomy&#10;&#10;Description automatically generated">
            <a:extLst>
              <a:ext uri="{FF2B5EF4-FFF2-40B4-BE49-F238E27FC236}">
                <a16:creationId xmlns:a16="http://schemas.microsoft.com/office/drawing/2014/main" id="{85E60502-B391-AB7E-BA7C-A96769434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84" y="3477901"/>
            <a:ext cx="3051796" cy="228884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BA97472-F3FE-3BC5-5284-8F481DE42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529" y="3696128"/>
            <a:ext cx="3379454" cy="2462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2CB3E-1D14-340A-D565-55E5F973DD10}"/>
              </a:ext>
            </a:extLst>
          </p:cNvPr>
          <p:cNvSpPr txBox="1"/>
          <p:nvPr/>
        </p:nvSpPr>
        <p:spPr>
          <a:xfrm>
            <a:off x="7967430" y="3748685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EDX</a:t>
            </a:r>
            <a:endParaRPr lang="aa-ET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D3932-212C-B489-D628-F68CFABE47F6}"/>
              </a:ext>
            </a:extLst>
          </p:cNvPr>
          <p:cNvSpPr txBox="1"/>
          <p:nvPr/>
        </p:nvSpPr>
        <p:spPr>
          <a:xfrm>
            <a:off x="5620682" y="374868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endParaRPr lang="aa-E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626665-DB78-813E-DEC7-C34037C61604}"/>
              </a:ext>
            </a:extLst>
          </p:cNvPr>
          <p:cNvSpPr txBox="1"/>
          <p:nvPr/>
        </p:nvSpPr>
        <p:spPr>
          <a:xfrm>
            <a:off x="5849815" y="508973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  <a:endParaRPr lang="aa-E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BE2A4-8FB2-5DF0-97BA-0EE58919EF91}"/>
              </a:ext>
            </a:extLst>
          </p:cNvPr>
          <p:cNvSpPr txBox="1"/>
          <p:nvPr/>
        </p:nvSpPr>
        <p:spPr>
          <a:xfrm>
            <a:off x="6359863" y="378540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Mg</a:t>
            </a:r>
            <a:endParaRPr lang="aa-E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B1A0D1-295F-C83A-E1ED-528D21E9FA65}"/>
              </a:ext>
            </a:extLst>
          </p:cNvPr>
          <p:cNvSpPr txBox="1"/>
          <p:nvPr/>
        </p:nvSpPr>
        <p:spPr>
          <a:xfrm>
            <a:off x="6785021" y="434197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</a:t>
            </a:r>
            <a:endParaRPr lang="aa-E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08449-9F9B-AAA0-963C-92BAF34ACDB0}"/>
              </a:ext>
            </a:extLst>
          </p:cNvPr>
          <p:cNvSpPr txBox="1"/>
          <p:nvPr/>
        </p:nvSpPr>
        <p:spPr>
          <a:xfrm>
            <a:off x="11293699" y="3498441"/>
            <a:ext cx="595035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i="1" dirty="0"/>
              <a:t>SEM</a:t>
            </a:r>
            <a:endParaRPr lang="aa-ET" i="1" dirty="0"/>
          </a:p>
        </p:txBody>
      </p:sp>
    </p:spTree>
    <p:extLst>
      <p:ext uri="{BB962C8B-B14F-4D97-AF65-F5344CB8AC3E}">
        <p14:creationId xmlns:p14="http://schemas.microsoft.com/office/powerpoint/2010/main" val="16522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15599C-DBA2-4540-51D3-E7AF36415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38" y="1098073"/>
            <a:ext cx="3351186" cy="4990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2. Sample preparation</a:t>
            </a:r>
            <a:endParaRPr lang="aa-ET" sz="24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48174-8BDF-3667-41AD-A53CC0C4443C}"/>
              </a:ext>
            </a:extLst>
          </p:cNvPr>
          <p:cNvGrpSpPr/>
          <p:nvPr/>
        </p:nvGrpSpPr>
        <p:grpSpPr>
          <a:xfrm>
            <a:off x="649145" y="1707376"/>
            <a:ext cx="1833457" cy="2024284"/>
            <a:chOff x="4076336" y="1098073"/>
            <a:chExt cx="2281030" cy="2518441"/>
          </a:xfrm>
        </p:grpSpPr>
        <p:pic>
          <p:nvPicPr>
            <p:cNvPr id="9" name="Picture 8" descr="A picture containing accessory, case&#10;&#10;Description automatically generated">
              <a:extLst>
                <a:ext uri="{FF2B5EF4-FFF2-40B4-BE49-F238E27FC236}">
                  <a16:creationId xmlns:a16="http://schemas.microsoft.com/office/drawing/2014/main" id="{3B4DD865-EA16-4760-AA2A-588507BAE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34" b="11111"/>
            <a:stretch/>
          </p:blipFill>
          <p:spPr>
            <a:xfrm>
              <a:off x="4076336" y="1098073"/>
              <a:ext cx="2281030" cy="217627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7FC2CD-074C-2DE3-0262-E8A91A183699}"/>
                </a:ext>
              </a:extLst>
            </p:cNvPr>
            <p:cNvGrpSpPr/>
            <p:nvPr/>
          </p:nvGrpSpPr>
          <p:grpSpPr>
            <a:xfrm>
              <a:off x="4251436" y="1347612"/>
              <a:ext cx="1533668" cy="2268902"/>
              <a:chOff x="4251436" y="1347612"/>
              <a:chExt cx="1533668" cy="226890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84D1883-49B3-C5EB-A3D4-5675BEB976CC}"/>
                  </a:ext>
                </a:extLst>
              </p:cNvPr>
              <p:cNvCxnSpPr/>
              <p:nvPr/>
            </p:nvCxnSpPr>
            <p:spPr>
              <a:xfrm>
                <a:off x="4285488" y="2645664"/>
                <a:ext cx="1499616" cy="573024"/>
              </a:xfrm>
              <a:prstGeom prst="straightConnector1">
                <a:avLst/>
              </a:prstGeom>
              <a:ln w="28575">
                <a:solidFill>
                  <a:srgbClr val="030385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53CA53-2C1F-5DD8-8856-8AE5FC91D806}"/>
                  </a:ext>
                </a:extLst>
              </p:cNvPr>
              <p:cNvSpPr txBox="1"/>
              <p:nvPr/>
            </p:nvSpPr>
            <p:spPr>
              <a:xfrm rot="1260000">
                <a:off x="4588933" y="2888174"/>
                <a:ext cx="7040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30385"/>
                    </a:solidFill>
                  </a:rPr>
                  <a:t>50mm</a:t>
                </a:r>
                <a:endParaRPr lang="aa-ET" sz="1400" b="1" dirty="0">
                  <a:solidFill>
                    <a:srgbClr val="030385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096E55F-D7DB-F2F8-0BDE-85168CEE59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1436" y="1347612"/>
                <a:ext cx="689516" cy="1242395"/>
              </a:xfrm>
              <a:prstGeom prst="straightConnector1">
                <a:avLst/>
              </a:prstGeom>
              <a:ln w="28575">
                <a:solidFill>
                  <a:srgbClr val="030385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C3E946-89DD-D8FA-3844-FA3A7DD127FB}"/>
                  </a:ext>
                </a:extLst>
              </p:cNvPr>
              <p:cNvSpPr txBox="1"/>
              <p:nvPr/>
            </p:nvSpPr>
            <p:spPr>
              <a:xfrm rot="17987603">
                <a:off x="4373037" y="1888820"/>
                <a:ext cx="7040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30385"/>
                    </a:solidFill>
                  </a:rPr>
                  <a:t>50mm</a:t>
                </a:r>
                <a:endParaRPr lang="aa-ET" sz="1400" b="1" dirty="0">
                  <a:solidFill>
                    <a:srgbClr val="030385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EF9560-D6C1-59B8-6188-9B751C6A69E3}"/>
                  </a:ext>
                </a:extLst>
              </p:cNvPr>
              <p:cNvSpPr txBox="1"/>
              <p:nvPr/>
            </p:nvSpPr>
            <p:spPr>
              <a:xfrm>
                <a:off x="4557165" y="3277960"/>
                <a:ext cx="10983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untreated</a:t>
                </a:r>
                <a:endParaRPr lang="aa-ET" sz="1600" dirty="0"/>
              </a:p>
            </p:txBody>
          </p:sp>
        </p:grpSp>
      </p:grpSp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168FCA6C-E5B4-FA90-B36B-A30CF9CDC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5" t="32693" b="16011"/>
          <a:stretch/>
        </p:blipFill>
        <p:spPr>
          <a:xfrm>
            <a:off x="3094691" y="1707376"/>
            <a:ext cx="1662265" cy="1749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ACCAF7-BE66-7046-CD44-D72606C4CCA0}"/>
              </a:ext>
            </a:extLst>
          </p:cNvPr>
          <p:cNvSpPr txBox="1"/>
          <p:nvPr/>
        </p:nvSpPr>
        <p:spPr>
          <a:xfrm>
            <a:off x="3425525" y="3486802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2000 grit</a:t>
            </a:r>
            <a:endParaRPr lang="aa-ET" sz="16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B28A3B8-A8B2-FF59-27D7-DD3FE8A8E611}"/>
              </a:ext>
            </a:extLst>
          </p:cNvPr>
          <p:cNvSpPr/>
          <p:nvPr/>
        </p:nvSpPr>
        <p:spPr>
          <a:xfrm>
            <a:off x="2600960" y="2466659"/>
            <a:ext cx="413173" cy="22912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29" name="Picture 28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C4E6DFE-8D23-FA50-708D-6B4C9802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38518" r="17534" b="19605"/>
          <a:stretch/>
        </p:blipFill>
        <p:spPr>
          <a:xfrm>
            <a:off x="5331962" y="1707376"/>
            <a:ext cx="1780032" cy="1745703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5F277985-DEB8-153A-56D0-24846ED12B79}"/>
              </a:ext>
            </a:extLst>
          </p:cNvPr>
          <p:cNvSpPr/>
          <p:nvPr/>
        </p:nvSpPr>
        <p:spPr>
          <a:xfrm>
            <a:off x="4837514" y="2466659"/>
            <a:ext cx="413173" cy="22912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B1309C-1493-071B-6199-58021DCA03DF}"/>
              </a:ext>
            </a:extLst>
          </p:cNvPr>
          <p:cNvSpPr txBox="1"/>
          <p:nvPr/>
        </p:nvSpPr>
        <p:spPr>
          <a:xfrm>
            <a:off x="5721680" y="3486802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4000 grit</a:t>
            </a:r>
            <a:endParaRPr lang="aa-ET" sz="1600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9E1FCFF-41F4-4074-CBC2-C5528DAA2135}"/>
              </a:ext>
            </a:extLst>
          </p:cNvPr>
          <p:cNvSpPr/>
          <p:nvPr/>
        </p:nvSpPr>
        <p:spPr>
          <a:xfrm>
            <a:off x="7258245" y="2465663"/>
            <a:ext cx="413173" cy="22912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34" name="Picture 33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45BE5A4C-3F16-4CC3-DD10-D536980D17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42382" r="22082" b="18424"/>
          <a:stretch/>
        </p:blipFill>
        <p:spPr>
          <a:xfrm>
            <a:off x="7817669" y="1709077"/>
            <a:ext cx="1689403" cy="17504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9D9E4C0-FB44-5855-6567-0FF9EB9DB6FF}"/>
              </a:ext>
            </a:extLst>
          </p:cNvPr>
          <p:cNvSpPr txBox="1"/>
          <p:nvPr/>
        </p:nvSpPr>
        <p:spPr>
          <a:xfrm>
            <a:off x="7312069" y="3464845"/>
            <a:ext cx="3087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Diamond polishing paste (3 </a:t>
            </a:r>
            <a:r>
              <a:rPr lang="el-GR" sz="1600" dirty="0">
                <a:latin typeface="+mj-lt"/>
                <a:cs typeface="Calibri" panose="020F0502020204030204" pitchFamily="34" charset="0"/>
              </a:rPr>
              <a:t>μ</a:t>
            </a:r>
            <a:r>
              <a:rPr lang="en-GB" sz="1600" dirty="0"/>
              <a:t>m)</a:t>
            </a:r>
            <a:endParaRPr lang="aa-ET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28DD93-59DA-7621-9F45-6D543ABBA854}"/>
              </a:ext>
            </a:extLst>
          </p:cNvPr>
          <p:cNvSpPr txBox="1"/>
          <p:nvPr/>
        </p:nvSpPr>
        <p:spPr>
          <a:xfrm>
            <a:off x="789888" y="4330659"/>
            <a:ext cx="98194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Development of the surface pre-treatment (mechanical polishing) for large </a:t>
            </a:r>
            <a:r>
              <a:rPr lang="en-GB" b="1" dirty="0"/>
              <a:t>Cu substrates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Electropolishing of </a:t>
            </a:r>
            <a:r>
              <a:rPr lang="en-GB" b="1" dirty="0"/>
              <a:t>Cu substrates</a:t>
            </a:r>
            <a:r>
              <a:rPr lang="en-GB" dirty="0"/>
              <a:t>: standard procedure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 </a:t>
            </a:r>
            <a:r>
              <a:rPr lang="en-GB" b="1" dirty="0">
                <a:solidFill>
                  <a:srgbClr val="C00000"/>
                </a:solidFill>
              </a:rPr>
              <a:t>Nb substrates</a:t>
            </a:r>
            <a:r>
              <a:rPr lang="en-GB" dirty="0"/>
              <a:t>: HF-H</a:t>
            </a:r>
            <a:r>
              <a:rPr lang="en-GB" baseline="-25000" dirty="0"/>
              <a:t>2</a:t>
            </a:r>
            <a:r>
              <a:rPr lang="en-GB" dirty="0"/>
              <a:t>SO</a:t>
            </a:r>
            <a:r>
              <a:rPr lang="en-GB" baseline="-25000" dirty="0"/>
              <a:t>4</a:t>
            </a:r>
            <a:r>
              <a:rPr lang="en-GB" dirty="0"/>
              <a:t> solution treatment is rejected by the safety-at-work department</a:t>
            </a:r>
            <a:br>
              <a:rPr lang="en-GB" dirty="0"/>
            </a:b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other options?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aa-ET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2FBD60-9030-C1E1-BB0B-E50E60EF1B14}"/>
              </a:ext>
            </a:extLst>
          </p:cNvPr>
          <p:cNvSpPr txBox="1"/>
          <p:nvPr/>
        </p:nvSpPr>
        <p:spPr>
          <a:xfrm>
            <a:off x="9541325" y="3181600"/>
            <a:ext cx="942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@ Yvonne</a:t>
            </a:r>
            <a:endParaRPr lang="aa-ET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F1DBF2-BC35-C2F7-C451-B65A0CD5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9F94A8-2306-53C1-A17D-AE7232E1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87454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C39A4-6305-CE30-7AB4-EBA6ADB0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38" y="1098073"/>
            <a:ext cx="4489068" cy="646332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4. Coating of </a:t>
            </a:r>
            <a:r>
              <a:rPr lang="en-GB" sz="2800" b="1" dirty="0" err="1"/>
              <a:t>RaSTA</a:t>
            </a:r>
            <a:r>
              <a:rPr lang="en-GB" sz="2800" b="1" dirty="0"/>
              <a:t> parts</a:t>
            </a:r>
            <a:endParaRPr lang="aa-ET" sz="2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6DB8E8-178D-FAFF-6ACA-EF701200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730" y="1950338"/>
            <a:ext cx="2797301" cy="372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EFE4F-9B33-DE08-D236-C600D5F215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008" y="1822704"/>
            <a:ext cx="2555592" cy="3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057B03-D297-9F97-5C5D-14BFD58BC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10" y="2973250"/>
            <a:ext cx="2285238" cy="304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88C2D3-4144-31F8-FCB7-C9C2DF0066D9}"/>
              </a:ext>
            </a:extLst>
          </p:cNvPr>
          <p:cNvSpPr txBox="1"/>
          <p:nvPr/>
        </p:nvSpPr>
        <p:spPr>
          <a:xfrm>
            <a:off x="3566779" y="2596196"/>
            <a:ext cx="237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Trebuchet MS" panose="020B0603020202020204" pitchFamily="34" charset="0"/>
              </a:rPr>
              <a:t>QPR sample adapter</a:t>
            </a:r>
            <a:endParaRPr lang="aa-E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308A5-F3D1-EA6A-0774-4831A409BC24}"/>
              </a:ext>
            </a:extLst>
          </p:cNvPr>
          <p:cNvSpPr txBox="1"/>
          <p:nvPr/>
        </p:nvSpPr>
        <p:spPr>
          <a:xfrm>
            <a:off x="332818" y="1713804"/>
            <a:ext cx="6105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Pre-treatment with ultrasonic bath (ammonia-based)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Proc. ID: </a:t>
            </a:r>
            <a:r>
              <a:rPr lang="aa-ET" sz="18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20210729</a:t>
            </a:r>
            <a:r>
              <a:rPr lang="aa-ET" dirty="0"/>
              <a:t> </a:t>
            </a:r>
            <a:r>
              <a:rPr lang="en-GB" dirty="0"/>
              <a:t>   </a:t>
            </a:r>
            <a:r>
              <a:rPr lang="en-US" dirty="0">
                <a:solidFill>
                  <a:srgbClr val="003399"/>
                </a:solidFill>
              </a:rPr>
              <a:t>4µm Nb </a:t>
            </a:r>
            <a:r>
              <a:rPr lang="en-US" dirty="0"/>
              <a:t>(with MF etching)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Proc. ID: </a:t>
            </a:r>
            <a:r>
              <a:rPr lang="aa-ET" sz="18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20210801</a:t>
            </a:r>
            <a:r>
              <a:rPr lang="aa-ET" dirty="0"/>
              <a:t> </a:t>
            </a:r>
            <a:r>
              <a:rPr lang="en-US" dirty="0">
                <a:solidFill>
                  <a:srgbClr val="003399"/>
                </a:solidFill>
              </a:rPr>
              <a:t>12 µm Nb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D6510-C205-BB02-8D84-8CC9366CC826}"/>
              </a:ext>
            </a:extLst>
          </p:cNvPr>
          <p:cNvSpPr txBox="1"/>
          <p:nvPr/>
        </p:nvSpPr>
        <p:spPr>
          <a:xfrm>
            <a:off x="6437962" y="1385410"/>
            <a:ext cx="2043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Trebuchet MS" panose="020B0603020202020204" pitchFamily="34" charset="0"/>
              </a:rPr>
              <a:t>CF125 Top flange</a:t>
            </a:r>
            <a:endParaRPr lang="aa-E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26DAC-9170-26BD-E42D-9C3B1D6139BD}"/>
              </a:ext>
            </a:extLst>
          </p:cNvPr>
          <p:cNvSpPr txBox="1"/>
          <p:nvPr/>
        </p:nvSpPr>
        <p:spPr>
          <a:xfrm>
            <a:off x="8915059" y="1581006"/>
            <a:ext cx="2866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Trebuchet MS" panose="020B0603020202020204" pitchFamily="34" charset="0"/>
              </a:rPr>
              <a:t>Adapter CF125 to CF100</a:t>
            </a:r>
            <a:endParaRPr lang="aa-ET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D90B5C-328A-E6A0-BC3D-A7AE6527C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976" b="10887"/>
          <a:stretch/>
        </p:blipFill>
        <p:spPr>
          <a:xfrm>
            <a:off x="688848" y="3525846"/>
            <a:ext cx="2497306" cy="243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4BB7BF-3A58-0165-E804-FFEB8CA97B45}"/>
              </a:ext>
            </a:extLst>
          </p:cNvPr>
          <p:cNvSpPr txBox="1"/>
          <p:nvPr/>
        </p:nvSpPr>
        <p:spPr>
          <a:xfrm>
            <a:off x="712118" y="3007677"/>
            <a:ext cx="2497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Trebuchet MS" panose="020B0603020202020204" pitchFamily="34" charset="0"/>
              </a:rPr>
              <a:t>CF125 Cavity flange</a:t>
            </a:r>
            <a:endParaRPr lang="aa-ET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8A09FD-B9DE-549F-7253-20AD1775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2CF477-6EDB-1227-E31F-2C56A3A2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365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 txBox="1">
            <a:spLocks/>
          </p:cNvSpPr>
          <p:nvPr/>
        </p:nvSpPr>
        <p:spPr bwMode="auto">
          <a:xfrm>
            <a:off x="303251" y="1166144"/>
            <a:ext cx="6481770" cy="4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b="1" dirty="0"/>
              <a:t>Plans and outlook</a:t>
            </a:r>
            <a:endParaRPr lang="aa-ET" sz="2400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04669-665E-B9B4-506D-03DA6CAB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FF1151-96A8-3C15-87F2-278CD62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13</a:t>
            </a:fld>
            <a:endParaRPr lang="aa-E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D46902-BD36-3C27-B587-3BE3205982C0}"/>
              </a:ext>
            </a:extLst>
          </p:cNvPr>
          <p:cNvSpPr txBox="1"/>
          <p:nvPr/>
        </p:nvSpPr>
        <p:spPr>
          <a:xfrm>
            <a:off x="695017" y="2056671"/>
            <a:ext cx="108019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Reanimation of </a:t>
            </a:r>
            <a:r>
              <a:rPr lang="en-GB" sz="2000" b="1" dirty="0" err="1">
                <a:solidFill>
                  <a:srgbClr val="030385"/>
                </a:solidFill>
              </a:rPr>
              <a:t>NbN</a:t>
            </a:r>
            <a:r>
              <a:rPr lang="en-GB" sz="2000" dirty="0"/>
              <a:t> and </a:t>
            </a:r>
            <a:r>
              <a:rPr lang="en-GB" sz="2000" b="1" dirty="0"/>
              <a:t>SIS</a:t>
            </a:r>
            <a:r>
              <a:rPr lang="en-GB" sz="2000" dirty="0"/>
              <a:t> direction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Co-sputtering of </a:t>
            </a:r>
            <a:r>
              <a:rPr lang="en-GB" sz="2000" b="1" dirty="0" err="1">
                <a:solidFill>
                  <a:srgbClr val="030385"/>
                </a:solidFill>
              </a:rPr>
              <a:t>NbTiN</a:t>
            </a:r>
            <a:r>
              <a:rPr lang="en-GB" sz="2000" dirty="0"/>
              <a:t> on </a:t>
            </a:r>
            <a:r>
              <a:rPr lang="en-GB" sz="2000" b="1" dirty="0">
                <a:solidFill>
                  <a:srgbClr val="C00000"/>
                </a:solidFill>
              </a:rPr>
              <a:t>Cu substrates</a:t>
            </a:r>
            <a:r>
              <a:rPr lang="en-GB" sz="2000" dirty="0"/>
              <a:t>, tuning the deposition window, playing with coating parameters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GB" sz="2000" dirty="0"/>
              <a:t> deposition of multilayer (SS or SIS) structures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Sputtering from a single alloy </a:t>
            </a:r>
            <a:r>
              <a:rPr lang="en-GB" sz="2000" b="1" dirty="0" err="1">
                <a:solidFill>
                  <a:srgbClr val="030385"/>
                </a:solidFill>
              </a:rPr>
              <a:t>NbTi</a:t>
            </a:r>
            <a:r>
              <a:rPr lang="en-GB" sz="2000" dirty="0"/>
              <a:t> target </a:t>
            </a:r>
            <a:r>
              <a:rPr lang="en-GB" sz="2000" dirty="0">
                <a:latin typeface="+mj-lt"/>
                <a:ea typeface="Cambria Math" panose="02040503050406030204" pitchFamily="18" charset="0"/>
              </a:rPr>
              <a:t>(to avoid big rocking angle)</a:t>
            </a:r>
            <a:br>
              <a:rPr lang="en-GB" sz="2000" dirty="0">
                <a:latin typeface="+mj-lt"/>
                <a:ea typeface="Cambria Math" panose="02040503050406030204" pitchFamily="18" charset="0"/>
              </a:rPr>
            </a:b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GB" sz="2000" dirty="0">
                <a:latin typeface="+mj-lt"/>
                <a:ea typeface="Cambria Math" panose="02040503050406030204" pitchFamily="18" charset="0"/>
              </a:rPr>
              <a:t> usage of </a:t>
            </a:r>
            <a:r>
              <a:rPr lang="en-GB" sz="2000" dirty="0" err="1">
                <a:latin typeface="+mj-lt"/>
                <a:ea typeface="Cambria Math" panose="02040503050406030204" pitchFamily="18" charset="0"/>
              </a:rPr>
              <a:t>HiPIMS</a:t>
            </a:r>
            <a:r>
              <a:rPr lang="en-GB" sz="2000" dirty="0">
                <a:latin typeface="+mj-lt"/>
                <a:ea typeface="Cambria Math" panose="02040503050406030204" pitchFamily="18" charset="0"/>
              </a:rPr>
              <a:t> or DC cathodes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Development of </a:t>
            </a:r>
            <a:r>
              <a:rPr lang="en-GB" sz="2000" b="1" dirty="0">
                <a:solidFill>
                  <a:srgbClr val="030385"/>
                </a:solidFill>
              </a:rPr>
              <a:t>MgB</a:t>
            </a:r>
            <a:r>
              <a:rPr lang="en-GB" sz="2000" b="1" baseline="-25000" dirty="0">
                <a:solidFill>
                  <a:srgbClr val="030385"/>
                </a:solidFill>
              </a:rPr>
              <a:t>2</a:t>
            </a:r>
            <a:r>
              <a:rPr lang="en-GB" sz="2000" dirty="0"/>
              <a:t> deposition, improvement of the sputtering target?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Characterization by XRD, SEM, </a:t>
            </a:r>
            <a:r>
              <a:rPr lang="en-GB" sz="2000" b="1" dirty="0"/>
              <a:t>AFM</a:t>
            </a:r>
            <a:r>
              <a:rPr lang="en-GB" sz="2000" dirty="0"/>
              <a:t>, SIMS, …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GB" sz="2000" dirty="0">
                <a:latin typeface="+mj-lt"/>
                <a:ea typeface="Cambria Math" panose="02040503050406030204" pitchFamily="18" charset="0"/>
              </a:rPr>
              <a:t>good </a:t>
            </a:r>
            <a:r>
              <a:rPr lang="en-GB" sz="2000" b="1" dirty="0" err="1">
                <a:solidFill>
                  <a:srgbClr val="030385"/>
                </a:solidFill>
                <a:latin typeface="+mj-lt"/>
                <a:ea typeface="Cambria Math" panose="02040503050406030204" pitchFamily="18" charset="0"/>
              </a:rPr>
              <a:t>NbTiN</a:t>
            </a:r>
            <a:r>
              <a:rPr lang="en-GB" sz="2000" dirty="0">
                <a:latin typeface="+mj-lt"/>
                <a:ea typeface="Cambria Math" panose="02040503050406030204" pitchFamily="18" charset="0"/>
              </a:rPr>
              <a:t> films for SC properties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Improvement of MP + EP polishing technique for big Cu substrates, </a:t>
            </a:r>
            <a:br>
              <a:rPr lang="en-GB" sz="2000" dirty="0"/>
            </a:br>
            <a:r>
              <a:rPr lang="en-GB" sz="2000" dirty="0"/>
              <a:t>Nb substrates – looking for other sources</a:t>
            </a:r>
            <a:endParaRPr lang="aa-ET" sz="2000" dirty="0"/>
          </a:p>
        </p:txBody>
      </p:sp>
    </p:spTree>
    <p:extLst>
      <p:ext uri="{BB962C8B-B14F-4D97-AF65-F5344CB8AC3E}">
        <p14:creationId xmlns:p14="http://schemas.microsoft.com/office/powerpoint/2010/main" val="290089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AFC74-1410-8375-3F2B-85B579009A02}"/>
              </a:ext>
            </a:extLst>
          </p:cNvPr>
          <p:cNvSpPr txBox="1"/>
          <p:nvPr/>
        </p:nvSpPr>
        <p:spPr>
          <a:xfrm>
            <a:off x="3016674" y="2921020"/>
            <a:ext cx="615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u="none" strike="noStrike" baseline="0" dirty="0">
                <a:latin typeface="+mj-lt"/>
              </a:rPr>
              <a:t>THANK YOU FOR YOUR ATTENTION!</a:t>
            </a:r>
            <a:endParaRPr lang="aa-ET" sz="2800" b="1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CAEDF-7CEB-B238-3BE7-DECAA028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B71FE-D4B0-33C6-738B-B1343FBD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14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2009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3C294-7EEC-BAEE-C805-C68E4829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2</a:t>
            </a:fld>
            <a:endParaRPr lang="aa-E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AFC74-1410-8375-3F2B-85B579009A02}"/>
              </a:ext>
            </a:extLst>
          </p:cNvPr>
          <p:cNvSpPr txBox="1"/>
          <p:nvPr/>
        </p:nvSpPr>
        <p:spPr>
          <a:xfrm>
            <a:off x="151554" y="1159276"/>
            <a:ext cx="982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u="none" strike="noStrike" baseline="0" dirty="0">
                <a:latin typeface="+mj-lt"/>
              </a:rPr>
              <a:t>Tasks of the NOVALIS project (at </a:t>
            </a:r>
            <a:r>
              <a:rPr lang="en-GB" sz="2800" b="1" i="0" u="none" strike="noStrike" baseline="0" dirty="0" err="1">
                <a:latin typeface="+mj-lt"/>
              </a:rPr>
              <a:t>Uni</a:t>
            </a:r>
            <a:r>
              <a:rPr lang="en-GB" sz="2800" b="1" i="0" u="none" strike="noStrike" baseline="0" dirty="0">
                <a:latin typeface="+mj-lt"/>
              </a:rPr>
              <a:t> Siegen)</a:t>
            </a:r>
            <a:endParaRPr lang="aa-ET" sz="2800" b="1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27124-6DB3-9671-FEB9-19D1B179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09.05.2023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3F060A-3B1D-AE5A-EFCF-18E962E56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53" y="2181466"/>
            <a:ext cx="9233647" cy="3127303"/>
          </a:xfrm>
        </p:spPr>
        <p:txBody>
          <a:bodyPr/>
          <a:lstStyle/>
          <a:p>
            <a:pPr marL="385753" indent="-385753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Deposition studies: </a:t>
            </a:r>
            <a:b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Nb, </a:t>
            </a:r>
            <a:r>
              <a:rPr lang="en-US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NbN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NbTiN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Nb</a:t>
            </a:r>
            <a:r>
              <a:rPr lang="en-US" sz="20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Sn as well as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MgB</a:t>
            </a:r>
            <a:r>
              <a:rPr lang="en-US" sz="2000" b="1" baseline="-25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sputter-coatings on </a:t>
            </a:r>
            <a:b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Nb and Cu flat samples and ALD-coated flat samples</a:t>
            </a:r>
          </a:p>
          <a:p>
            <a:pPr marL="385753" indent="-385753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Substrate preparation: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Cu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2000" strike="sngStrik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Nb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samples</a:t>
            </a:r>
          </a:p>
          <a:p>
            <a:pPr marL="385753" indent="-385753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Sample characterization: microstructure, SC and RF properties</a:t>
            </a:r>
          </a:p>
          <a:p>
            <a:pPr marL="385753" indent="-385753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Developments and upgrades</a:t>
            </a:r>
            <a:endParaRPr lang="aa-E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822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13" y="1854044"/>
            <a:ext cx="3096768" cy="426110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51" y="1045375"/>
            <a:ext cx="6481770" cy="4990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1a. Co-sputtering of </a:t>
            </a:r>
            <a:r>
              <a:rPr lang="en-GB" sz="2400" b="1" dirty="0" err="1">
                <a:solidFill>
                  <a:srgbClr val="030385"/>
                </a:solidFill>
              </a:rPr>
              <a:t>NbTiN</a:t>
            </a:r>
            <a:r>
              <a:rPr lang="en-GB" sz="2400" b="1" dirty="0"/>
              <a:t>: rocking angle </a:t>
            </a:r>
            <a:endParaRPr lang="aa-ET" sz="2400" b="1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9234187-EC9D-F220-0AD1-D010EB470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51" y="1045375"/>
            <a:ext cx="4468442" cy="2775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5DD66-22B3-9DCD-00A1-C02AFC38FED7}"/>
              </a:ext>
            </a:extLst>
          </p:cNvPr>
          <p:cNvSpPr txBox="1"/>
          <p:nvPr/>
        </p:nvSpPr>
        <p:spPr>
          <a:xfrm>
            <a:off x="10394254" y="116682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-40°</a:t>
            </a:r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↔ 0°</a:t>
            </a:r>
            <a:endParaRPr lang="aa-ET" dirty="0"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05706" y="1637730"/>
            <a:ext cx="2560321" cy="1747337"/>
            <a:chOff x="8507305" y="4531360"/>
            <a:chExt cx="2560321" cy="17473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2A4EE1-419F-3B22-BDF9-132CFD9F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692" t="43564" r="6637" b="25125"/>
            <a:stretch/>
          </p:blipFill>
          <p:spPr>
            <a:xfrm>
              <a:off x="8507305" y="4531360"/>
              <a:ext cx="2560321" cy="13416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6E7F8C-CB46-8D3E-09E1-DF43004C4F80}"/>
                </a:ext>
              </a:extLst>
            </p:cNvPr>
            <p:cNvSpPr txBox="1"/>
            <p:nvPr/>
          </p:nvSpPr>
          <p:spPr>
            <a:xfrm>
              <a:off x="8674820" y="4710439"/>
              <a:ext cx="222528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1   2    3    4   5    6</a:t>
              </a:r>
              <a:endParaRPr lang="aa-ET" b="1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CF41D2-E7B2-7EB5-2351-FBC16C01AA33}"/>
                </a:ext>
              </a:extLst>
            </p:cNvPr>
            <p:cNvCxnSpPr/>
            <p:nvPr/>
          </p:nvCxnSpPr>
          <p:spPr>
            <a:xfrm flipV="1">
              <a:off x="8620928" y="5719288"/>
              <a:ext cx="2333071" cy="677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8E72F2-C8C7-BFEC-EC08-30C5D174241B}"/>
                </a:ext>
              </a:extLst>
            </p:cNvPr>
            <p:cNvSpPr txBox="1"/>
            <p:nvPr/>
          </p:nvSpPr>
          <p:spPr>
            <a:xfrm>
              <a:off x="8570019" y="5909365"/>
              <a:ext cx="2462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Sample stage 120mm</a:t>
              </a:r>
              <a:endParaRPr lang="aa-ET" b="1" dirty="0"/>
            </a:p>
          </p:txBody>
        </p:sp>
      </p:grpSp>
      <p:cxnSp>
        <p:nvCxnSpPr>
          <p:cNvPr id="15" name="Прямая со стрелкой 14"/>
          <p:cNvCxnSpPr>
            <a:stCxn id="17" idx="3"/>
          </p:cNvCxnSpPr>
          <p:nvPr/>
        </p:nvCxnSpPr>
        <p:spPr>
          <a:xfrm>
            <a:off x="3930954" y="3200401"/>
            <a:ext cx="978228" cy="7158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53598"/>
              </p:ext>
            </p:extLst>
          </p:nvPr>
        </p:nvGraphicFramePr>
        <p:xfrm>
          <a:off x="1050984" y="3480330"/>
          <a:ext cx="1738866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1" dirty="0"/>
                        <a:t>Rocking angle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-60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-65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58" y="3743251"/>
            <a:ext cx="4865869" cy="247245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385DD66-22B3-9DCD-00A1-C02AFC38FED7}"/>
              </a:ext>
            </a:extLst>
          </p:cNvPr>
          <p:cNvSpPr txBox="1"/>
          <p:nvPr/>
        </p:nvSpPr>
        <p:spPr>
          <a:xfrm>
            <a:off x="9612872" y="4350665"/>
            <a:ext cx="1649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-60°</a:t>
            </a:r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↔ +20°</a:t>
            </a:r>
          </a:p>
          <a:p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P(</a:t>
            </a:r>
            <a:r>
              <a:rPr lang="en-GB" dirty="0" err="1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Nb</a:t>
            </a:r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) = 650 W</a:t>
            </a:r>
          </a:p>
          <a:p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P(Ti) = 300 W</a:t>
            </a:r>
            <a:endParaRPr lang="aa-ET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437777" y="4042888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SAZ_024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F1C08C3-464D-E32E-06FB-9E9450AE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1CFE18-A00F-FEAE-F7EE-76644050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4775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 txBox="1">
            <a:spLocks/>
          </p:cNvSpPr>
          <p:nvPr/>
        </p:nvSpPr>
        <p:spPr bwMode="auto">
          <a:xfrm>
            <a:off x="292573" y="996963"/>
            <a:ext cx="6481770" cy="4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b="1" dirty="0"/>
              <a:t>1a. Co-sputtering of </a:t>
            </a:r>
            <a:r>
              <a:rPr lang="en-GB" sz="2400" b="1" dirty="0" err="1">
                <a:solidFill>
                  <a:srgbClr val="030385"/>
                </a:solidFill>
              </a:rPr>
              <a:t>NbTiN</a:t>
            </a:r>
            <a:r>
              <a:rPr lang="en-GB" sz="2400" b="1" dirty="0"/>
              <a:t>: phase mixing</a:t>
            </a:r>
            <a:endParaRPr lang="aa-ET" sz="2400" b="1" dirty="0"/>
          </a:p>
        </p:txBody>
      </p:sp>
      <p:pic>
        <p:nvPicPr>
          <p:cNvPr id="1026" name="Picture 2" descr="Нет описания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2" b="21253"/>
          <a:stretch/>
        </p:blipFill>
        <p:spPr bwMode="auto">
          <a:xfrm>
            <a:off x="292573" y="1566766"/>
            <a:ext cx="2504929" cy="23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т описания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31438" r="19626" b="34034"/>
          <a:stretch/>
        </p:blipFill>
        <p:spPr bwMode="auto">
          <a:xfrm>
            <a:off x="575012" y="3912227"/>
            <a:ext cx="3339381" cy="24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995274" y="2935219"/>
            <a:ext cx="1613139" cy="88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Прямая со стрелкой 16"/>
          <p:cNvCxnSpPr>
            <a:endCxn id="13" idx="6"/>
          </p:cNvCxnSpPr>
          <p:nvPr/>
        </p:nvCxnSpPr>
        <p:spPr>
          <a:xfrm flipH="1">
            <a:off x="2608413" y="2853145"/>
            <a:ext cx="685338" cy="526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8615" y="1652816"/>
            <a:ext cx="339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much power on </a:t>
            </a:r>
            <a:r>
              <a:rPr lang="en-US" dirty="0" err="1"/>
              <a:t>Nb</a:t>
            </a:r>
            <a:r>
              <a:rPr lang="en-US" dirty="0"/>
              <a:t> target: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Delamination of 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Unstable work of </a:t>
            </a:r>
            <a:r>
              <a:rPr lang="en-US" dirty="0" err="1"/>
              <a:t>HiPIMS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of </a:t>
            </a:r>
            <a:r>
              <a:rPr lang="en-US" dirty="0" err="1"/>
              <a:t>NbN</a:t>
            </a:r>
            <a:r>
              <a:rPr lang="en-US" dirty="0"/>
              <a:t> phases</a:t>
            </a:r>
          </a:p>
        </p:txBody>
      </p:sp>
      <p:sp>
        <p:nvSpPr>
          <p:cNvPr id="21" name="Овал 20"/>
          <p:cNvSpPr/>
          <p:nvPr/>
        </p:nvSpPr>
        <p:spPr>
          <a:xfrm>
            <a:off x="995274" y="4684795"/>
            <a:ext cx="2927710" cy="88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51082" y="3002672"/>
            <a:ext cx="1726304" cy="1612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0F589-36DC-6984-9FB4-E35118E5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C66FF1-3AF1-E21F-B58D-4C2281C7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6953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 txBox="1">
            <a:spLocks/>
          </p:cNvSpPr>
          <p:nvPr/>
        </p:nvSpPr>
        <p:spPr bwMode="auto">
          <a:xfrm>
            <a:off x="292573" y="996963"/>
            <a:ext cx="6481770" cy="4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b="1" dirty="0"/>
              <a:t>1a. Co-sputtering of </a:t>
            </a:r>
            <a:r>
              <a:rPr lang="en-GB" sz="2400" b="1" dirty="0" err="1">
                <a:solidFill>
                  <a:srgbClr val="030385"/>
                </a:solidFill>
              </a:rPr>
              <a:t>NbTiN</a:t>
            </a:r>
            <a:r>
              <a:rPr lang="en-GB" sz="2400" b="1" dirty="0"/>
              <a:t>: phase mixing</a:t>
            </a:r>
            <a:endParaRPr lang="aa-ET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826" y="1396645"/>
            <a:ext cx="6244174" cy="3439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5DD66-22B3-9DCD-00A1-C02AFC38FED7}"/>
              </a:ext>
            </a:extLst>
          </p:cNvPr>
          <p:cNvSpPr txBox="1"/>
          <p:nvPr/>
        </p:nvSpPr>
        <p:spPr>
          <a:xfrm>
            <a:off x="10160000" y="2473554"/>
            <a:ext cx="1649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-55°</a:t>
            </a:r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↔ +15°</a:t>
            </a:r>
          </a:p>
          <a:p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P(</a:t>
            </a:r>
            <a:r>
              <a:rPr lang="en-GB" dirty="0" err="1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Nb</a:t>
            </a:r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) = 300 W</a:t>
            </a:r>
          </a:p>
          <a:p>
            <a:r>
              <a:rPr lang="en-GB" dirty="0"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P(Ti) = 500 W</a:t>
            </a:r>
            <a:endParaRPr lang="aa-ET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17338" y="2061446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SAZ_026</a:t>
            </a:r>
          </a:p>
        </p:txBody>
      </p:sp>
      <p:pic>
        <p:nvPicPr>
          <p:cNvPr id="1026" name="Picture 2" descr="Нет описания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2" b="21253"/>
          <a:stretch/>
        </p:blipFill>
        <p:spPr bwMode="auto">
          <a:xfrm>
            <a:off x="292573" y="1566766"/>
            <a:ext cx="2504929" cy="23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т описания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31438" r="19626" b="34034"/>
          <a:stretch/>
        </p:blipFill>
        <p:spPr bwMode="auto">
          <a:xfrm>
            <a:off x="575012" y="3912227"/>
            <a:ext cx="3339381" cy="24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995274" y="2935219"/>
            <a:ext cx="1613139" cy="88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Прямая со стрелкой 16"/>
          <p:cNvCxnSpPr>
            <a:endCxn id="13" idx="6"/>
          </p:cNvCxnSpPr>
          <p:nvPr/>
        </p:nvCxnSpPr>
        <p:spPr>
          <a:xfrm flipH="1">
            <a:off x="2608413" y="2853145"/>
            <a:ext cx="685338" cy="526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8615" y="1652816"/>
            <a:ext cx="339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much power on </a:t>
            </a:r>
            <a:r>
              <a:rPr lang="en-US" dirty="0" err="1"/>
              <a:t>Nb</a:t>
            </a:r>
            <a:r>
              <a:rPr lang="en-US" dirty="0"/>
              <a:t> target: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Delamination of 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Unstable work of </a:t>
            </a:r>
            <a:r>
              <a:rPr lang="en-US" dirty="0" err="1"/>
              <a:t>HiPIMS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of </a:t>
            </a:r>
            <a:r>
              <a:rPr lang="en-US" dirty="0" err="1"/>
              <a:t>NbN</a:t>
            </a:r>
            <a:r>
              <a:rPr lang="en-US" dirty="0"/>
              <a:t> phases</a:t>
            </a:r>
          </a:p>
        </p:txBody>
      </p:sp>
      <p:sp>
        <p:nvSpPr>
          <p:cNvPr id="21" name="Овал 20"/>
          <p:cNvSpPr/>
          <p:nvPr/>
        </p:nvSpPr>
        <p:spPr>
          <a:xfrm>
            <a:off x="995274" y="4684795"/>
            <a:ext cx="2927710" cy="88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51082" y="3002672"/>
            <a:ext cx="1726304" cy="1612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трелка вправо 26"/>
          <p:cNvSpPr/>
          <p:nvPr/>
        </p:nvSpPr>
        <p:spPr>
          <a:xfrm>
            <a:off x="4393126" y="5085779"/>
            <a:ext cx="1992701" cy="53796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30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99422" y="4684795"/>
            <a:ext cx="55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Change the Ti/</a:t>
            </a:r>
            <a:r>
              <a:rPr lang="en-US" b="1" dirty="0" err="1"/>
              <a:t>Nb</a:t>
            </a:r>
            <a:r>
              <a:rPr lang="en-US" b="1" dirty="0"/>
              <a:t> power ratio: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Optimum around 500W/300W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Rocking angle [-</a:t>
            </a:r>
            <a:r>
              <a:rPr lang="en-GB" dirty="0"/>
              <a:t>60°</a:t>
            </a:r>
            <a:r>
              <a:rPr lang="en-GB" dirty="0">
                <a:ea typeface="Cambria Math" panose="02040503050406030204" pitchFamily="18" charset="0"/>
                <a:cs typeface="Calibri" panose="020F0502020204030204" pitchFamily="34" charset="0"/>
              </a:rPr>
              <a:t>↔ +20°]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Needs to vary other parameters: p, </a:t>
            </a:r>
            <a:r>
              <a:rPr lang="en-US" dirty="0" err="1"/>
              <a:t>Ar</a:t>
            </a:r>
            <a:r>
              <a:rPr lang="en-US" dirty="0"/>
              <a:t>/N</a:t>
            </a:r>
            <a:r>
              <a:rPr lang="en-US" baseline="-25000" dirty="0"/>
              <a:t>2</a:t>
            </a:r>
            <a:r>
              <a:rPr lang="en-US" dirty="0"/>
              <a:t>, bias…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0F589-36DC-6984-9FB4-E35118E5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C66FF1-3AF1-E21F-B58D-4C2281C7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2202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 txBox="1">
            <a:spLocks/>
          </p:cNvSpPr>
          <p:nvPr/>
        </p:nvSpPr>
        <p:spPr bwMode="auto">
          <a:xfrm>
            <a:off x="292573" y="996963"/>
            <a:ext cx="6481770" cy="4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b="1" dirty="0"/>
              <a:t>1a. Co-sputtering of </a:t>
            </a:r>
            <a:r>
              <a:rPr lang="en-GB" sz="2400" b="1" dirty="0" err="1">
                <a:solidFill>
                  <a:srgbClr val="030385"/>
                </a:solidFill>
              </a:rPr>
              <a:t>NbTiN</a:t>
            </a:r>
            <a:r>
              <a:rPr lang="en-GB" sz="2400" b="1" dirty="0"/>
              <a:t>: cathode power</a:t>
            </a:r>
            <a:r>
              <a:rPr lang="en-GB" sz="2400" b="1" dirty="0">
                <a:solidFill>
                  <a:srgbClr val="030385"/>
                </a:solidFill>
              </a:rPr>
              <a:t> </a:t>
            </a:r>
            <a:endParaRPr lang="aa-ET" sz="24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0F589-36DC-6984-9FB4-E35118E5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C66FF1-3AF1-E21F-B58D-4C2281C7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6</a:t>
            </a:fld>
            <a:endParaRPr lang="aa-ET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3" y="2232941"/>
            <a:ext cx="7335792" cy="3938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06" y="2210654"/>
            <a:ext cx="3906787" cy="3960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2861" y="1644597"/>
            <a:ext cx="468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ration: P(</a:t>
            </a:r>
            <a:r>
              <a:rPr lang="en-US" dirty="0" err="1"/>
              <a:t>Nb</a:t>
            </a:r>
            <a:r>
              <a:rPr lang="en-US" dirty="0"/>
              <a:t>) = 300W, P(Ti) = 400W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6606" y="1379513"/>
            <a:ext cx="376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Impurity phase doesn’t depend on the sample position</a:t>
            </a:r>
          </a:p>
        </p:txBody>
      </p:sp>
    </p:spTree>
    <p:extLst>
      <p:ext uri="{BB962C8B-B14F-4D97-AF65-F5344CB8AC3E}">
        <p14:creationId xmlns:p14="http://schemas.microsoft.com/office/powerpoint/2010/main" val="280125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04669-665E-B9B4-506D-03DA6CAB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FF1151-96A8-3C15-87F2-278CD62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7</a:t>
            </a:fld>
            <a:endParaRPr lang="aa-ET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53B1330-43B0-6540-2902-660C872DB967}"/>
              </a:ext>
            </a:extLst>
          </p:cNvPr>
          <p:cNvSpPr txBox="1">
            <a:spLocks/>
          </p:cNvSpPr>
          <p:nvPr/>
        </p:nvSpPr>
        <p:spPr bwMode="auto">
          <a:xfrm>
            <a:off x="292572" y="996963"/>
            <a:ext cx="11560121" cy="4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b="1" dirty="0"/>
              <a:t>1a. Co-sputtering of </a:t>
            </a:r>
            <a:r>
              <a:rPr lang="en-GB" sz="2400" b="1" dirty="0" err="1">
                <a:solidFill>
                  <a:srgbClr val="030385"/>
                </a:solidFill>
              </a:rPr>
              <a:t>NbTiN</a:t>
            </a:r>
            <a:r>
              <a:rPr lang="en-GB" sz="2400" b="1" dirty="0"/>
              <a:t>: deposition pressure at </a:t>
            </a:r>
            <a:r>
              <a:rPr lang="en-GB" sz="2400" b="1" dirty="0" err="1"/>
              <a:t>Nb</a:t>
            </a:r>
            <a:r>
              <a:rPr lang="en-GB" sz="2400" b="1" dirty="0"/>
              <a:t>/Ti (300W/500W)</a:t>
            </a:r>
            <a:endParaRPr lang="aa-ET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6" y="1537481"/>
            <a:ext cx="3613806" cy="2710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b="27672"/>
          <a:stretch/>
        </p:blipFill>
        <p:spPr>
          <a:xfrm>
            <a:off x="395727" y="4289276"/>
            <a:ext cx="3710084" cy="1746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71" y="1537481"/>
            <a:ext cx="3613806" cy="27103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2138"/>
          <a:stretch/>
        </p:blipFill>
        <p:spPr>
          <a:xfrm>
            <a:off x="4235571" y="4346508"/>
            <a:ext cx="4120124" cy="1787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3" y="1537481"/>
            <a:ext cx="3613807" cy="27103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1" b="21007"/>
          <a:stretch/>
        </p:blipFill>
        <p:spPr>
          <a:xfrm>
            <a:off x="8485455" y="4408104"/>
            <a:ext cx="3491682" cy="1561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2536" y="1646360"/>
            <a:ext cx="2142574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dirty="0"/>
              <a:t> ≈ 1.8∙10</a:t>
            </a:r>
            <a:r>
              <a:rPr lang="en-US" b="1" baseline="30000" dirty="0"/>
              <a:t>-2</a:t>
            </a:r>
            <a:r>
              <a:rPr lang="en-US" b="1" dirty="0"/>
              <a:t> mbar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12921" y="1547022"/>
            <a:ext cx="2142574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dirty="0"/>
              <a:t> ≈ 1.3∙10</a:t>
            </a:r>
            <a:r>
              <a:rPr lang="en-US" b="1" baseline="30000" dirty="0"/>
              <a:t>-2</a:t>
            </a:r>
            <a:r>
              <a:rPr lang="en-US" b="1" dirty="0"/>
              <a:t> mbar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9826" y="1589021"/>
            <a:ext cx="2074607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dirty="0"/>
              <a:t> ≈ 0.9∙10</a:t>
            </a:r>
            <a:r>
              <a:rPr lang="en-US" b="1" baseline="30000" dirty="0"/>
              <a:t>-2</a:t>
            </a:r>
            <a:r>
              <a:rPr lang="en-US" b="1" dirty="0"/>
              <a:t> mbar</a:t>
            </a:r>
          </a:p>
        </p:txBody>
      </p:sp>
    </p:spTree>
    <p:extLst>
      <p:ext uri="{BB962C8B-B14F-4D97-AF65-F5344CB8AC3E}">
        <p14:creationId xmlns:p14="http://schemas.microsoft.com/office/powerpoint/2010/main" val="136924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04669-665E-B9B4-506D-03DA6CAB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FF1151-96A8-3C15-87F2-278CD62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8</a:t>
            </a:fld>
            <a:endParaRPr lang="aa-ET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E42C30-025A-A4B0-F40C-1615881E6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51" y="1045375"/>
            <a:ext cx="6481770" cy="4990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1b. RF-magnetron sputtering of </a:t>
            </a:r>
            <a:r>
              <a:rPr lang="en-GB" sz="2400" b="1" dirty="0">
                <a:solidFill>
                  <a:srgbClr val="030385"/>
                </a:solidFill>
              </a:rPr>
              <a:t>MgB</a:t>
            </a:r>
            <a:r>
              <a:rPr lang="en-GB" sz="2400" b="1" baseline="-25000" dirty="0">
                <a:solidFill>
                  <a:srgbClr val="030385"/>
                </a:solidFill>
              </a:rPr>
              <a:t>2</a:t>
            </a:r>
            <a:endParaRPr lang="aa-ET" sz="2400" b="1" dirty="0">
              <a:solidFill>
                <a:srgbClr val="03038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4DD09-AFF2-F898-8326-AF815966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" y="1715710"/>
            <a:ext cx="3352038" cy="4469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9046D1-4872-BC66-39BF-F017C2E5F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67"/>
          <a:stretch/>
        </p:blipFill>
        <p:spPr>
          <a:xfrm>
            <a:off x="4804411" y="1629798"/>
            <a:ext cx="2443734" cy="280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5ABD7B-3E5E-4267-E884-9CB630F639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70" b="14304"/>
          <a:stretch/>
        </p:blipFill>
        <p:spPr>
          <a:xfrm>
            <a:off x="8423313" y="2516976"/>
            <a:ext cx="2718054" cy="27371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719031-B7B7-CB03-CA74-372A588B820C}"/>
              </a:ext>
            </a:extLst>
          </p:cNvPr>
          <p:cNvSpPr txBox="1"/>
          <p:nvPr/>
        </p:nvSpPr>
        <p:spPr>
          <a:xfrm>
            <a:off x="3797046" y="5812625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30385"/>
                </a:solidFill>
              </a:rPr>
              <a:t>BoxCoater</a:t>
            </a:r>
            <a:r>
              <a:rPr lang="en-GB" b="1" dirty="0">
                <a:solidFill>
                  <a:srgbClr val="030385"/>
                </a:solidFill>
              </a:rPr>
              <a:t> works!!!</a:t>
            </a:r>
            <a:endParaRPr lang="aa-ET" b="1" dirty="0">
              <a:solidFill>
                <a:srgbClr val="03038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AE548D-D9BF-09C7-91F4-1D24D4367578}"/>
              </a:ext>
            </a:extLst>
          </p:cNvPr>
          <p:cNvSpPr txBox="1"/>
          <p:nvPr/>
        </p:nvSpPr>
        <p:spPr>
          <a:xfrm>
            <a:off x="4165600" y="4521634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Substrate temperature up to 1500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℃</a:t>
            </a:r>
          </a:p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 but can’t be measured so far</a:t>
            </a:r>
            <a:endParaRPr lang="aa-E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029D92-DBEA-FE0B-C5E8-A25C90764360}"/>
              </a:ext>
            </a:extLst>
          </p:cNvPr>
          <p:cNvSpPr txBox="1"/>
          <p:nvPr/>
        </p:nvSpPr>
        <p:spPr>
          <a:xfrm>
            <a:off x="8423313" y="2014639"/>
            <a:ext cx="244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MgB</a:t>
            </a:r>
            <a:r>
              <a:rPr lang="en-GB" b="1" baseline="-25000" dirty="0"/>
              <a:t>2</a:t>
            </a:r>
            <a:r>
              <a:rPr lang="en-GB" b="1" dirty="0"/>
              <a:t> sputtering in </a:t>
            </a:r>
            <a:r>
              <a:rPr lang="en-GB" b="1" dirty="0" err="1"/>
              <a:t>Ar</a:t>
            </a:r>
            <a:endParaRPr lang="aa-ET" b="1" dirty="0"/>
          </a:p>
        </p:txBody>
      </p:sp>
    </p:spTree>
    <p:extLst>
      <p:ext uri="{BB962C8B-B14F-4D97-AF65-F5344CB8AC3E}">
        <p14:creationId xmlns:p14="http://schemas.microsoft.com/office/powerpoint/2010/main" val="388448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C15F-98A6-7CD7-8B72-2BB96F6A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Zubtsovskii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5360E-1DF7-AD81-2836-188DF157351C}"/>
              </a:ext>
            </a:extLst>
          </p:cNvPr>
          <p:cNvGrpSpPr/>
          <p:nvPr/>
        </p:nvGrpSpPr>
        <p:grpSpPr>
          <a:xfrm>
            <a:off x="57573" y="128364"/>
            <a:ext cx="2606686" cy="675377"/>
            <a:chOff x="57573" y="128364"/>
            <a:chExt cx="2606686" cy="675377"/>
          </a:xfrm>
        </p:grpSpPr>
        <p:pic>
          <p:nvPicPr>
            <p:cNvPr id="6" name="Content Placeholder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042D87-C9B3-B721-B574-B2A0E32100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73" y="128364"/>
              <a:ext cx="1034131" cy="646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41254-B565-BFBF-62C5-48668D2B073E}"/>
                </a:ext>
              </a:extLst>
            </p:cNvPr>
            <p:cNvSpPr txBox="1"/>
            <p:nvPr/>
          </p:nvSpPr>
          <p:spPr>
            <a:xfrm>
              <a:off x="1024274" y="157410"/>
              <a:ext cx="16399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Lehrstuhl für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Oberflächen- und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charset="0"/>
                </a:rPr>
                <a:t>Werkstofftechnologie</a:t>
              </a:r>
              <a:endParaRPr kumimoji="0" lang="aa-E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04669-665E-B9B4-506D-03DA6CAB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a-ET"/>
              <a:t>02/06/2023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FF1151-96A8-3C15-87F2-278CD62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DE3F-D005-46BA-B99E-AFD75D0ACCF7}" type="slidenum">
              <a:rPr lang="aa-ET" smtClean="0"/>
              <a:t>9</a:t>
            </a:fld>
            <a:endParaRPr lang="aa-E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728E5-22FD-3A53-9DC8-115C9A096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5" t="17004" r="-1364" b="8978"/>
          <a:stretch/>
        </p:blipFill>
        <p:spPr>
          <a:xfrm>
            <a:off x="393572" y="1603248"/>
            <a:ext cx="3672460" cy="4323092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07C12D7-F8A8-FB38-498C-9FEE30A5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51" y="1045375"/>
            <a:ext cx="6481770" cy="4990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1b. RF-magnetron sputtering of </a:t>
            </a:r>
            <a:r>
              <a:rPr lang="en-GB" sz="2400" b="1" dirty="0">
                <a:solidFill>
                  <a:srgbClr val="030385"/>
                </a:solidFill>
              </a:rPr>
              <a:t>MgB</a:t>
            </a:r>
            <a:r>
              <a:rPr lang="en-GB" sz="2400" b="1" baseline="-25000" dirty="0">
                <a:solidFill>
                  <a:srgbClr val="030385"/>
                </a:solidFill>
              </a:rPr>
              <a:t>2</a:t>
            </a:r>
            <a:endParaRPr lang="aa-ET" sz="2400" b="1" dirty="0">
              <a:solidFill>
                <a:srgbClr val="03038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742CF-5331-E589-7DC7-15DC66FAA553}"/>
              </a:ext>
            </a:extLst>
          </p:cNvPr>
          <p:cNvSpPr txBox="1"/>
          <p:nvPr/>
        </p:nvSpPr>
        <p:spPr>
          <a:xfrm>
            <a:off x="2796205" y="2107404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200W</a:t>
            </a:r>
            <a:endParaRPr lang="aa-E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82B80-697D-A732-992C-1352988E1692}"/>
              </a:ext>
            </a:extLst>
          </p:cNvPr>
          <p:cNvSpPr txBox="1"/>
          <p:nvPr/>
        </p:nvSpPr>
        <p:spPr>
          <a:xfrm>
            <a:off x="2796205" y="3020377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300W</a:t>
            </a:r>
            <a:endParaRPr lang="aa-E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9A91F-A669-8BC3-4BDA-61937F16955A}"/>
              </a:ext>
            </a:extLst>
          </p:cNvPr>
          <p:cNvSpPr txBox="1"/>
          <p:nvPr/>
        </p:nvSpPr>
        <p:spPr>
          <a:xfrm>
            <a:off x="2816613" y="3933351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400W</a:t>
            </a:r>
            <a:endParaRPr lang="aa-ET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6D0CD-B976-0372-5B7E-7451979EB445}"/>
              </a:ext>
            </a:extLst>
          </p:cNvPr>
          <p:cNvSpPr txBox="1"/>
          <p:nvPr/>
        </p:nvSpPr>
        <p:spPr>
          <a:xfrm>
            <a:off x="2834506" y="5050440"/>
            <a:ext cx="1231526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 = 500W</a:t>
            </a:r>
            <a:endParaRPr lang="aa-ET" b="1" dirty="0"/>
          </a:p>
        </p:txBody>
      </p:sp>
    </p:spTree>
    <p:extLst>
      <p:ext uri="{BB962C8B-B14F-4D97-AF65-F5344CB8AC3E}">
        <p14:creationId xmlns:p14="http://schemas.microsoft.com/office/powerpoint/2010/main" val="3827934236"/>
      </p:ext>
    </p:extLst>
  </p:cSld>
  <p:clrMapOvr>
    <a:masterClrMapping/>
  </p:clrMapOvr>
</p:sld>
</file>

<file path=ppt/theme/theme1.xml><?xml version="1.0" encoding="utf-8"?>
<a:theme xmlns:a="http://schemas.openxmlformats.org/drawingml/2006/main" name="Uni Siegen Allgemei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versität Siegen Alternativ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651</Words>
  <Application>Microsoft Office PowerPoint</Application>
  <PresentationFormat>Широкоэкранный</PresentationFormat>
  <Paragraphs>190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Uni Siegen Allgemein</vt:lpstr>
      <vt:lpstr>2nd NOVALIS meeting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IFAST WP9 meeting</dc:title>
  <dc:creator>Zubtsovskii, Aleksandr, Dr.</dc:creator>
  <cp:lastModifiedBy>Zubtsovskii, Aleksandr, Dr.</cp:lastModifiedBy>
  <cp:revision>29</cp:revision>
  <dcterms:created xsi:type="dcterms:W3CDTF">2023-04-11T11:25:22Z</dcterms:created>
  <dcterms:modified xsi:type="dcterms:W3CDTF">2023-06-02T05:04:49Z</dcterms:modified>
</cp:coreProperties>
</file>