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64" r:id="rId4"/>
    <p:sldId id="265" r:id="rId5"/>
    <p:sldId id="266" r:id="rId6"/>
    <p:sldId id="267" r:id="rId7"/>
    <p:sldId id="270" r:id="rId8"/>
    <p:sldId id="276" r:id="rId9"/>
    <p:sldId id="268" r:id="rId10"/>
    <p:sldId id="272" r:id="rId11"/>
    <p:sldId id="269" r:id="rId12"/>
    <p:sldId id="277" r:id="rId13"/>
    <p:sldId id="579" r:id="rId14"/>
    <p:sldId id="278" r:id="rId15"/>
    <p:sldId id="576" r:id="rId16"/>
    <p:sldId id="566" r:id="rId17"/>
    <p:sldId id="578" r:id="rId18"/>
    <p:sldId id="5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67" d="100"/>
          <a:sy n="67" d="100"/>
        </p:scale>
        <p:origin x="8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02.06.2023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D09BFD-4B39-10B7-7005-ED539B447C31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C213C1-1203-8F3F-E7AD-B3120D0070E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7660304-C5C3-8DAF-182A-0A8E2D6BE829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308C4E-4148-2E59-0736-07D123CA40B8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500772-FA8C-2C01-3F13-AC242839C5FC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D8140D-DEDB-7558-D8B0-E271C5749F8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481D2E-6D01-EC9D-C744-89C426E446B0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E65CF-D81C-84D7-CEC5-F9DC75C72D34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A5D59A-E328-98DE-0B66-6314D384907A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Felix Kramer, Oliver Kugeler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62865" y="836613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Kramer, Oliver Kugeler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Felix Kramer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58D4BB-A96B-E41B-7253-98234848C54E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8"/>
            <a:ext cx="10326370" cy="1116011"/>
          </a:xfrm>
        </p:spPr>
        <p:txBody>
          <a:bodyPr>
            <a:normAutofit/>
          </a:bodyPr>
          <a:lstStyle/>
          <a:p>
            <a:r>
              <a:rPr lang="en-US" dirty="0"/>
              <a:t>Status update R</a:t>
            </a:r>
            <a:r>
              <a:rPr lang="en-US" cap="none" dirty="0"/>
              <a:t>a</a:t>
            </a:r>
            <a:r>
              <a:rPr lang="en-US" dirty="0"/>
              <a:t>sta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849" y="4601460"/>
            <a:ext cx="7825921" cy="696912"/>
          </a:xfrm>
        </p:spPr>
        <p:txBody>
          <a:bodyPr/>
          <a:lstStyle/>
          <a:p>
            <a:r>
              <a:rPr lang="de-DE" dirty="0"/>
              <a:t>02.06.22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34800" y="5074035"/>
            <a:ext cx="1417809" cy="7641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Rapid Sample Test Apparatus</a:t>
            </a: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A951D7A-D3C7-AA4D-D6AC-86F6BBAAED46}"/>
              </a:ext>
            </a:extLst>
          </p:cNvPr>
          <p:cNvSpPr txBox="1">
            <a:spLocks/>
          </p:cNvSpPr>
          <p:nvPr/>
        </p:nvSpPr>
        <p:spPr>
          <a:xfrm>
            <a:off x="577849" y="3772868"/>
            <a:ext cx="7483800" cy="69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>
                <a:solidFill>
                  <a:schemeClr val="accent4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2"/>
                </a:solidFill>
              </a:rPr>
              <a:t>F. Kramer, S. Keckert, O. </a:t>
            </a:r>
            <a:r>
              <a:rPr lang="de-DE" dirty="0" err="1">
                <a:solidFill>
                  <a:schemeClr val="bg2"/>
                </a:solidFill>
              </a:rPr>
              <a:t>Kugeler</a:t>
            </a:r>
            <a:r>
              <a:rPr lang="de-DE" dirty="0">
                <a:solidFill>
                  <a:schemeClr val="bg2"/>
                </a:solidFill>
              </a:rPr>
              <a:t>, J. Knobloch</a:t>
            </a:r>
          </a:p>
        </p:txBody>
      </p: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2CE6-AF20-64EA-7F96-E8BB9659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98D08F-B5BF-574E-8685-C4670E846D3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Successful Nb coating at Universität Siegen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Lesson learned with RF gaskets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Successful Cold test: Proof of principle</a:t>
                </a: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</a:rPr>
                  <a:t>To low Q0</a:t>
                </a: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</a:rPr>
                  <a:t>To low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</a:rPr>
                  <a:t>Inaccurate power measurements</a:t>
                </a:r>
              </a:p>
              <a:p>
                <a:pPr lvl="1"/>
                <a:r>
                  <a:rPr lang="en-US" sz="1600" dirty="0">
                    <a:solidFill>
                      <a:srgbClr val="00B050"/>
                    </a:solidFill>
                  </a:rPr>
                  <a:t>Field in cavity</a:t>
                </a:r>
              </a:p>
              <a:p>
                <a:pPr lvl="1"/>
                <a:r>
                  <a:rPr lang="en-US" sz="1600" dirty="0">
                    <a:solidFill>
                      <a:srgbClr val="00B050"/>
                    </a:solidFill>
                  </a:rPr>
                  <a:t>Calorimetric measurement possible</a:t>
                </a:r>
              </a:p>
              <a:p>
                <a:pPr lvl="1"/>
                <a:r>
                  <a:rPr lang="en-US" sz="1600" dirty="0">
                    <a:solidFill>
                      <a:srgbClr val="00B050"/>
                    </a:solidFill>
                  </a:rPr>
                  <a:t>Surface resistance in right order of magnitude</a:t>
                </a:r>
              </a:p>
              <a:p>
                <a:pPr lvl="1"/>
                <a:r>
                  <a:rPr lang="en-US" sz="1600" dirty="0">
                    <a:solidFill>
                      <a:srgbClr val="FF0000"/>
                    </a:solidFill>
                  </a:rPr>
                  <a:t>High parasitic losses </a:t>
                </a:r>
              </a:p>
              <a:p>
                <a:pPr lvl="1"/>
                <a:endParaRPr lang="en-US" dirty="0">
                  <a:solidFill>
                    <a:schemeClr val="tx2"/>
                  </a:solidFill>
                </a:endParaRP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Cooperation on simulations with W. Ackermann (TU Da.)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C98D08F-B5BF-574E-8685-C4670E846D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179" t="-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44466F-F7BB-0AF0-EE25-D1E56EB0C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931670" cy="224546"/>
          </a:xfrm>
        </p:spPr>
        <p:txBody>
          <a:bodyPr>
            <a:normAutofit/>
          </a:bodyPr>
          <a:lstStyle/>
          <a:p>
            <a:r>
              <a:rPr lang="en-US" dirty="0"/>
              <a:t>Conclusion &amp; Outlook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3131D-3562-CD38-2BE6-CA8989B3FC1E}"/>
              </a:ext>
            </a:extLst>
          </p:cNvPr>
          <p:cNvSpPr/>
          <p:nvPr/>
        </p:nvSpPr>
        <p:spPr>
          <a:xfrm>
            <a:off x="6299200" y="1282700"/>
            <a:ext cx="5314950" cy="4548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F1752A-D03F-CDC5-8941-151151B1A962}"/>
              </a:ext>
            </a:extLst>
          </p:cNvPr>
          <p:cNvSpPr txBox="1">
            <a:spLocks/>
          </p:cNvSpPr>
          <p:nvPr/>
        </p:nvSpPr>
        <p:spPr>
          <a:xfrm>
            <a:off x="6546850" y="1506580"/>
            <a:ext cx="5340350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Outlook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E94ECB-811B-00D7-6629-1884CA7C8EAC}"/>
              </a:ext>
            </a:extLst>
          </p:cNvPr>
          <p:cNvSpPr txBox="1">
            <a:spLocks/>
          </p:cNvSpPr>
          <p:nvPr/>
        </p:nvSpPr>
        <p:spPr>
          <a:xfrm>
            <a:off x="6510020" y="2063675"/>
            <a:ext cx="4893310" cy="3511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Adjust input coupling</a:t>
            </a:r>
          </a:p>
          <a:p>
            <a:r>
              <a:rPr lang="en-US" dirty="0">
                <a:solidFill>
                  <a:schemeClr val="bg1"/>
                </a:solidFill>
              </a:rPr>
              <a:t>Build complete RF system</a:t>
            </a:r>
          </a:p>
          <a:p>
            <a:r>
              <a:rPr lang="en-US" dirty="0">
                <a:solidFill>
                  <a:schemeClr val="bg1"/>
                </a:solidFill>
              </a:rPr>
              <a:t>Test QPR sample with coated flange</a:t>
            </a:r>
          </a:p>
          <a:p>
            <a:r>
              <a:rPr lang="en-US" dirty="0">
                <a:solidFill>
                  <a:schemeClr val="bg1"/>
                </a:solidFill>
              </a:rPr>
              <a:t>Design </a:t>
            </a:r>
            <a:r>
              <a:rPr lang="en-US" dirty="0" err="1">
                <a:solidFill>
                  <a:schemeClr val="bg1"/>
                </a:solidFill>
              </a:rPr>
              <a:t>RaSTA</a:t>
            </a:r>
            <a:r>
              <a:rPr lang="en-US" dirty="0">
                <a:solidFill>
                  <a:schemeClr val="bg1"/>
                </a:solidFill>
              </a:rPr>
              <a:t> 2.0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Smaller outer dimensions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Switch from copper gaskets to indium?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Switch to detachable samples in the future?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</p:spTree>
    <p:extLst>
      <p:ext uri="{BB962C8B-B14F-4D97-AF65-F5344CB8AC3E}">
        <p14:creationId xmlns:p14="http://schemas.microsoft.com/office/powerpoint/2010/main" val="26632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2007-936E-2199-734C-DA1823AB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10478926" cy="446087"/>
          </a:xfrm>
        </p:spPr>
        <p:txBody>
          <a:bodyPr/>
          <a:lstStyle/>
          <a:p>
            <a:r>
              <a:rPr lang="en-US"/>
              <a:t>Surface resistance vs B from Pickup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365B4D-F31D-3726-781C-D64833B51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75AE1-228B-380A-A661-E62CA5BF6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07" b="17635"/>
          <a:stretch/>
        </p:blipFill>
        <p:spPr>
          <a:xfrm>
            <a:off x="3387012" y="1512535"/>
            <a:ext cx="5663682" cy="47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2007-936E-2199-734C-DA1823AB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71484"/>
            <a:ext cx="10478926" cy="446087"/>
          </a:xfrm>
        </p:spPr>
        <p:txBody>
          <a:bodyPr/>
          <a:lstStyle/>
          <a:p>
            <a:r>
              <a:rPr lang="en-US" dirty="0"/>
              <a:t>Versus forward power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365B4D-F31D-3726-781C-D64833B51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806CD-4B7E-2822-F731-9FA3DEE9D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3" b="18763"/>
          <a:stretch/>
        </p:blipFill>
        <p:spPr>
          <a:xfrm>
            <a:off x="729518" y="1797098"/>
            <a:ext cx="4738221" cy="4015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A88B8-8FF0-2E86-D7E9-DFD658457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03" b="21323"/>
          <a:stretch/>
        </p:blipFill>
        <p:spPr>
          <a:xfrm>
            <a:off x="5999584" y="1797098"/>
            <a:ext cx="4985658" cy="39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A9CE8-C0A4-63E9-857D-6EEAB485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Simulations</a:t>
            </a:r>
            <a:r>
              <a:rPr lang="de-DE" dirty="0"/>
              <a:t> W. Ackermann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9417E7-963F-E970-3CC9-2B9D1F6D2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9E543F-2B80-DAD7-B3BD-2E36746D4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Felix Kramer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DB357D-80EA-F39F-9DFA-F3F7F809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18" y="1605598"/>
            <a:ext cx="8148421" cy="2060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7545EF-1EB6-5E23-B915-A4174E7A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318" y="3837455"/>
            <a:ext cx="8148421" cy="20608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92257C-1748-EA69-8148-FCC8424A298E}"/>
              </a:ext>
            </a:extLst>
          </p:cNvPr>
          <p:cNvSpPr txBox="1"/>
          <p:nvPr/>
        </p:nvSpPr>
        <p:spPr>
          <a:xfrm>
            <a:off x="577850" y="245136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Simulation</a:t>
            </a:r>
            <a:endParaRPr lang="en-US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E74CF-BE7D-E2F1-146F-961B4D30F9DC}"/>
              </a:ext>
            </a:extLst>
          </p:cNvPr>
          <p:cNvSpPr txBox="1"/>
          <p:nvPr/>
        </p:nvSpPr>
        <p:spPr>
          <a:xfrm>
            <a:off x="655856" y="468322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Measurement</a:t>
            </a:r>
            <a:endParaRPr lang="en-US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28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1">
            <a:extLst>
              <a:ext uri="{FF2B5EF4-FFF2-40B4-BE49-F238E27FC236}">
                <a16:creationId xmlns:a16="http://schemas.microsoft.com/office/drawing/2014/main" id="{CC51CC36-2338-7671-4D3B-26A15112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CST </a:t>
            </a:r>
            <a:r>
              <a:rPr lang="de-DE" cap="none" dirty="0" err="1"/>
              <a:t>parameters</a:t>
            </a:r>
            <a:endParaRPr lang="en-US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708A67-2A53-917E-2268-7EC2E99E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37378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W input power available with low effort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radiation protection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55 </a:t>
            </a:r>
            <a:r>
              <a:rPr lang="en-US" dirty="0" err="1"/>
              <a:t>mW</a:t>
            </a:r>
            <a:r>
              <a:rPr lang="en-US" dirty="0"/>
              <a:t> should be sufficient for calorimetric R</a:t>
            </a:r>
            <a:r>
              <a:rPr lang="en-US" baseline="-25000" dirty="0"/>
              <a:t>S</a:t>
            </a:r>
            <a:r>
              <a:rPr lang="en-US" dirty="0"/>
              <a:t>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dominated by copper gaskets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Acceptable for first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Gaskets can be coated later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Demountable parts for ‘easy’ cleaning, coating, tests …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326E2D-7B97-D773-8D12-E8359380D4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Rasta parameters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A74A9FC-EF4B-84E0-24BF-70C19BA930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F. Kramer, S. Keckert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6">
                <a:extLst>
                  <a:ext uri="{FF2B5EF4-FFF2-40B4-BE49-F238E27FC236}">
                    <a16:creationId xmlns:a16="http://schemas.microsoft.com/office/drawing/2014/main" id="{FC09A88E-FF86-EFA6-6607-67E449E426D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48145" y="1052370"/>
              <a:ext cx="386788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9295">
                      <a:extLst>
                        <a:ext uri="{9D8B030D-6E8A-4147-A177-3AD203B41FA5}">
                          <a16:colId xmlns:a16="http://schemas.microsoft.com/office/drawing/2014/main" val="1612938153"/>
                        </a:ext>
                      </a:extLst>
                    </a:gridCol>
                    <a:gridCol w="1289295">
                      <a:extLst>
                        <a:ext uri="{9D8B030D-6E8A-4147-A177-3AD203B41FA5}">
                          <a16:colId xmlns:a16="http://schemas.microsoft.com/office/drawing/2014/main" val="3114831908"/>
                        </a:ext>
                      </a:extLst>
                    </a:gridCol>
                    <a:gridCol w="1289295">
                      <a:extLst>
                        <a:ext uri="{9D8B030D-6E8A-4147-A177-3AD203B41FA5}">
                          <a16:colId xmlns:a16="http://schemas.microsoft.com/office/drawing/2014/main" val="1824942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amplifier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 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 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524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0.31 </a:t>
                          </a:r>
                          <a:r>
                            <a:rPr lang="en-US" dirty="0" err="1"/>
                            <a:t>mJ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5.6 </a:t>
                          </a:r>
                          <a:r>
                            <a:rPr lang="en-US" dirty="0" err="1"/>
                            <a:t>mJ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646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sample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55 </a:t>
                          </a:r>
                          <a:r>
                            <a:rPr lang="en-US" dirty="0" err="1"/>
                            <a:t>mW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 W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584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cavity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157 </a:t>
                          </a:r>
                          <a:r>
                            <a:rPr lang="en-US" dirty="0" err="1"/>
                            <a:t>mW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2.8 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4917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</a:t>
                          </a:r>
                          <a:r>
                            <a:rPr lang="en-US" baseline="-25000" dirty="0"/>
                            <a:t>max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0.7 kV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13.3 kV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818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Q</a:t>
                          </a:r>
                          <a:r>
                            <a:rPr lang="en-US" baseline="-25000" dirty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1.9⋅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B</a:t>
                          </a:r>
                          <a:r>
                            <a:rPr lang="en-US" baseline="-25000" dirty="0" err="1"/>
                            <a:t>max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3.2 mT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13.7 mT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64017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  <a:r>
                            <a:rPr lang="en-US" baseline="-25000" dirty="0"/>
                            <a:t>max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1.6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6.9 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6314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6">
                <a:extLst>
                  <a:ext uri="{FF2B5EF4-FFF2-40B4-BE49-F238E27FC236}">
                    <a16:creationId xmlns:a16="http://schemas.microsoft.com/office/drawing/2014/main" id="{FC09A88E-FF86-EFA6-6607-67E449E42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1677028"/>
                  </p:ext>
                </p:extLst>
              </p:nvPr>
            </p:nvGraphicFramePr>
            <p:xfrm>
              <a:off x="7548145" y="1052370"/>
              <a:ext cx="3867885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9295">
                      <a:extLst>
                        <a:ext uri="{9D8B030D-6E8A-4147-A177-3AD203B41FA5}">
                          <a16:colId xmlns:a16="http://schemas.microsoft.com/office/drawing/2014/main" val="1612938153"/>
                        </a:ext>
                      </a:extLst>
                    </a:gridCol>
                    <a:gridCol w="1289295">
                      <a:extLst>
                        <a:ext uri="{9D8B030D-6E8A-4147-A177-3AD203B41FA5}">
                          <a16:colId xmlns:a16="http://schemas.microsoft.com/office/drawing/2014/main" val="3114831908"/>
                        </a:ext>
                      </a:extLst>
                    </a:gridCol>
                    <a:gridCol w="1289295">
                      <a:extLst>
                        <a:ext uri="{9D8B030D-6E8A-4147-A177-3AD203B41FA5}">
                          <a16:colId xmlns:a16="http://schemas.microsoft.com/office/drawing/2014/main" val="1824942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amplifier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 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 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524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0.31 </a:t>
                          </a:r>
                          <a:r>
                            <a:rPr lang="en-US" dirty="0" err="1"/>
                            <a:t>mJ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5.6 </a:t>
                          </a:r>
                          <a:r>
                            <a:rPr lang="en-US" dirty="0" err="1"/>
                            <a:t>mJ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76468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sample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55 </a:t>
                          </a:r>
                          <a:r>
                            <a:rPr lang="en-US" dirty="0" err="1"/>
                            <a:t>mW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1.0 W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584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P</a:t>
                          </a:r>
                          <a:r>
                            <a:rPr lang="en-US" baseline="-25000" dirty="0" err="1"/>
                            <a:t>cavity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157 </a:t>
                          </a:r>
                          <a:r>
                            <a:rPr lang="en-US" dirty="0" err="1"/>
                            <a:t>mW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2.8 W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49178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</a:t>
                          </a:r>
                          <a:r>
                            <a:rPr lang="en-US" baseline="-25000" dirty="0"/>
                            <a:t>max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0.7 kV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13.3 kV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8185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Q</a:t>
                          </a:r>
                          <a:r>
                            <a:rPr lang="en-US" baseline="-25000" dirty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50355" t="-508197" r="-946" b="-22295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4969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B</a:t>
                          </a:r>
                          <a:r>
                            <a:rPr lang="en-US" baseline="-25000" dirty="0" err="1"/>
                            <a:t>max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3.2 mT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13.7 mT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64017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</a:t>
                          </a:r>
                          <a:r>
                            <a:rPr lang="en-US" baseline="-25000" dirty="0"/>
                            <a:t>max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1.6 MV/m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dirty="0"/>
                            <a:t>6.9 MV/m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6314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0038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C4F58D6-63FE-7503-AFFF-3ECB8E5279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Work packages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E3F1072-E855-3E41-BF34-C95731AFEF9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12.12.2022, NOVALIS kick-off</a:t>
            </a:r>
            <a:endParaRPr lang="de-DE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D94CD5BA-B882-D89D-1D4D-339E8035FC2A}"/>
              </a:ext>
            </a:extLst>
          </p:cNvPr>
          <p:cNvGraphicFramePr>
            <a:graphicFrameLocks noGrp="1"/>
          </p:cNvGraphicFramePr>
          <p:nvPr/>
        </p:nvGraphicFramePr>
        <p:xfrm>
          <a:off x="408940" y="548640"/>
          <a:ext cx="11074400" cy="60350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916940">
                  <a:extLst>
                    <a:ext uri="{9D8B030D-6E8A-4147-A177-3AD203B41FA5}">
                      <a16:colId xmlns:a16="http://schemas.microsoft.com/office/drawing/2014/main" val="3158396145"/>
                    </a:ext>
                  </a:extLst>
                </a:gridCol>
                <a:gridCol w="6156960">
                  <a:extLst>
                    <a:ext uri="{9D8B030D-6E8A-4147-A177-3AD203B41FA5}">
                      <a16:colId xmlns:a16="http://schemas.microsoft.com/office/drawing/2014/main" val="3768719732"/>
                    </a:ext>
                  </a:extLst>
                </a:gridCol>
                <a:gridCol w="4000500">
                  <a:extLst>
                    <a:ext uri="{9D8B030D-6E8A-4147-A177-3AD203B41FA5}">
                      <a16:colId xmlns:a16="http://schemas.microsoft.com/office/drawing/2014/main" val="368585353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en-US" sz="1200" dirty="0"/>
                        <a:t>WP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Film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USI, UHH, HZB, DESY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986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Sample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Nb only?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976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PE-ALD of 1-cell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 to 3 1-cell cavities, coupon 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8153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Sputtering studies on flat Nb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Flat Nb samples; Nb, </a:t>
                      </a:r>
                      <a:r>
                        <a:rPr lang="en-US" sz="1200" dirty="0" err="1"/>
                        <a:t>NbN</a:t>
                      </a:r>
                      <a:r>
                        <a:rPr lang="en-US" sz="1200" dirty="0"/>
                        <a:t>, </a:t>
                      </a:r>
                      <a:r>
                        <a:rPr lang="en-US" sz="1200" dirty="0" err="1"/>
                        <a:t>NbTiN</a:t>
                      </a:r>
                      <a:r>
                        <a:rPr lang="en-US" sz="1200" dirty="0"/>
                        <a:t>, Nb</a:t>
                      </a:r>
                      <a:r>
                        <a:rPr lang="en-US" sz="1200" baseline="-25000" dirty="0"/>
                        <a:t>3</a:t>
                      </a:r>
                      <a:r>
                        <a:rPr lang="en-US" sz="1200" baseline="0" dirty="0"/>
                        <a:t>Sn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6280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MgB</a:t>
                      </a:r>
                      <a:r>
                        <a:rPr lang="en-US" sz="1200" baseline="-25000" dirty="0"/>
                        <a:t>2</a:t>
                      </a:r>
                      <a:r>
                        <a:rPr lang="en-US" sz="1200" baseline="0" dirty="0"/>
                        <a:t> studies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Sputtering on Nb and 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4767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SC upgrade of </a:t>
                      </a:r>
                      <a:r>
                        <a:rPr lang="en-US" sz="1200" dirty="0" err="1"/>
                        <a:t>RaSTA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18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dirty="0"/>
                        <a:t>WP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Microstructure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USI, UHH, BUW, HZDR, HZB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406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US" sz="1200" dirty="0"/>
                        <a:t>WP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Field emission and SEY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USI, BUW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73615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C.1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Measurement of parasitic field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2566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C.2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SEY 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7874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WP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Positron spectroscopy of layered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USI, HZDR, UHH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8232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D.1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Development of an in-situ sputtering chamber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@ </a:t>
                      </a:r>
                      <a:r>
                        <a:rPr lang="en-US" sz="1200" dirty="0" err="1"/>
                        <a:t>pELBE</a:t>
                      </a:r>
                      <a:r>
                        <a:rPr lang="en-US" sz="1200" dirty="0"/>
                        <a:t> as part of AIDA-II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8487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D.2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Depth resolved defect analysis at ELBE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9579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WP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Numerical analysis of layered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TUDA, USI, BUW, HZB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390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E.1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Design optimization, forensic analysis &amp; SC upgrade of </a:t>
                      </a:r>
                      <a:r>
                        <a:rPr lang="en-US" sz="1200" dirty="0" err="1"/>
                        <a:t>RaSTA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4169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E.2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Multipacting analysis based on measured SEY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9355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E.3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Modelling of an SIS multilayer using a surface impedance representation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87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E.4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Numerical analysis of the dielectric losses in the insulator of a multilayer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3006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WP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BCS characterization of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UHH, HZB, DESY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0502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F.1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DC magnetometry of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PPMS and AMR magnetometry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3597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F.2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RF testing of 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QPR &amp; </a:t>
                      </a:r>
                      <a:r>
                        <a:rPr lang="en-US" sz="1200" dirty="0" err="1"/>
                        <a:t>RaSTA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244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F.3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Cavity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1.3 GHz Q</a:t>
                      </a:r>
                      <a:r>
                        <a:rPr lang="en-US" sz="1200" baseline="-25000" dirty="0"/>
                        <a:t>0</a:t>
                      </a:r>
                      <a:r>
                        <a:rPr lang="en-US" sz="1200" baseline="0" dirty="0"/>
                        <a:t> vs. </a:t>
                      </a:r>
                      <a:r>
                        <a:rPr lang="en-US" sz="1200" baseline="0" dirty="0" err="1"/>
                        <a:t>E</a:t>
                      </a:r>
                      <a:r>
                        <a:rPr lang="en-US" sz="1200" baseline="-25000" dirty="0" err="1"/>
                        <a:t>acc</a:t>
                      </a:r>
                      <a:r>
                        <a:rPr lang="en-US" sz="1200" baseline="0" dirty="0"/>
                        <a:t> with AMR B-mapping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1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94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B29DA2-51A4-ABAD-B794-FDAE39C09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288926"/>
            <a:ext cx="2508250" cy="224546"/>
          </a:xfrm>
        </p:spPr>
        <p:txBody>
          <a:bodyPr>
            <a:normAutofit/>
          </a:bodyPr>
          <a:lstStyle/>
          <a:p>
            <a:r>
              <a:rPr lang="en-US" dirty="0"/>
              <a:t>Milestones and deliverables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932E522-2A5F-9CEB-1CAC-7CA5FFABCB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25F53D8-C535-7126-85B9-8D1C28F3D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0" y="916124"/>
            <a:ext cx="5940000" cy="45075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5E753AC-1D42-72D4-0694-534BC1B09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175800" y="1290261"/>
            <a:ext cx="5940000" cy="49182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767B93-C2C7-CD3A-7545-26CB6FCF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36"/>
          <a:stretch/>
        </p:blipFill>
        <p:spPr>
          <a:xfrm>
            <a:off x="6162675" y="928648"/>
            <a:ext cx="5947200" cy="3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51AD7CC-ADEC-D5A3-D833-40A6DA05D2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0" y="288926"/>
            <a:ext cx="2500630" cy="224546"/>
          </a:xfrm>
        </p:spPr>
        <p:txBody>
          <a:bodyPr>
            <a:normAutofit/>
          </a:bodyPr>
          <a:lstStyle/>
          <a:p>
            <a:r>
              <a:rPr lang="en-US" dirty="0"/>
              <a:t>Milestones and deliverables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2BE5377-2331-77BC-C026-3FF4EA11C9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610E1CB-FE4C-ABAD-D54A-7A3280CA5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8580" y="1182048"/>
            <a:ext cx="5940000" cy="44449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A9FE45-A4EB-A5E2-34D3-5FFD3F377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866" y="1182048"/>
            <a:ext cx="5940000" cy="2823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6C8FBF-4B4C-73AB-9D5C-D5374DFD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676" y="1441132"/>
            <a:ext cx="5958000" cy="258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5BC95-C3D0-8A4D-D60A-6D2D2793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QPR sample interface </a:t>
            </a:r>
            <a:r>
              <a:rPr lang="de-DE" cap="none" dirty="0" err="1"/>
              <a:t>definition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0C7C6-8494-4F93-6E6D-A5CC2430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883478"/>
            <a:ext cx="5518150" cy="3766469"/>
          </a:xfrm>
        </p:spPr>
        <p:txBody>
          <a:bodyPr/>
          <a:lstStyle/>
          <a:p>
            <a:pPr>
              <a:tabLst>
                <a:tab pos="534988" algn="l"/>
              </a:tabLst>
            </a:pPr>
            <a:r>
              <a:rPr lang="de-DE" dirty="0"/>
              <a:t>‚</a:t>
            </a:r>
            <a:r>
              <a:rPr lang="de-DE" dirty="0" err="1"/>
              <a:t>naked</a:t>
            </a:r>
            <a:r>
              <a:rPr lang="de-DE" dirty="0"/>
              <a:t>‘ (</a:t>
            </a:r>
            <a:r>
              <a:rPr lang="de-DE" dirty="0" err="1"/>
              <a:t>dismountable</a:t>
            </a:r>
            <a:r>
              <a:rPr lang="de-DE" dirty="0"/>
              <a:t>) sample </a:t>
            </a:r>
            <a:r>
              <a:rPr lang="de-DE" dirty="0" err="1"/>
              <a:t>or</a:t>
            </a:r>
            <a:br>
              <a:rPr lang="de-DE" dirty="0"/>
            </a:br>
            <a:r>
              <a:rPr lang="de-DE" dirty="0" err="1"/>
              <a:t>assembly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DN100CF </a:t>
            </a:r>
            <a:r>
              <a:rPr lang="de-DE" dirty="0" err="1"/>
              <a:t>flange</a:t>
            </a:r>
            <a:r>
              <a:rPr lang="de-DE" dirty="0"/>
              <a:t> (double </a:t>
            </a:r>
            <a:r>
              <a:rPr lang="de-DE" dirty="0" err="1"/>
              <a:t>sided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Final </a:t>
            </a:r>
            <a:r>
              <a:rPr lang="de-DE" dirty="0" err="1"/>
              <a:t>height</a:t>
            </a:r>
            <a:r>
              <a:rPr lang="de-DE" dirty="0"/>
              <a:t>: 85.5 mm</a:t>
            </a:r>
          </a:p>
          <a:p>
            <a:endParaRPr lang="de-DE" dirty="0"/>
          </a:p>
          <a:p>
            <a:r>
              <a:rPr lang="de-DE" dirty="0"/>
              <a:t>Attention:</a:t>
            </a:r>
            <a:br>
              <a:rPr lang="de-DE" dirty="0"/>
            </a:br>
            <a:r>
              <a:rPr lang="de-DE" dirty="0"/>
              <a:t>CERN QPR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3.5 mm in </a:t>
            </a:r>
            <a:r>
              <a:rPr lang="de-DE" dirty="0" err="1"/>
              <a:t>height</a:t>
            </a:r>
            <a:r>
              <a:rPr lang="de-DE" dirty="0"/>
              <a:t> !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38E5623-8B4F-8FCB-7DE5-56DFB1E36E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Qpr</a:t>
            </a:r>
            <a:r>
              <a:rPr lang="de-DE" dirty="0"/>
              <a:t> sample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DBC282-5ABF-A3A8-2DA7-55B296F309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2439AC-D00A-8B2C-9D31-82E8D05A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8330" y="1503906"/>
            <a:ext cx="7767407" cy="443455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55CD97-FAE9-4867-3DC5-F4A3B9EC47E5}"/>
              </a:ext>
            </a:extLst>
          </p:cNvPr>
          <p:cNvSpPr txBox="1"/>
          <p:nvPr/>
        </p:nvSpPr>
        <p:spPr>
          <a:xfrm>
            <a:off x="9181036" y="1488936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RF sample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surface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15592D5-8141-49DA-141D-D7B0BBB8F707}"/>
              </a:ext>
            </a:extLst>
          </p:cNvPr>
          <p:cNvCxnSpPr>
            <a:cxnSpLocks/>
          </p:cNvCxnSpPr>
          <p:nvPr/>
        </p:nvCxnSpPr>
        <p:spPr>
          <a:xfrm flipH="1">
            <a:off x="7776185" y="1670583"/>
            <a:ext cx="1404851" cy="3732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81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898A-A4F9-5F64-5450-8CB6E46E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99050"/>
            <a:ext cx="11036300" cy="1476375"/>
          </a:xfrm>
        </p:spPr>
        <p:txBody>
          <a:bodyPr/>
          <a:lstStyle/>
          <a:p>
            <a:r>
              <a:rPr lang="en-US" dirty="0"/>
              <a:t>Existing Infrastructure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65966D-BD31-125C-AEF7-6DACB8A839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7849" y="1397950"/>
                <a:ext cx="6354795" cy="3067730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QPR</a:t>
                </a: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</a:rPr>
                  <a:t>High quality data (n</a:t>
                </a:r>
                <a14:m>
                  <m:oMath xmlns:m="http://schemas.openxmlformats.org/officeDocument/2006/math">
                    <m:r>
                      <a:rPr lang="de-DE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𝛀</m:t>
                    </m:r>
                    <m:r>
                      <a:rPr lang="de-DE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solidFill>
                      <a:srgbClr val="00B050"/>
                    </a:solidFill>
                  </a:rPr>
                  <a:t>Resolution,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𝑩𝑪𝑺</m:t>
                        </m:r>
                      </m:sub>
                    </m:sSub>
                    <m:r>
                      <a:rPr lang="de-DE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de-DE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𝐫𝐞𝐬</m:t>
                        </m:r>
                      </m:sub>
                    </m:sSub>
                    <m:r>
                      <a:rPr lang="de-DE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de-DE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d>
                      <m:dPr>
                        <m:ctrlP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, RRR, …)</a:t>
                </a: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VTS (conflicts with other measurements)</a:t>
                </a: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 err="1"/>
                  <a:t>LHe</a:t>
                </a:r>
                <a:r>
                  <a:rPr lang="en-US" dirty="0"/>
                  <a:t> consumption</a:t>
                </a: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Personnel </a:t>
                </a: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~ 2 weeks turnaround time</a:t>
                </a:r>
              </a:p>
              <a:p>
                <a:pPr lvl="1" algn="l"/>
                <a:endParaRPr lang="en-US" dirty="0"/>
              </a:p>
              <a:p>
                <a:pPr lvl="1" algn="l"/>
                <a:endParaRPr lang="en-US" dirty="0"/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B050"/>
                  </a:solidFill>
                </a:endParaRPr>
              </a:p>
              <a:p>
                <a:pPr marL="742950" lvl="1" indent="-285750" algn="l">
                  <a:buFont typeface="Arial" panose="020B0604020202020204" pitchFamily="34" charset="0"/>
                  <a:buChar char="•"/>
                </a:pPr>
                <a:endParaRPr lang="en-US" b="0" dirty="0">
                  <a:solidFill>
                    <a:schemeClr val="tx1"/>
                  </a:solidFill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65966D-BD31-125C-AEF7-6DACB8A839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7849" y="1397950"/>
                <a:ext cx="6354795" cy="3067730"/>
              </a:xfrm>
              <a:blipFill>
                <a:blip r:embed="rId2"/>
                <a:stretch>
                  <a:fillRect l="-2783" t="-4167" r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C3B70-268E-4E1C-71B8-C1C7339A4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8" name="Grafik 10">
            <a:extLst>
              <a:ext uri="{FF2B5EF4-FFF2-40B4-BE49-F238E27FC236}">
                <a16:creationId xmlns:a16="http://schemas.microsoft.com/office/drawing/2014/main" id="{6EEB393F-6F2B-4AC9-7BC8-E2462F866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56" y="1335006"/>
            <a:ext cx="4153905" cy="453239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78823DC-10E9-4668-C04F-0B3248C5A854}"/>
              </a:ext>
            </a:extLst>
          </p:cNvPr>
          <p:cNvSpPr/>
          <p:nvPr/>
        </p:nvSpPr>
        <p:spPr>
          <a:xfrm>
            <a:off x="696684" y="4945222"/>
            <a:ext cx="674914" cy="348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39C73-5D5D-24A1-600B-98776E37CB5E}"/>
              </a:ext>
            </a:extLst>
          </p:cNvPr>
          <p:cNvSpPr txBox="1"/>
          <p:nvPr/>
        </p:nvSpPr>
        <p:spPr>
          <a:xfrm>
            <a:off x="1418253" y="4866423"/>
            <a:ext cx="5449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tx1"/>
                </a:solidFill>
              </a:rPr>
              <a:t>Design new test cavity which can be less accurate, but faster and less elaborate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77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0F35-381B-4489-53E3-4D50DAFC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18" y="547134"/>
            <a:ext cx="11036300" cy="869877"/>
          </a:xfrm>
        </p:spPr>
        <p:txBody>
          <a:bodyPr/>
          <a:lstStyle/>
          <a:p>
            <a:r>
              <a:rPr lang="en-US" cap="none" dirty="0" err="1"/>
              <a:t>RaSTA</a:t>
            </a:r>
            <a:r>
              <a:rPr lang="en-US" cap="none" dirty="0"/>
              <a:t> – Rapid Sample Test Apparatus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AD9F3-29AF-05AB-805F-4CBDFCA9F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516779"/>
            <a:ext cx="5746750" cy="4259181"/>
          </a:xfrm>
        </p:spPr>
        <p:txBody>
          <a:bodyPr>
            <a:norm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Complementary device to QPR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Identical Samples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Calorimetric measurement like in QPR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Simpler Infrastructure 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Low Power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 radiation protection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Small standalone cryostat</a:t>
            </a:r>
          </a:p>
          <a:p>
            <a:pPr lvl="1" algn="l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    	Independent rapid testing </a:t>
            </a:r>
          </a:p>
          <a:p>
            <a:pPr lvl="1" algn="l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Less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LHe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consumption</a:t>
            </a:r>
            <a:endParaRPr lang="en-US" dirty="0">
              <a:solidFill>
                <a:srgbClr val="00B050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High frequency (4.8 GHz)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Probably higher parasitic losses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Less accurate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9C21-BC11-ADE3-FCA4-B035BE92C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9" name="Grafik 16">
            <a:extLst>
              <a:ext uri="{FF2B5EF4-FFF2-40B4-BE49-F238E27FC236}">
                <a16:creationId xmlns:a16="http://schemas.microsoft.com/office/drawing/2014/main" id="{E92E56F0-E017-391F-92B4-3120CDACD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8" t="4664" r="18514" b="11255"/>
          <a:stretch/>
        </p:blipFill>
        <p:spPr>
          <a:xfrm rot="5400000">
            <a:off x="7335858" y="2247278"/>
            <a:ext cx="4491496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161A-1FA9-A919-62C1-6294F5E7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00310"/>
            <a:ext cx="5518150" cy="446087"/>
          </a:xfrm>
        </p:spPr>
        <p:txBody>
          <a:bodyPr/>
          <a:lstStyle/>
          <a:p>
            <a:r>
              <a:rPr lang="en-US" dirty="0"/>
              <a:t>Concept:  “Pillbox cavity” in TM</a:t>
            </a:r>
            <a:r>
              <a:rPr lang="en-US" baseline="-25000" dirty="0"/>
              <a:t>020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5FA021-C29E-679A-476D-090E54B09E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B38CDF-6C1B-FC2E-7CF4-793F9288697C}"/>
              </a:ext>
            </a:extLst>
          </p:cNvPr>
          <p:cNvSpPr txBox="1">
            <a:spLocks/>
          </p:cNvSpPr>
          <p:nvPr/>
        </p:nvSpPr>
        <p:spPr>
          <a:xfrm>
            <a:off x="623570" y="3591090"/>
            <a:ext cx="5518150" cy="20512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49A1AD-674B-72FC-5294-12CFAD922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38383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QPR sample as an endplate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cavity such that H-field zero crossing is at coaxial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from CF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Low cost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Fast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Bottom assembly identical to QPR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Assembly with special RF-gaskets to create pillbox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Yellow Parts: Niobium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Sample: Bulk or coated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Cavity: Coated by </a:t>
            </a:r>
            <a:r>
              <a:rPr lang="en-US" sz="1600" dirty="0" err="1">
                <a:solidFill>
                  <a:schemeClr val="tx1"/>
                </a:solidFill>
              </a:rPr>
              <a:t>Universtät</a:t>
            </a:r>
            <a:r>
              <a:rPr lang="en-US" sz="1600" dirty="0">
                <a:solidFill>
                  <a:schemeClr val="tx1"/>
                </a:solidFill>
              </a:rPr>
              <a:t> Siegen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9" name="Grafik 11">
            <a:extLst>
              <a:ext uri="{FF2B5EF4-FFF2-40B4-BE49-F238E27FC236}">
                <a16:creationId xmlns:a16="http://schemas.microsoft.com/office/drawing/2014/main" id="{2BE179FD-A2FD-C9B6-6B3E-4947F5BD7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92" b="3163"/>
          <a:stretch/>
        </p:blipFill>
        <p:spPr>
          <a:xfrm>
            <a:off x="6149536" y="1242340"/>
            <a:ext cx="2770428" cy="4967113"/>
          </a:xfrm>
          <a:prstGeom prst="rect">
            <a:avLst/>
          </a:prstGeom>
        </p:spPr>
      </p:pic>
      <p:pic>
        <p:nvPicPr>
          <p:cNvPr id="20" name="Grafik 20">
            <a:extLst>
              <a:ext uri="{FF2B5EF4-FFF2-40B4-BE49-F238E27FC236}">
                <a16:creationId xmlns:a16="http://schemas.microsoft.com/office/drawing/2014/main" id="{76032C7A-10F3-4E0D-0B61-241C9825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780" y="1242340"/>
            <a:ext cx="3178131" cy="3107617"/>
          </a:xfrm>
          <a:prstGeom prst="rect">
            <a:avLst/>
          </a:prstGeom>
        </p:spPr>
      </p:pic>
      <p:pic>
        <p:nvPicPr>
          <p:cNvPr id="21" name="Grafik 18">
            <a:extLst>
              <a:ext uri="{FF2B5EF4-FFF2-40B4-BE49-F238E27FC236}">
                <a16:creationId xmlns:a16="http://schemas.microsoft.com/office/drawing/2014/main" id="{4EB15C0F-DBE4-2BF7-953C-B4B7012CD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1630" y="4447121"/>
            <a:ext cx="1750430" cy="1753290"/>
          </a:xfrm>
          <a:prstGeom prst="rect">
            <a:avLst/>
          </a:prstGeom>
        </p:spPr>
      </p:pic>
      <p:sp>
        <p:nvSpPr>
          <p:cNvPr id="22" name="Textfeld 25">
            <a:extLst>
              <a:ext uri="{FF2B5EF4-FFF2-40B4-BE49-F238E27FC236}">
                <a16:creationId xmlns:a16="http://schemas.microsoft.com/office/drawing/2014/main" id="{E46FD4ED-7066-CB0E-15D3-A95A83ABD07D}"/>
              </a:ext>
            </a:extLst>
          </p:cNvPr>
          <p:cNvSpPr txBox="1"/>
          <p:nvPr/>
        </p:nvSpPr>
        <p:spPr>
          <a:xfrm>
            <a:off x="8876680" y="322175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 </a:t>
            </a:r>
            <a:r>
              <a:rPr lang="de-DE" b="1" dirty="0" err="1"/>
              <a:t>field</a:t>
            </a:r>
            <a:endParaRPr lang="en-US" b="1" dirty="0"/>
          </a:p>
        </p:txBody>
      </p:sp>
      <p:sp>
        <p:nvSpPr>
          <p:cNvPr id="23" name="Textfeld 25">
            <a:extLst>
              <a:ext uri="{FF2B5EF4-FFF2-40B4-BE49-F238E27FC236}">
                <a16:creationId xmlns:a16="http://schemas.microsoft.com/office/drawing/2014/main" id="{63FFF278-7B33-2F19-A2BB-F847BAFF7A20}"/>
              </a:ext>
            </a:extLst>
          </p:cNvPr>
          <p:cNvSpPr txBox="1"/>
          <p:nvPr/>
        </p:nvSpPr>
        <p:spPr>
          <a:xfrm>
            <a:off x="9144832" y="5570508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H </a:t>
            </a:r>
            <a:r>
              <a:rPr lang="de-DE" b="1" dirty="0" err="1"/>
              <a:t>field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485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7230-894A-33A3-A5D7-7450C7B2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since last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BF717-74B6-BFAD-3737-7B04B2F55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Niobium Coating of cavity parts at Universität Siegen     (20 µm)</a:t>
            </a:r>
          </a:p>
          <a:p>
            <a:r>
              <a:rPr lang="en-US" b="0" dirty="0"/>
              <a:t>Clean room assembly with QPR Baseline Sample (SS Flange)</a:t>
            </a:r>
          </a:p>
          <a:p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dirty="0"/>
              <a:t> cold test unsuccessful due to bad electrical contact of RF-gaskets</a:t>
            </a:r>
          </a:p>
          <a:p>
            <a:r>
              <a:rPr lang="en-US" b="0" dirty="0"/>
              <a:t>Re-assembly in clean room with freshly annealed gaskets with maximal achievable torque</a:t>
            </a:r>
          </a:p>
          <a:p>
            <a:r>
              <a:rPr lang="en-US" b="0" dirty="0"/>
              <a:t>2</a:t>
            </a:r>
            <a:r>
              <a:rPr lang="en-US" b="0" baseline="30000" dirty="0"/>
              <a:t>nd</a:t>
            </a:r>
            <a:r>
              <a:rPr lang="en-US" b="0" dirty="0"/>
              <a:t> cold test successful</a:t>
            </a:r>
          </a:p>
          <a:p>
            <a:endParaRPr lang="en-US" b="0" dirty="0"/>
          </a:p>
          <a:p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BC2C32-121A-67A9-CCD5-EC1251150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72E41-2386-EBF7-2D04-7974029F3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6" t="23097" r="5953"/>
          <a:stretch/>
        </p:blipFill>
        <p:spPr>
          <a:xfrm>
            <a:off x="6004560" y="1587510"/>
            <a:ext cx="5822451" cy="36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4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FC903375-F0C4-D4C2-751D-741829F62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0" r="8250"/>
          <a:stretch/>
        </p:blipFill>
        <p:spPr>
          <a:xfrm>
            <a:off x="1976511" y="1358371"/>
            <a:ext cx="8244840" cy="3119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D198AF-C7D7-9CB7-4151-AA24FB548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780271"/>
            <a:ext cx="5340350" cy="446087"/>
          </a:xfrm>
        </p:spPr>
        <p:txBody>
          <a:bodyPr/>
          <a:lstStyle/>
          <a:p>
            <a:r>
              <a:rPr lang="en-US" dirty="0"/>
              <a:t>Mode Spectrum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FA4B-5EEC-56E1-E99E-85907D29D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4876280"/>
            <a:ext cx="5132485" cy="111922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Mode Spectrum at Room Temperature as expected</a:t>
            </a:r>
          </a:p>
          <a:p>
            <a:r>
              <a:rPr lang="en-US" sz="1800" dirty="0"/>
              <a:t>TM</a:t>
            </a:r>
            <a:r>
              <a:rPr lang="en-US" sz="1800" baseline="-25000" dirty="0"/>
              <a:t>020</a:t>
            </a:r>
            <a:r>
              <a:rPr lang="en-US" sz="1800" dirty="0"/>
              <a:t> at 4.797 GHz, Q</a:t>
            </a:r>
            <a:r>
              <a:rPr lang="en-US" sz="1800" baseline="-25000" dirty="0"/>
              <a:t>0</a:t>
            </a:r>
            <a:r>
              <a:rPr lang="en-US" sz="1800" dirty="0"/>
              <a:t>=6030</a:t>
            </a:r>
          </a:p>
          <a:p>
            <a:r>
              <a:rPr lang="fr-FR" sz="1800" b="1" i="0" u="none" strike="noStrike" baseline="0" dirty="0">
                <a:latin typeface="Source Sans Pro Semibold" panose="020B0603030403020204" pitchFamily="34" charset="0"/>
              </a:rPr>
              <a:t>(CST: 4.794 GHz, Q=6068)</a:t>
            </a:r>
            <a:endParaRPr lang="fr-FR" sz="1800" b="0" i="0" u="none" strike="noStrike" baseline="0" dirty="0">
              <a:latin typeface="Source Sans Pro Semibold" panose="020B0603030403020204" pitchFamily="34" charset="0"/>
            </a:endParaRPr>
          </a:p>
          <a:p>
            <a:endParaRPr lang="en-US" sz="1800" b="0" i="0" u="none" strike="noStrike" baseline="0" dirty="0">
              <a:latin typeface="Source Sans Pro Semibold" panose="020B0603030403020204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191D1-9937-8DE8-E943-CF078A24C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	</a:t>
            </a:r>
          </a:p>
        </p:txBody>
      </p:sp>
      <p:sp>
        <p:nvSpPr>
          <p:cNvPr id="72" name="Textplatzhalter 15">
            <a:extLst>
              <a:ext uri="{FF2B5EF4-FFF2-40B4-BE49-F238E27FC236}">
                <a16:creationId xmlns:a16="http://schemas.microsoft.com/office/drawing/2014/main" id="{461C4A8D-F69E-C94C-80EB-3E4D5CA59C6F}"/>
              </a:ext>
            </a:extLst>
          </p:cNvPr>
          <p:cNvSpPr txBox="1">
            <a:spLocks/>
          </p:cNvSpPr>
          <p:nvPr/>
        </p:nvSpPr>
        <p:spPr>
          <a:xfrm rot="5400000">
            <a:off x="10201164" y="2790728"/>
            <a:ext cx="1993903" cy="5065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3027487" rtl="0" eaLnBrk="1" latinLnBrk="0" hangingPunct="1">
              <a:lnSpc>
                <a:spcPts val="3600"/>
              </a:lnSpc>
              <a:spcBef>
                <a:spcPts val="0"/>
              </a:spcBef>
              <a:buFontTx/>
              <a:buNone/>
              <a:defRPr sz="30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0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tabLst/>
              <a:defRPr sz="180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3027487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6622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4541230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596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6054974" indent="0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Tx/>
              <a:buNone/>
              <a:defRPr sz="5960" b="0" i="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"/>
              </a:spcAft>
            </a:pPr>
            <a:r>
              <a:rPr lang="en-US" sz="1600" dirty="0">
                <a:solidFill>
                  <a:schemeClr val="bg1"/>
                </a:solidFill>
                <a:latin typeface="Source Sans Pro" panose="020B0503030403020204"/>
                <a:cs typeface="Times New Roman" panose="02020603050405020304" pitchFamily="18" charset="0"/>
              </a:rPr>
              <a:t>PCB with AMR sensors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4F60D-F859-550C-7882-CAEED3369359}"/>
              </a:ext>
            </a:extLst>
          </p:cNvPr>
          <p:cNvSpPr txBox="1"/>
          <p:nvPr/>
        </p:nvSpPr>
        <p:spPr>
          <a:xfrm>
            <a:off x="4942286" y="1821403"/>
            <a:ext cx="176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Superconducting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D73E8B1E-4960-8A17-5D0E-AA8499CB10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4386" y="4876279"/>
                <a:ext cx="5132485" cy="165514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85750" algn="l" defTabSz="914400" rtl="0" eaLnBrk="1" latinLnBrk="0" hangingPunct="1">
                  <a:lnSpc>
                    <a:spcPts val="25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 dirty="0"/>
                  <a:t>Too low superconducting Q</a:t>
                </a:r>
                <a:r>
                  <a:rPr lang="en-US" sz="1800" baseline="-25000" dirty="0"/>
                  <a:t>0</a:t>
                </a:r>
              </a:p>
              <a:p>
                <a:r>
                  <a:rPr lang="en-US" sz="1800" dirty="0"/>
                  <a:t>TM</a:t>
                </a:r>
                <a:r>
                  <a:rPr lang="en-US" sz="1800" baseline="-25000" dirty="0"/>
                  <a:t>020</a:t>
                </a:r>
                <a:r>
                  <a:rPr lang="en-US" sz="1800" dirty="0"/>
                  <a:t> at 4.81145 GHz, Q</a:t>
                </a:r>
                <a:r>
                  <a:rPr lang="en-US" sz="1800" baseline="-25000" dirty="0"/>
                  <a:t>0</a:t>
                </a:r>
                <a:r>
                  <a:rPr lang="en-US" sz="1800" dirty="0"/>
                  <a:t>=3.46 e5</a:t>
                </a:r>
              </a:p>
              <a:p>
                <a:pPr algn="l"/>
                <a:r>
                  <a:rPr lang="fr-FR" sz="1800" dirty="0">
                    <a:latin typeface="Source Sans Pro Semibold" panose="020B0603030403020204" pitchFamily="34" charset="0"/>
                  </a:rPr>
                  <a:t>CST: Q=1.4 e6 </a:t>
                </a:r>
                <a:r>
                  <a:rPr lang="en-US" sz="1800" b="0" dirty="0">
                    <a:solidFill>
                      <a:srgbClr val="000000"/>
                    </a:solidFill>
                    <a:latin typeface="Source Sans Pro Semibold" panose="020B0603030403020204" pitchFamily="34" charset="0"/>
                  </a:rPr>
                  <a:t> (</a:t>
                </a:r>
                <a:r>
                  <a:rPr lang="en-US" sz="1800" b="1" i="0" u="none" strike="noStrike" baseline="0" dirty="0">
                    <a:latin typeface="Source Sans Pro Semibold" panose="020B0603030403020204" pitchFamily="34" charset="0"/>
                  </a:rPr>
                  <a:t>Cu in anomalous limit or RRR 31)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de-DE" sz="1800" b="0" i="1" u="none" strike="noStrike" baseline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sz="1800" b="0" i="1" u="none" strike="noStrike" baseline="0" smtClean="0">
                        <a:latin typeface="Cambria Math" panose="02040503050406030204" pitchFamily="18" charset="0"/>
                      </a:rPr>
                      <m:t>≈0.05  </m:t>
                    </m:r>
                  </m:oMath>
                </a14:m>
                <a:r>
                  <a:rPr lang="en-US" sz="1800" b="0" i="0" u="none" strike="noStrike" baseline="0" dirty="0">
                    <a:latin typeface="Source Sans Pro Semibold" panose="020B0603030403020204" pitchFamily="34" charset="0"/>
                  </a:rPr>
                  <a:t>difficult to measure</a:t>
                </a:r>
              </a:p>
              <a:p>
                <a:endParaRPr lang="en-US" sz="1800" b="0" i="0" u="none" strike="noStrike" baseline="0" dirty="0">
                  <a:latin typeface="Source Sans Pro Semibold" panose="020B0603030403020204" pitchFamily="34" charset="0"/>
                </a:endParaRPr>
              </a:p>
              <a:p>
                <a:endParaRPr lang="fr-FR" sz="1800" b="0" dirty="0">
                  <a:latin typeface="Source Sans Pro Semibold" panose="020B0603030403020204" pitchFamily="34" charset="0"/>
                </a:endParaRPr>
              </a:p>
              <a:p>
                <a:endParaRPr lang="en-US" sz="1800" b="0" dirty="0">
                  <a:latin typeface="Source Sans Pro Semibold" panose="020B0603030403020204" pitchFamily="34" charset="0"/>
                </a:endParaRPr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D73E8B1E-4960-8A17-5D0E-AA8499CB1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386" y="4876279"/>
                <a:ext cx="5132485" cy="1655149"/>
              </a:xfrm>
              <a:prstGeom prst="rect">
                <a:avLst/>
              </a:prstGeom>
              <a:blipFill>
                <a:blip r:embed="rId3"/>
                <a:stretch>
                  <a:fillRect l="-2732" t="-33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3">
            <a:extLst>
              <a:ext uri="{FF2B5EF4-FFF2-40B4-BE49-F238E27FC236}">
                <a16:creationId xmlns:a16="http://schemas.microsoft.com/office/drawing/2014/main" id="{3F962DCA-0DBE-F0B0-0F72-25572E0C121F}"/>
              </a:ext>
            </a:extLst>
          </p:cNvPr>
          <p:cNvSpPr txBox="1"/>
          <p:nvPr/>
        </p:nvSpPr>
        <p:spPr>
          <a:xfrm>
            <a:off x="2054306" y="1208504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010</a:t>
            </a:r>
            <a:endParaRPr lang="en-US" dirty="0"/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DA1D9390-C698-A94F-BD59-C0FBDF11201D}"/>
              </a:ext>
            </a:extLst>
          </p:cNvPr>
          <p:cNvSpPr txBox="1"/>
          <p:nvPr/>
        </p:nvSpPr>
        <p:spPr>
          <a:xfrm>
            <a:off x="4363166" y="1208504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110</a:t>
            </a:r>
            <a:endParaRPr lang="en-US" dirty="0"/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B1C414B4-C062-9D21-E9E3-E5AAD16C323F}"/>
              </a:ext>
            </a:extLst>
          </p:cNvPr>
          <p:cNvSpPr txBox="1"/>
          <p:nvPr/>
        </p:nvSpPr>
        <p:spPr>
          <a:xfrm>
            <a:off x="7344491" y="1208504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TM</a:t>
            </a:r>
            <a:r>
              <a:rPr lang="en-US" b="1" baseline="-25000" dirty="0">
                <a:solidFill>
                  <a:schemeClr val="accent3"/>
                </a:solidFill>
              </a:rPr>
              <a:t>020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184731E-F8F7-3B13-2886-B848100CFF98}"/>
              </a:ext>
            </a:extLst>
          </p:cNvPr>
          <p:cNvSpPr txBox="1"/>
          <p:nvPr/>
        </p:nvSpPr>
        <p:spPr>
          <a:xfrm>
            <a:off x="6618686" y="1208504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210</a:t>
            </a:r>
            <a:endParaRPr lang="en-US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076A8D-BE87-3561-73CB-6ACB5B34F4F2}"/>
              </a:ext>
            </a:extLst>
          </p:cNvPr>
          <p:cNvSpPr txBox="1"/>
          <p:nvPr/>
        </p:nvSpPr>
        <p:spPr>
          <a:xfrm>
            <a:off x="8708471" y="1208504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TM</a:t>
            </a:r>
            <a:r>
              <a:rPr lang="en-US" baseline="-25000" dirty="0"/>
              <a:t>310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9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C296-32C1-0441-18C1-0244D564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Transition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12494F-28B5-9E81-6130-39870C72C66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77849" y="1502172"/>
                <a:ext cx="4675285" cy="4708128"/>
              </a:xfrm>
            </p:spPr>
            <p:txBody>
              <a:bodyPr/>
              <a:lstStyle/>
              <a:p>
                <a:r>
                  <a:rPr lang="en-US" dirty="0"/>
                  <a:t>Quality factor is continuously monitored with VNA during cooldown</a:t>
                </a:r>
              </a:p>
              <a:p>
                <a:r>
                  <a:rPr lang="en-US" dirty="0"/>
                  <a:t>Plot Q versus sample temperature</a:t>
                </a:r>
              </a:p>
              <a:p>
                <a:r>
                  <a:rPr lang="en-US" dirty="0"/>
                  <a:t>Due to bad thermal contact of sample to </a:t>
                </a:r>
                <a:r>
                  <a:rPr lang="en-US" dirty="0" err="1"/>
                  <a:t>LHe</a:t>
                </a:r>
                <a:r>
                  <a:rPr lang="en-US" dirty="0"/>
                  <a:t> bath the cavity becomes </a:t>
                </a:r>
                <a:r>
                  <a:rPr lang="en-US" dirty="0" err="1"/>
                  <a:t>sc</a:t>
                </a:r>
                <a:r>
                  <a:rPr lang="en-US" dirty="0"/>
                  <a:t> before sample</a:t>
                </a:r>
              </a:p>
              <a:p>
                <a:r>
                  <a:rPr lang="en-US" dirty="0"/>
                  <a:t>Estimation of RRR</a:t>
                </a:r>
              </a:p>
              <a:p>
                <a:r>
                  <a:rPr lang="en-US" dirty="0"/>
                  <a:t>Quality factor just before cavity becomes </a:t>
                </a:r>
                <a:r>
                  <a:rPr lang="en-US" dirty="0" err="1"/>
                  <a:t>sc</a:t>
                </a:r>
                <a:r>
                  <a:rPr lang="en-US" dirty="0"/>
                  <a:t>:</a:t>
                </a:r>
                <a:r>
                  <a:rPr lang="en-US" sz="2000" dirty="0">
                    <a:solidFill>
                      <a:schemeClr val="tx1">
                        <a:tint val="7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tx1"/>
                    </a:solidFill>
                  </a:rPr>
                  <a:t>Q=26630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RRR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26630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6030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=19.5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12494F-28B5-9E81-6130-39870C72C6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7849" y="1502172"/>
                <a:ext cx="4675285" cy="4708128"/>
              </a:xfrm>
              <a:blipFill>
                <a:blip r:embed="rId2"/>
                <a:stretch>
                  <a:fillRect l="-2477" t="-259" r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17CAA-4387-D785-9396-17B02237A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44C40-4063-4391-9135-F99326A6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5533" b="17451"/>
          <a:stretch/>
        </p:blipFill>
        <p:spPr>
          <a:xfrm>
            <a:off x="7623131" y="724646"/>
            <a:ext cx="3724379" cy="2836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40ECE5-20BD-42E5-4EB4-39EB062508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48" b="18350"/>
          <a:stretch/>
        </p:blipFill>
        <p:spPr>
          <a:xfrm>
            <a:off x="7623131" y="3557218"/>
            <a:ext cx="3579981" cy="283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US" dirty="0"/>
              <a:t>Dissipated Power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Quadratic increase with field</a:t>
            </a:r>
          </a:p>
          <a:p>
            <a:r>
              <a:rPr lang="en-US" dirty="0"/>
              <a:t>Higher losses at higher temperatures</a:t>
            </a:r>
          </a:p>
          <a:p>
            <a:r>
              <a:rPr lang="en-US" dirty="0"/>
              <a:t>Field in cavity is calculated using forward power</a:t>
            </a:r>
          </a:p>
          <a:p>
            <a:endParaRPr lang="en-US" dirty="0"/>
          </a:p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5E37D-84D0-171F-74BA-A9B07CE7D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23" b="18148"/>
          <a:stretch/>
        </p:blipFill>
        <p:spPr>
          <a:xfrm>
            <a:off x="6001749" y="1007822"/>
            <a:ext cx="5325615" cy="45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006-90AA-CE9E-F180-9A678FCA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784778"/>
            <a:ext cx="6543265" cy="446087"/>
          </a:xfrm>
        </p:spPr>
        <p:txBody>
          <a:bodyPr/>
          <a:lstStyle/>
          <a:p>
            <a:r>
              <a:rPr lang="en-US" dirty="0"/>
              <a:t>Surface Resistance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78F2-65B1-50B9-001E-C0430132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 system is not completed yet</a:t>
            </a:r>
          </a:p>
          <a:p>
            <a:r>
              <a:rPr lang="en-US" dirty="0"/>
              <a:t>No accurate power measurements possible at this state</a:t>
            </a:r>
          </a:p>
          <a:p>
            <a:r>
              <a:rPr lang="en-US" dirty="0"/>
              <a:t>Field in cavity is calculated using forward power</a:t>
            </a:r>
          </a:p>
          <a:p>
            <a:r>
              <a:rPr lang="en-US" dirty="0"/>
              <a:t>Large errors, especially at low fields</a:t>
            </a:r>
          </a:p>
          <a:p>
            <a:r>
              <a:rPr lang="en-US" dirty="0"/>
              <a:t>Right order of magnitude </a:t>
            </a:r>
          </a:p>
          <a:p>
            <a:r>
              <a:rPr lang="en-US" dirty="0"/>
              <a:t>Large parasitic losses</a:t>
            </a:r>
          </a:p>
          <a:p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03384-9786-98DB-725A-C3539325DD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BCF6CC-9AC3-539E-30DF-291847CFB3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</p:spPr>
        <p:txBody>
          <a:bodyPr/>
          <a:lstStyle/>
          <a:p>
            <a:r>
              <a:rPr lang="de-DE" dirty="0"/>
              <a:t>F. Kramer, S. Keckert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493C2-CF4C-DC07-F27A-CB1EAD656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84" b="19172"/>
          <a:stretch/>
        </p:blipFill>
        <p:spPr>
          <a:xfrm>
            <a:off x="6223519" y="1121422"/>
            <a:ext cx="5001208" cy="4049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34F6FA0-6D94-A455-5E9C-7101879FEF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569111"/>
                  </p:ext>
                </p:extLst>
              </p:nvPr>
            </p:nvGraphicFramePr>
            <p:xfrm>
              <a:off x="577849" y="3821080"/>
              <a:ext cx="586105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7391">
                      <a:extLst>
                        <a:ext uri="{9D8B030D-6E8A-4147-A177-3AD203B41FA5}">
                          <a16:colId xmlns:a16="http://schemas.microsoft.com/office/drawing/2014/main" val="1164985990"/>
                        </a:ext>
                      </a:extLst>
                    </a:gridCol>
                    <a:gridCol w="2088126">
                      <a:extLst>
                        <a:ext uri="{9D8B030D-6E8A-4147-A177-3AD203B41FA5}">
                          <a16:colId xmlns:a16="http://schemas.microsoft.com/office/drawing/2014/main" val="1272467065"/>
                        </a:ext>
                      </a:extLst>
                    </a:gridCol>
                    <a:gridCol w="1947773">
                      <a:extLst>
                        <a:ext uri="{9D8B030D-6E8A-4147-A177-3AD203B41FA5}">
                          <a16:colId xmlns:a16="http://schemas.microsoft.com/office/drawing/2014/main" val="849172004"/>
                        </a:ext>
                      </a:extLst>
                    </a:gridCol>
                    <a:gridCol w="1127761">
                      <a:extLst>
                        <a:ext uri="{9D8B030D-6E8A-4147-A177-3AD203B41FA5}">
                          <a16:colId xmlns:a16="http://schemas.microsoft.com/office/drawing/2014/main" val="13521712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T [K]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oMath>
                          </a14:m>
                          <a:r>
                            <a:rPr lang="en-US" dirty="0"/>
                            <a:t> expected [µ</a:t>
                          </a:r>
                          <a14:m>
                            <m:oMath xmlns:m="http://schemas.openxmlformats.org/officeDocument/2006/math"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_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oMath>
                          </a14:m>
                          <a:r>
                            <a:rPr lang="en-US" dirty="0"/>
                            <a:t> measure [µ</a:t>
                          </a:r>
                          <a14:m>
                            <m:oMath xmlns:m="http://schemas.openxmlformats.org/officeDocument/2006/math"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0" smtClean="0"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  <m:sub>
                                  <m:r>
                                    <a:rPr lang="de-DE" b="1" i="0" smtClean="0"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[µ</a:t>
                          </a:r>
                          <a14:m>
                            <m:oMath xmlns:m="http://schemas.openxmlformats.org/officeDocument/2006/math">
                              <m:r>
                                <a:rPr lang="de-DE" b="1" i="0" smtClean="0"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46415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0.2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23.5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1.4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23.3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477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1.9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23.8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9549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6.2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i="0" dirty="0">
                              <a:latin typeface="+mn-lt"/>
                            </a:rPr>
                            <a:t>27.8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0.6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21.6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1193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4.5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9.0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30.5</a:t>
                          </a:r>
                          <a14:m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01515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534F6FA0-6D94-A455-5E9C-7101879FEF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5569111"/>
                  </p:ext>
                </p:extLst>
              </p:nvPr>
            </p:nvGraphicFramePr>
            <p:xfrm>
              <a:off x="577849" y="3821080"/>
              <a:ext cx="5861051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7391">
                      <a:extLst>
                        <a:ext uri="{9D8B030D-6E8A-4147-A177-3AD203B41FA5}">
                          <a16:colId xmlns:a16="http://schemas.microsoft.com/office/drawing/2014/main" val="1164985990"/>
                        </a:ext>
                      </a:extLst>
                    </a:gridCol>
                    <a:gridCol w="2088126">
                      <a:extLst>
                        <a:ext uri="{9D8B030D-6E8A-4147-A177-3AD203B41FA5}">
                          <a16:colId xmlns:a16="http://schemas.microsoft.com/office/drawing/2014/main" val="1272467065"/>
                        </a:ext>
                      </a:extLst>
                    </a:gridCol>
                    <a:gridCol w="1947773">
                      <a:extLst>
                        <a:ext uri="{9D8B030D-6E8A-4147-A177-3AD203B41FA5}">
                          <a16:colId xmlns:a16="http://schemas.microsoft.com/office/drawing/2014/main" val="849172004"/>
                        </a:ext>
                      </a:extLst>
                    </a:gridCol>
                    <a:gridCol w="1127761">
                      <a:extLst>
                        <a:ext uri="{9D8B030D-6E8A-4147-A177-3AD203B41FA5}">
                          <a16:colId xmlns:a16="http://schemas.microsoft.com/office/drawing/2014/main" val="135217127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T [K]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3819" t="-8197" r="-148397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3438" t="-8197" r="-59062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1081" t="-8197" r="-2162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46415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0.2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3438" t="-108197" r="-5906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23.3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94779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1.9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3438" t="-208197" r="-5906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95497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6.2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3438" t="-308197" r="-5906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21.6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31193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4.5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9.0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3438" t="-408197" r="-5906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21.5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01515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91E2E0-8CE9-9941-7DC4-21D6F42835EF}"/>
                  </a:ext>
                </a:extLst>
              </p:cNvPr>
              <p:cNvSpPr txBox="1"/>
              <p:nvPr/>
            </p:nvSpPr>
            <p:spPr>
              <a:xfrm>
                <a:off x="993531" y="5674570"/>
                <a:ext cx="4611391" cy="7693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1.5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−17.67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91E2E0-8CE9-9941-7DC4-21D6F4283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31" y="5674570"/>
                <a:ext cx="4611391" cy="769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07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1104</Words>
  <Application>Microsoft Office PowerPoint</Application>
  <PresentationFormat>Breitbild</PresentationFormat>
  <Paragraphs>268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Source Sans Pro Semibold</vt:lpstr>
      <vt:lpstr>Office</vt:lpstr>
      <vt:lpstr>Status update Rasta</vt:lpstr>
      <vt:lpstr>Existing Infrastructure</vt:lpstr>
      <vt:lpstr>RaSTA – Rapid Sample Test Apparatus</vt:lpstr>
      <vt:lpstr>Concept:  “Pillbox cavity” in TM020</vt:lpstr>
      <vt:lpstr>Progress since last meeting</vt:lpstr>
      <vt:lpstr>Mode Spectrum</vt:lpstr>
      <vt:lpstr>Superconducting Transition</vt:lpstr>
      <vt:lpstr>Dissipated Power</vt:lpstr>
      <vt:lpstr>Surface Resistance</vt:lpstr>
      <vt:lpstr>Conclusion</vt:lpstr>
      <vt:lpstr>Surface resistance vs B from Pickup</vt:lpstr>
      <vt:lpstr>Versus forward power</vt:lpstr>
      <vt:lpstr>Simulations W. Ackermann</vt:lpstr>
      <vt:lpstr>CST parameters</vt:lpstr>
      <vt:lpstr>PowerPoint-Präsentation</vt:lpstr>
      <vt:lpstr>PowerPoint-Präsentation</vt:lpstr>
      <vt:lpstr>PowerPoint-Präsentation</vt:lpstr>
      <vt:lpstr>QPR sample interface definition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f.kramer@helmholtz-berlin.de</cp:lastModifiedBy>
  <cp:revision>207</cp:revision>
  <dcterms:created xsi:type="dcterms:W3CDTF">2021-07-30T13:31:34Z</dcterms:created>
  <dcterms:modified xsi:type="dcterms:W3CDTF">2023-06-02T06:30:37Z</dcterms:modified>
</cp:coreProperties>
</file>