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1496" r:id="rId3"/>
    <p:sldId id="1497" r:id="rId4"/>
    <p:sldId id="1480" r:id="rId5"/>
    <p:sldId id="1498" r:id="rId6"/>
    <p:sldId id="1481" r:id="rId7"/>
    <p:sldId id="1482" r:id="rId8"/>
    <p:sldId id="1483" r:id="rId9"/>
    <p:sldId id="1484" r:id="rId10"/>
    <p:sldId id="1485" r:id="rId11"/>
    <p:sldId id="1486" r:id="rId12"/>
    <p:sldId id="1487" r:id="rId13"/>
    <p:sldId id="1488" r:id="rId14"/>
    <p:sldId id="1489" r:id="rId15"/>
    <p:sldId id="1490" r:id="rId16"/>
    <p:sldId id="1491" r:id="rId17"/>
    <p:sldId id="1494" r:id="rId18"/>
    <p:sldId id="1495" r:id="rId19"/>
    <p:sldId id="1492" r:id="rId20"/>
    <p:sldId id="1499" r:id="rId21"/>
    <p:sldId id="1500" r:id="rId22"/>
    <p:sldId id="1476" r:id="rId23"/>
  </p:sldIdLst>
  <p:sldSz cx="9144000" cy="6858000" type="screen4x3"/>
  <p:notesSz cx="6797675" cy="9926638"/>
  <p:custDataLst>
    <p:tags r:id="rId26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1502" userDrawn="1">
          <p15:clr>
            <a:srgbClr val="A4A3A4"/>
          </p15:clr>
        </p15:guide>
        <p15:guide id="7" pos="5307" userDrawn="1">
          <p15:clr>
            <a:srgbClr val="A4A3A4"/>
          </p15:clr>
        </p15:guide>
        <p15:guide id="8" pos="5602">
          <p15:clr>
            <a:srgbClr val="A4A3A4"/>
          </p15:clr>
        </p15:guide>
        <p15:guide id="9" pos="158" userDrawn="1">
          <p15:clr>
            <a:srgbClr val="A4A3A4"/>
          </p15:clr>
        </p15:guide>
        <p15:guide id="10" pos="2880" userDrawn="1">
          <p15:clr>
            <a:srgbClr val="A4A3A4"/>
          </p15:clr>
        </p15:guide>
        <p15:guide id="11" orient="horz" pos="3816" userDrawn="1">
          <p15:clr>
            <a:srgbClr val="A4A3A4"/>
          </p15:clr>
        </p15:guide>
        <p15:guide id="12" pos="6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B5B5"/>
    <a:srgbClr val="D9FFFF"/>
    <a:srgbClr val="D2FFFF"/>
    <a:srgbClr val="C8FFFF"/>
    <a:srgbClr val="CCFFFF"/>
    <a:srgbClr val="CC0000"/>
    <a:srgbClr val="00FF00"/>
    <a:srgbClr val="E19C24"/>
    <a:srgbClr val="ECBE70"/>
    <a:srgbClr val="5E8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515" autoAdjust="0"/>
  </p:normalViewPr>
  <p:slideViewPr>
    <p:cSldViewPr snapToObjects="1" showGuides="1">
      <p:cViewPr varScale="1">
        <p:scale>
          <a:sx n="89" d="100"/>
          <a:sy n="89" d="100"/>
        </p:scale>
        <p:origin x="1329" y="51"/>
      </p:cViewPr>
      <p:guideLst>
        <p:guide orient="horz" pos="1502"/>
        <p:guide pos="5307"/>
        <p:guide pos="5602"/>
        <p:guide pos="158"/>
        <p:guide pos="2880"/>
        <p:guide orient="horz" pos="3816"/>
        <p:guide pos="6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900"/>
    </p:cViewPr>
  </p:sorterViewPr>
  <p:notesViewPr>
    <p:cSldViewPr snapToObjects="1" showGuides="1">
      <p:cViewPr varScale="1">
        <p:scale>
          <a:sx n="79" d="100"/>
          <a:sy n="79" d="100"/>
        </p:scale>
        <p:origin x="3972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88825" y="419999"/>
            <a:ext cx="5355890" cy="42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734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9"/>
              </a:lnSpc>
              <a:defRPr sz="1000" b="1">
                <a:latin typeface="Stafford" pitchFamily="2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88824" y="9300634"/>
            <a:ext cx="1318570" cy="28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Stafford" pitchFamily="2" charset="0"/>
              </a:defRPr>
            </a:lvl1pPr>
          </a:lstStyle>
          <a:p>
            <a:pPr>
              <a:defRPr/>
            </a:pPr>
            <a:fld id="{6F0EC16D-C34D-4944-8B6F-7384E61DE625}" type="datetime4">
              <a:rPr lang="de-DE" smtClean="0"/>
              <a:t>2. Juni 2023</a:t>
            </a:fld>
            <a:endParaRPr lang="de-DE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507394" y="9300634"/>
            <a:ext cx="4424570" cy="28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Stafford" pitchFamily="2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946366" y="9300634"/>
            <a:ext cx="664086" cy="28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Stafford" pitchFamily="2" charset="0"/>
              </a:defRPr>
            </a:lvl1pPr>
          </a:lstStyle>
          <a:p>
            <a:pPr>
              <a:defRPr/>
            </a:pPr>
            <a:r>
              <a:rPr lang="de-DE"/>
              <a:t>|  </a:t>
            </a:r>
            <a:fld id="{CB2547E7-C457-4746-81FD-3FFE9F52A97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59398" name="Picture 6" descr="tud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0334" y="391254"/>
            <a:ext cx="920119" cy="45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88825" y="194829"/>
            <a:ext cx="6421627" cy="156501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62" tIns="46031" rIns="92062" bIns="46031" anchor="ctr"/>
          <a:lstStyle/>
          <a:p>
            <a:pPr>
              <a:defRPr/>
            </a:pPr>
            <a:endParaRPr lang="de-DE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188825" y="391253"/>
            <a:ext cx="6421627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 lIns="92062" tIns="46031" rIns="92062" bIns="46031"/>
          <a:lstStyle/>
          <a:p>
            <a:pPr>
              <a:defRPr/>
            </a:pPr>
            <a:endParaRPr lang="de-DE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188825" y="9223980"/>
            <a:ext cx="642162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 lIns="92062" tIns="46031" rIns="92062" bIns="46031"/>
          <a:lstStyle/>
          <a:p>
            <a:pPr>
              <a:defRPr/>
            </a:pPr>
            <a:endParaRPr lang="de-DE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187225" y="844787"/>
            <a:ext cx="6421626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 lIns="92062" tIns="46031" rIns="92062" bIns="46031"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64502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3" descr="tud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2333" y="391254"/>
            <a:ext cx="926519" cy="45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87225" y="9428391"/>
            <a:ext cx="1605006" cy="49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9"/>
              </a:lnSpc>
              <a:defRPr sz="1000">
                <a:latin typeface="Stafford" pitchFamily="2" charset="0"/>
              </a:defRPr>
            </a:lvl1pPr>
          </a:lstStyle>
          <a:p>
            <a:pPr>
              <a:defRPr/>
            </a:pPr>
            <a:fld id="{65F2C553-F03D-432A-8C91-F703CCDC4E58}" type="datetime4">
              <a:rPr lang="de-DE" smtClean="0"/>
              <a:t>2. Juni 2023</a:t>
            </a:fld>
            <a:endParaRPr lang="de-DE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1003300"/>
            <a:ext cx="4448175" cy="3335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88825" y="4651915"/>
            <a:ext cx="6420026" cy="464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792231" y="9428391"/>
            <a:ext cx="4069324" cy="49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9"/>
              </a:lnSpc>
              <a:defRPr sz="1000">
                <a:latin typeface="Stafford" pitchFamily="2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61555" y="9428391"/>
            <a:ext cx="934520" cy="49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ts val="1309"/>
              </a:lnSpc>
              <a:defRPr sz="1000">
                <a:latin typeface="Stafford" pitchFamily="2" charset="0"/>
              </a:defRPr>
            </a:lvl1pPr>
          </a:lstStyle>
          <a:p>
            <a:pPr>
              <a:defRPr/>
            </a:pPr>
            <a:r>
              <a:rPr lang="de-DE"/>
              <a:t>|  </a:t>
            </a:r>
            <a:fld id="{100B4B8E-A4D3-4FEF-B85F-79232D4C3CA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88825" y="419998"/>
            <a:ext cx="5355890" cy="42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734" tIns="0" rIns="0" bIns="0" anchor="ctr"/>
          <a:lstStyle/>
          <a:p>
            <a:pPr>
              <a:lnSpc>
                <a:spcPts val="1309"/>
              </a:lnSpc>
              <a:defRPr/>
            </a:pPr>
            <a:endParaRPr lang="de-DE" sz="1000" b="1">
              <a:latin typeface="Stafford" pitchFamily="2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88825" y="194829"/>
            <a:ext cx="6421627" cy="156501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62" tIns="46031" rIns="92062" bIns="46031" anchor="ctr"/>
          <a:lstStyle/>
          <a:p>
            <a:pPr>
              <a:defRPr/>
            </a:pPr>
            <a:endParaRPr lang="de-DE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188825" y="391253"/>
            <a:ext cx="6421627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 lIns="92062" tIns="46031" rIns="92062" bIns="46031"/>
          <a:lstStyle/>
          <a:p>
            <a:pPr>
              <a:defRPr/>
            </a:pPr>
            <a:endParaRPr lang="de-DE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188825" y="847980"/>
            <a:ext cx="642162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 lIns="92062" tIns="46031" rIns="92062" bIns="46031"/>
          <a:lstStyle/>
          <a:p>
            <a:pPr>
              <a:defRPr/>
            </a:pPr>
            <a:endParaRPr lang="de-DE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88825" y="9428390"/>
            <a:ext cx="642162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 lIns="92062" tIns="46031" rIns="92062" bIns="46031"/>
          <a:lstStyle/>
          <a:p>
            <a:pPr>
              <a:defRPr/>
            </a:pPr>
            <a:endParaRPr lang="de-DE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87225" y="4455489"/>
            <a:ext cx="6421626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 lIns="92062" tIns="46031" rIns="92062" bIns="46031"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829474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1pPr>
    <a:lvl2pPr marL="457200" algn="l" rtl="0" eaLnBrk="0" fontAlgn="base" hangingPunct="0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2pPr>
    <a:lvl3pPr marL="914400" algn="l" rtl="0" eaLnBrk="0" fontAlgn="base" hangingPunct="0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3pPr>
    <a:lvl4pPr marL="1371600" algn="l" rtl="0" eaLnBrk="0" fontAlgn="base" hangingPunct="0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4pPr>
    <a:lvl5pPr marL="1828800" algn="l" rtl="0" eaLnBrk="0" fontAlgn="base" hangingPunct="0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056E78A-E637-4EB5-BB6C-913A085F8A3D}" type="datetime4">
              <a:rPr lang="de-DE" smtClean="0"/>
              <a:t>2. Juni 2023</a:t>
            </a:fld>
            <a:endParaRPr lang="de-DE" smtClean="0"/>
          </a:p>
        </p:txBody>
      </p:sp>
      <p:sp>
        <p:nvSpPr>
          <p:cNvPr id="5734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  <p:sp>
        <p:nvSpPr>
          <p:cNvPr id="573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de-DE" smtClean="0"/>
              <a:t>|  </a:t>
            </a:r>
            <a:fld id="{D5083DD2-9452-489E-B7A3-A3E7EFF3BFC5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573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1003300"/>
            <a:ext cx="4448175" cy="3335338"/>
          </a:xfrm>
          <a:ln/>
        </p:spPr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873805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0825" y="368300"/>
            <a:ext cx="8642350" cy="2089150"/>
          </a:xfrm>
          <a:prstGeom prst="rect">
            <a:avLst/>
          </a:prstGeom>
          <a:solidFill>
            <a:srgbClr val="E6001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E6001A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6" name="Picture 9" descr="tud_logo"/>
          <p:cNvPicPr>
            <a:picLocks noChangeAspect="1" noChangeArrowheads="1"/>
          </p:cNvPicPr>
          <p:nvPr/>
        </p:nvPicPr>
        <p:blipFill>
          <a:blip r:embed="rId2" cstate="print"/>
          <a:srcRect r="5453"/>
          <a:stretch>
            <a:fillRect/>
          </a:stretch>
        </p:blipFill>
        <p:spPr bwMode="auto">
          <a:xfrm>
            <a:off x="7172325" y="657225"/>
            <a:ext cx="18732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252413" y="6489700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>
            <a:off x="252413" y="6489700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250825" y="36036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250825" y="2457450"/>
            <a:ext cx="8640763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11" name="Picture 21" descr="TEMF-Logo06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2025" y="6510338"/>
            <a:ext cx="309563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58775" y="692150"/>
            <a:ext cx="6734175" cy="57785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8775" y="1449388"/>
            <a:ext cx="6734175" cy="944562"/>
          </a:xfrm>
        </p:spPr>
        <p:txBody>
          <a:bodyPr lIns="0" tIns="0" rIns="0" bIns="0"/>
          <a:lstStyle>
            <a:lvl1pPr marL="0" indent="0">
              <a:spcBef>
                <a:spcPct val="0"/>
              </a:spcBef>
              <a:buFont typeface="Arial" charset="0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</a:t>
            </a:r>
          </a:p>
          <a:p>
            <a:r>
              <a:rPr lang="de-DE"/>
              <a:t>Untertitelmasters durch </a:t>
            </a:r>
          </a:p>
          <a:p>
            <a:r>
              <a:rPr lang="de-DE"/>
              <a:t>Klicken bearbeiten</a:t>
            </a:r>
          </a:p>
        </p:txBody>
      </p:sp>
      <p:pic>
        <p:nvPicPr>
          <p:cNvPr id="13" name="Picture 22" descr="TEMF Gebäude Hintergrund"/>
          <p:cNvPicPr>
            <a:picLocks noChangeAspect="1" noChangeArrowheads="1"/>
          </p:cNvPicPr>
          <p:nvPr userDrawn="1"/>
        </p:nvPicPr>
        <p:blipFill>
          <a:blip r:embed="rId4" cstate="print"/>
          <a:srcRect l="12910" r="2411" b="745"/>
          <a:stretch>
            <a:fillRect/>
          </a:stretch>
        </p:blipFill>
        <p:spPr bwMode="auto">
          <a:xfrm>
            <a:off x="250825" y="2465388"/>
            <a:ext cx="8642350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863588" y="6448251"/>
            <a:ext cx="74168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TU Darmstadt  |  Institute for Accelerator Science and Electromagnetic Fields (TEMF)  |  Wolfgang Ackermann</a:t>
            </a:r>
            <a:endParaRPr lang="en-US" dirty="0"/>
          </a:p>
        </p:txBody>
      </p:sp>
      <p:sp>
        <p:nvSpPr>
          <p:cNvPr id="28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100392" y="6448251"/>
            <a:ext cx="4680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C9586-58E4-4FC0-AB55-F3088F3AED5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Datumsplatzhalter 1"/>
          <p:cNvSpPr>
            <a:spLocks noGrp="1"/>
          </p:cNvSpPr>
          <p:nvPr>
            <p:ph type="dt" sz="half" idx="2"/>
          </p:nvPr>
        </p:nvSpPr>
        <p:spPr>
          <a:xfrm>
            <a:off x="252412" y="6448251"/>
            <a:ext cx="899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C4E76-B71B-413B-B1D1-C9D4929A653F}" type="datetime1">
              <a:rPr lang="en-US" smtClean="0"/>
              <a:t>6/2/2023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22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100392" y="6448251"/>
            <a:ext cx="4680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C9586-58E4-4FC0-AB55-F3088F3AED5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863588" y="6448251"/>
            <a:ext cx="74168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TU Darmstadt  |  Institute for Accelerator Science and Electromagnetic Fields (TEMF)  |  Wolfgang Ackermann</a:t>
            </a:r>
            <a:endParaRPr lang="en-US" dirty="0"/>
          </a:p>
        </p:txBody>
      </p:sp>
      <p:sp>
        <p:nvSpPr>
          <p:cNvPr id="7" name="Datumsplatzhalter 1"/>
          <p:cNvSpPr>
            <a:spLocks noGrp="1"/>
          </p:cNvSpPr>
          <p:nvPr>
            <p:ph type="dt" sz="half" idx="2"/>
          </p:nvPr>
        </p:nvSpPr>
        <p:spPr>
          <a:xfrm>
            <a:off x="252412" y="6448251"/>
            <a:ext cx="935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BA6BE-FE46-4EB6-B244-78282FA78C29}" type="datetime1">
              <a:rPr lang="en-US" smtClean="0"/>
              <a:t>6/2/2023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88950"/>
            <a:ext cx="6877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92263"/>
            <a:ext cx="8640763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E6001A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7175" name="Picture 9" descr="tud_logo"/>
          <p:cNvPicPr>
            <a:picLocks noChangeAspect="1" noChangeArrowheads="1"/>
          </p:cNvPicPr>
          <p:nvPr/>
        </p:nvPicPr>
        <p:blipFill>
          <a:blip r:embed="rId4" cstate="print"/>
          <a:srcRect r="5453"/>
          <a:stretch>
            <a:fillRect/>
          </a:stretch>
        </p:blipFill>
        <p:spPr bwMode="auto">
          <a:xfrm>
            <a:off x="7167563" y="512763"/>
            <a:ext cx="187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250825" y="1449388"/>
            <a:ext cx="8640763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252413" y="6489700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50825" y="36671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7179" name="Picture 18" descr="TEMF-Logo06b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82025" y="6510338"/>
            <a:ext cx="309563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252412" y="6448251"/>
            <a:ext cx="899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E71A1-FD9F-46D2-A7B2-6E1C6EDEE67F}" type="datetime1">
              <a:rPr lang="en-US" smtClean="0"/>
              <a:t>6/2/2023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100392" y="6448251"/>
            <a:ext cx="4680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C9586-58E4-4FC0-AB55-F3088F3AED5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863588" y="6448251"/>
            <a:ext cx="74168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TU Darmstadt  |  Institute for Accelerator Science and Electromagnetic Fields (TEMF)  |  Wolfgang Ackermann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9" r:id="rId1"/>
    <p:sldLayoutId id="2147484619" r:id="rId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179388" indent="-1793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▪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349250" indent="-168275" algn="l" rtl="0" eaLnBrk="0" fontAlgn="base" hangingPunct="0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2pPr>
      <a:lvl3pPr marL="538163" indent="-18732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717550" indent="-173038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908050" indent="-188913" algn="l" rtl="0" eaLnBrk="0" fontAlgn="base" hangingPunct="0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5pPr>
      <a:lvl6pPr marL="1365250" indent="-188913" algn="l" rtl="0" fontAlgn="base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6pPr>
      <a:lvl7pPr marL="1822450" indent="-188913" algn="l" rtl="0" fontAlgn="base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7pPr>
      <a:lvl8pPr marL="2279650" indent="-188913" algn="l" rtl="0" fontAlgn="base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8pPr>
      <a:lvl9pPr marL="2736850" indent="-188913" algn="l" rtl="0" fontAlgn="base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emf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0.emf"/><Relationship Id="rId5" Type="http://schemas.openxmlformats.org/officeDocument/2006/relationships/image" Target="../media/image15.png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emf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18.xml"/><Relationship Id="rId7" Type="http://schemas.openxmlformats.org/officeDocument/2006/relationships/image" Target="../media/image30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21.xml"/><Relationship Id="rId7" Type="http://schemas.openxmlformats.org/officeDocument/2006/relationships/image" Target="../media/image33.emf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32.emf"/><Relationship Id="rId11" Type="http://schemas.openxmlformats.org/officeDocument/2006/relationships/image" Target="../media/image3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4.png"/><Relationship Id="rId4" Type="http://schemas.openxmlformats.org/officeDocument/2006/relationships/tags" Target="../tags/tag22.xml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emf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5.png"/><Relationship Id="rId5" Type="http://schemas.openxmlformats.org/officeDocument/2006/relationships/image" Target="../media/image22.emf"/><Relationship Id="rId4" Type="http://schemas.openxmlformats.org/officeDocument/2006/relationships/image" Target="../media/image3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tags" Target="../tags/tag27.xml"/><Relationship Id="rId7" Type="http://schemas.openxmlformats.org/officeDocument/2006/relationships/image" Target="../media/image43.emf"/><Relationship Id="rId12" Type="http://schemas.openxmlformats.org/officeDocument/2006/relationships/image" Target="../media/image46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42.emf"/><Relationship Id="rId11" Type="http://schemas.openxmlformats.org/officeDocument/2006/relationships/image" Target="../media/image45.em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4.emf"/><Relationship Id="rId4" Type="http://schemas.openxmlformats.org/officeDocument/2006/relationships/tags" Target="../tags/tag28.xml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RaSTA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EM-Thermal Coupled Simulations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775" y="1449388"/>
            <a:ext cx="8497393" cy="944562"/>
          </a:xfrm>
        </p:spPr>
        <p:txBody>
          <a:bodyPr anchor="b"/>
          <a:lstStyle/>
          <a:p>
            <a:pPr eaLnBrk="1" hangingPunct="1"/>
            <a:r>
              <a:rPr lang="en-US" sz="1600" b="0" dirty="0"/>
              <a:t>W. Ackermann, H. De </a:t>
            </a:r>
            <a:r>
              <a:rPr lang="en-US" sz="1600" b="0" dirty="0" err="1"/>
              <a:t>Gersem</a:t>
            </a:r>
            <a:r>
              <a:rPr lang="en-US" sz="1600" b="0" dirty="0"/>
              <a:t>, W. F. O. Müller</a:t>
            </a:r>
            <a:r>
              <a:rPr lang="en-US" sz="1600" b="0" dirty="0" smtClean="0"/>
              <a:t/>
            </a:r>
            <a:br>
              <a:rPr lang="en-US" sz="1600" b="0" dirty="0" smtClean="0"/>
            </a:br>
            <a:r>
              <a:rPr lang="en-US" sz="1600" b="0" dirty="0"/>
              <a:t>Institute for Accelerator Science and Electromagnetic </a:t>
            </a:r>
            <a:r>
              <a:rPr lang="en-US" sz="1600" b="0" dirty="0" smtClean="0"/>
              <a:t>Fields (TEMF), TU Darmstadt</a:t>
            </a:r>
            <a:endParaRPr lang="en-US" sz="1800" b="0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TU Darmstadt  |  Institute for Accelerator Science and Electromagnetic Fields (TEMF)  |  Wolfgang Ackermann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9C9586-58E4-4FC0-AB55-F3088F3AED5E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30434EE-B635-4FCE-876E-AB453369E409}" type="datetime1">
              <a:rPr lang="en-US" smtClean="0"/>
              <a:t>6/2/2023</a:t>
            </a:fld>
            <a:endParaRPr lang="de-DE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716016" y="2528900"/>
            <a:ext cx="40681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NOVALIS</a:t>
            </a:r>
            <a:r>
              <a:rPr lang="en-US" dirty="0"/>
              <a:t> </a:t>
            </a:r>
            <a:r>
              <a:rPr lang="en-US" dirty="0" smtClean="0"/>
              <a:t>Meeting</a:t>
            </a:r>
          </a:p>
          <a:p>
            <a:pPr algn="r"/>
            <a:r>
              <a:rPr lang="en-US" dirty="0" smtClean="0"/>
              <a:t>Hamburg</a:t>
            </a:r>
            <a:br>
              <a:rPr lang="en-US" dirty="0" smtClean="0"/>
            </a:br>
            <a:r>
              <a:rPr lang="en-US" dirty="0" smtClean="0"/>
              <a:t>June 2, 2023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079" y="2144161"/>
            <a:ext cx="817104" cy="216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Numerical</a:t>
            </a:r>
            <a:r>
              <a:rPr lang="de-DE" dirty="0"/>
              <a:t> Modeling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Operational Mode </a:t>
            </a:r>
            <a:r>
              <a:rPr lang="de-DE" dirty="0" smtClean="0"/>
              <a:t>(</a:t>
            </a:r>
            <a:r>
              <a:rPr lang="en-US" dirty="0" smtClean="0"/>
              <a:t>≈</a:t>
            </a:r>
            <a:r>
              <a:rPr lang="de-DE" dirty="0"/>
              <a:t> </a:t>
            </a:r>
            <a:r>
              <a:rPr lang="de-DE" dirty="0" err="1"/>
              <a:t>pillbox</a:t>
            </a:r>
            <a:r>
              <a:rPr lang="de-DE" dirty="0"/>
              <a:t> </a:t>
            </a:r>
            <a:r>
              <a:rPr lang="de-DE" dirty="0" smtClean="0"/>
              <a:t>TM </a:t>
            </a:r>
            <a:r>
              <a:rPr lang="de-DE" dirty="0"/>
              <a:t>020)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9C9586-58E4-4FC0-AB55-F3088F3AED5E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TU Darmstadt  |  Institute for Accelerator Science and Electromagnetic Fields (TEMF)  |  Wolfgang Ackermann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2BBA6BE-FE46-4EB6-B244-78282FA78C29}" type="datetime1">
              <a:rPr lang="en-US" smtClean="0"/>
              <a:t>6/2/2023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236" y="2393197"/>
            <a:ext cx="6806565" cy="360045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76" y="2380644"/>
            <a:ext cx="848774" cy="455177"/>
          </a:xfrm>
          <a:prstGeom prst="rect">
            <a:avLst/>
          </a:prstGeom>
        </p:spPr>
      </p:pic>
      <p:cxnSp>
        <p:nvCxnSpPr>
          <p:cNvPr id="12" name="Gerader Verbinder 11"/>
          <p:cNvCxnSpPr/>
          <p:nvPr/>
        </p:nvCxnSpPr>
        <p:spPr>
          <a:xfrm rot="-2700000">
            <a:off x="2339882" y="5104451"/>
            <a:ext cx="36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1381854" y="4977171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finite</a:t>
            </a:r>
            <a:br>
              <a:rPr lang="en-US" dirty="0" smtClean="0"/>
            </a:br>
            <a:r>
              <a:rPr lang="en-US" dirty="0" smtClean="0"/>
              <a:t>thickness</a:t>
            </a:r>
            <a:endParaRPr lang="en-US" dirty="0"/>
          </a:p>
        </p:txBody>
      </p:sp>
      <p:cxnSp>
        <p:nvCxnSpPr>
          <p:cNvPr id="13" name="Gerader Verbinder 12"/>
          <p:cNvCxnSpPr/>
          <p:nvPr/>
        </p:nvCxnSpPr>
        <p:spPr>
          <a:xfrm rot="2700000" flipH="1">
            <a:off x="6427492" y="5104451"/>
            <a:ext cx="36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6734772" y="5173678"/>
            <a:ext cx="2257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ield in the gap is small but not zero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47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581" y="2395949"/>
            <a:ext cx="3067050" cy="34004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Numerical</a:t>
            </a:r>
            <a:r>
              <a:rPr lang="de-DE" dirty="0"/>
              <a:t> Modeling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Operational Mode </a:t>
            </a:r>
            <a:r>
              <a:rPr lang="de-DE" dirty="0" smtClean="0"/>
              <a:t>(</a:t>
            </a:r>
            <a:r>
              <a:rPr lang="en-US" dirty="0" smtClean="0"/>
              <a:t>≈</a:t>
            </a:r>
            <a:r>
              <a:rPr lang="de-DE" dirty="0"/>
              <a:t> </a:t>
            </a:r>
            <a:r>
              <a:rPr lang="de-DE" dirty="0" err="1"/>
              <a:t>pillbox</a:t>
            </a:r>
            <a:r>
              <a:rPr lang="de-DE" dirty="0"/>
              <a:t> </a:t>
            </a:r>
            <a:r>
              <a:rPr lang="de-DE" dirty="0" smtClean="0"/>
              <a:t>TM </a:t>
            </a:r>
            <a:r>
              <a:rPr lang="de-DE" dirty="0"/>
              <a:t>020)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9C9586-58E4-4FC0-AB55-F3088F3AED5E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TU Darmstadt  |  Institute for Accelerator Science and Electromagnetic Fields (TEMF)  |  Wolfgang Ackermann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2BBA6BE-FE46-4EB6-B244-78282FA78C29}" type="datetime1">
              <a:rPr lang="en-US" smtClean="0"/>
              <a:t>6/2/2023</a:t>
            </a:fld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80643"/>
            <a:ext cx="441709" cy="43639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0564" y="2223240"/>
            <a:ext cx="497420" cy="1980295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4086500" y="2223240"/>
            <a:ext cx="4494099" cy="4270763"/>
            <a:chOff x="4086500" y="2223240"/>
            <a:chExt cx="4494099" cy="4270763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68312" y="2395949"/>
              <a:ext cx="3067050" cy="3400425"/>
            </a:xfrm>
            <a:prstGeom prst="rect">
              <a:avLst/>
            </a:prstGeom>
          </p:spPr>
        </p:pic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72400" y="2223240"/>
              <a:ext cx="408199" cy="1980000"/>
            </a:xfrm>
            <a:prstGeom prst="rect">
              <a:avLst/>
            </a:prstGeom>
          </p:spPr>
        </p:pic>
        <p:pic>
          <p:nvPicPr>
            <p:cNvPr id="17" name="Grafik 1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2060" y="2380643"/>
              <a:ext cx="441709" cy="436392"/>
            </a:xfrm>
            <a:prstGeom prst="rect">
              <a:avLst/>
            </a:prstGeom>
          </p:spPr>
        </p:pic>
        <p:sp>
          <p:nvSpPr>
            <p:cNvPr id="18" name="Textfeld 17"/>
            <p:cNvSpPr txBox="1"/>
            <p:nvPr/>
          </p:nvSpPr>
          <p:spPr>
            <a:xfrm>
              <a:off x="4086500" y="5847672"/>
              <a:ext cx="24122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</a:t>
              </a:r>
              <a:r>
                <a:rPr lang="en-US" dirty="0" smtClean="0"/>
                <a:t>ield not ideally rotationally symmetric</a:t>
              </a:r>
              <a:endParaRPr lang="en-US" dirty="0"/>
            </a:p>
          </p:txBody>
        </p:sp>
        <p:cxnSp>
          <p:nvCxnSpPr>
            <p:cNvPr id="20" name="Gerader Verbinder 19"/>
            <p:cNvCxnSpPr/>
            <p:nvPr/>
          </p:nvCxnSpPr>
          <p:spPr>
            <a:xfrm rot="-2700000">
              <a:off x="5815424" y="5894008"/>
              <a:ext cx="3600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feld 22"/>
          <p:cNvSpPr txBox="1"/>
          <p:nvPr/>
        </p:nvSpPr>
        <p:spPr>
          <a:xfrm>
            <a:off x="220076" y="5847672"/>
            <a:ext cx="2499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rotationally symmetric field on the large scale</a:t>
            </a:r>
            <a:endParaRPr lang="en-US" dirty="0"/>
          </a:p>
        </p:txBody>
      </p:sp>
      <p:cxnSp>
        <p:nvCxnSpPr>
          <p:cNvPr id="24" name="Gerader Verbinder 23"/>
          <p:cNvCxnSpPr/>
          <p:nvPr/>
        </p:nvCxnSpPr>
        <p:spPr>
          <a:xfrm rot="-2700000">
            <a:off x="1098900" y="5720391"/>
            <a:ext cx="36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12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Numerical</a:t>
            </a:r>
            <a:r>
              <a:rPr lang="de-DE" dirty="0"/>
              <a:t> Modeling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Thermal Surface </a:t>
            </a:r>
            <a:r>
              <a:rPr lang="de-DE" dirty="0" err="1" smtClean="0"/>
              <a:t>Losses</a:t>
            </a:r>
            <a:r>
              <a:rPr lang="de-DE" dirty="0" smtClean="0"/>
              <a:t> (</a:t>
            </a:r>
            <a:r>
              <a:rPr lang="en-US" dirty="0" smtClean="0"/>
              <a:t>≈</a:t>
            </a:r>
            <a:r>
              <a:rPr lang="de-DE" dirty="0"/>
              <a:t> </a:t>
            </a:r>
            <a:r>
              <a:rPr lang="de-DE" dirty="0" err="1"/>
              <a:t>pillbox</a:t>
            </a:r>
            <a:r>
              <a:rPr lang="de-DE" dirty="0"/>
              <a:t> </a:t>
            </a:r>
            <a:r>
              <a:rPr lang="de-DE" dirty="0" smtClean="0"/>
              <a:t>TM </a:t>
            </a:r>
            <a:r>
              <a:rPr lang="de-DE" dirty="0"/>
              <a:t>020)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9C9586-58E4-4FC0-AB55-F3088F3AED5E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TU Darmstadt  |  Institute for Accelerator Science and Electromagnetic Fields (TEMF)  |  Wolfgang Ackermann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2BBA6BE-FE46-4EB6-B244-78282FA78C29}" type="datetime1">
              <a:rPr lang="en-US" smtClean="0"/>
              <a:t>6/2/2023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80643"/>
            <a:ext cx="957036" cy="30200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4169" y="2397539"/>
            <a:ext cx="3971925" cy="396716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9585" y="2391343"/>
            <a:ext cx="522091" cy="216000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2840324"/>
            <a:ext cx="1301496" cy="232562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6228184" y="56698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op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8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Numerical</a:t>
            </a:r>
            <a:r>
              <a:rPr lang="de-DE" dirty="0"/>
              <a:t> Modeling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Thermal Surface </a:t>
            </a:r>
            <a:r>
              <a:rPr lang="de-DE" dirty="0" err="1"/>
              <a:t>Losses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en-US" dirty="0" smtClean="0"/>
              <a:t>≈</a:t>
            </a:r>
            <a:r>
              <a:rPr lang="de-DE" dirty="0"/>
              <a:t> </a:t>
            </a:r>
            <a:r>
              <a:rPr lang="de-DE" dirty="0" err="1"/>
              <a:t>pillbox</a:t>
            </a:r>
            <a:r>
              <a:rPr lang="de-DE" dirty="0"/>
              <a:t> </a:t>
            </a:r>
            <a:r>
              <a:rPr lang="de-DE" dirty="0" smtClean="0"/>
              <a:t>TM </a:t>
            </a:r>
            <a:r>
              <a:rPr lang="de-DE" dirty="0"/>
              <a:t>020)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9C9586-58E4-4FC0-AB55-F3088F3AED5E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TU Darmstadt  |  Institute for Accelerator Science and Electromagnetic Fields (TEMF)  |  Wolfgang Ackermann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2BBA6BE-FE46-4EB6-B244-78282FA78C29}" type="datetime1">
              <a:rPr lang="en-US" smtClean="0"/>
              <a:t>6/2/2023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80643"/>
            <a:ext cx="957036" cy="30200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2338" y="2391343"/>
            <a:ext cx="522090" cy="216000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2840324"/>
            <a:ext cx="1301496" cy="23256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9024" y="3155251"/>
            <a:ext cx="5829300" cy="280035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1170888" y="6078919"/>
            <a:ext cx="154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robe flange</a:t>
            </a:r>
            <a:endParaRPr lang="en-US" dirty="0"/>
          </a:p>
        </p:txBody>
      </p:sp>
      <p:cxnSp>
        <p:nvCxnSpPr>
          <p:cNvPr id="14" name="Gerader Verbinder 13"/>
          <p:cNvCxnSpPr/>
          <p:nvPr/>
        </p:nvCxnSpPr>
        <p:spPr>
          <a:xfrm rot="-2700000">
            <a:off x="2539060" y="6038024"/>
            <a:ext cx="36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5673332" y="2576897"/>
            <a:ext cx="154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cavity flange</a:t>
            </a:r>
            <a:endParaRPr lang="en-US" dirty="0"/>
          </a:p>
        </p:txBody>
      </p:sp>
      <p:cxnSp>
        <p:nvCxnSpPr>
          <p:cNvPr id="16" name="Gerader Verbinder 15"/>
          <p:cNvCxnSpPr/>
          <p:nvPr/>
        </p:nvCxnSpPr>
        <p:spPr>
          <a:xfrm rot="-2700000">
            <a:off x="5366052" y="3016220"/>
            <a:ext cx="36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13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Numerical</a:t>
            </a:r>
            <a:r>
              <a:rPr lang="de-DE" dirty="0"/>
              <a:t> Modeling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Temperature</a:t>
            </a:r>
            <a:r>
              <a:rPr lang="de-DE" dirty="0" smtClean="0"/>
              <a:t> Distribution (</a:t>
            </a:r>
            <a:r>
              <a:rPr lang="en-US" dirty="0" smtClean="0"/>
              <a:t>≈</a:t>
            </a:r>
            <a:r>
              <a:rPr lang="de-DE" dirty="0"/>
              <a:t> </a:t>
            </a:r>
            <a:r>
              <a:rPr lang="de-DE" dirty="0" err="1"/>
              <a:t>pillbox</a:t>
            </a:r>
            <a:r>
              <a:rPr lang="de-DE" dirty="0"/>
              <a:t> </a:t>
            </a:r>
            <a:r>
              <a:rPr lang="de-DE" dirty="0" smtClean="0"/>
              <a:t>TM </a:t>
            </a:r>
            <a:r>
              <a:rPr lang="de-DE" dirty="0"/>
              <a:t>020)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9C9586-58E4-4FC0-AB55-F3088F3AED5E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TU Darmstadt  |  Institute for Accelerator Science and Electromagnetic Fields (TEMF)  |  Wolfgang Ackermann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2BBA6BE-FE46-4EB6-B244-78282FA78C29}" type="datetime1">
              <a:rPr lang="en-US" smtClean="0"/>
              <a:t>6/2/2023</a:t>
            </a:fld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606" y="2276872"/>
            <a:ext cx="3800475" cy="4005263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3858" y="2395949"/>
            <a:ext cx="380570" cy="216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2380645"/>
            <a:ext cx="197043" cy="258457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2840324"/>
            <a:ext cx="1301496" cy="23256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16" y="3356992"/>
            <a:ext cx="1128141" cy="195686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726826" y="5630221"/>
            <a:ext cx="2477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nly flanges are considered to be </a:t>
            </a:r>
            <a:r>
              <a:rPr lang="en-US" dirty="0" err="1" smtClean="0"/>
              <a:t>lossy</a:t>
            </a:r>
            <a:endParaRPr lang="en-US" dirty="0"/>
          </a:p>
        </p:txBody>
      </p:sp>
      <p:cxnSp>
        <p:nvCxnSpPr>
          <p:cNvPr id="18" name="Gerader Verbinder 17"/>
          <p:cNvCxnSpPr/>
          <p:nvPr/>
        </p:nvCxnSpPr>
        <p:spPr>
          <a:xfrm rot="-2700000">
            <a:off x="2867605" y="5783585"/>
            <a:ext cx="36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1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Numerical</a:t>
            </a:r>
            <a:r>
              <a:rPr lang="de-DE" dirty="0"/>
              <a:t> Modeling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Temperature</a:t>
            </a:r>
            <a:r>
              <a:rPr lang="de-DE" dirty="0"/>
              <a:t> </a:t>
            </a:r>
            <a:r>
              <a:rPr lang="de-DE" dirty="0" smtClean="0"/>
              <a:t>Distribution (</a:t>
            </a:r>
            <a:r>
              <a:rPr lang="en-US" dirty="0" smtClean="0"/>
              <a:t>≈</a:t>
            </a:r>
            <a:r>
              <a:rPr lang="de-DE" dirty="0"/>
              <a:t> </a:t>
            </a:r>
            <a:r>
              <a:rPr lang="de-DE" dirty="0" err="1"/>
              <a:t>pillbox</a:t>
            </a:r>
            <a:r>
              <a:rPr lang="de-DE" dirty="0"/>
              <a:t> </a:t>
            </a:r>
            <a:r>
              <a:rPr lang="de-DE" dirty="0" smtClean="0"/>
              <a:t>TM </a:t>
            </a:r>
            <a:r>
              <a:rPr lang="de-DE" dirty="0"/>
              <a:t>020)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9C9586-58E4-4FC0-AB55-F3088F3AED5E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TU Darmstadt  |  Institute for Accelerator Science and Electromagnetic Fields (TEMF)  |  Wolfgang Ackermann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2BBA6BE-FE46-4EB6-B244-78282FA78C29}" type="datetime1">
              <a:rPr lang="en-US" smtClean="0"/>
              <a:t>6/2/2023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1832" y="2384425"/>
            <a:ext cx="4922613" cy="389504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6697" y="2392738"/>
            <a:ext cx="380571" cy="216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2380645"/>
            <a:ext cx="197043" cy="258457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2840324"/>
            <a:ext cx="1301496" cy="23256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84" y="2204864"/>
            <a:ext cx="1600657" cy="224942"/>
          </a:xfrm>
          <a:prstGeom prst="rect">
            <a:avLst/>
          </a:prstGeom>
        </p:spPr>
      </p:pic>
      <p:cxnSp>
        <p:nvCxnSpPr>
          <p:cNvPr id="17" name="Gerader Verbinder 16"/>
          <p:cNvCxnSpPr/>
          <p:nvPr/>
        </p:nvCxnSpPr>
        <p:spPr>
          <a:xfrm rot="-2700000">
            <a:off x="5139375" y="2517900"/>
            <a:ext cx="36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fik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16" y="3356992"/>
            <a:ext cx="1128141" cy="195686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7103547" y="5200278"/>
            <a:ext cx="154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robe flange</a:t>
            </a:r>
            <a:endParaRPr lang="en-US" dirty="0"/>
          </a:p>
        </p:txBody>
      </p:sp>
      <p:cxnSp>
        <p:nvCxnSpPr>
          <p:cNvPr id="24" name="Gerader Verbinder 23"/>
          <p:cNvCxnSpPr/>
          <p:nvPr/>
        </p:nvCxnSpPr>
        <p:spPr>
          <a:xfrm rot="-2700000">
            <a:off x="6748996" y="5680516"/>
            <a:ext cx="36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98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Numerical</a:t>
            </a:r>
            <a:r>
              <a:rPr lang="de-DE" dirty="0"/>
              <a:t> Modeling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Artificial</a:t>
            </a:r>
            <a:r>
              <a:rPr lang="de-DE" dirty="0" smtClean="0"/>
              <a:t> </a:t>
            </a:r>
            <a:r>
              <a:rPr lang="de-DE" dirty="0" err="1" smtClean="0"/>
              <a:t>Removal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Pump Port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Coupler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9C9586-58E4-4FC0-AB55-F3088F3AED5E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TU Darmstadt  |  Institute for Accelerator Science and Electromagnetic Fields (TEMF)  |  Wolfgang Ackermann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2BBA6BE-FE46-4EB6-B244-78282FA78C29}" type="datetime1">
              <a:rPr lang="en-US" smtClean="0"/>
              <a:t>6/2/2023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028" y="2393197"/>
            <a:ext cx="3219450" cy="3671888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588" y="2393197"/>
            <a:ext cx="3209925" cy="3695700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1619019" y="6093296"/>
            <a:ext cx="2016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hree-port setup</a:t>
            </a:r>
            <a:endParaRPr lang="en-US" dirty="0"/>
          </a:p>
        </p:txBody>
      </p:sp>
      <p:sp>
        <p:nvSpPr>
          <p:cNvPr id="20" name="Textfeld 19"/>
          <p:cNvSpPr txBox="1"/>
          <p:nvPr/>
        </p:nvSpPr>
        <p:spPr>
          <a:xfrm>
            <a:off x="5580112" y="6093296"/>
            <a:ext cx="2016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ne-port setup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94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6465" y="2725649"/>
            <a:ext cx="3254006" cy="324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Numerical</a:t>
            </a:r>
            <a:r>
              <a:rPr lang="de-DE" dirty="0"/>
              <a:t> Modeling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Magnetic</a:t>
            </a:r>
            <a:r>
              <a:rPr lang="de-DE" dirty="0" smtClean="0"/>
              <a:t> Field </a:t>
            </a:r>
            <a:r>
              <a:rPr lang="de-DE" dirty="0" err="1" smtClean="0"/>
              <a:t>Strength</a:t>
            </a:r>
            <a:r>
              <a:rPr lang="de-DE" dirty="0" smtClean="0"/>
              <a:t> - </a:t>
            </a:r>
            <a:r>
              <a:rPr lang="de-DE" dirty="0" err="1" smtClean="0"/>
              <a:t>Comparison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9C9586-58E4-4FC0-AB55-F3088F3AED5E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TU Darmstadt  |  Institute for Accelerator Science and Electromagnetic Fields (TEMF)  |  Wolfgang Ackermann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2BBA6BE-FE46-4EB6-B244-78282FA78C29}" type="datetime1">
              <a:rPr lang="en-US" smtClean="0"/>
              <a:t>6/2/2023</a:t>
            </a:fld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7171" y="2276872"/>
            <a:ext cx="445309" cy="2160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380643"/>
            <a:ext cx="441709" cy="43639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498" y="2725649"/>
            <a:ext cx="3275606" cy="324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27" y="2374897"/>
            <a:ext cx="441709" cy="436392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1619019" y="6093296"/>
            <a:ext cx="2016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hree-port setup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5580112" y="6093296"/>
            <a:ext cx="2016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ne-port setup</a:t>
            </a:r>
            <a:endParaRPr lang="en-US" dirty="0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0687" y="2276872"/>
            <a:ext cx="44530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5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488" y="2816932"/>
            <a:ext cx="3425940" cy="324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Numerical</a:t>
            </a:r>
            <a:r>
              <a:rPr lang="de-DE" dirty="0"/>
              <a:t> Modeling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Thermal Surface </a:t>
            </a:r>
            <a:r>
              <a:rPr lang="de-DE" dirty="0" err="1" smtClean="0"/>
              <a:t>Losses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9C9586-58E4-4FC0-AB55-F3088F3AED5E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TU Darmstadt  |  Institute for Accelerator Science and Electromagnetic Fields (TEMF)  |  Wolfgang Ackermann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2BBA6BE-FE46-4EB6-B244-78282FA78C29}" type="datetime1">
              <a:rPr lang="en-US" smtClean="0"/>
              <a:t>6/2/2023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59" y="2816932"/>
            <a:ext cx="3402718" cy="324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2562" y="2282037"/>
            <a:ext cx="522090" cy="2160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638" y="2282037"/>
            <a:ext cx="522090" cy="216000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1619019" y="6093296"/>
            <a:ext cx="2016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hree-port setup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5580112" y="6093296"/>
            <a:ext cx="2016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ne-port setup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07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018" y="2830136"/>
            <a:ext cx="3402718" cy="324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Numerical</a:t>
            </a:r>
            <a:r>
              <a:rPr lang="de-DE" dirty="0"/>
              <a:t> Modeling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Temperature</a:t>
            </a:r>
            <a:r>
              <a:rPr lang="de-DE" dirty="0"/>
              <a:t> </a:t>
            </a:r>
            <a:r>
              <a:rPr lang="de-DE" dirty="0" smtClean="0"/>
              <a:t>Distribution (</a:t>
            </a:r>
            <a:r>
              <a:rPr lang="en-US" dirty="0" smtClean="0"/>
              <a:t>≈</a:t>
            </a:r>
            <a:r>
              <a:rPr lang="de-DE" dirty="0"/>
              <a:t> </a:t>
            </a:r>
            <a:r>
              <a:rPr lang="de-DE" dirty="0" err="1"/>
              <a:t>pillbox</a:t>
            </a:r>
            <a:r>
              <a:rPr lang="de-DE" dirty="0"/>
              <a:t> </a:t>
            </a:r>
            <a:r>
              <a:rPr lang="de-DE" dirty="0" smtClean="0"/>
              <a:t>TM </a:t>
            </a:r>
            <a:r>
              <a:rPr lang="de-DE" dirty="0"/>
              <a:t>020)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9C9586-58E4-4FC0-AB55-F3088F3AED5E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TU Darmstadt  |  Institute for Accelerator Science and Electromagnetic Fields (TEMF)  |  Wolfgang Ackermann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2BBA6BE-FE46-4EB6-B244-78282FA78C29}" type="datetime1">
              <a:rPr lang="en-US" smtClean="0"/>
              <a:t>6/2/2023</a:t>
            </a:fld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3498" y="2296948"/>
            <a:ext cx="380571" cy="216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2168860"/>
            <a:ext cx="197043" cy="258457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2562427"/>
            <a:ext cx="1301496" cy="232562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8072" y="2296948"/>
            <a:ext cx="380568" cy="21600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98488" y="2830136"/>
            <a:ext cx="3425940" cy="3240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052" y="2528900"/>
            <a:ext cx="1245312" cy="174955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528900"/>
            <a:ext cx="1244956" cy="174955"/>
          </a:xfrm>
          <a:prstGeom prst="rect">
            <a:avLst/>
          </a:prstGeom>
        </p:spPr>
      </p:pic>
      <p:cxnSp>
        <p:nvCxnSpPr>
          <p:cNvPr id="20" name="Gerader Verbinder 19"/>
          <p:cNvCxnSpPr/>
          <p:nvPr/>
        </p:nvCxnSpPr>
        <p:spPr>
          <a:xfrm rot="-2700000">
            <a:off x="2433603" y="2870174"/>
            <a:ext cx="36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/>
          <p:nvPr/>
        </p:nvCxnSpPr>
        <p:spPr>
          <a:xfrm rot="-2700000">
            <a:off x="6598552" y="2870175"/>
            <a:ext cx="36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1619019" y="6093296"/>
            <a:ext cx="2016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hree-port setup</a:t>
            </a:r>
            <a:endParaRPr lang="en-US" dirty="0"/>
          </a:p>
        </p:txBody>
      </p:sp>
      <p:sp>
        <p:nvSpPr>
          <p:cNvPr id="25" name="Textfeld 24"/>
          <p:cNvSpPr txBox="1"/>
          <p:nvPr/>
        </p:nvSpPr>
        <p:spPr>
          <a:xfrm>
            <a:off x="5580112" y="6093296"/>
            <a:ext cx="2016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ne-port setup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97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Modes in </a:t>
            </a:r>
            <a:r>
              <a:rPr lang="en-US" dirty="0" err="1" smtClean="0"/>
              <a:t>RaSTA</a:t>
            </a:r>
            <a:r>
              <a:rPr lang="en-US" dirty="0" smtClean="0"/>
              <a:t> vs. modes in a pillbox cavity</a:t>
            </a:r>
          </a:p>
          <a:p>
            <a:pPr lvl="1"/>
            <a:r>
              <a:rPr lang="en-US" dirty="0" smtClean="0"/>
              <a:t>Comparison of calculated frequencies to measurements</a:t>
            </a:r>
          </a:p>
          <a:p>
            <a:r>
              <a:rPr lang="en-US" dirty="0" smtClean="0"/>
              <a:t>Numerical Modeling</a:t>
            </a:r>
          </a:p>
          <a:p>
            <a:pPr lvl="1"/>
            <a:r>
              <a:rPr lang="en-US" dirty="0" smtClean="0"/>
              <a:t>Visualization of selected field patterns</a:t>
            </a:r>
          </a:p>
          <a:p>
            <a:pPr lvl="1"/>
            <a:r>
              <a:rPr lang="en-US" dirty="0" smtClean="0"/>
              <a:t>Thermal surface losses in the stainless-steel flanges</a:t>
            </a:r>
          </a:p>
          <a:p>
            <a:pPr lvl="1"/>
            <a:r>
              <a:rPr lang="en-US" dirty="0" smtClean="0"/>
              <a:t>Temperature distribution in the modeled </a:t>
            </a:r>
            <a:r>
              <a:rPr lang="en-US" dirty="0" err="1" smtClean="0"/>
              <a:t>RaSTA</a:t>
            </a:r>
            <a:r>
              <a:rPr lang="en-US" dirty="0" smtClean="0"/>
              <a:t> setup</a:t>
            </a:r>
          </a:p>
          <a:p>
            <a:pPr lvl="1"/>
            <a:r>
              <a:rPr lang="en-US" dirty="0" smtClean="0"/>
              <a:t>Geometry simplification and its influence on the EM field</a:t>
            </a:r>
          </a:p>
          <a:p>
            <a:pPr lvl="1"/>
            <a:r>
              <a:rPr lang="en-US" dirty="0" smtClean="0"/>
              <a:t>Temperature increase due to partial thermal losses</a:t>
            </a:r>
          </a:p>
          <a:p>
            <a:r>
              <a:rPr lang="en-US" dirty="0" smtClean="0"/>
              <a:t>Summary / Outlook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9C9586-58E4-4FC0-AB55-F3088F3AED5E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TU Darmstadt  |  Institute for Accelerator Science and Electromagnetic Fields (TEMF)  |  Wolfgang Ackermann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2BBA6BE-FE46-4EB6-B244-78282FA78C29}" type="datetime1">
              <a:rPr lang="en-US" smtClean="0"/>
              <a:t>6/2/2023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16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Modes in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RaSTA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vs. modes in a pillbox cavity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Comparison of calculated frequencies to measurements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Numerical Modeling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Visualization of selected field patterns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Thermal surface losses in the stainless-steel flanges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Temperature distribution in the modeled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RaSTA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setup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Geometry simplification and its influence on the EM field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Temperature increase due to partial thermal losses</a:t>
            </a:r>
          </a:p>
          <a:p>
            <a:r>
              <a:rPr lang="en-US" dirty="0" smtClean="0"/>
              <a:t>Summary / Outlook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9C9586-58E4-4FC0-AB55-F3088F3AED5E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TU Darmstadt  |  Institute for Accelerator Science and Electromagnetic Fields (TEMF)  |  Wolfgang Ackermann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2BBA6BE-FE46-4EB6-B244-78282FA78C29}" type="datetime1">
              <a:rPr lang="en-US" smtClean="0"/>
              <a:t>6/2/2023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920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 / Outlook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592263"/>
            <a:ext cx="8749667" cy="4789487"/>
          </a:xfrm>
        </p:spPr>
        <p:txBody>
          <a:bodyPr/>
          <a:lstStyle/>
          <a:p>
            <a:r>
              <a:rPr lang="en-US" dirty="0" smtClean="0"/>
              <a:t>Summary</a:t>
            </a:r>
          </a:p>
          <a:p>
            <a:pPr lvl="1"/>
            <a:r>
              <a:rPr lang="en-US" dirty="0" smtClean="0"/>
              <a:t>Obtained CAD data of the </a:t>
            </a:r>
            <a:r>
              <a:rPr lang="en-US" dirty="0" err="1" smtClean="0"/>
              <a:t>RaSTA</a:t>
            </a:r>
            <a:r>
              <a:rPr lang="en-US" dirty="0" smtClean="0"/>
              <a:t> cavity from HZB</a:t>
            </a:r>
          </a:p>
          <a:p>
            <a:pPr lvl="1"/>
            <a:r>
              <a:rPr lang="en-US" dirty="0" smtClean="0"/>
              <a:t>Adopted CAD data to be used for EM simulations</a:t>
            </a:r>
          </a:p>
          <a:p>
            <a:pPr lvl="1"/>
            <a:r>
              <a:rPr lang="en-US" dirty="0" smtClean="0"/>
              <a:t>Used material data from the successful QPR simulations</a:t>
            </a:r>
            <a:br>
              <a:rPr lang="en-US" dirty="0" smtClean="0"/>
            </a:br>
            <a:r>
              <a:rPr lang="en-US" dirty="0" smtClean="0"/>
              <a:t>(electric as well as thermal properties)</a:t>
            </a:r>
          </a:p>
          <a:p>
            <a:pPr lvl="1"/>
            <a:r>
              <a:rPr lang="en-US" dirty="0" smtClean="0"/>
              <a:t>Performed EM-thermal coupled simulations</a:t>
            </a:r>
          </a:p>
          <a:p>
            <a:pPr lvl="1"/>
            <a:r>
              <a:rPr lang="en-US" dirty="0" smtClean="0"/>
              <a:t>Obtained temperature distribution in the entre setup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smtClean="0"/>
              <a:t>Outlook</a:t>
            </a:r>
          </a:p>
          <a:p>
            <a:pPr lvl="1"/>
            <a:r>
              <a:rPr lang="en-US" dirty="0" smtClean="0"/>
              <a:t>Modes up to </a:t>
            </a:r>
            <a:r>
              <a:rPr lang="en-US" dirty="0" err="1" smtClean="0"/>
              <a:t>sextupole</a:t>
            </a:r>
            <a:r>
              <a:rPr lang="en-US" dirty="0" smtClean="0"/>
              <a:t> able to propagate in the coaxial gap</a:t>
            </a:r>
          </a:p>
          <a:p>
            <a:pPr lvl="1"/>
            <a:r>
              <a:rPr lang="en-US" dirty="0" smtClean="0"/>
              <a:t>Suppression of thermal heating or excitation of these modes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9C9586-58E4-4FC0-AB55-F3088F3AED5E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TU Darmstadt  |  Institute for Accelerator Science and Electromagnetic Fields (TEMF)  |  Wolfgang Ackermann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2BBA6BE-FE46-4EB6-B244-78282FA78C29}" type="datetime1">
              <a:rPr lang="en-US" smtClean="0"/>
              <a:t>6/2/2023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53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4175956" y="3415553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End</a:t>
            </a:r>
            <a:endParaRPr lang="de-DE" sz="2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44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Modes in </a:t>
            </a:r>
            <a:r>
              <a:rPr lang="en-US" dirty="0" err="1" smtClean="0"/>
              <a:t>RaSTA</a:t>
            </a:r>
            <a:r>
              <a:rPr lang="en-US" dirty="0" smtClean="0"/>
              <a:t> vs. modes in a pillbox cavity</a:t>
            </a:r>
          </a:p>
          <a:p>
            <a:pPr lvl="1"/>
            <a:r>
              <a:rPr lang="en-US" dirty="0" smtClean="0"/>
              <a:t>Comparison of calculated frequencies to measurements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Numerical Modeling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Visualization of selected field patterns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Thermal surface losses in the stainless-steel flanges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Temperature distribution in the modeled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RaSTA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setup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Geometry simplification and its influence on the EM field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Temperature increase due to partial thermal losses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Summary / Outlook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9C9586-58E4-4FC0-AB55-F3088F3AED5E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TU Darmstadt  |  Institute for Accelerator Science and Electromagnetic Fields (TEMF)  |  Wolfgang Ackermann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2BBA6BE-FE46-4EB6-B244-78282FA78C29}" type="datetime1">
              <a:rPr lang="en-US" smtClean="0"/>
              <a:t>6/2/2023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249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RF </a:t>
            </a:r>
            <a:r>
              <a:rPr lang="de-DE" dirty="0" err="1" smtClean="0"/>
              <a:t>Spectrum</a:t>
            </a:r>
            <a:r>
              <a:rPr lang="de-DE" dirty="0" smtClean="0"/>
              <a:t>: Measurement vs. Simulation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9C9586-58E4-4FC0-AB55-F3088F3AED5E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TU Darmstadt  |  Institute for Accelerator Science and Electromagnetic Fields (TEMF)  |  Wolfgang Ackermann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2BBA6BE-FE46-4EB6-B244-78282FA78C29}" type="datetime1">
              <a:rPr lang="en-US" smtClean="0"/>
              <a:t>6/2/2023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42" y="2228270"/>
            <a:ext cx="8259328" cy="415348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166177" y="5913856"/>
            <a:ext cx="3474275" cy="215444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en-US" sz="1400" dirty="0" smtClean="0">
                <a:solidFill>
                  <a:srgbClr val="B5B5B5"/>
                </a:solidFill>
              </a:rPr>
              <a:t>Measurement data from Sebastian Keckert</a:t>
            </a:r>
            <a:endParaRPr lang="en-US" sz="1400" dirty="0">
              <a:solidFill>
                <a:srgbClr val="B5B5B5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283968" y="4401108"/>
            <a:ext cx="401319" cy="215444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cold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283968" y="3681028"/>
            <a:ext cx="510323" cy="215444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warm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Modes in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RaSTA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vs. modes in a pillbox cavity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Comparison of calculated frequencies to measurements</a:t>
            </a:r>
          </a:p>
          <a:p>
            <a:r>
              <a:rPr lang="en-US" dirty="0" smtClean="0"/>
              <a:t>Numerical Modeling</a:t>
            </a:r>
          </a:p>
          <a:p>
            <a:pPr lvl="1"/>
            <a:r>
              <a:rPr lang="en-US" dirty="0" smtClean="0"/>
              <a:t>Visualization of selected field patterns</a:t>
            </a:r>
          </a:p>
          <a:p>
            <a:pPr lvl="1"/>
            <a:r>
              <a:rPr lang="en-US" dirty="0" smtClean="0"/>
              <a:t>Thermal surface losses in the stainless-steel flanges</a:t>
            </a:r>
          </a:p>
          <a:p>
            <a:pPr lvl="1"/>
            <a:r>
              <a:rPr lang="en-US" dirty="0" smtClean="0"/>
              <a:t>Temperature distribution in the modeled </a:t>
            </a:r>
            <a:r>
              <a:rPr lang="en-US" dirty="0" err="1" smtClean="0"/>
              <a:t>RaSTA</a:t>
            </a:r>
            <a:r>
              <a:rPr lang="en-US" dirty="0" smtClean="0"/>
              <a:t> setup</a:t>
            </a:r>
          </a:p>
          <a:p>
            <a:pPr lvl="1"/>
            <a:r>
              <a:rPr lang="en-US" dirty="0" smtClean="0"/>
              <a:t>Geometry simplification and its influence on the EM field</a:t>
            </a:r>
          </a:p>
          <a:p>
            <a:pPr lvl="1"/>
            <a:r>
              <a:rPr lang="en-US" dirty="0" smtClean="0"/>
              <a:t>Temperature increase due to partial thermal losses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Summary / Outlook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9C9586-58E4-4FC0-AB55-F3088F3AED5E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TU Darmstadt  |  Institute for Accelerator Science and Electromagnetic Fields (TEMF)  |  Wolfgang Ackermann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2BBA6BE-FE46-4EB6-B244-78282FA78C29}" type="datetime1">
              <a:rPr lang="en-US" smtClean="0"/>
              <a:t>6/2/2023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853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Numerical</a:t>
            </a:r>
            <a:r>
              <a:rPr lang="de-DE" dirty="0" smtClean="0"/>
              <a:t> Modeling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Fundamental Mode (</a:t>
            </a:r>
            <a:r>
              <a:rPr lang="en-US" dirty="0" smtClean="0"/>
              <a:t>≠</a:t>
            </a:r>
            <a:r>
              <a:rPr lang="de-DE" dirty="0" smtClean="0"/>
              <a:t> </a:t>
            </a:r>
            <a:r>
              <a:rPr lang="de-DE" dirty="0" err="1" smtClean="0"/>
              <a:t>pillbox</a:t>
            </a:r>
            <a:r>
              <a:rPr lang="de-DE" dirty="0" smtClean="0"/>
              <a:t> TE 110)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9C9586-58E4-4FC0-AB55-F3088F3AED5E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TU Darmstadt  |  Institute for Accelerator Science and Electromagnetic Fields (TEMF)  |  Wolfgang Ackermann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2BBA6BE-FE46-4EB6-B244-78282FA78C29}" type="datetime1">
              <a:rPr lang="en-US" smtClean="0"/>
              <a:t>6/2/2023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559" y="2393147"/>
            <a:ext cx="6806565" cy="360045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76" y="2380643"/>
            <a:ext cx="262433" cy="34351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205" y="2446330"/>
            <a:ext cx="1169213" cy="16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Numerical</a:t>
            </a:r>
            <a:r>
              <a:rPr lang="de-DE" dirty="0"/>
              <a:t> Modeling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Operational Mode (</a:t>
            </a:r>
            <a:r>
              <a:rPr lang="en-US" dirty="0" smtClean="0"/>
              <a:t>≈</a:t>
            </a:r>
            <a:r>
              <a:rPr lang="de-DE" dirty="0"/>
              <a:t> </a:t>
            </a:r>
            <a:r>
              <a:rPr lang="de-DE" dirty="0" err="1"/>
              <a:t>pillbox</a:t>
            </a:r>
            <a:r>
              <a:rPr lang="de-DE" dirty="0"/>
              <a:t> TM </a:t>
            </a:r>
            <a:r>
              <a:rPr lang="de-DE" dirty="0" smtClean="0"/>
              <a:t>020)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9C9586-58E4-4FC0-AB55-F3088F3AED5E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TU Darmstadt  |  Institute for Accelerator Science and Electromagnetic Fields (TEMF)  |  Wolfgang Ackermann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2BBA6BE-FE46-4EB6-B244-78282FA78C29}" type="datetime1">
              <a:rPr lang="en-US" smtClean="0"/>
              <a:t>6/2/2023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189" y="2393197"/>
            <a:ext cx="6806565" cy="360616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76" y="2380643"/>
            <a:ext cx="262433" cy="34351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206" y="2446330"/>
            <a:ext cx="1169213" cy="16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3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Numerical</a:t>
            </a:r>
            <a:r>
              <a:rPr lang="de-DE" dirty="0"/>
              <a:t> Modeling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Operational Mode </a:t>
            </a:r>
            <a:r>
              <a:rPr lang="de-DE" dirty="0" smtClean="0"/>
              <a:t>(</a:t>
            </a:r>
            <a:r>
              <a:rPr lang="en-US" dirty="0" smtClean="0"/>
              <a:t>≈</a:t>
            </a:r>
            <a:r>
              <a:rPr lang="de-DE" dirty="0"/>
              <a:t> </a:t>
            </a:r>
            <a:r>
              <a:rPr lang="de-DE" dirty="0" err="1"/>
              <a:t>pillbox</a:t>
            </a:r>
            <a:r>
              <a:rPr lang="de-DE" dirty="0"/>
              <a:t> </a:t>
            </a:r>
            <a:r>
              <a:rPr lang="de-DE" dirty="0" smtClean="0"/>
              <a:t>TM </a:t>
            </a:r>
            <a:r>
              <a:rPr lang="de-DE" dirty="0"/>
              <a:t>020)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9C9586-58E4-4FC0-AB55-F3088F3AED5E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TU Darmstadt  |  Institute for Accelerator Science and Electromagnetic Fields (TEMF)  |  Wolfgang Ackermann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2BBA6BE-FE46-4EB6-B244-78282FA78C29}" type="datetime1">
              <a:rPr lang="en-US" smtClean="0"/>
              <a:t>6/2/2023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189" y="2397696"/>
            <a:ext cx="6806565" cy="360045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76" y="2380643"/>
            <a:ext cx="301655" cy="34565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206" y="2446330"/>
            <a:ext cx="1169213" cy="16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6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079" y="2144161"/>
            <a:ext cx="817107" cy="216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Numerical</a:t>
            </a:r>
            <a:r>
              <a:rPr lang="de-DE" dirty="0"/>
              <a:t> Modeling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Operational Mode </a:t>
            </a:r>
            <a:r>
              <a:rPr lang="de-DE" dirty="0" smtClean="0"/>
              <a:t>(</a:t>
            </a:r>
            <a:r>
              <a:rPr lang="en-US" dirty="0" smtClean="0"/>
              <a:t>≈</a:t>
            </a:r>
            <a:r>
              <a:rPr lang="de-DE" dirty="0"/>
              <a:t> </a:t>
            </a:r>
            <a:r>
              <a:rPr lang="de-DE" dirty="0" err="1"/>
              <a:t>pillbox</a:t>
            </a:r>
            <a:r>
              <a:rPr lang="de-DE" dirty="0"/>
              <a:t> </a:t>
            </a:r>
            <a:r>
              <a:rPr lang="de-DE" dirty="0" smtClean="0"/>
              <a:t>TM </a:t>
            </a:r>
            <a:r>
              <a:rPr lang="de-DE" dirty="0"/>
              <a:t>020)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9C9586-58E4-4FC0-AB55-F3088F3AED5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TU Darmstadt  |  Institute for Accelerator Science and Electromagnetic Fields (TEMF)  |  Wolfgang Ackermann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2BBA6BE-FE46-4EB6-B244-78282FA78C29}" type="datetime1">
              <a:rPr lang="en-US" smtClean="0"/>
              <a:t>6/2/2023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998" y="2393197"/>
            <a:ext cx="6806565" cy="360616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76" y="2380643"/>
            <a:ext cx="441709" cy="43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4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Wahr"/>
  <p:tag name="EMBEDFONTS" val="Falsch"/>
  <p:tag name="USEBOLDAMS" val="Falsch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ch"/>
  <p:tag name="DEFAULTTRANSPARENT" val="Falsch"/>
  <p:tag name="DEFAULTWORKAROUNDTRANSPARENCYBUG" val="Falsch"/>
  <p:tag name="DEFAULTRESOLUTION" val="300"/>
  <p:tag name="DEFAULTMAGNIFICATION" val="1"/>
  <p:tag name="DEFAULTFONTSIZE" val="10"/>
  <p:tag name="DEFAULTWIDTH" val="438"/>
  <p:tag name="DEFAULTHEIGHT" val="41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,5"/>
  <p:tag name="ORIGINALWIDTH" val="153,75"/>
  <p:tag name="LATEXADDIN" val="\documentclass{article}&#10;\usepackage{amsmath}&#10;\pagestyle{empty}&#10;\begin{document}&#10;\begin{displaymath}&#10;|\vec{H}|&#10;\end{displaymath}&#10;\end{document}"/>
  <p:tag name="IGUANATEXSIZE" val="28"/>
  <p:tag name="IGUANATEXCURSOR" val="109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,5"/>
  <p:tag name="ORIGINALWIDTH" val="153,75"/>
  <p:tag name="LATEXADDIN" val="\documentclass{article}&#10;\usepackage{amsmath}&#10;\pagestyle{empty}&#10;\begin{document}&#10;\begin{displaymath}&#10;|\vec{H}|&#10;\end{displaymath}&#10;\end{document}"/>
  <p:tag name="IGUANATEXSIZE" val="28"/>
  <p:tag name="IGUANATEXCURSOR" val="109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5"/>
  <p:tag name="ORIGINALWIDTH" val="331,5"/>
  <p:tag name="LATEXADDIN" val="\documentclass{article}&#10;\usepackage{amsmath}&#10;\pagestyle{empty}&#10;\begin{document}&#10;\begin{displaymath}&#10;P_\textrm{therm}&#10;\end{displaymath}&#10;\end{document}"/>
  <p:tag name="IGUANATEXSIZE" val="28"/>
  <p:tag name="IGUANATEXCURSOR" val="115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,5"/>
  <p:tag name="ORIGINALWIDTH" val="915"/>
  <p:tag name="LATEXADDIN" val="\documentclass{article}&#10;\usepackage{amsmath}&#10;\pagestyle{empty}&#10;\begin{document}&#10;\begin{displaymath}&#10;|\vec{B}_\textrm{max}|\stackrel{!}{=} 100\;\textrm{mT}&#10;\end{displaymath}&#10;\end{document}"/>
  <p:tag name="IGUANATEXSIZE" val="14"/>
  <p:tag name="IGUANATEXCURSOR" val="136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5"/>
  <p:tag name="ORIGINALWIDTH" val="331,5"/>
  <p:tag name="LATEXADDIN" val="\documentclass{article}&#10;\usepackage{amsmath}&#10;\pagestyle{empty}&#10;\begin{document}&#10;\begin{displaymath}&#10;P_\textrm{therm}&#10;\end{displaymath}&#10;\end{document}"/>
  <p:tag name="IGUANATEXSIZE" val="28"/>
  <p:tag name="IGUANATEXCURSOR" val="115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,5"/>
  <p:tag name="ORIGINALWIDTH" val="915"/>
  <p:tag name="LATEXADDIN" val="\documentclass{article}&#10;\usepackage{amsmath}&#10;\pagestyle{empty}&#10;\begin{document}&#10;\begin{displaymath}&#10;|\vec{B}_\textrm{max}|\stackrel{!}{=} 100\;\textrm{mT}&#10;\end{displaymath}&#10;\end{document}"/>
  <p:tag name="IGUANATEXSIZE" val="14"/>
  <p:tag name="IGUANATEXCURSOR" val="136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,5"/>
  <p:tag name="ORIGINALWIDTH" val="67,5"/>
  <p:tag name="LATEXADDIN" val="\documentclass{article}&#10;\usepackage{amsmath}&#10;\pagestyle{empty}&#10;\begin{document}&#10;\begin{displaymath}&#10;\vartheta&#10;\end{displaymath}&#10;\end{document}"/>
  <p:tag name="IGUANATEXSIZE" val="28"/>
  <p:tag name="IGUANATEXCURSOR" val="104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,5"/>
  <p:tag name="ORIGINALWIDTH" val="915"/>
  <p:tag name="LATEXADDIN" val="\documentclass{article}&#10;\usepackage{amsmath}&#10;\pagestyle{empty}&#10;\begin{document}&#10;\begin{displaymath}&#10;|\vec{B}_\textrm{max}|\stackrel{!}{=} 100\;\textrm{mT}&#10;\end{displaymath}&#10;\end{document}"/>
  <p:tag name="IGUANATEXSIZE" val="14"/>
  <p:tag name="IGUANATEXCURSOR" val="136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,5"/>
  <p:tag name="ORIGINALWIDTH" val="616,5"/>
  <p:tag name="LATEXADDIN" val="\documentclass{article}&#10;\usepackage{amsmath}&#10;\pagestyle{empty}&#10;\begin{document}&#10;\begin{displaymath}&#10;\vartheta_\textrm{bath}=2 \,\textrm{K}&#10;\end{displaymath}&#10;\end{document}"/>
  <p:tag name="IGUANATEXSIZE" val="18"/>
  <p:tag name="IGUANATEXCURSOR" val="126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,5"/>
  <p:tag name="ORIGINALWIDTH" val="67,5"/>
  <p:tag name="LATEXADDIN" val="\documentclass{article}&#10;\usepackage{amsmath}&#10;\pagestyle{empty}&#10;\begin{document}&#10;\begin{displaymath}&#10;\vartheta&#10;\end{displaymath}&#10;\end{document}"/>
  <p:tag name="IGUANATEXSIZE" val="28"/>
  <p:tag name="IGUANATEXCURSOR" val="104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,75"/>
  <p:tag name="ORIGINALWIDTH" val="92,25"/>
  <p:tag name="LATEXADDIN" val="\documentclass{article}&#10;\usepackage{amsmath}&#10;\pagestyle{empty}&#10;\begin{document}&#10;\begin{displaymath}&#10;\vec{E}&#10;\end{displaymath}&#10;\end{document}"/>
  <p:tag name="IGUANATEXSIZE" val="28"/>
  <p:tag name="IGUANATEXCURSOR" val="106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,5"/>
  <p:tag name="ORIGINALWIDTH" val="915"/>
  <p:tag name="LATEXADDIN" val="\documentclass{article}&#10;\usepackage{amsmath}&#10;\pagestyle{empty}&#10;\begin{document}&#10;\begin{displaymath}&#10;|\vec{B}_\textrm{max}|\stackrel{!}{=} 100\;\textrm{mT}&#10;\end{displaymath}&#10;\end{document}"/>
  <p:tag name="IGUANATEXSIZE" val="14"/>
  <p:tag name="IGUANATEXCURSOR" val="136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"/>
  <p:tag name="ORIGINALWIDTH" val="875,25"/>
  <p:tag name="LATEXADDIN" val="\documentclass{article}&#10;\usepackage{amsmath}&#10;\pagestyle{empty}&#10;\begin{document}&#10;\begin{displaymath}&#10;\vartheta_\textrm{sample}=4.51\,\textrm{K}&#10;\end{displaymath}&#10;\end{document}"/>
  <p:tag name="IGUANATEXSIZE" val="18"/>
  <p:tag name="IGUANATEXCURSOR" val="130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,5"/>
  <p:tag name="ORIGINALWIDTH" val="616,5"/>
  <p:tag name="LATEXADDIN" val="\documentclass{article}&#10;\usepackage{amsmath}&#10;\pagestyle{empty}&#10;\begin{document}&#10;\begin{displaymath}&#10;\vartheta_\textrm{bath}=2 \,\textrm{K}&#10;\end{displaymath}&#10;\end{document}"/>
  <p:tag name="IGUANATEXSIZE" val="18"/>
  <p:tag name="IGUANATEXCURSOR" val="126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,5"/>
  <p:tag name="ORIGINALWIDTH" val="153,75"/>
  <p:tag name="LATEXADDIN" val="\documentclass{article}&#10;\usepackage{amsmath}&#10;\pagestyle{empty}&#10;\begin{document}&#10;\begin{displaymath}&#10;|\vec{H}|&#10;\end{displaymath}&#10;\end{document}"/>
  <p:tag name="IGUANATEXSIZE" val="28"/>
  <p:tag name="IGUANATEXCURSOR" val="109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,5"/>
  <p:tag name="ORIGINALWIDTH" val="153,75"/>
  <p:tag name="LATEXADDIN" val="\documentclass{article}&#10;\usepackage{amsmath}&#10;\pagestyle{empty}&#10;\begin{document}&#10;\begin{displaymath}&#10;|\vec{H}|&#10;\end{displaymath}&#10;\end{document}"/>
  <p:tag name="IGUANATEXSIZE" val="28"/>
  <p:tag name="IGUANATEXCURSOR" val="109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,5"/>
  <p:tag name="ORIGINALWIDTH" val="67,5"/>
  <p:tag name="LATEXADDIN" val="\documentclass{article}&#10;\usepackage{amsmath}&#10;\pagestyle{empty}&#10;\begin{document}&#10;\begin{displaymath}&#10;\vartheta&#10;\end{displaymath}&#10;\end{document}"/>
  <p:tag name="IGUANATEXSIZE" val="28"/>
  <p:tag name="IGUANATEXCURSOR" val="104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,5"/>
  <p:tag name="ORIGINALWIDTH" val="915"/>
  <p:tag name="LATEXADDIN" val="\documentclass{article}&#10;\usepackage{amsmath}&#10;\pagestyle{empty}&#10;\begin{document}&#10;\begin{displaymath}&#10;|\vec{B}_\textrm{max}|\stackrel{!}{=} 100\;\textrm{mT}&#10;\end{displaymath}&#10;\end{document}"/>
  <p:tag name="IGUANATEXSIZE" val="14"/>
  <p:tag name="IGUANATEXCURSOR" val="136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"/>
  <p:tag name="ORIGINALWIDTH" val="875,25"/>
  <p:tag name="LATEXADDIN" val="\documentclass{article}&#10;\usepackage{amsmath}&#10;\pagestyle{empty}&#10;\begin{document}&#10;\begin{displaymath}&#10;\vartheta_\textrm{sample}=2.41\,\textrm{K}&#10;\end{displaymath}&#10;\end{document}"/>
  <p:tag name="IGUANATEXSIZE" val="14"/>
  <p:tag name="IGUANATEXCURSOR" val="129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"/>
  <p:tag name="ORIGINALWIDTH" val="875,25"/>
  <p:tag name="LATEXADDIN" val="\documentclass{article}&#10;\usepackage{amsmath}&#10;\pagestyle{empty}&#10;\begin{document}&#10;\begin{displaymath}&#10;\vartheta_\textrm{sample}=4.51\,\textrm{K}&#10;\end{displaymath}&#10;\end{document}"/>
  <p:tag name="IGUANATEXSIZE" val="14"/>
  <p:tag name="IGUANATEXCURSOR" val="130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5"/>
  <p:tag name="ORIGINALWIDTH" val="822"/>
  <p:tag name="LATEXADDIN" val="\documentclass{article}&#10;\usepackage{amsmath}&#10;\pagestyle{empty}&#10;\begin{document}&#10;\begin{displaymath}&#10;f_0=0.674\,\textrm{GHz}&#10;\end{displaymath}&#10;\end{document}"/>
  <p:tag name="IGUANATEXSIZE" val="14"/>
  <p:tag name="IGUANATEXCURSOR" val="122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,75"/>
  <p:tag name="ORIGINALWIDTH" val="92,25"/>
  <p:tag name="LATEXADDIN" val="\documentclass{article}&#10;\usepackage{amsmath}&#10;\pagestyle{empty}&#10;\begin{document}&#10;\begin{displaymath}&#10;\vec{E}&#10;\end{displaymath}&#10;\end{document}"/>
  <p:tag name="IGUANATEXSIZE" val="28"/>
  <p:tag name="IGUANATEXCURSOR" val="106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5"/>
  <p:tag name="ORIGINALWIDTH" val="822"/>
  <p:tag name="LATEXADDIN" val="\documentclass{article}&#10;\usepackage{amsmath}&#10;\pagestyle{empty}&#10;\begin{document}&#10;\begin{displaymath}&#10;f_0=4.795\,\textrm{GHz}&#10;\end{displaymath}&#10;\end{document}"/>
  <p:tag name="IGUANATEXSIZE" val="14"/>
  <p:tag name="IGUANATEXCURSOR" val="109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,75"/>
  <p:tag name="ORIGINALWIDTH" val="105,75"/>
  <p:tag name="LATEXADDIN" val="\documentclass{article}&#10;\usepackage{amsmath}&#10;\pagestyle{empty}&#10;\begin{document}&#10;\begin{displaymath}&#10;\vec{H}&#10;\end{displaymath}&#10;\end{document}"/>
  <p:tag name="IGUANATEXSIZE" val="28"/>
  <p:tag name="IGUANATEXCURSOR" val="106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5"/>
  <p:tag name="ORIGINALWIDTH" val="822"/>
  <p:tag name="LATEXADDIN" val="\documentclass{article}&#10;\usepackage{amsmath}&#10;\pagestyle{empty}&#10;\begin{document}&#10;\begin{displaymath}&#10;f_0=4.795\,\textrm{GHz}&#10;\end{displaymath}&#10;\end{document}"/>
  <p:tag name="IGUANATEXSIZE" val="14"/>
  <p:tag name="IGUANATEXCURSOR" val="109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,5"/>
  <p:tag name="ORIGINALWIDTH" val="153,75"/>
  <p:tag name="LATEXADDIN" val="\documentclass{article}&#10;\usepackage{amsmath}&#10;\pagestyle{empty}&#10;\begin{document}&#10;\begin{displaymath}&#10;|\vec{H}|&#10;\end{displaymath}&#10;\end{document}"/>
  <p:tag name="IGUANATEXSIZE" val="28"/>
  <p:tag name="IGUANATEXCURSOR" val="109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7,5"/>
  <p:tag name="ORIGINALWIDTH" val="294"/>
  <p:tag name="LATEXADDIN" val="\documentclass{article}&#10;\usepackage{amsmath}&#10;\pagestyle{empty}&#10;\begin{document}&#10;\begin{displaymath}&#10;|\vec{H}|_\textrm{log}&#10;\end{displaymath}&#10;\end{document}"/>
  <p:tag name="IGUANATEXSIZE" val="28"/>
  <p:tag name="IGUANATEXCURSOR" val="121"/>
  <p:tag name="TRANSPARENCY" val="Wahr"/>
  <p:tag name="FILENAME" val=""/>
  <p:tag name="LATEXENGINEID" val="0"/>
  <p:tag name="TEMPFOLDER" val="c:\temp\"/>
  <p:tag name="LATEXFORMHEIGHT" val="312"/>
  <p:tag name="LATEXFORMWIDTH" val="384"/>
  <p:tag name="LATEXFORMWRAP" val="Wahr"/>
  <p:tag name="BITMAPVECTOR" val="0"/>
</p:tagLst>
</file>

<file path=ppt/theme/theme1.xml><?xml version="1.0" encoding="utf-8"?>
<a:theme xmlns:a="http://schemas.openxmlformats.org/drawingml/2006/main" name="powerpointvorlag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DCA00"/>
      </a:accent1>
      <a:accent2>
        <a:srgbClr val="243572"/>
      </a:accent2>
      <a:accent3>
        <a:srgbClr val="FFFFFF"/>
      </a:accent3>
      <a:accent4>
        <a:srgbClr val="000000"/>
      </a:accent4>
      <a:accent5>
        <a:srgbClr val="FEE1AA"/>
      </a:accent5>
      <a:accent6>
        <a:srgbClr val="202F67"/>
      </a:accent6>
      <a:hlink>
        <a:srgbClr val="00715E"/>
      </a:hlink>
      <a:folHlink>
        <a:srgbClr val="E6001A"/>
      </a:folHlink>
    </a:clrScheme>
    <a:fontScheme name="powerpoint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C:\Dokumente und Einstellungen\mueller\Lokale Einstellungen\Temp\powerpointvorlage.pot</Template>
  <TotalTime>0</TotalTime>
  <Words>865</Words>
  <Application>Microsoft Office PowerPoint</Application>
  <PresentationFormat>Bildschirmpräsentation (4:3)</PresentationFormat>
  <Paragraphs>174</Paragraphs>
  <Slides>22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6" baseType="lpstr">
      <vt:lpstr>Arial</vt:lpstr>
      <vt:lpstr>Bitstream Charter</vt:lpstr>
      <vt:lpstr>Stafford</vt:lpstr>
      <vt:lpstr>powerpointvorlage</vt:lpstr>
      <vt:lpstr>RaSTA EM-Thermal Coupled Simulations</vt:lpstr>
      <vt:lpstr>Outline</vt:lpstr>
      <vt:lpstr>Outline</vt:lpstr>
      <vt:lpstr>Motivation</vt:lpstr>
      <vt:lpstr>Outline</vt:lpstr>
      <vt:lpstr>Numerical Modeling</vt:lpstr>
      <vt:lpstr>Numerical Modeling</vt:lpstr>
      <vt:lpstr>Numerical Modeling</vt:lpstr>
      <vt:lpstr>Numerical Modeling</vt:lpstr>
      <vt:lpstr>Numerical Modeling</vt:lpstr>
      <vt:lpstr>Numerical Modeling</vt:lpstr>
      <vt:lpstr>Numerical Modeling</vt:lpstr>
      <vt:lpstr>Numerical Modeling</vt:lpstr>
      <vt:lpstr>Numerical Modeling</vt:lpstr>
      <vt:lpstr>Numerical Modeling</vt:lpstr>
      <vt:lpstr>Numerical Modeling</vt:lpstr>
      <vt:lpstr>Numerical Modeling</vt:lpstr>
      <vt:lpstr>Numerical Modeling</vt:lpstr>
      <vt:lpstr>Numerical Modeling</vt:lpstr>
      <vt:lpstr>Outline</vt:lpstr>
      <vt:lpstr>Summary / Outlook</vt:lpstr>
      <vt:lpstr>PowerPoint-Präsentation</vt:lpstr>
    </vt:vector>
  </TitlesOfParts>
  <Company>TEMF, TU Darmstadt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</dc:title>
  <dc:subject>DESY Status Report 2019</dc:subject>
  <dc:creator>Wolfgang Ackermann</dc:creator>
  <cp:lastModifiedBy>Wolfgang Ackermann</cp:lastModifiedBy>
  <cp:revision>2081</cp:revision>
  <cp:lastPrinted>2019-04-12T09:06:02Z</cp:lastPrinted>
  <dcterms:created xsi:type="dcterms:W3CDTF">2008-01-08T12:53:38Z</dcterms:created>
  <dcterms:modified xsi:type="dcterms:W3CDTF">2023-06-02T06:55:23Z</dcterms:modified>
</cp:coreProperties>
</file>