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3" r:id="rId2"/>
    <p:sldId id="1132" r:id="rId3"/>
    <p:sldId id="1133" r:id="rId4"/>
    <p:sldId id="1134" r:id="rId5"/>
    <p:sldId id="1139" r:id="rId6"/>
    <p:sldId id="1135" r:id="rId7"/>
    <p:sldId id="1136" r:id="rId8"/>
    <p:sldId id="1143" r:id="rId9"/>
    <p:sldId id="1144" r:id="rId10"/>
    <p:sldId id="1128" r:id="rId11"/>
    <p:sldId id="1137" r:id="rId12"/>
    <p:sldId id="1141" r:id="rId13"/>
    <p:sldId id="1142" r:id="rId14"/>
  </p:sldIdLst>
  <p:sldSz cx="12192000" cy="6858000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 userDrawn="1">
          <p15:clr>
            <a:srgbClr val="A4A3A4"/>
          </p15:clr>
        </p15:guide>
        <p15:guide id="2" orient="horz" pos="167" userDrawn="1">
          <p15:clr>
            <a:srgbClr val="A4A3A4"/>
          </p15:clr>
        </p15:guide>
        <p15:guide id="3" orient="horz" pos="616" userDrawn="1">
          <p15:clr>
            <a:srgbClr val="A4A3A4"/>
          </p15:clr>
        </p15:guide>
        <p15:guide id="4" orient="horz" pos="2672" userDrawn="1">
          <p15:clr>
            <a:srgbClr val="A4A3A4"/>
          </p15:clr>
        </p15:guide>
        <p15:guide id="5" orient="horz" pos="1165" userDrawn="1">
          <p15:clr>
            <a:srgbClr val="A4A3A4"/>
          </p15:clr>
        </p15:guide>
        <p15:guide id="6" pos="7401" userDrawn="1">
          <p15:clr>
            <a:srgbClr val="A4A3A4"/>
          </p15:clr>
        </p15:guide>
        <p15:guide id="7" pos="2068" userDrawn="1">
          <p15:clr>
            <a:srgbClr val="A4A3A4"/>
          </p15:clr>
        </p15:guide>
        <p15:guide id="8" pos="5571" userDrawn="1">
          <p15:clr>
            <a:srgbClr val="A4A3A4"/>
          </p15:clr>
        </p15:guide>
        <p15:guide id="9" pos="3903" userDrawn="1">
          <p15:clr>
            <a:srgbClr val="A4A3A4"/>
          </p15:clr>
        </p15:guide>
        <p15:guide id="10" pos="3745" userDrawn="1">
          <p15:clr>
            <a:srgbClr val="A4A3A4"/>
          </p15:clr>
        </p15:guide>
        <p15:guide id="11" pos="237" userDrawn="1">
          <p15:clr>
            <a:srgbClr val="A4A3A4"/>
          </p15:clr>
        </p15:guide>
        <p15:guide id="12" pos="5732" userDrawn="1">
          <p15:clr>
            <a:srgbClr val="A4A3A4"/>
          </p15:clr>
        </p15:guide>
        <p15:guide id="13" pos="1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66FF66"/>
    <a:srgbClr val="FF5050"/>
    <a:srgbClr val="CC0000"/>
    <a:srgbClr val="C9C1F3"/>
    <a:srgbClr val="990033"/>
    <a:srgbClr val="66CCFF"/>
    <a:srgbClr val="0000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0" autoAdjust="0"/>
    <p:restoredTop sz="87234" autoAdjust="0"/>
  </p:normalViewPr>
  <p:slideViewPr>
    <p:cSldViewPr>
      <p:cViewPr varScale="1">
        <p:scale>
          <a:sx n="114" d="100"/>
          <a:sy n="114" d="100"/>
        </p:scale>
        <p:origin x="528" y="102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7401"/>
        <p:guide pos="2068"/>
        <p:guide pos="5571"/>
        <p:guide pos="3903"/>
        <p:guide pos="3745"/>
        <p:guide pos="237"/>
        <p:guide pos="5732"/>
        <p:guide pos="19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10" y="-96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F4BFF362-AF1A-44EC-ADE1-61ECA9ECABD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defTabSz="9493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F6A9C447-7E06-44F3-945F-069A323AA28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200">
                <a:latin typeface="Arial" charset="0"/>
              </a:defRPr>
            </a:lvl1pPr>
          </a:lstStyle>
          <a:p>
            <a:pPr>
              <a:defRPr/>
            </a:pPr>
            <a:fld id="{86B8CD8D-DBBC-4BCB-A58A-3E8E2E459722}" type="datetimeFigureOut">
              <a:rPr lang="en-GB"/>
              <a:pPr>
                <a:defRPr/>
              </a:pPr>
              <a:t>18/09/2023</a:t>
            </a:fld>
            <a:endParaRPr lang="en-GB"/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4F1E5646-8FD0-4601-83FC-94826A3FC6A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defTabSz="9493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6CBE1D0D-C21A-4C61-9367-601A92C7B03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200"/>
            </a:lvl1pPr>
          </a:lstStyle>
          <a:p>
            <a:fld id="{A6A4E207-8B02-4BBB-89C3-ED33B212FD7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AB0D271-E199-49ED-915E-2BCA45A5EC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defTabSz="9493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B30FA38-FDDA-4C01-AAEE-0AC4D9929B4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defTabSz="9493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83CFA46D-C5D5-41A5-8AD5-E9FA3707D9B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8350"/>
            <a:ext cx="68183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2D789481-C76E-4CA0-A1B5-CE27899C4F3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Textmasterformate durch Klicken bearbeiten</a:t>
            </a:r>
          </a:p>
          <a:p>
            <a:pPr lvl="1"/>
            <a:r>
              <a:rPr lang="en-GB" noProof="0"/>
              <a:t>Zweite Ebene</a:t>
            </a:r>
          </a:p>
          <a:p>
            <a:pPr lvl="2"/>
            <a:r>
              <a:rPr lang="en-GB" noProof="0"/>
              <a:t>Dritte Ebene</a:t>
            </a:r>
          </a:p>
          <a:p>
            <a:pPr lvl="3"/>
            <a:r>
              <a:rPr lang="en-GB" noProof="0"/>
              <a:t>Vierte Ebene</a:t>
            </a:r>
          </a:p>
          <a:p>
            <a:pPr lvl="4"/>
            <a:r>
              <a:rPr lang="en-GB" noProof="0"/>
              <a:t>Fünfte Ebene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282C43C3-6CAB-4FBE-906D-35F33340468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defTabSz="9493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7D5B85D8-EFB7-45A6-A465-4793D9C87E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defTabSz="949325" eaLnBrk="1" hangingPunct="1">
              <a:defRPr sz="1200"/>
            </a:lvl1pPr>
          </a:lstStyle>
          <a:p>
            <a:fld id="{1FB2E300-2932-44F1-A716-9CE67F22599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6392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FF159EF8-791E-4F1B-8E4C-7149EAFA44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F87282-236C-4FB9-92FB-F23C08BEE4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60511047-4DFA-4437-B8DE-F9C6D16E19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93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93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93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93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F4B3E6-048F-4DA5-9A33-B4886C2EDC11}" type="slidenum">
              <a:rPr lang="en-GB" altLang="de-DE" sz="1200"/>
              <a:pPr/>
              <a:t>1</a:t>
            </a:fld>
            <a:endParaRPr lang="en-GB" altLang="de-DE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FF159EF8-791E-4F1B-8E4C-7149EAFA44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F87282-236C-4FB9-92FB-F23C08BEE4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60511047-4DFA-4437-B8DE-F9C6D16E19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3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93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93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93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9325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932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2F4B3E6-048F-4DA5-9A33-B4886C2EDC11}" type="slidenum">
              <a:rPr lang="en-GB" altLang="de-DE" sz="1200"/>
              <a:pPr/>
              <a:t>2</a:t>
            </a:fld>
            <a:endParaRPr lang="en-GB" altLang="de-DE" sz="1200"/>
          </a:p>
        </p:txBody>
      </p:sp>
    </p:spTree>
    <p:extLst>
      <p:ext uri="{BB962C8B-B14F-4D97-AF65-F5344CB8AC3E}">
        <p14:creationId xmlns:p14="http://schemas.microsoft.com/office/powerpoint/2010/main" val="2471204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E300-2932-44F1-A716-9CE67F225993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6058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E300-2932-44F1-A716-9CE67F225993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138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DF188C1-D2E8-4C56-982B-BD85FE1453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412775"/>
          </a:xfrm>
          <a:prstGeom prst="rect">
            <a:avLst/>
          </a:prstGeom>
          <a:solidFill>
            <a:srgbClr val="00A6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z="1600"/>
          </a:p>
        </p:txBody>
      </p:sp>
      <p:pic>
        <p:nvPicPr>
          <p:cNvPr id="5" name="Picture 9" descr="DESY-Logo-cyan-RGB_ger">
            <a:extLst>
              <a:ext uri="{FF2B5EF4-FFF2-40B4-BE49-F238E27FC236}">
                <a16:creationId xmlns:a16="http://schemas.microsoft.com/office/drawing/2014/main" id="{434A7229-21B8-4733-B787-0AA0791084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10596500" y="5684838"/>
            <a:ext cx="132880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id="{6EB31068-909C-450F-BAA1-411D3203C7A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71234" y="2481263"/>
            <a:ext cx="3807884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z="1600"/>
          </a:p>
        </p:txBody>
      </p:sp>
      <p:pic>
        <p:nvPicPr>
          <p:cNvPr id="7" name="Picture 21" descr="HG_LOGO_70_ENG_K">
            <a:extLst>
              <a:ext uri="{FF2B5EF4-FFF2-40B4-BE49-F238E27FC236}">
                <a16:creationId xmlns:a16="http://schemas.microsoft.com/office/drawing/2014/main" id="{4AB115AF-E55C-4FEA-B3BB-F9C82B2B10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5949950"/>
            <a:ext cx="1964267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9467" y="2294660"/>
            <a:ext cx="11360151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r>
              <a:rPr lang="en-GB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76767" y="0"/>
            <a:ext cx="11360151" cy="1412775"/>
          </a:xfrm>
        </p:spPr>
        <p:txBody>
          <a:bodyPr/>
          <a:lstStyle>
            <a:lvl1pPr algn="ctr">
              <a:lnSpc>
                <a:spcPct val="80000"/>
              </a:lnSpc>
              <a:defRPr sz="4000"/>
            </a:lvl1pPr>
          </a:lstStyle>
          <a:p>
            <a:r>
              <a:rPr lang="en-GB" dirty="0"/>
              <a:t>TITELMASTER</a:t>
            </a:r>
            <a:br>
              <a:rPr lang="en-GB" dirty="0"/>
            </a:br>
            <a:r>
              <a:rPr lang="en-GB" dirty="0"/>
              <a:t>FORMAT </a:t>
            </a:r>
          </a:p>
        </p:txBody>
      </p:sp>
    </p:spTree>
    <p:extLst>
      <p:ext uri="{BB962C8B-B14F-4D97-AF65-F5344CB8AC3E}">
        <p14:creationId xmlns:p14="http://schemas.microsoft.com/office/powerpoint/2010/main" val="395489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157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06934" y="103189"/>
            <a:ext cx="2842684" cy="5667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6767" y="103189"/>
            <a:ext cx="8326967" cy="5667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183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spcAft>
                <a:spcPts val="1200"/>
              </a:spcAft>
              <a:buFont typeface="Arial" pitchFamily="34" charset="0"/>
              <a:buChar char="•"/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7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749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6768" y="977901"/>
            <a:ext cx="5577417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7384" y="977901"/>
            <a:ext cx="557953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415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621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272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010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3111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201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E7DC2EF-0616-41C8-8435-0D73B0926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z="16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36B2BE9-998B-42E9-8E3A-DD398794BB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76767" y="977901"/>
            <a:ext cx="11360151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Textmasterformate durch Klicken bearbeiten</a:t>
            </a:r>
          </a:p>
          <a:p>
            <a:pPr lvl="1"/>
            <a:r>
              <a:rPr lang="en-GB" altLang="de-DE"/>
              <a:t>Zweite Ebene</a:t>
            </a:r>
          </a:p>
          <a:p>
            <a:pPr lvl="2"/>
            <a:r>
              <a:rPr lang="en-US" altLang="de-DE"/>
              <a:t>Dritte Ebene</a:t>
            </a:r>
            <a:endParaRPr lang="en-GB" altLang="de-DE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E164616-E9D1-4073-8C7E-D1E5F4806A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9467" y="103188"/>
            <a:ext cx="11360151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Titelmasterformat durch Klicken bearbeiten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344599F-9F75-4879-9BF2-33B144F18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768" y="6280150"/>
            <a:ext cx="1012401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de-DE" sz="900" b="1" dirty="0">
                <a:solidFill>
                  <a:schemeClr val="bg2"/>
                </a:solidFill>
              </a:rPr>
              <a:t>David Pennicard    </a:t>
            </a:r>
            <a:r>
              <a:rPr lang="en-GB" altLang="de-DE" sz="900" dirty="0">
                <a:solidFill>
                  <a:schemeClr val="bg2"/>
                </a:solidFill>
              </a:rPr>
              <a:t>|   Welcome and introduction     |     HDF User Group Summit on plugins and compression, 19-21 Sept 2023, DESY, Hamburg     |  </a:t>
            </a:r>
            <a:r>
              <a:rPr lang="en-GB" altLang="de-DE" sz="900" b="1" dirty="0">
                <a:solidFill>
                  <a:schemeClr val="bg2"/>
                </a:solidFill>
              </a:rPr>
              <a:t>Page </a:t>
            </a:r>
            <a:fld id="{0C7DD81A-D19C-4231-9EF8-72920BBC2B73}" type="slidenum">
              <a:rPr lang="en-GB" altLang="de-DE" sz="900" b="1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GB" altLang="de-DE" sz="900" b="1" dirty="0">
              <a:solidFill>
                <a:schemeClr val="bg2"/>
              </a:solidFill>
            </a:endParaRPr>
          </a:p>
        </p:txBody>
      </p:sp>
      <p:pic>
        <p:nvPicPr>
          <p:cNvPr id="1030" name="Picture 10" descr="DESY-Logo-cyan-RGB_ger">
            <a:extLst>
              <a:ext uri="{FF2B5EF4-FFF2-40B4-BE49-F238E27FC236}">
                <a16:creationId xmlns:a16="http://schemas.microsoft.com/office/drawing/2014/main" id="{70A0C81B-593B-47C1-A390-C2B35A1AD3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10914142" y="6010274"/>
            <a:ext cx="90109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 Black" panose="020B0A04020102020204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50000"/>
        </a:spcAft>
        <a:buClr>
          <a:srgbClr val="FF9900"/>
        </a:buClr>
        <a:buFont typeface="Arial Black" panose="020B0A04020102020204" pitchFamily="34" charset="0"/>
        <a:buChar char="•"/>
        <a:defRPr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la-lisboa.de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david.pennicard@desy.d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lab.com/leaps-innov-wp7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indico.desy.de/event/39343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9">
            <a:extLst>
              <a:ext uri="{FF2B5EF4-FFF2-40B4-BE49-F238E27FC236}">
                <a16:creationId xmlns:a16="http://schemas.microsoft.com/office/drawing/2014/main" id="{84A22627-221F-4792-8FD3-5F9B9E95C41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75420" y="-80387"/>
            <a:ext cx="10261140" cy="1665288"/>
          </a:xfrm>
        </p:spPr>
        <p:txBody>
          <a:bodyPr/>
          <a:lstStyle/>
          <a:p>
            <a:pPr eaLnBrk="1" hangingPunct="1"/>
            <a:r>
              <a:rPr lang="en-US" altLang="de-DE" dirty="0"/>
              <a:t>2023 European HDF User Group (HUG) plugins and data compression summit</a:t>
            </a:r>
          </a:p>
        </p:txBody>
      </p:sp>
      <p:pic>
        <p:nvPicPr>
          <p:cNvPr id="1028" name="Picture 4" descr="https://indico.desy.de/event/39343/attachments/81751/110498/LEAPS%20Innovate%20logo%20rev2%20withEU.jpg">
            <a:extLst>
              <a:ext uri="{FF2B5EF4-FFF2-40B4-BE49-F238E27FC236}">
                <a16:creationId xmlns:a16="http://schemas.microsoft.com/office/drawing/2014/main" id="{937B4CE9-24BC-4834-AC3C-928B8CDDA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292" y="4621474"/>
            <a:ext cx="3274609" cy="221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3CA093-9570-4573-9528-1CC4BCDE6ED6}"/>
              </a:ext>
            </a:extLst>
          </p:cNvPr>
          <p:cNvSpPr txBox="1"/>
          <p:nvPr/>
        </p:nvSpPr>
        <p:spPr>
          <a:xfrm>
            <a:off x="875420" y="1844824"/>
            <a:ext cx="105131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Indico</a:t>
            </a:r>
            <a:r>
              <a:rPr lang="en-US" sz="2800" dirty="0"/>
              <a:t>:	https://indico.desy.de/event/39343/</a:t>
            </a:r>
          </a:p>
          <a:p>
            <a:endParaRPr lang="en-US" sz="2800" dirty="0"/>
          </a:p>
          <a:p>
            <a:r>
              <a:rPr lang="en-US" sz="2800" dirty="0" err="1"/>
              <a:t>Wifi</a:t>
            </a:r>
            <a:r>
              <a:rPr lang="en-US" sz="2800" dirty="0"/>
              <a:t>: </a:t>
            </a:r>
            <a:r>
              <a:rPr lang="de-DE" sz="2800" b="1" dirty="0"/>
              <a:t>		Science-Hotspot (</a:t>
            </a:r>
            <a:r>
              <a:rPr lang="de-DE" sz="2800" b="1" dirty="0" err="1"/>
              <a:t>no</a:t>
            </a:r>
            <a:r>
              <a:rPr lang="de-DE" sz="2800" b="1" dirty="0"/>
              <a:t> </a:t>
            </a:r>
            <a:r>
              <a:rPr lang="de-DE" sz="2800" b="1" dirty="0" err="1"/>
              <a:t>login</a:t>
            </a:r>
            <a:r>
              <a:rPr lang="de-DE" sz="2800" b="1" dirty="0"/>
              <a:t> </a:t>
            </a:r>
            <a:r>
              <a:rPr lang="de-DE" sz="2800" b="1" dirty="0" err="1"/>
              <a:t>required</a:t>
            </a:r>
            <a:r>
              <a:rPr lang="de-DE" sz="2800" b="1" dirty="0"/>
              <a:t>)</a:t>
            </a:r>
          </a:p>
          <a:p>
            <a:r>
              <a:rPr lang="de-DE" sz="2800" b="1" dirty="0"/>
              <a:t>		</a:t>
            </a:r>
            <a:r>
              <a:rPr lang="de-DE" sz="2800" b="1" dirty="0" err="1"/>
              <a:t>Eduroam</a:t>
            </a:r>
            <a:endParaRPr lang="de-DE" sz="2800" b="1" dirty="0"/>
          </a:p>
          <a:p>
            <a:r>
              <a:rPr lang="en-US" b="1" dirty="0"/>
              <a:t>	</a:t>
            </a:r>
            <a:endParaRPr lang="de-DE" b="1" dirty="0"/>
          </a:p>
          <a:p>
            <a:br>
              <a:rPr lang="de-DE" dirty="0"/>
            </a:br>
            <a:endParaRPr lang="de-DE" dirty="0"/>
          </a:p>
        </p:txBody>
      </p:sp>
      <p:pic>
        <p:nvPicPr>
          <p:cNvPr id="8" name="Picture 2" descr="https://indico.desy.de/event/39343/attachments/81751/110497/HDF5_largecanvas.jpg">
            <a:extLst>
              <a:ext uri="{FF2B5EF4-FFF2-40B4-BE49-F238E27FC236}">
                <a16:creationId xmlns:a16="http://schemas.microsoft.com/office/drawing/2014/main" id="{A77C480B-8F3A-4F90-8BB6-DE4CDC49E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99" y="5056211"/>
            <a:ext cx="3717432" cy="233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962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87F1E-2C28-470C-9659-1CEE10D2A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 at 1800 - Restaurant Ola </a:t>
            </a:r>
            <a:r>
              <a:rPr lang="en-US" dirty="0" err="1"/>
              <a:t>Lisboa</a:t>
            </a:r>
            <a:r>
              <a:rPr lang="en-US" dirty="0"/>
              <a:t> (self paid)</a:t>
            </a:r>
            <a:endParaRPr lang="de-D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6A8ADD-E8BB-471F-A8E3-1537061ACE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>
            <a:off x="155340" y="1484784"/>
            <a:ext cx="5508612" cy="4876800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E35BF460-A58F-4B6B-9E25-D1A5C68E3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7968" y="1526852"/>
            <a:ext cx="6048672" cy="4792663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C4692F5-84F0-4771-9BE7-B6BDC2D7F266}"/>
              </a:ext>
            </a:extLst>
          </p:cNvPr>
          <p:cNvSpPr/>
          <p:nvPr/>
        </p:nvSpPr>
        <p:spPr>
          <a:xfrm>
            <a:off x="4223792" y="908720"/>
            <a:ext cx="299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hlinkClick r:id="rId4"/>
              </a:rPr>
              <a:t>https://ola-lisboa.de/</a:t>
            </a:r>
            <a:r>
              <a:rPr lang="en-GB" sz="2400" dirty="0">
                <a:latin typeface="Calibri" panose="020F0502020204030204" pitchFamily="34" charset="0"/>
              </a:rPr>
              <a:t>  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967026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E7D1C-B609-48B8-8353-4CDD9B478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Departure for restaurant this evening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FEF0F-6358-46A7-8B01-4894AE107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Everyone who requested (by email or registration) is booked</a:t>
            </a:r>
          </a:p>
          <a:p>
            <a:r>
              <a:rPr lang="en-US" dirty="0"/>
              <a:t>Session ends at 16:45, and we will leave from the foyer at 16:55 – booking at 18:00</a:t>
            </a:r>
          </a:p>
          <a:p>
            <a:r>
              <a:rPr lang="en-US" dirty="0"/>
              <a:t>Travelling by public transport (bus and train) – tickets can be bought on bus</a:t>
            </a:r>
          </a:p>
          <a:p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CB8663-6FA8-4F4E-AF7C-CE9DBD33A7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2799" y="2420888"/>
            <a:ext cx="9746401" cy="392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59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971F7-90DE-4FBD-9E2E-415BF55EB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DESY tour – Thursday at 1500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9039C-777B-4C15-9D58-03B0A5FB5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Tour of PETRA-III synchrotron</a:t>
            </a:r>
          </a:p>
          <a:p>
            <a:r>
              <a:rPr lang="en-US" dirty="0"/>
              <a:t>Sign-up sheet available at coffee breaks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06E072-23D8-4ADF-BBF5-52D11CEF4A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3130" y="2157117"/>
            <a:ext cx="6847423" cy="392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587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20125-592D-40A4-A0BF-CE1D0512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08609-D630-4308-82A5-CECABCFF0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Thanks for joining</a:t>
            </a:r>
          </a:p>
          <a:p>
            <a:r>
              <a:rPr lang="en-US" dirty="0"/>
              <a:t>Any problems – ask or email </a:t>
            </a:r>
            <a:r>
              <a:rPr lang="en-US" dirty="0">
                <a:hlinkClick r:id="rId2"/>
              </a:rPr>
              <a:t>david.pennicard@desy.de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6376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9">
            <a:extLst>
              <a:ext uri="{FF2B5EF4-FFF2-40B4-BE49-F238E27FC236}">
                <a16:creationId xmlns:a16="http://schemas.microsoft.com/office/drawing/2014/main" id="{84A22627-221F-4792-8FD3-5F9B9E95C41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75420" y="-80387"/>
            <a:ext cx="10261140" cy="1665288"/>
          </a:xfrm>
        </p:spPr>
        <p:txBody>
          <a:bodyPr/>
          <a:lstStyle/>
          <a:p>
            <a:pPr eaLnBrk="1" hangingPunct="1"/>
            <a:r>
              <a:rPr lang="en-US" altLang="de-DE" dirty="0"/>
              <a:t>2023 European HDF User Group (HUG) plugins and data compression summit</a:t>
            </a:r>
          </a:p>
        </p:txBody>
      </p:sp>
      <p:sp>
        <p:nvSpPr>
          <p:cNvPr id="3076" name="Rectangle 30">
            <a:extLst>
              <a:ext uri="{FF2B5EF4-FFF2-40B4-BE49-F238E27FC236}">
                <a16:creationId xmlns:a16="http://schemas.microsoft.com/office/drawing/2014/main" id="{E251E70C-5F5D-4139-82DA-8393576B1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404" y="1520788"/>
            <a:ext cx="1105322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Aft>
                <a:spcPct val="50000"/>
              </a:spcAft>
              <a:buClr>
                <a:srgbClr val="F28E00"/>
              </a:buClr>
              <a:buFont typeface="Arial Black" panose="020B0A04020102020204" pitchFamily="34" charset="0"/>
              <a:buChar char="&gt;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Aft>
                <a:spcPct val="500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Aft>
                <a:spcPct val="50000"/>
              </a:spcAft>
              <a:buClr>
                <a:srgbClr val="FF9900"/>
              </a:buClr>
              <a:buFont typeface="Arial Black" panose="020B0A040201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10000"/>
              </a:spcAft>
              <a:buFont typeface="Arial Black" panose="020B0A04020102020204" pitchFamily="34" charset="0"/>
              <a:buNone/>
            </a:pPr>
            <a:r>
              <a:rPr lang="en-US" altLang="de-DE" sz="1800" dirty="0">
                <a:solidFill>
                  <a:srgbClr val="F28E00"/>
                </a:solidFill>
              </a:rPr>
              <a:t>Welcome - David Pennicard, DESY</a:t>
            </a:r>
            <a:endParaRPr lang="en-US" altLang="de-DE" sz="1500" dirty="0">
              <a:solidFill>
                <a:srgbClr val="F28E00"/>
              </a:solidFill>
            </a:endParaRPr>
          </a:p>
        </p:txBody>
      </p:sp>
      <p:pic>
        <p:nvPicPr>
          <p:cNvPr id="1026" name="Picture 2" descr="https://indico.desy.de/event/39343/attachments/81751/110497/HDF5_largecanvas.jpg">
            <a:extLst>
              <a:ext uri="{FF2B5EF4-FFF2-40B4-BE49-F238E27FC236}">
                <a16:creationId xmlns:a16="http://schemas.microsoft.com/office/drawing/2014/main" id="{DDD0AC7B-CB0E-4C76-8A92-E2A37B662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99" y="5056211"/>
            <a:ext cx="3717432" cy="233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ndico.desy.de/event/39343/attachments/81751/110498/LEAPS%20Innovate%20logo%20rev2%20withEU.jpg">
            <a:extLst>
              <a:ext uri="{FF2B5EF4-FFF2-40B4-BE49-F238E27FC236}">
                <a16:creationId xmlns:a16="http://schemas.microsoft.com/office/drawing/2014/main" id="{937B4CE9-24BC-4834-AC3C-928B8CDDA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292" y="4621474"/>
            <a:ext cx="3274609" cy="221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lh5.googleusercontent.com/MWFQsR5hXc6QfmMJK2v3GvlTmokWekHQAw2lrZjFl97ktPzDCmhiJjINV6kUwCtHLq6me0YKHU1aoXWAlEigAuHVMd2q5_Li4MqxG-aV8Om3dmpWS2r8Rh_qXeuLuh8TwohA4WmlmbTzhZ1egtPN10DEWA=s2048">
            <a:extLst>
              <a:ext uri="{FF2B5EF4-FFF2-40B4-BE49-F238E27FC236}">
                <a16:creationId xmlns:a16="http://schemas.microsoft.com/office/drawing/2014/main" id="{371FAB98-1731-4C3C-896F-FE960F4EBB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8"/>
          <a:stretch/>
        </p:blipFill>
        <p:spPr bwMode="auto">
          <a:xfrm>
            <a:off x="587388" y="1988686"/>
            <a:ext cx="1923924" cy="260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lh3.googleusercontent.com/k4rv80TeezDQjgWUl6446WXUzF41Sy-aUbof3fIVWRBO-ek_rfy-SaCkgR_Uesu6-CMe_OYrU8CycbDo7KcCnZtIssqvCMAL1x53yyng2yIKKGjhwdlJ_oD1bJD5vq6wQQTuHym05irrXnOWL5R7y61E5g=s2048">
            <a:extLst>
              <a:ext uri="{FF2B5EF4-FFF2-40B4-BE49-F238E27FC236}">
                <a16:creationId xmlns:a16="http://schemas.microsoft.com/office/drawing/2014/main" id="{3BB6DEE3-2D16-4B44-BE26-819E661600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91990" y="1952836"/>
            <a:ext cx="3937006" cy="264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lh3.googleusercontent.com/Yswik7HLuLQdsW4llyzaP-7yj4LxD8rFZFp4qcrSfz6iU3idoFn786erv4lZTEn0leglt7ZEgUioY6wavjVo6_24lNVEvhBIpGNsv-xlCB8L2KOf176KTnEf6OEkdUGmXhnsSeVALqcJRYasP_FNRftwzQ=s2048">
            <a:extLst>
              <a:ext uri="{FF2B5EF4-FFF2-40B4-BE49-F238E27FC236}">
                <a16:creationId xmlns:a16="http://schemas.microsoft.com/office/drawing/2014/main" id="{F9E8188F-8A70-4265-BC72-EB96DE0A4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356" y="1952836"/>
            <a:ext cx="4595272" cy="258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05958"/>
      </p:ext>
    </p:extLst>
  </p:cSld>
  <p:clrMapOvr>
    <a:masterClrMapping/>
  </p:clrMapOvr>
  <p:transition advTm="3962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96A8D-FC13-466A-B3A0-7F83124CA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Organising</a:t>
            </a:r>
            <a:r>
              <a:rPr lang="en-US" dirty="0"/>
              <a:t> </a:t>
            </a:r>
            <a:r>
              <a:rPr lang="en-US" dirty="0" err="1"/>
              <a:t>commitee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7F000-F035-47B4-8C14-53F9B864F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Andy </a:t>
            </a:r>
            <a:r>
              <a:rPr lang="de-DE" dirty="0" err="1"/>
              <a:t>Gotz</a:t>
            </a:r>
            <a:r>
              <a:rPr lang="de-DE" dirty="0"/>
              <a:t>, ESRF - General Chair</a:t>
            </a:r>
          </a:p>
          <a:p>
            <a:r>
              <a:rPr lang="de-DE" dirty="0"/>
              <a:t>David Pennicard, DESY - </a:t>
            </a:r>
            <a:r>
              <a:rPr lang="de-DE" dirty="0" err="1"/>
              <a:t>Local</a:t>
            </a:r>
            <a:r>
              <a:rPr lang="de-DE" dirty="0"/>
              <a:t> </a:t>
            </a:r>
            <a:r>
              <a:rPr lang="de-DE" dirty="0" err="1"/>
              <a:t>Organising</a:t>
            </a:r>
            <a:r>
              <a:rPr lang="de-DE" dirty="0"/>
              <a:t> Chair</a:t>
            </a:r>
          </a:p>
          <a:p>
            <a:r>
              <a:rPr lang="de-DE" dirty="0"/>
              <a:t>Thomas Vincent, ESRF - Technical </a:t>
            </a:r>
            <a:r>
              <a:rPr lang="de-DE" dirty="0" err="1"/>
              <a:t>Program</a:t>
            </a:r>
            <a:r>
              <a:rPr lang="de-DE" dirty="0"/>
              <a:t> Chair</a:t>
            </a:r>
          </a:p>
          <a:p>
            <a:r>
              <a:rPr lang="de-DE" dirty="0"/>
              <a:t>Dana Robinson, HDF Group - Technical </a:t>
            </a:r>
            <a:r>
              <a:rPr lang="de-DE" dirty="0" err="1"/>
              <a:t>Program</a:t>
            </a:r>
            <a:r>
              <a:rPr lang="de-DE" dirty="0"/>
              <a:t> Chair</a:t>
            </a:r>
          </a:p>
          <a:p>
            <a:r>
              <a:rPr lang="de-DE" dirty="0"/>
              <a:t>Gerd Heber, HDF Group - Executive </a:t>
            </a:r>
            <a:r>
              <a:rPr lang="de-DE" dirty="0" err="1"/>
              <a:t>Director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HDF Group</a:t>
            </a:r>
          </a:p>
          <a:p>
            <a:r>
              <a:rPr lang="de-DE" dirty="0"/>
              <a:t>Lori Cooper, HDF Group - Communication Chair</a:t>
            </a:r>
          </a:p>
        </p:txBody>
      </p:sp>
      <p:pic>
        <p:nvPicPr>
          <p:cNvPr id="4" name="Picture 2" descr="https://indico.desy.de/event/39343/attachments/81751/110497/HDF5_largecanvas.jpg">
            <a:extLst>
              <a:ext uri="{FF2B5EF4-FFF2-40B4-BE49-F238E27FC236}">
                <a16:creationId xmlns:a16="http://schemas.microsoft.com/office/drawing/2014/main" id="{4DBA7AC6-FBD2-4C82-8445-D8CD7C1BE5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48128" y="3760424"/>
            <a:ext cx="4356484" cy="200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378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90ACF-6747-4F38-AF54-136874658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Sponsorship – LEAPS-INNOV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5550D-8D8E-4A5E-9CBF-5948D0E9E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767" y="977901"/>
            <a:ext cx="7211607" cy="4792663"/>
          </a:xfrm>
        </p:spPr>
        <p:txBody>
          <a:bodyPr/>
          <a:lstStyle/>
          <a:p>
            <a:r>
              <a:rPr lang="en-US" dirty="0"/>
              <a:t>LEAPS – League of European Accelerator-based Photon Sources</a:t>
            </a:r>
          </a:p>
          <a:p>
            <a:r>
              <a:rPr lang="en-US" dirty="0"/>
              <a:t>LEAPS-INNOV – EU-funded project with 9 </a:t>
            </a:r>
            <a:r>
              <a:rPr lang="en-US" dirty="0" err="1"/>
              <a:t>workpackages</a:t>
            </a:r>
            <a:endParaRPr lang="en-US" dirty="0"/>
          </a:p>
          <a:p>
            <a:pPr lvl="1"/>
            <a:r>
              <a:rPr lang="en-US" dirty="0"/>
              <a:t>Technological development, collaboration with industry</a:t>
            </a:r>
          </a:p>
          <a:p>
            <a:r>
              <a:rPr lang="en-US" dirty="0"/>
              <a:t>WP7 – Data reduction</a:t>
            </a:r>
          </a:p>
          <a:p>
            <a:pPr lvl="1"/>
            <a:r>
              <a:rPr lang="en-US" dirty="0">
                <a:hlinkClick r:id="rId3"/>
              </a:rPr>
              <a:t>https://gitlab.com/leaps-innov-wp7/</a:t>
            </a:r>
            <a:r>
              <a:rPr lang="en-US" dirty="0"/>
              <a:t> </a:t>
            </a:r>
          </a:p>
          <a:p>
            <a:pPr lvl="1"/>
            <a:endParaRPr lang="de-DE" dirty="0"/>
          </a:p>
        </p:txBody>
      </p:sp>
      <p:pic>
        <p:nvPicPr>
          <p:cNvPr id="4" name="Picture 4" descr="https://indico.desy.de/event/39343/attachments/81751/110498/LEAPS%20Innovate%20logo%20rev2%20withEU.jpg">
            <a:extLst>
              <a:ext uri="{FF2B5EF4-FFF2-40B4-BE49-F238E27FC236}">
                <a16:creationId xmlns:a16="http://schemas.microsoft.com/office/drawing/2014/main" id="{E86653C4-F91E-4E05-9966-63A7823BB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56" y="3874305"/>
            <a:ext cx="3475097" cy="234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3.lnf.infn.it/wp-content/uploads/2017/11/leaps-img-Copia.gif">
            <a:extLst>
              <a:ext uri="{FF2B5EF4-FFF2-40B4-BE49-F238E27FC236}">
                <a16:creationId xmlns:a16="http://schemas.microsoft.com/office/drawing/2014/main" id="{D6BD5E92-6200-44AA-9215-435385595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374" y="800709"/>
            <a:ext cx="460955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53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971F7-90DE-4FBD-9E2E-415BF55EB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DESY</a:t>
            </a:r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06E072-23D8-4ADF-BBF5-52D11CEF4A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544" y="944724"/>
            <a:ext cx="8165702" cy="46833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9D5D7B-4F46-4C7D-9042-7A091BBDF67A}"/>
              </a:ext>
            </a:extLst>
          </p:cNvPr>
          <p:cNvSpPr txBox="1"/>
          <p:nvPr/>
        </p:nvSpPr>
        <p:spPr>
          <a:xfrm>
            <a:off x="584626" y="1062886"/>
            <a:ext cx="187220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Accelerator research</a:t>
            </a:r>
            <a:endParaRPr lang="de-DE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6357EC-BD43-4E29-893C-038DAF49F481}"/>
              </a:ext>
            </a:extLst>
          </p:cNvPr>
          <p:cNvSpPr txBox="1"/>
          <p:nvPr/>
        </p:nvSpPr>
        <p:spPr>
          <a:xfrm>
            <a:off x="584626" y="4133121"/>
            <a:ext cx="187220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Photon science</a:t>
            </a:r>
            <a:endParaRPr lang="de-DE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011BBD-30AC-41E3-B22D-F255C2600D28}"/>
              </a:ext>
            </a:extLst>
          </p:cNvPr>
          <p:cNvSpPr txBox="1"/>
          <p:nvPr/>
        </p:nvSpPr>
        <p:spPr>
          <a:xfrm>
            <a:off x="9743213" y="1062885"/>
            <a:ext cx="187220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Particle physics</a:t>
            </a:r>
            <a:endParaRPr lang="de-DE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9417A2-34E6-4872-8D29-DB50D0C90128}"/>
              </a:ext>
            </a:extLst>
          </p:cNvPr>
          <p:cNvSpPr txBox="1"/>
          <p:nvPr/>
        </p:nvSpPr>
        <p:spPr>
          <a:xfrm>
            <a:off x="9653414" y="4119961"/>
            <a:ext cx="215838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Astroparticle</a:t>
            </a:r>
            <a:r>
              <a:rPr lang="en-US" sz="2400" b="1" dirty="0"/>
              <a:t> physics</a:t>
            </a:r>
            <a:endParaRPr lang="de-DE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7265DC-6E18-4F94-8CF4-F8FCE5390E2B}"/>
              </a:ext>
            </a:extLst>
          </p:cNvPr>
          <p:cNvSpPr txBox="1"/>
          <p:nvPr/>
        </p:nvSpPr>
        <p:spPr>
          <a:xfrm>
            <a:off x="1307468" y="5770564"/>
            <a:ext cx="9723842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plus many institutes (Uni Hamburg, Max Planck, EMBL, Hereon…)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88969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AB372-24AE-4E48-97C9-768AC1973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67" y="103188"/>
            <a:ext cx="11360151" cy="544512"/>
          </a:xfrm>
        </p:spPr>
        <p:txBody>
          <a:bodyPr/>
          <a:lstStyle/>
          <a:p>
            <a:r>
              <a:rPr lang="en-US" dirty="0"/>
              <a:t>Timetable at a glance</a:t>
            </a:r>
            <a:endParaRPr lang="de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754E3E-6E97-4061-9E18-2737CF51F5D5}"/>
              </a:ext>
            </a:extLst>
          </p:cNvPr>
          <p:cNvSpPr txBox="1"/>
          <p:nvPr/>
        </p:nvSpPr>
        <p:spPr>
          <a:xfrm>
            <a:off x="2747628" y="1148081"/>
            <a:ext cx="2916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Tuesday 19</a:t>
            </a:r>
            <a:endParaRPr lang="de-DE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1DB925-4467-474E-9E86-92B358A417A6}"/>
              </a:ext>
            </a:extLst>
          </p:cNvPr>
          <p:cNvSpPr txBox="1"/>
          <p:nvPr/>
        </p:nvSpPr>
        <p:spPr>
          <a:xfrm>
            <a:off x="5771964" y="1148081"/>
            <a:ext cx="2916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Wednesday 20</a:t>
            </a:r>
            <a:endParaRPr lang="de-DE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3DE5EA-0AAC-4DE5-BC12-75041239FFDC}"/>
              </a:ext>
            </a:extLst>
          </p:cNvPr>
          <p:cNvSpPr txBox="1"/>
          <p:nvPr/>
        </p:nvSpPr>
        <p:spPr>
          <a:xfrm>
            <a:off x="9084332" y="1148081"/>
            <a:ext cx="29163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Thursday 21</a:t>
            </a:r>
            <a:endParaRPr lang="de-DE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920177-32DD-4AD7-B024-A9D67FBFB205}"/>
              </a:ext>
            </a:extLst>
          </p:cNvPr>
          <p:cNvSpPr txBox="1"/>
          <p:nvPr/>
        </p:nvSpPr>
        <p:spPr>
          <a:xfrm>
            <a:off x="394808" y="2086109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Morning</a:t>
            </a:r>
            <a:endParaRPr lang="de-DE" sz="2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53EFAE-E1BD-44EF-8773-A6A53A2C56ED}"/>
              </a:ext>
            </a:extLst>
          </p:cNvPr>
          <p:cNvSpPr txBox="1"/>
          <p:nvPr/>
        </p:nvSpPr>
        <p:spPr>
          <a:xfrm>
            <a:off x="381984" y="3285601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Afternoon</a:t>
            </a:r>
            <a:endParaRPr lang="de-DE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520FC9-FAF4-4F3F-AB1C-5DB461E3E750}"/>
              </a:ext>
            </a:extLst>
          </p:cNvPr>
          <p:cNvSpPr txBox="1"/>
          <p:nvPr/>
        </p:nvSpPr>
        <p:spPr>
          <a:xfrm>
            <a:off x="389467" y="4509120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Evening</a:t>
            </a:r>
            <a:endParaRPr lang="de-DE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D78C32-DAD6-401F-88A7-8C2465F43078}"/>
              </a:ext>
            </a:extLst>
          </p:cNvPr>
          <p:cNvSpPr txBox="1"/>
          <p:nvPr/>
        </p:nvSpPr>
        <p:spPr>
          <a:xfrm>
            <a:off x="2711624" y="2024844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Presentations</a:t>
            </a:r>
            <a:endParaRPr lang="de-DE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25191A-6FCC-4988-879C-622E37C43825}"/>
              </a:ext>
            </a:extLst>
          </p:cNvPr>
          <p:cNvSpPr txBox="1"/>
          <p:nvPr/>
        </p:nvSpPr>
        <p:spPr>
          <a:xfrm>
            <a:off x="2711624" y="31409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Presentations + discussion</a:t>
            </a:r>
            <a:endParaRPr lang="de-DE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8A2040-264D-4D86-B842-961DDEA9AFA7}"/>
              </a:ext>
            </a:extLst>
          </p:cNvPr>
          <p:cNvSpPr txBox="1"/>
          <p:nvPr/>
        </p:nvSpPr>
        <p:spPr>
          <a:xfrm>
            <a:off x="2711624" y="440138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Restaurant (optional)</a:t>
            </a:r>
            <a:endParaRPr lang="de-DE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CDADA5-D821-43AA-8A06-E73C061B591F}"/>
              </a:ext>
            </a:extLst>
          </p:cNvPr>
          <p:cNvSpPr txBox="1"/>
          <p:nvPr/>
        </p:nvSpPr>
        <p:spPr>
          <a:xfrm>
            <a:off x="5813844" y="2024207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Presentations</a:t>
            </a:r>
            <a:endParaRPr lang="de-DE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DBB4E1-3A7A-4E89-AD77-25BB90E83EF7}"/>
              </a:ext>
            </a:extLst>
          </p:cNvPr>
          <p:cNvSpPr txBox="1"/>
          <p:nvPr/>
        </p:nvSpPr>
        <p:spPr>
          <a:xfrm>
            <a:off x="5930147" y="3228945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Discussion</a:t>
            </a:r>
            <a:endParaRPr lang="de-DE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51FE0F-5159-436B-B069-CE6E3E50C139}"/>
              </a:ext>
            </a:extLst>
          </p:cNvPr>
          <p:cNvSpPr txBox="1"/>
          <p:nvPr/>
        </p:nvSpPr>
        <p:spPr>
          <a:xfrm>
            <a:off x="9372364" y="2035751"/>
            <a:ext cx="1395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Tutorials</a:t>
            </a:r>
            <a:endParaRPr lang="de-DE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E401C1-DF91-4144-AB3C-E140EEEC3F1C}"/>
              </a:ext>
            </a:extLst>
          </p:cNvPr>
          <p:cNvSpPr txBox="1"/>
          <p:nvPr/>
        </p:nvSpPr>
        <p:spPr>
          <a:xfrm>
            <a:off x="9192344" y="3140968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Tutorials, tour (optional)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155615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0D11F-1542-4668-B513-8CA911B87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schedule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67EA2-1DE5-4E87-9C22-1763B4701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926722"/>
            <a:ext cx="6336704" cy="5238582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https://indico.desy.de/event/39343/</a:t>
            </a:r>
            <a:r>
              <a:rPr lang="en-US" dirty="0"/>
              <a:t> </a:t>
            </a:r>
          </a:p>
          <a:p>
            <a:r>
              <a:rPr lang="en-US" dirty="0"/>
              <a:t>Presentations generally 30 mins (incl. discussion)</a:t>
            </a:r>
          </a:p>
          <a:p>
            <a:r>
              <a:rPr lang="en-US" dirty="0"/>
              <a:t>Mid-morning and afternoon coffee breaks</a:t>
            </a:r>
          </a:p>
          <a:p>
            <a:pPr lvl="1"/>
            <a:r>
              <a:rPr lang="en-US" dirty="0"/>
              <a:t>Coffee also available after lunch</a:t>
            </a:r>
          </a:p>
          <a:p>
            <a:r>
              <a:rPr lang="en-US" dirty="0"/>
              <a:t>Lunch at DESY canteen (self paid)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6F906C-6352-4178-85C9-3D1B7E0989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6060" y="764704"/>
            <a:ext cx="4068452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00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5A24D-8109-4C55-BEC5-A55B65B6B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Giving presentations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F19AE-2751-4994-AAF4-0C2BD32A4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upload slides to </a:t>
            </a:r>
            <a:r>
              <a:rPr lang="en-US" dirty="0" err="1"/>
              <a:t>Indico</a:t>
            </a:r>
            <a:r>
              <a:rPr lang="en-US" dirty="0"/>
              <a:t> or email to me if material can be shared</a:t>
            </a:r>
          </a:p>
          <a:p>
            <a:r>
              <a:rPr lang="en-US" dirty="0"/>
              <a:t>Remote participants present over Zoom</a:t>
            </a:r>
          </a:p>
          <a:p>
            <a:r>
              <a:rPr lang="en-US" dirty="0"/>
              <a:t>In-person – please upload slides, or transfer presentation to PC before session</a:t>
            </a:r>
          </a:p>
          <a:p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D6A1CF-6A13-4C60-8A85-29892D2DA9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767" y="2780928"/>
            <a:ext cx="6114613" cy="28978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A0FB0A-1328-447B-9D7B-5BE34C6988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6060" y="2492895"/>
            <a:ext cx="5288808" cy="360786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D0AA160-DB74-4C90-8CE9-FCD7159D9B0D}"/>
              </a:ext>
            </a:extLst>
          </p:cNvPr>
          <p:cNvSpPr/>
          <p:nvPr/>
        </p:nvSpPr>
        <p:spPr bwMode="auto">
          <a:xfrm>
            <a:off x="5727762" y="2636912"/>
            <a:ext cx="972108" cy="79208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DBDD4C-9BF0-42E9-B9A7-AD668B033269}"/>
              </a:ext>
            </a:extLst>
          </p:cNvPr>
          <p:cNvSpPr/>
          <p:nvPr/>
        </p:nvSpPr>
        <p:spPr bwMode="auto">
          <a:xfrm>
            <a:off x="10985130" y="5107061"/>
            <a:ext cx="972108" cy="79208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dirty="0">
              <a:ln>
                <a:solidFill>
                  <a:srgbClr val="FF0000"/>
                </a:solidFill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794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5A24D-8109-4C55-BEC5-A55B65B6B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 recordings</a:t>
            </a: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F19AE-2751-4994-AAF4-0C2BD32A4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permission, presentations will be recorded and put on HDF group </a:t>
            </a:r>
            <a:r>
              <a:rPr lang="en-US" dirty="0" err="1"/>
              <a:t>Youtube</a:t>
            </a:r>
            <a:r>
              <a:rPr lang="en-US" dirty="0"/>
              <a:t> channel</a:t>
            </a:r>
          </a:p>
          <a:p>
            <a:r>
              <a:rPr lang="en-US" dirty="0"/>
              <a:t>Upload only after signing consent form</a:t>
            </a:r>
          </a:p>
          <a:p>
            <a:endParaRPr lang="de-D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71E777-3957-4A4C-8E1F-727049DB96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" t="5376"/>
          <a:stretch/>
        </p:blipFill>
        <p:spPr>
          <a:xfrm>
            <a:off x="2207568" y="2060848"/>
            <a:ext cx="7128792" cy="418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80054"/>
      </p:ext>
    </p:extLst>
  </p:cSld>
  <p:clrMapOvr>
    <a:masterClrMapping/>
  </p:clrMapOvr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0</TotalTime>
  <Words>407</Words>
  <Application>Microsoft Office PowerPoint</Application>
  <PresentationFormat>Widescreen</PresentationFormat>
  <Paragraphs>70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Wingdings</vt:lpstr>
      <vt:lpstr>2_DESY_Vortrag_3-1</vt:lpstr>
      <vt:lpstr>2023 European HDF User Group (HUG) plugins and data compression summit</vt:lpstr>
      <vt:lpstr>2023 European HDF User Group (HUG) plugins and data compression summit</vt:lpstr>
      <vt:lpstr>Organising commitee</vt:lpstr>
      <vt:lpstr>Sponsorship – LEAPS-INNOV</vt:lpstr>
      <vt:lpstr>DESY</vt:lpstr>
      <vt:lpstr>Timetable at a glance</vt:lpstr>
      <vt:lpstr>Daily schedule</vt:lpstr>
      <vt:lpstr>Giving presentations</vt:lpstr>
      <vt:lpstr>Zoom recordings</vt:lpstr>
      <vt:lpstr>Today at 1800 - Restaurant Ola Lisboa (self paid)</vt:lpstr>
      <vt:lpstr>Departure for restaurant this evening</vt:lpstr>
      <vt:lpstr>DESY tour – Thursday at 1500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2023-09-18T15:33:44Z</dcterms:created>
  <dcterms:modified xsi:type="dcterms:W3CDTF">2023-09-18T15:53:55Z</dcterms:modified>
</cp:coreProperties>
</file>