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strictFirstAndLastChars="0" saveSubsetFonts="1" autoCompressPictures="0">
  <p:sldMasterIdLst>
    <p:sldMasterId id="2147483663" r:id="rId1"/>
  </p:sldMasterIdLst>
  <p:notesMasterIdLst>
    <p:notesMasterId r:id="rId35"/>
  </p:notesMasterIdLst>
  <p:handoutMasterIdLst>
    <p:handoutMasterId r:id="rId36"/>
  </p:handoutMasterIdLst>
  <p:sldIdLst>
    <p:sldId id="382" r:id="rId2"/>
    <p:sldId id="456" r:id="rId3"/>
    <p:sldId id="454" r:id="rId4"/>
    <p:sldId id="503" r:id="rId5"/>
    <p:sldId id="506" r:id="rId6"/>
    <p:sldId id="505" r:id="rId7"/>
    <p:sldId id="493" r:id="rId8"/>
    <p:sldId id="508" r:id="rId9"/>
    <p:sldId id="465" r:id="rId10"/>
    <p:sldId id="484" r:id="rId11"/>
    <p:sldId id="483" r:id="rId12"/>
    <p:sldId id="485" r:id="rId13"/>
    <p:sldId id="488" r:id="rId14"/>
    <p:sldId id="509" r:id="rId15"/>
    <p:sldId id="455" r:id="rId16"/>
    <p:sldId id="498" r:id="rId17"/>
    <p:sldId id="472" r:id="rId18"/>
    <p:sldId id="497" r:id="rId19"/>
    <p:sldId id="499" r:id="rId20"/>
    <p:sldId id="468" r:id="rId21"/>
    <p:sldId id="496" r:id="rId22"/>
    <p:sldId id="495" r:id="rId23"/>
    <p:sldId id="473" r:id="rId24"/>
    <p:sldId id="502" r:id="rId25"/>
    <p:sldId id="476" r:id="rId26"/>
    <p:sldId id="500" r:id="rId27"/>
    <p:sldId id="504" r:id="rId28"/>
    <p:sldId id="491" r:id="rId29"/>
    <p:sldId id="501" r:id="rId30"/>
    <p:sldId id="507" r:id="rId31"/>
    <p:sldId id="374" r:id="rId32"/>
    <p:sldId id="481" r:id="rId33"/>
    <p:sldId id="453" r:id="rId34"/>
  </p:sldIdLst>
  <p:sldSz cx="24384000" cy="13716000"/>
  <p:notesSz cx="6858000" cy="9144000"/>
  <p:defaultTextStyle>
    <a:defPPr>
      <a:defRPr lang="en-US"/>
    </a:defPPr>
    <a:lvl1pPr algn="l" defTabSz="825500" rtl="0" eaLnBrk="0" fontAlgn="base" hangingPunct="0">
      <a:spcBef>
        <a:spcPct val="0"/>
      </a:spcBef>
      <a:spcAft>
        <a:spcPct val="0"/>
      </a:spcAft>
      <a:defRPr sz="5000" kern="1200">
        <a:solidFill>
          <a:srgbClr val="000000"/>
        </a:solidFill>
        <a:latin typeface="Helvetica Light" pitchFamily="1" charset="0"/>
        <a:ea typeface="MS PGothic" panose="020B0600070205080204" pitchFamily="34" charset="-128"/>
        <a:cs typeface="+mn-cs"/>
        <a:sym typeface="Helvetica Light" pitchFamily="1" charset="0"/>
      </a:defRPr>
    </a:lvl1pPr>
    <a:lvl2pPr marL="457200" indent="-228600" algn="l" defTabSz="825500" rtl="0" eaLnBrk="0" fontAlgn="base" hangingPunct="0">
      <a:spcBef>
        <a:spcPct val="0"/>
      </a:spcBef>
      <a:spcAft>
        <a:spcPct val="0"/>
      </a:spcAft>
      <a:defRPr sz="5000" kern="1200">
        <a:solidFill>
          <a:srgbClr val="000000"/>
        </a:solidFill>
        <a:latin typeface="Helvetica Light" pitchFamily="1" charset="0"/>
        <a:ea typeface="MS PGothic" panose="020B0600070205080204" pitchFamily="34" charset="-128"/>
        <a:cs typeface="+mn-cs"/>
        <a:sym typeface="Helvetica Light" pitchFamily="1" charset="0"/>
      </a:defRPr>
    </a:lvl2pPr>
    <a:lvl3pPr marL="914400" indent="-457200" algn="l" defTabSz="825500" rtl="0" eaLnBrk="0" fontAlgn="base" hangingPunct="0">
      <a:spcBef>
        <a:spcPct val="0"/>
      </a:spcBef>
      <a:spcAft>
        <a:spcPct val="0"/>
      </a:spcAft>
      <a:defRPr sz="5000" kern="1200">
        <a:solidFill>
          <a:srgbClr val="000000"/>
        </a:solidFill>
        <a:latin typeface="Helvetica Light" pitchFamily="1" charset="0"/>
        <a:ea typeface="MS PGothic" panose="020B0600070205080204" pitchFamily="34" charset="-128"/>
        <a:cs typeface="+mn-cs"/>
        <a:sym typeface="Helvetica Light" pitchFamily="1" charset="0"/>
      </a:defRPr>
    </a:lvl3pPr>
    <a:lvl4pPr marL="1371600" indent="-685800" algn="l" defTabSz="825500" rtl="0" eaLnBrk="0" fontAlgn="base" hangingPunct="0">
      <a:spcBef>
        <a:spcPct val="0"/>
      </a:spcBef>
      <a:spcAft>
        <a:spcPct val="0"/>
      </a:spcAft>
      <a:defRPr sz="5000" kern="1200">
        <a:solidFill>
          <a:srgbClr val="000000"/>
        </a:solidFill>
        <a:latin typeface="Helvetica Light" pitchFamily="1" charset="0"/>
        <a:ea typeface="MS PGothic" panose="020B0600070205080204" pitchFamily="34" charset="-128"/>
        <a:cs typeface="+mn-cs"/>
        <a:sym typeface="Helvetica Light" pitchFamily="1" charset="0"/>
      </a:defRPr>
    </a:lvl4pPr>
    <a:lvl5pPr marL="1828800" indent="-914400" algn="l" defTabSz="825500" rtl="0" eaLnBrk="0" fontAlgn="base" hangingPunct="0">
      <a:spcBef>
        <a:spcPct val="0"/>
      </a:spcBef>
      <a:spcAft>
        <a:spcPct val="0"/>
      </a:spcAft>
      <a:defRPr sz="5000" kern="1200">
        <a:solidFill>
          <a:srgbClr val="000000"/>
        </a:solidFill>
        <a:latin typeface="Helvetica Light" pitchFamily="1" charset="0"/>
        <a:ea typeface="MS PGothic" panose="020B0600070205080204" pitchFamily="34" charset="-128"/>
        <a:cs typeface="+mn-cs"/>
        <a:sym typeface="Helvetica Light" pitchFamily="1" charset="0"/>
      </a:defRPr>
    </a:lvl5pPr>
    <a:lvl6pPr marL="2286000" algn="l" defTabSz="914400" rtl="0" eaLnBrk="1" latinLnBrk="0" hangingPunct="1">
      <a:defRPr sz="5000" kern="1200">
        <a:solidFill>
          <a:srgbClr val="000000"/>
        </a:solidFill>
        <a:latin typeface="Helvetica Light" pitchFamily="1" charset="0"/>
        <a:ea typeface="MS PGothic" panose="020B0600070205080204" pitchFamily="34" charset="-128"/>
        <a:cs typeface="+mn-cs"/>
        <a:sym typeface="Helvetica Light" pitchFamily="1" charset="0"/>
      </a:defRPr>
    </a:lvl6pPr>
    <a:lvl7pPr marL="2743200" algn="l" defTabSz="914400" rtl="0" eaLnBrk="1" latinLnBrk="0" hangingPunct="1">
      <a:defRPr sz="5000" kern="1200">
        <a:solidFill>
          <a:srgbClr val="000000"/>
        </a:solidFill>
        <a:latin typeface="Helvetica Light" pitchFamily="1" charset="0"/>
        <a:ea typeface="MS PGothic" panose="020B0600070205080204" pitchFamily="34" charset="-128"/>
        <a:cs typeface="+mn-cs"/>
        <a:sym typeface="Helvetica Light" pitchFamily="1" charset="0"/>
      </a:defRPr>
    </a:lvl7pPr>
    <a:lvl8pPr marL="3200400" algn="l" defTabSz="914400" rtl="0" eaLnBrk="1" latinLnBrk="0" hangingPunct="1">
      <a:defRPr sz="5000" kern="1200">
        <a:solidFill>
          <a:srgbClr val="000000"/>
        </a:solidFill>
        <a:latin typeface="Helvetica Light" pitchFamily="1" charset="0"/>
        <a:ea typeface="MS PGothic" panose="020B0600070205080204" pitchFamily="34" charset="-128"/>
        <a:cs typeface="+mn-cs"/>
        <a:sym typeface="Helvetica Light" pitchFamily="1" charset="0"/>
      </a:defRPr>
    </a:lvl8pPr>
    <a:lvl9pPr marL="3657600" algn="l" defTabSz="914400" rtl="0" eaLnBrk="1" latinLnBrk="0" hangingPunct="1">
      <a:defRPr sz="5000" kern="1200">
        <a:solidFill>
          <a:srgbClr val="000000"/>
        </a:solidFill>
        <a:latin typeface="Helvetica Light" pitchFamily="1" charset="0"/>
        <a:ea typeface="MS PGothic" panose="020B0600070205080204" pitchFamily="34" charset="-128"/>
        <a:cs typeface="+mn-cs"/>
        <a:sym typeface="Helvetica Light" pitchFamily="1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DE2402A-81AD-B913-8EC4-0EAB30B81A67}" name="Jo Eads" initials="JE" userId="S::mjeads@hdfgroup.org::505e9d5d-5f39-486d-ab08-27bdc06eb98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ndy Horton" initials="RH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4F86"/>
    <a:srgbClr val="52585F"/>
    <a:srgbClr val="70BF41"/>
    <a:srgbClr val="175DA1"/>
    <a:srgbClr val="95B1D6"/>
    <a:srgbClr val="008ABD"/>
    <a:srgbClr val="77AC3F"/>
    <a:srgbClr val="860101"/>
    <a:srgbClr val="FF410C"/>
    <a:srgbClr val="FFAC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58" autoAdjust="0"/>
    <p:restoredTop sz="88707" autoAdjust="0"/>
  </p:normalViewPr>
  <p:slideViewPr>
    <p:cSldViewPr>
      <p:cViewPr varScale="1">
        <p:scale>
          <a:sx n="56" d="100"/>
          <a:sy n="56" d="100"/>
        </p:scale>
        <p:origin x="928" y="208"/>
      </p:cViewPr>
      <p:guideLst>
        <p:guide orient="horz" pos="4320"/>
        <p:guide pos="76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2" d="100"/>
        <a:sy n="62" d="100"/>
      </p:scale>
      <p:origin x="0" y="-4878"/>
    </p:cViewPr>
  </p:sorterViewPr>
  <p:notesViewPr>
    <p:cSldViewPr>
      <p:cViewPr varScale="1">
        <p:scale>
          <a:sx n="62" d="100"/>
          <a:sy n="62" d="100"/>
        </p:scale>
        <p:origin x="3154" y="7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8/10/relationships/authors" Target="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0C8784-CC5D-BF49-8A7B-3275ED0042D5}" type="datetimeFigureOut">
              <a:rPr lang="en-US" smtClean="0"/>
              <a:t>9/19/23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553310-CC2C-F744-AAC3-553C17CDE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5187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" name="Rectangle 2"/>
          <p:cNvSpPr>
            <a:spLocks noGrp="1"/>
          </p:cNvSpPr>
          <p:nvPr>
            <p:ph type="body" sz="quarter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>
                <a:sym typeface="Helvetica Neue" charset="0"/>
              </a:rPr>
              <a:t>Click to edit Master text styles</a:t>
            </a:r>
          </a:p>
          <a:p>
            <a:pPr lvl="1"/>
            <a:r>
              <a:rPr lang="en-US" altLang="en-US" noProof="0">
                <a:sym typeface="Helvetica Neue" charset="0"/>
              </a:rPr>
              <a:t>Second level</a:t>
            </a:r>
          </a:p>
          <a:p>
            <a:pPr lvl="2"/>
            <a:r>
              <a:rPr lang="en-US" altLang="en-US" noProof="0">
                <a:sym typeface="Helvetica Neue" charset="0"/>
              </a:rPr>
              <a:t>Third level</a:t>
            </a:r>
          </a:p>
          <a:p>
            <a:pPr lvl="3"/>
            <a:r>
              <a:rPr lang="en-US" altLang="en-US" noProof="0">
                <a:sym typeface="Helvetica Neue" charset="0"/>
              </a:rPr>
              <a:t>Fourth level</a:t>
            </a:r>
          </a:p>
          <a:p>
            <a:pPr lvl="4"/>
            <a:r>
              <a:rPr lang="en-US" altLang="en-US" noProof="0">
                <a:sym typeface="Helvetica Neue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850232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lnSpc>
        <a:spcPct val="117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Helvetica Neue" charset="0"/>
        <a:ea typeface="MS PGothic" panose="020B0600070205080204" pitchFamily="34" charset="-128"/>
        <a:cs typeface="Helvetica Neue" charset="0"/>
        <a:sym typeface="Helvetica Neue" pitchFamily="1" charset="0"/>
      </a:defRPr>
    </a:lvl1pPr>
    <a:lvl2pPr indent="228600" algn="l" defTabSz="457200" rtl="0" eaLnBrk="0" fontAlgn="base" hangingPunct="0">
      <a:lnSpc>
        <a:spcPct val="117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pitchFamily="1" charset="0"/>
      </a:defRPr>
    </a:lvl2pPr>
    <a:lvl3pPr indent="457200" algn="l" defTabSz="457200" rtl="0" eaLnBrk="0" fontAlgn="base" hangingPunct="0">
      <a:lnSpc>
        <a:spcPct val="117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pitchFamily="1" charset="0"/>
      </a:defRPr>
    </a:lvl3pPr>
    <a:lvl4pPr indent="685800" algn="l" defTabSz="457200" rtl="0" eaLnBrk="0" fontAlgn="base" hangingPunct="0">
      <a:lnSpc>
        <a:spcPct val="117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pitchFamily="1" charset="0"/>
      </a:defRPr>
    </a:lvl4pPr>
    <a:lvl5pPr indent="914400" algn="l" defTabSz="457200" rtl="0" eaLnBrk="0" fontAlgn="base" hangingPunct="0">
      <a:lnSpc>
        <a:spcPct val="117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pitchFamily="1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dfgroup.org" TargetMode="External"/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Relationship Id="rId4" Type="http://schemas.openxmlformats.org/officeDocument/2006/relationships/hyperlink" Target="mailto:info@hdfgroup.org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0636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/>
                <a:ea typeface="MS PGothic"/>
                <a:cs typeface="Calibri"/>
              </a:rPr>
              <a:t>Briefly explain each of the free services that The HDF Group provides (table on the left) and where to get more information/access those services (</a:t>
            </a:r>
            <a:r>
              <a:rPr lang="en-US">
                <a:latin typeface="Calibri"/>
                <a:ea typeface="MS PGothic"/>
                <a:cs typeface="Calibri"/>
                <a:hlinkClick r:id="rId3"/>
              </a:rPr>
              <a:t>www.hdfgroup.org</a:t>
            </a:r>
            <a:r>
              <a:rPr lang="en-US">
                <a:latin typeface="Calibri"/>
                <a:ea typeface="MS PGothic"/>
                <a:cs typeface="Calibri"/>
              </a:rPr>
              <a:t>). Next, discuss how the activities/services listed in the table on the right help us to continue to support and provide the free services. If they have any questions they can send an email to </a:t>
            </a:r>
            <a:r>
              <a:rPr lang="en-US">
                <a:latin typeface="Calibri"/>
                <a:ea typeface="MS PGothic"/>
                <a:cs typeface="Calibri"/>
                <a:hlinkClick r:id="rId4"/>
              </a:rPr>
              <a:t>info@hdfgroup.org</a:t>
            </a:r>
            <a:r>
              <a:rPr lang="en-US">
                <a:latin typeface="Calibri"/>
                <a:ea typeface="MS PGothic"/>
                <a:cs typeface="Calibri"/>
              </a:rPr>
              <a:t>.   </a:t>
            </a:r>
            <a:endParaRPr lang="en-US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05620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8">
            <a:extLst>
              <a:ext uri="{FF2B5EF4-FFF2-40B4-BE49-F238E27FC236}">
                <a16:creationId xmlns:a16="http://schemas.microsoft.com/office/drawing/2014/main" id="{3021390C-9F69-489B-91B7-4354E7D1E93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689100" y="1347788"/>
            <a:ext cx="17056100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>
                <a:sym typeface="Helvetica Light" pitchFamily="1" charset="0"/>
              </a:rPr>
              <a:t>Click to edit Master title style</a:t>
            </a:r>
          </a:p>
        </p:txBody>
      </p:sp>
      <p:sp>
        <p:nvSpPr>
          <p:cNvPr id="18" name="Rectangle 3">
            <a:extLst>
              <a:ext uri="{FF2B5EF4-FFF2-40B4-BE49-F238E27FC236}">
                <a16:creationId xmlns:a16="http://schemas.microsoft.com/office/drawing/2014/main" id="{05770CC2-CF8C-4994-A2CF-0ACEBC6933B8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1689100" y="3276600"/>
            <a:ext cx="21005800" cy="916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>
                <a:sym typeface="Helvetica Light" pitchFamily="1" charset="0"/>
              </a:rPr>
              <a:t>Click to edit Master text styles</a:t>
            </a:r>
          </a:p>
          <a:p>
            <a:pPr lvl="1"/>
            <a:r>
              <a:rPr lang="en-US" altLang="en-US" dirty="0">
                <a:sym typeface="Helvetica Light" pitchFamily="1" charset="0"/>
              </a:rPr>
              <a:t>Second level</a:t>
            </a:r>
          </a:p>
          <a:p>
            <a:pPr lvl="2"/>
            <a:r>
              <a:rPr lang="en-US" altLang="en-US" dirty="0">
                <a:sym typeface="Helvetica Light" pitchFamily="1" charset="0"/>
              </a:rPr>
              <a:t>Third level</a:t>
            </a:r>
          </a:p>
          <a:p>
            <a:pPr lvl="3"/>
            <a:r>
              <a:rPr lang="en-US" altLang="en-US" dirty="0">
                <a:sym typeface="Helvetica Light" pitchFamily="1" charset="0"/>
              </a:rPr>
              <a:t>Fourth level</a:t>
            </a:r>
          </a:p>
          <a:p>
            <a:pPr lvl="4"/>
            <a:r>
              <a:rPr lang="en-US" altLang="en-US" dirty="0">
                <a:sym typeface="Helvetica Light" pitchFamily="1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2432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knowledgements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8">
            <a:extLst>
              <a:ext uri="{FF2B5EF4-FFF2-40B4-BE49-F238E27FC236}">
                <a16:creationId xmlns:a16="http://schemas.microsoft.com/office/drawing/2014/main" id="{3021390C-9F69-489B-91B7-4354E7D1E93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689100" y="1347788"/>
            <a:ext cx="17056100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lvl="0"/>
            <a:endParaRPr lang="en-US" altLang="en-US" dirty="0">
              <a:sym typeface="Helvetica Light" pitchFamily="1" charset="0"/>
            </a:endParaRPr>
          </a:p>
        </p:txBody>
      </p:sp>
      <p:sp>
        <p:nvSpPr>
          <p:cNvPr id="18" name="Rectangle 3">
            <a:extLst>
              <a:ext uri="{FF2B5EF4-FFF2-40B4-BE49-F238E27FC236}">
                <a16:creationId xmlns:a16="http://schemas.microsoft.com/office/drawing/2014/main" id="{05770CC2-CF8C-4994-A2CF-0ACEBC6933B8}"/>
              </a:ext>
            </a:extLst>
          </p:cNvPr>
          <p:cNvSpPr>
            <a:spLocks noGrp="1"/>
          </p:cNvSpPr>
          <p:nvPr>
            <p:ph idx="1" hasCustomPrompt="1"/>
          </p:nvPr>
        </p:nvSpPr>
        <p:spPr bwMode="auto">
          <a:xfrm>
            <a:off x="1689100" y="3276600"/>
            <a:ext cx="210058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altLang="en-US" dirty="0">
                <a:sym typeface="Helvetica Light" pitchFamily="1" charset="0"/>
              </a:rPr>
              <a:t>Acknowledgement - Please talk to Jo to get appropriate language for your project!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B0FC38-6794-44C2-96BE-DA83F9B7209C}"/>
              </a:ext>
            </a:extLst>
          </p:cNvPr>
          <p:cNvSpPr>
            <a:spLocks noGrp="1"/>
          </p:cNvSpPr>
          <p:nvPr>
            <p:ph idx="10" hasCustomPrompt="1"/>
          </p:nvPr>
        </p:nvSpPr>
        <p:spPr bwMode="auto">
          <a:xfrm>
            <a:off x="1689100" y="8001000"/>
            <a:ext cx="210058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>
            <a:lvl1pPr marL="0" indent="0">
              <a:buFontTx/>
              <a:buNone/>
              <a:defRPr sz="2400"/>
            </a:lvl1pPr>
          </a:lstStyle>
          <a:p>
            <a:pPr lvl="0"/>
            <a:r>
              <a:rPr lang="en-US" altLang="en-US" dirty="0">
                <a:sym typeface="Helvetica Light" pitchFamily="1" charset="0"/>
              </a:rPr>
              <a:t>Fine print can go here. </a:t>
            </a:r>
          </a:p>
        </p:txBody>
      </p:sp>
    </p:spTree>
    <p:extLst>
      <p:ext uri="{BB962C8B-B14F-4D97-AF65-F5344CB8AC3E}">
        <p14:creationId xmlns:p14="http://schemas.microsoft.com/office/powerpoint/2010/main" val="12404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5075" y="1967163"/>
            <a:ext cx="8464045" cy="15666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7" name="Picture 6" descr="pasted-image.pdf"/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270625"/>
            <a:ext cx="24079200" cy="302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1235075" y="3962400"/>
            <a:ext cx="8464550" cy="914400"/>
          </a:xfr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3000" b="0"/>
            </a:lvl1pPr>
          </a:lstStyle>
          <a:p>
            <a:pPr lvl="0"/>
            <a:r>
              <a:rPr lang="vi-VN" dirty="0"/>
              <a:t>Presentation date</a:t>
            </a:r>
            <a:endParaRPr lang="en-US" dirty="0"/>
          </a:p>
        </p:txBody>
      </p:sp>
      <p:sp>
        <p:nvSpPr>
          <p:cNvPr id="18" name="Line 2"/>
          <p:cNvSpPr>
            <a:spLocks noChangeShapeType="1"/>
          </p:cNvSpPr>
          <p:nvPr userDrawn="1"/>
        </p:nvSpPr>
        <p:spPr bwMode="auto">
          <a:xfrm flipV="1">
            <a:off x="304800" y="6096000"/>
            <a:ext cx="23926800" cy="98425"/>
          </a:xfrm>
          <a:prstGeom prst="line">
            <a:avLst/>
          </a:prstGeom>
          <a:noFill/>
          <a:ln w="50800">
            <a:solidFill>
              <a:srgbClr val="00245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50800" tIns="50800" rIns="50800" bIns="50800" anchor="ctr"/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84D679B-40E5-824E-98CA-A21074C3B69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00150" y="10345615"/>
            <a:ext cx="4782193" cy="2125419"/>
          </a:xfrm>
          <a:prstGeom prst="rect">
            <a:avLst/>
          </a:prstGeom>
          <a:ln>
            <a:noFill/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DAF2C4E-4A21-4062-B974-4E4A89463271}"/>
              </a:ext>
            </a:extLst>
          </p:cNvPr>
          <p:cNvSpPr>
            <a:spLocks/>
          </p:cNvSpPr>
          <p:nvPr userDrawn="1"/>
        </p:nvSpPr>
        <p:spPr bwMode="auto">
          <a:xfrm>
            <a:off x="1" y="0"/>
            <a:ext cx="304800" cy="13716000"/>
          </a:xfrm>
          <a:prstGeom prst="rect">
            <a:avLst/>
          </a:prstGeom>
          <a:solidFill>
            <a:srgbClr val="70BF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/>
          <a:p>
            <a:pPr algn="ctr" eaLnBrk="1"/>
            <a:endParaRPr lang="en-US" altLang="en-US" sz="3200">
              <a:solidFill>
                <a:srgbClr val="FFFFFF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921E46B-01AB-40FE-A445-F63F36A55824}"/>
              </a:ext>
            </a:extLst>
          </p:cNvPr>
          <p:cNvSpPr>
            <a:spLocks/>
          </p:cNvSpPr>
          <p:nvPr userDrawn="1"/>
        </p:nvSpPr>
        <p:spPr bwMode="auto">
          <a:xfrm>
            <a:off x="24079200" y="0"/>
            <a:ext cx="304800" cy="13716000"/>
          </a:xfrm>
          <a:prstGeom prst="rect">
            <a:avLst/>
          </a:prstGeom>
          <a:solidFill>
            <a:srgbClr val="70BF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800" tIns="50800" rIns="50800" bIns="50800" anchor="ctr"/>
          <a:lstStyle/>
          <a:p>
            <a:pPr algn="ctr" eaLnBrk="1"/>
            <a:endParaRPr lang="en-US" altLang="en-US" sz="3200">
              <a:solidFill>
                <a:srgbClr val="FFFFFF"/>
              </a:solidFill>
            </a:endParaRPr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D7234265-67FA-48A5-9663-5B55C3A46D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169383" y="11357737"/>
            <a:ext cx="8464550" cy="914400"/>
          </a:xfrm>
        </p:spPr>
        <p:txBody>
          <a:bodyPr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4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vi-VN" dirty="0"/>
              <a:t>Presentation 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212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ivider-Light">
    <p:bg>
      <p:bgPr>
        <a:solidFill>
          <a:srgbClr val="154F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2692" y="6076122"/>
            <a:ext cx="21031200" cy="1152525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rgbClr val="70BF41"/>
                </a:solidFill>
              </a:defRPr>
            </a:lvl1pPr>
          </a:lstStyle>
          <a:p>
            <a:r>
              <a:rPr lang="vi-VN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52814" y="7248525"/>
            <a:ext cx="21031200" cy="90487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vi-VN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4022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-Dark">
    <p:bg>
      <p:bgPr>
        <a:solidFill>
          <a:srgbClr val="0023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672692" y="6076122"/>
            <a:ext cx="21031200" cy="1152525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rgbClr val="70BF41"/>
                </a:solidFill>
              </a:defRPr>
            </a:lvl1pPr>
          </a:lstStyle>
          <a:p>
            <a:r>
              <a:rPr lang="vi-VN" dirty="0"/>
              <a:t>Click to edit Master title style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1652814" y="7248525"/>
            <a:ext cx="21031200" cy="90487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vi-VN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6626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bg>
      <p:bgPr>
        <a:solidFill>
          <a:srgbClr val="154F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72692" y="6076122"/>
            <a:ext cx="21031200" cy="1152525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rgbClr val="70BF41"/>
                </a:solidFill>
              </a:defRPr>
            </a:lvl1pPr>
          </a:lstStyle>
          <a:p>
            <a:r>
              <a:rPr lang="en-US" dirty="0"/>
              <a:t>Type Thank you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652814" y="7248525"/>
            <a:ext cx="21031200" cy="90487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dirty="0"/>
              <a:t>Maybe Questions and Comments</a:t>
            </a:r>
            <a:endParaRPr lang="vi-VN" dirty="0"/>
          </a:p>
        </p:txBody>
      </p:sp>
      <p:pic>
        <p:nvPicPr>
          <p:cNvPr id="6" name="Picture 5" descr="pasted-image.pdf">
            <a:extLst>
              <a:ext uri="{FF2B5EF4-FFF2-40B4-BE49-F238E27FC236}">
                <a16:creationId xmlns:a16="http://schemas.microsoft.com/office/drawing/2014/main" id="{C15AB84C-9267-4737-BD7C-736EAF6825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93400"/>
            <a:ext cx="24384000" cy="302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B31C7C6C-9273-4130-A4DE-878AFE80415C}"/>
              </a:ext>
            </a:extLst>
          </p:cNvPr>
          <p:cNvSpPr>
            <a:spLocks/>
          </p:cNvSpPr>
          <p:nvPr userDrawn="1"/>
        </p:nvSpPr>
        <p:spPr bwMode="auto">
          <a:xfrm>
            <a:off x="6212681" y="12649200"/>
            <a:ext cx="11958638" cy="406400"/>
          </a:xfrm>
          <a:prstGeom prst="rect">
            <a:avLst/>
          </a:prstGeom>
          <a:noFill/>
          <a:ln>
            <a:noFill/>
          </a:ln>
        </p:spPr>
        <p:txBody>
          <a:bodyPr lIns="50800" tIns="50800" rIns="50800" bIns="50800" anchor="ctr">
            <a:spAutoFit/>
          </a:bodyPr>
          <a:lstStyle>
            <a:lvl1pPr defTabSz="457200">
              <a:defRPr sz="5000">
                <a:solidFill>
                  <a:srgbClr val="000000"/>
                </a:solidFill>
                <a:latin typeface="Helvetica Light" pitchFamily="1" charset="0"/>
                <a:ea typeface="MS PGothic" panose="020B0600070205080204" pitchFamily="34" charset="-128"/>
                <a:sym typeface="Helvetica Light" pitchFamily="1" charset="0"/>
              </a:defRPr>
            </a:lvl1pPr>
            <a:lvl2pPr defTabSz="457200">
              <a:defRPr sz="5000">
                <a:solidFill>
                  <a:srgbClr val="000000"/>
                </a:solidFill>
                <a:latin typeface="Helvetica Light" pitchFamily="1" charset="0"/>
                <a:ea typeface="MS PGothic" panose="020B0600070205080204" pitchFamily="34" charset="-128"/>
                <a:sym typeface="Helvetica Light" pitchFamily="1" charset="0"/>
              </a:defRPr>
            </a:lvl2pPr>
            <a:lvl3pPr defTabSz="457200">
              <a:defRPr sz="5000">
                <a:solidFill>
                  <a:srgbClr val="000000"/>
                </a:solidFill>
                <a:latin typeface="Helvetica Light" pitchFamily="1" charset="0"/>
                <a:ea typeface="MS PGothic" panose="020B0600070205080204" pitchFamily="34" charset="-128"/>
                <a:sym typeface="Helvetica Light" pitchFamily="1" charset="0"/>
              </a:defRPr>
            </a:lvl3pPr>
            <a:lvl4pPr defTabSz="457200">
              <a:defRPr sz="5000">
                <a:solidFill>
                  <a:srgbClr val="000000"/>
                </a:solidFill>
                <a:latin typeface="Helvetica Light" pitchFamily="1" charset="0"/>
                <a:ea typeface="MS PGothic" panose="020B0600070205080204" pitchFamily="34" charset="-128"/>
                <a:sym typeface="Helvetica Light" pitchFamily="1" charset="0"/>
              </a:defRPr>
            </a:lvl4pPr>
            <a:lvl5pPr defTabSz="457200">
              <a:defRPr sz="5000">
                <a:solidFill>
                  <a:srgbClr val="000000"/>
                </a:solidFill>
                <a:latin typeface="Helvetica Light" pitchFamily="1" charset="0"/>
                <a:ea typeface="MS PGothic" panose="020B0600070205080204" pitchFamily="34" charset="-128"/>
                <a:sym typeface="Helvetica Light" pitchFamily="1" charset="0"/>
              </a:defRPr>
            </a:lvl5pPr>
            <a:lvl6pPr indent="-914400" defTabSz="4572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pitchFamily="1" charset="0"/>
                <a:ea typeface="MS PGothic" panose="020B0600070205080204" pitchFamily="34" charset="-128"/>
                <a:sym typeface="Helvetica Light" pitchFamily="1" charset="0"/>
              </a:defRPr>
            </a:lvl6pPr>
            <a:lvl7pPr indent="-914400" defTabSz="4572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pitchFamily="1" charset="0"/>
                <a:ea typeface="MS PGothic" panose="020B0600070205080204" pitchFamily="34" charset="-128"/>
                <a:sym typeface="Helvetica Light" pitchFamily="1" charset="0"/>
              </a:defRPr>
            </a:lvl7pPr>
            <a:lvl8pPr indent="-914400" defTabSz="4572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pitchFamily="1" charset="0"/>
                <a:ea typeface="MS PGothic" panose="020B0600070205080204" pitchFamily="34" charset="-128"/>
                <a:sym typeface="Helvetica Light" pitchFamily="1" charset="0"/>
              </a:defRPr>
            </a:lvl8pPr>
            <a:lvl9pPr indent="-914400" defTabSz="4572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pitchFamily="1" charset="0"/>
                <a:ea typeface="MS PGothic" panose="020B0600070205080204" pitchFamily="34" charset="-128"/>
                <a:sym typeface="Helvetica Light" pitchFamily="1" charset="0"/>
              </a:defRPr>
            </a:lvl9pPr>
          </a:lstStyle>
          <a:p>
            <a:pPr algn="ctr" eaLnBrk="1"/>
            <a:r>
              <a:rPr lang="en-US" altLang="en-US" sz="2000" dirty="0">
                <a:solidFill>
                  <a:srgbClr val="95B1D6"/>
                </a:solidFill>
                <a:latin typeface="Helvetica" panose="020B0604020202020204" pitchFamily="34" charset="0"/>
                <a:sym typeface="Helvetica" panose="020B0604020202020204" pitchFamily="34" charset="0"/>
              </a:rPr>
              <a:t>Proprietary and Confidential. © 2016, The HDF Group.</a:t>
            </a:r>
          </a:p>
        </p:txBody>
      </p:sp>
    </p:spTree>
    <p:extLst>
      <p:ext uri="{BB962C8B-B14F-4D97-AF65-F5344CB8AC3E}">
        <p14:creationId xmlns:p14="http://schemas.microsoft.com/office/powerpoint/2010/main" val="4026311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 bwMode="auto">
          <a:xfrm>
            <a:off x="1689100" y="1347788"/>
            <a:ext cx="17056100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>
                <a:sym typeface="Helvetica Light" pitchFamily="1" charset="0"/>
              </a:rPr>
              <a:t>Click to edit Master title style</a:t>
            </a:r>
          </a:p>
        </p:txBody>
      </p:sp>
      <p:sp>
        <p:nvSpPr>
          <p:cNvPr id="10" name="Rectangle 3"/>
          <p:cNvSpPr>
            <a:spLocks noGrp="1"/>
          </p:cNvSpPr>
          <p:nvPr>
            <p:ph type="body" idx="1"/>
          </p:nvPr>
        </p:nvSpPr>
        <p:spPr bwMode="auto">
          <a:xfrm>
            <a:off x="1689100" y="3276600"/>
            <a:ext cx="21005800" cy="916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>
                <a:sym typeface="Helvetica Light" pitchFamily="1" charset="0"/>
              </a:rPr>
              <a:t>Click to edit Master text styles</a:t>
            </a:r>
          </a:p>
          <a:p>
            <a:pPr lvl="1"/>
            <a:r>
              <a:rPr lang="en-US" altLang="en-US" dirty="0">
                <a:sym typeface="Helvetica Light" pitchFamily="1" charset="0"/>
              </a:rPr>
              <a:t>Second level</a:t>
            </a:r>
          </a:p>
          <a:p>
            <a:pPr lvl="2"/>
            <a:r>
              <a:rPr lang="en-US" altLang="en-US" dirty="0">
                <a:sym typeface="Helvetica Light" pitchFamily="1" charset="0"/>
              </a:rPr>
              <a:t>Third level</a:t>
            </a:r>
          </a:p>
          <a:p>
            <a:pPr lvl="3"/>
            <a:r>
              <a:rPr lang="en-US" altLang="en-US" dirty="0">
                <a:sym typeface="Helvetica Light" pitchFamily="1" charset="0"/>
              </a:rPr>
              <a:t>Fourth level</a:t>
            </a:r>
          </a:p>
          <a:p>
            <a:pPr lvl="4"/>
            <a:r>
              <a:rPr lang="en-US" altLang="en-US" dirty="0">
                <a:sym typeface="Helvetica Light" pitchFamily="1" charset="0"/>
              </a:rPr>
              <a:t>Fifth level</a:t>
            </a:r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E9CE58E4-190D-4D9B-B107-E0B40837F63C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9997360" y="928588"/>
            <a:ext cx="3522317" cy="156547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905E218-69D3-4295-A00E-CB8BFED386AF}"/>
              </a:ext>
            </a:extLst>
          </p:cNvPr>
          <p:cNvSpPr/>
          <p:nvPr userDrawn="1"/>
        </p:nvSpPr>
        <p:spPr>
          <a:xfrm>
            <a:off x="598899" y="12851110"/>
            <a:ext cx="6848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25EEBFCD-CF01-4BD7-BBAA-04F4E7F7A502}" type="slidenum">
              <a:rPr lang="en-US" sz="32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‹#›</a:t>
            </a:fld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199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6" r:id="rId2"/>
    <p:sldLayoutId id="2147483678" r:id="rId3"/>
    <p:sldLayoutId id="2147483651" r:id="rId4"/>
    <p:sldLayoutId id="2147483649" r:id="rId5"/>
    <p:sldLayoutId id="2147483684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b="1" kern="1200">
          <a:solidFill>
            <a:srgbClr val="154F86"/>
          </a:solidFill>
          <a:latin typeface="Helvetica" charset="0"/>
          <a:ea typeface="Helvetica" charset="0"/>
          <a:cs typeface="Helvetica" charset="0"/>
        </a:defRPr>
      </a:lvl1pPr>
    </p:titleStyle>
    <p:bodyStyle>
      <a:lvl1pPr marL="463550" indent="-46355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tabLst/>
        <a:defRPr sz="5000" b="0" kern="1200">
          <a:solidFill>
            <a:srgbClr val="52585F"/>
          </a:solidFill>
          <a:latin typeface="Helvetica" charset="0"/>
          <a:ea typeface="Helvetica" charset="0"/>
          <a:cs typeface="Helvetica" charset="0"/>
        </a:defRPr>
      </a:lvl1pPr>
      <a:lvl2pPr marL="914400" indent="-46355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tabLst/>
        <a:defRPr sz="4000" b="0" kern="1200">
          <a:solidFill>
            <a:srgbClr val="52585F"/>
          </a:solidFill>
          <a:latin typeface="Helvetica" charset="0"/>
          <a:ea typeface="Helvetica" charset="0"/>
          <a:cs typeface="Helvetica" charset="0"/>
        </a:defRPr>
      </a:lvl2pPr>
      <a:lvl3pPr marL="1377950" indent="-46355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tabLst/>
        <a:defRPr sz="3600" b="0" kern="1200">
          <a:solidFill>
            <a:srgbClr val="52585F"/>
          </a:solidFill>
          <a:latin typeface="Helvetica" charset="0"/>
          <a:ea typeface="Helvetica" charset="0"/>
          <a:cs typeface="Helvetica" charset="0"/>
        </a:defRPr>
      </a:lvl3pPr>
      <a:lvl4pPr marL="1828800" indent="-46355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tabLst/>
        <a:defRPr sz="3200" b="0" kern="1200">
          <a:solidFill>
            <a:srgbClr val="52585F"/>
          </a:solidFill>
          <a:latin typeface="Helvetica" charset="0"/>
          <a:ea typeface="Helvetica" charset="0"/>
          <a:cs typeface="Helvetica" charset="0"/>
        </a:defRPr>
      </a:lvl4pPr>
      <a:lvl5pPr marL="2292350" indent="-46355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tabLst/>
        <a:defRPr sz="2400" b="0" kern="1200">
          <a:solidFill>
            <a:srgbClr val="52585F"/>
          </a:solidFill>
          <a:latin typeface="Helvetica" charset="0"/>
          <a:ea typeface="Helvetica" charset="0"/>
          <a:cs typeface="Helvetica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HDFGroup/hdf5_plugins" TargetMode="Externa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portal.hdfgroup.org/display/support/Registered+Filter+Plugins" TargetMode="External"/><Relationship Id="rId2" Type="http://schemas.openxmlformats.org/officeDocument/2006/relationships/hyperlink" Target="mailto:help@hdfgroup.org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Weissman_score" TargetMode="Externa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sc23.supercomputing.org/attend/schedule/" TargetMode="Externa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hdfgroup.or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hdfgroup.org/donate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5FC722-1AE3-4D57-BABB-6EEA8C629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5075" y="1967163"/>
            <a:ext cx="12557125" cy="1566612"/>
          </a:xfrm>
        </p:spPr>
        <p:txBody>
          <a:bodyPr/>
          <a:lstStyle/>
          <a:p>
            <a:r>
              <a:rPr lang="en-US" dirty="0"/>
              <a:t>Plugin Community Building</a:t>
            </a:r>
            <a:br>
              <a:rPr lang="en-US" dirty="0"/>
            </a:br>
            <a:r>
              <a:rPr lang="en-US" dirty="0"/>
              <a:t>European HUG 23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3062308-CCD0-4368-BCB1-94C3FC5EB2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35075" y="3962400"/>
            <a:ext cx="8464550" cy="1566612"/>
          </a:xfrm>
        </p:spPr>
        <p:txBody>
          <a:bodyPr/>
          <a:lstStyle/>
          <a:p>
            <a:r>
              <a:rPr lang="en-US" dirty="0" err="1"/>
              <a:t>Deutsches</a:t>
            </a:r>
            <a:r>
              <a:rPr lang="en-US" dirty="0"/>
              <a:t> </a:t>
            </a:r>
            <a:r>
              <a:rPr lang="en-US" dirty="0" err="1"/>
              <a:t>Elektronen</a:t>
            </a:r>
            <a:r>
              <a:rPr lang="en-US" dirty="0"/>
              <a:t>-Synchrotron DESY</a:t>
            </a:r>
          </a:p>
          <a:p>
            <a:r>
              <a:rPr lang="en-US" dirty="0"/>
              <a:t>Hamburg, Germany</a:t>
            </a:r>
          </a:p>
          <a:p>
            <a:r>
              <a:rPr lang="en-US" dirty="0"/>
              <a:t>19 September, 2023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4F0C24-47A6-4F36-AAEA-FD789B3471B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Dana Robinson</a:t>
            </a:r>
          </a:p>
          <a:p>
            <a:r>
              <a:rPr lang="en-US" dirty="0"/>
              <a:t>Director of Software Engineering</a:t>
            </a:r>
          </a:p>
          <a:p>
            <a:r>
              <a:rPr lang="en-US" dirty="0"/>
              <a:t>The HDF Group</a:t>
            </a:r>
          </a:p>
        </p:txBody>
      </p:sp>
    </p:spTree>
    <p:extLst>
      <p:ext uri="{BB962C8B-B14F-4D97-AF65-F5344CB8AC3E}">
        <p14:creationId xmlns:p14="http://schemas.microsoft.com/office/powerpoint/2010/main" val="3705622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DE7261-DF0C-4790-BB71-8BC6E3179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H5PL API Calls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39540A-BD0D-439E-8FA0-5A8DD21A18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9100" y="3429000"/>
            <a:ext cx="21005800" cy="8534400"/>
          </a:xfrm>
        </p:spPr>
        <p:txBody>
          <a:bodyPr/>
          <a:lstStyle/>
          <a:p>
            <a:r>
              <a:rPr lang="en-US" dirty="0"/>
              <a:t>Several calls allow you to manipulate the plugin paths</a:t>
            </a:r>
          </a:p>
          <a:p>
            <a:endParaRPr lang="en-US" dirty="0"/>
          </a:p>
          <a:p>
            <a:r>
              <a:rPr lang="en-US" dirty="0"/>
              <a:t>H5PLappend</a:t>
            </a:r>
          </a:p>
          <a:p>
            <a:r>
              <a:rPr lang="en-US" dirty="0"/>
              <a:t>H5PLprepend</a:t>
            </a:r>
          </a:p>
          <a:p>
            <a:r>
              <a:rPr lang="en-US" dirty="0"/>
              <a:t>H5PLreplace</a:t>
            </a:r>
          </a:p>
          <a:p>
            <a:r>
              <a:rPr lang="en-US" dirty="0"/>
              <a:t>H5PLinsert</a:t>
            </a:r>
          </a:p>
          <a:p>
            <a:r>
              <a:rPr lang="en-US" dirty="0"/>
              <a:t>H5PLremove</a:t>
            </a:r>
          </a:p>
          <a:p>
            <a:r>
              <a:rPr lang="en-US" dirty="0"/>
              <a:t>H5PLget</a:t>
            </a:r>
          </a:p>
          <a:p>
            <a:r>
              <a:rPr lang="en-US" dirty="0"/>
              <a:t>H5PLsize</a:t>
            </a:r>
          </a:p>
        </p:txBody>
      </p:sp>
    </p:spTree>
    <p:extLst>
      <p:ext uri="{BB962C8B-B14F-4D97-AF65-F5344CB8AC3E}">
        <p14:creationId xmlns:p14="http://schemas.microsoft.com/office/powerpoint/2010/main" val="27453162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DE7261-DF0C-4790-BB71-8BC6E3179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a Filter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39540A-BD0D-439E-8FA0-5A8DD21A18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9100" y="3429000"/>
            <a:ext cx="21005800" cy="8534400"/>
          </a:xfrm>
        </p:spPr>
        <p:txBody>
          <a:bodyPr/>
          <a:lstStyle/>
          <a:p>
            <a:r>
              <a:rPr lang="en-US" dirty="0"/>
              <a:t>Include H5PLextern.h and H5Zdevelop.h</a:t>
            </a:r>
          </a:p>
          <a:p>
            <a:endParaRPr lang="en-US" dirty="0"/>
          </a:p>
          <a:p>
            <a:r>
              <a:rPr lang="en-US" dirty="0"/>
              <a:t>Implement H5PLget_plugin_type() and H5PLget_plugin_info()</a:t>
            </a:r>
          </a:p>
          <a:p>
            <a:endParaRPr lang="en-US" dirty="0"/>
          </a:p>
          <a:p>
            <a:r>
              <a:rPr lang="en-US" dirty="0"/>
              <a:t>Fill out the H5Z_class2_t struct</a:t>
            </a:r>
          </a:p>
          <a:p>
            <a:endParaRPr lang="en-US" dirty="0"/>
          </a:p>
          <a:p>
            <a:r>
              <a:rPr lang="en-US" dirty="0"/>
              <a:t>Implement the filter function and some supporting things</a:t>
            </a:r>
          </a:p>
        </p:txBody>
      </p:sp>
    </p:spTree>
    <p:extLst>
      <p:ext uri="{BB962C8B-B14F-4D97-AF65-F5344CB8AC3E}">
        <p14:creationId xmlns:p14="http://schemas.microsoft.com/office/powerpoint/2010/main" val="5073406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DE7261-DF0C-4790-BB71-8BC6E3179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Aside: The Memory Issue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39540A-BD0D-439E-8FA0-5A8DD21A18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9100" y="3429000"/>
            <a:ext cx="21005800" cy="8534400"/>
          </a:xfrm>
        </p:spPr>
        <p:txBody>
          <a:bodyPr/>
          <a:lstStyle/>
          <a:p>
            <a:r>
              <a:rPr lang="en-US" dirty="0"/>
              <a:t>Filters can reallocate memory</a:t>
            </a:r>
          </a:p>
          <a:p>
            <a:pPr lvl="1"/>
            <a:endParaRPr lang="en-US" dirty="0"/>
          </a:p>
          <a:p>
            <a:r>
              <a:rPr lang="en-US" dirty="0"/>
              <a:t>If a filter uses a different memory allocator than the library, this will cause problems</a:t>
            </a:r>
          </a:p>
          <a:p>
            <a:pPr lvl="1"/>
            <a:r>
              <a:rPr lang="en-US" dirty="0"/>
              <a:t>Filter can't free/</a:t>
            </a:r>
            <a:r>
              <a:rPr lang="en-US" dirty="0" err="1"/>
              <a:t>realloc</a:t>
            </a:r>
            <a:r>
              <a:rPr lang="en-US" dirty="0"/>
              <a:t> library memory</a:t>
            </a:r>
          </a:p>
          <a:p>
            <a:pPr lvl="1"/>
            <a:r>
              <a:rPr lang="en-US" dirty="0"/>
              <a:t>Library can't free/</a:t>
            </a:r>
            <a:r>
              <a:rPr lang="en-US" dirty="0" err="1"/>
              <a:t>realloc</a:t>
            </a:r>
            <a:r>
              <a:rPr lang="en-US" dirty="0"/>
              <a:t> filter memory</a:t>
            </a:r>
          </a:p>
          <a:p>
            <a:pPr lvl="1"/>
            <a:endParaRPr lang="en-US" dirty="0"/>
          </a:p>
          <a:p>
            <a:r>
              <a:rPr lang="en-US" dirty="0"/>
              <a:t>Was a huge problem when we had the memory sanity checks turned on due to canaries being clobbered</a:t>
            </a:r>
          </a:p>
          <a:p>
            <a:endParaRPr lang="en-US" dirty="0"/>
          </a:p>
          <a:p>
            <a:r>
              <a:rPr lang="en-US" dirty="0"/>
              <a:t>Can also be a problem on Windows when using different CRTs (e.g. Debug vs Release)</a:t>
            </a:r>
          </a:p>
        </p:txBody>
      </p:sp>
    </p:spTree>
    <p:extLst>
      <p:ext uri="{BB962C8B-B14F-4D97-AF65-F5344CB8AC3E}">
        <p14:creationId xmlns:p14="http://schemas.microsoft.com/office/powerpoint/2010/main" val="22729722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DE7261-DF0C-4790-BB71-8BC6E3179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Filters in HDF5 Metadata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39540A-BD0D-439E-8FA0-5A8DD21A18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9100" y="3429000"/>
            <a:ext cx="21005800" cy="85344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Filters are stored in object header messages</a:t>
            </a:r>
          </a:p>
        </p:txBody>
      </p:sp>
      <p:pic>
        <p:nvPicPr>
          <p:cNvPr id="6" name="Picture 5" descr="A white box with black text&#10;&#10;Description automatically generated">
            <a:extLst>
              <a:ext uri="{FF2B5EF4-FFF2-40B4-BE49-F238E27FC236}">
                <a16:creationId xmlns:a16="http://schemas.microsoft.com/office/drawing/2014/main" id="{60641005-498B-7472-0D42-0618149704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9850" y="4827452"/>
            <a:ext cx="21704300" cy="4061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8238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DE7261-DF0C-4790-BB71-8BC6E3179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Filters in HDF5 Metadata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39540A-BD0D-439E-8FA0-5A8DD21A18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9100" y="3429000"/>
            <a:ext cx="21005800" cy="85344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Filters are stored in object header messages</a:t>
            </a:r>
          </a:p>
        </p:txBody>
      </p:sp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C7160CBC-6506-56C3-4686-8FFE25E15B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5889" y="5105400"/>
            <a:ext cx="21412200" cy="6425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8722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Existing Ecosystem</a:t>
            </a:r>
          </a:p>
        </p:txBody>
      </p:sp>
    </p:spTree>
    <p:extLst>
      <p:ext uri="{BB962C8B-B14F-4D97-AF65-F5344CB8AC3E}">
        <p14:creationId xmlns:p14="http://schemas.microsoft.com/office/powerpoint/2010/main" val="6489155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DE7261-DF0C-4790-BB71-8BC6E3179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Built-in HDF5 Filters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39540A-BD0D-439E-8FA0-5A8DD21A18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Built with the library (</a:t>
            </a:r>
            <a:r>
              <a:rPr lang="en-US" dirty="0" err="1"/>
              <a:t>szip</a:t>
            </a:r>
            <a:r>
              <a:rPr lang="en-US" dirty="0"/>
              <a:t> &amp; </a:t>
            </a:r>
            <a:r>
              <a:rPr lang="en-US" dirty="0" err="1"/>
              <a:t>zlib</a:t>
            </a:r>
            <a:r>
              <a:rPr lang="en-US" dirty="0"/>
              <a:t> depend on library availability)</a:t>
            </a:r>
          </a:p>
          <a:p>
            <a:endParaRPr lang="en-US" dirty="0"/>
          </a:p>
          <a:p>
            <a:r>
              <a:rPr lang="en-US" dirty="0"/>
              <a:t>Filters:</a:t>
            </a:r>
          </a:p>
          <a:p>
            <a:pPr lvl="1"/>
            <a:r>
              <a:rPr lang="en-US" dirty="0" err="1"/>
              <a:t>zlib</a:t>
            </a:r>
            <a:r>
              <a:rPr lang="en-US" dirty="0"/>
              <a:t> / deflate</a:t>
            </a:r>
          </a:p>
          <a:p>
            <a:pPr lvl="1"/>
            <a:r>
              <a:rPr lang="en-US" dirty="0"/>
              <a:t>Fletcher32</a:t>
            </a:r>
          </a:p>
          <a:p>
            <a:pPr lvl="1"/>
            <a:r>
              <a:rPr lang="en-US" dirty="0"/>
              <a:t>n-bit</a:t>
            </a:r>
          </a:p>
          <a:p>
            <a:pPr lvl="1"/>
            <a:r>
              <a:rPr lang="en-US" dirty="0"/>
              <a:t>scale-offset</a:t>
            </a:r>
          </a:p>
          <a:p>
            <a:pPr lvl="1"/>
            <a:r>
              <a:rPr lang="en-US" dirty="0"/>
              <a:t>shuffle</a:t>
            </a:r>
          </a:p>
          <a:p>
            <a:pPr lvl="1"/>
            <a:r>
              <a:rPr lang="en-US" dirty="0" err="1"/>
              <a:t>szip</a:t>
            </a:r>
            <a:r>
              <a:rPr lang="en-US" dirty="0"/>
              <a:t> / </a:t>
            </a:r>
            <a:r>
              <a:rPr lang="en-US" dirty="0" err="1"/>
              <a:t>libaec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No new filters will be added as built-in filters</a:t>
            </a:r>
          </a:p>
        </p:txBody>
      </p:sp>
    </p:spTree>
    <p:extLst>
      <p:ext uri="{BB962C8B-B14F-4D97-AF65-F5344CB8AC3E}">
        <p14:creationId xmlns:p14="http://schemas.microsoft.com/office/powerpoint/2010/main" val="389021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DE7261-DF0C-4790-BB71-8BC6E3179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HDF5 Filter Repository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39540A-BD0D-439E-8FA0-5A8DD21A18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https://github.com/HDFGroup/hdf5_plugins</a:t>
            </a:r>
            <a:endParaRPr lang="en-US" dirty="0"/>
          </a:p>
          <a:p>
            <a:endParaRPr lang="en-US" dirty="0"/>
          </a:p>
          <a:p>
            <a:r>
              <a:rPr lang="en-US" dirty="0"/>
              <a:t>Contains the following filter plugins:</a:t>
            </a:r>
          </a:p>
          <a:p>
            <a:endParaRPr lang="en-US" dirty="0"/>
          </a:p>
          <a:p>
            <a:pPr lvl="1"/>
            <a:r>
              <a:rPr lang="en-US" dirty="0"/>
              <a:t>BLOSC</a:t>
            </a:r>
          </a:p>
          <a:p>
            <a:pPr lvl="1"/>
            <a:r>
              <a:rPr lang="en-US" dirty="0"/>
              <a:t>BSHUF</a:t>
            </a:r>
          </a:p>
          <a:p>
            <a:pPr lvl="1"/>
            <a:r>
              <a:rPr lang="en-US" dirty="0"/>
              <a:t>BZIP2</a:t>
            </a:r>
          </a:p>
          <a:p>
            <a:pPr lvl="1"/>
            <a:r>
              <a:rPr lang="en-US" dirty="0"/>
              <a:t>JPEG</a:t>
            </a:r>
          </a:p>
          <a:p>
            <a:pPr lvl="1"/>
            <a:r>
              <a:rPr lang="en-US" dirty="0"/>
              <a:t>LZ4</a:t>
            </a:r>
          </a:p>
          <a:p>
            <a:pPr lvl="1"/>
            <a:r>
              <a:rPr lang="en-US" dirty="0"/>
              <a:t>LZF</a:t>
            </a:r>
          </a:p>
          <a:p>
            <a:endParaRPr lang="en-US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E0112960-CDA6-9E62-8DC4-96DC95FCF100}"/>
              </a:ext>
            </a:extLst>
          </p:cNvPr>
          <p:cNvSpPr txBox="1">
            <a:spLocks/>
          </p:cNvSpPr>
          <p:nvPr/>
        </p:nvSpPr>
        <p:spPr bwMode="auto">
          <a:xfrm>
            <a:off x="7010400" y="6781800"/>
            <a:ext cx="90678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>
            <a:lvl1pPr marL="463550" indent="-4635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5000" b="0" kern="1200">
                <a:solidFill>
                  <a:srgbClr val="52585F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914400" indent="-4635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4000" b="0" kern="1200">
                <a:solidFill>
                  <a:srgbClr val="52585F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1377950" indent="-4635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3600" b="0" kern="1200">
                <a:solidFill>
                  <a:srgbClr val="52585F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828800" indent="-4635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3200" b="0" kern="1200">
                <a:solidFill>
                  <a:srgbClr val="52585F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2292350" indent="-4635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2400" b="0" kern="1200">
                <a:solidFill>
                  <a:srgbClr val="52585F"/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fontAlgn="auto">
              <a:spcAft>
                <a:spcPts val="0"/>
              </a:spcAft>
            </a:pPr>
            <a:r>
              <a:rPr lang="en-US" dirty="0"/>
              <a:t>MAFISC</a:t>
            </a:r>
          </a:p>
          <a:p>
            <a:pPr lvl="1" fontAlgn="auto">
              <a:spcAft>
                <a:spcPts val="0"/>
              </a:spcAft>
            </a:pPr>
            <a:r>
              <a:rPr lang="en-US" dirty="0"/>
              <a:t>SZ</a:t>
            </a:r>
          </a:p>
          <a:p>
            <a:pPr lvl="1" fontAlgn="auto">
              <a:spcAft>
                <a:spcPts val="0"/>
              </a:spcAft>
            </a:pPr>
            <a:r>
              <a:rPr lang="en-US" dirty="0"/>
              <a:t>ZFP</a:t>
            </a:r>
          </a:p>
          <a:p>
            <a:pPr lvl="1" fontAlgn="auto">
              <a:spcAft>
                <a:spcPts val="0"/>
              </a:spcAft>
            </a:pPr>
            <a:r>
              <a:rPr lang="en-US" dirty="0"/>
              <a:t>ZSTD</a:t>
            </a:r>
          </a:p>
          <a:p>
            <a:pPr fontAlgn="auto">
              <a:spcAft>
                <a:spcPts val="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1399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DE7261-DF0C-4790-BB71-8BC6E3179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HDF5 Filter Repository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39540A-BD0D-439E-8FA0-5A8DD21A18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Fundamentally </a:t>
            </a:r>
            <a:r>
              <a:rPr lang="en-US" dirty="0" err="1"/>
              <a:t>CMake</a:t>
            </a:r>
            <a:r>
              <a:rPr lang="en-US" dirty="0"/>
              <a:t>-oriented, </a:t>
            </a:r>
            <a:r>
              <a:rPr lang="en-US" dirty="0" err="1"/>
              <a:t>Autotools</a:t>
            </a:r>
            <a:r>
              <a:rPr lang="en-US" dirty="0"/>
              <a:t> not as well supported</a:t>
            </a:r>
          </a:p>
          <a:p>
            <a:endParaRPr lang="en-US" dirty="0"/>
          </a:p>
          <a:p>
            <a:r>
              <a:rPr lang="en-US" dirty="0"/>
              <a:t>Has some CI, but could use improvement and better transparency</a:t>
            </a:r>
          </a:p>
          <a:p>
            <a:pPr lvl="1"/>
            <a:r>
              <a:rPr lang="en-US" dirty="0"/>
              <a:t>CI badges on README</a:t>
            </a:r>
          </a:p>
          <a:p>
            <a:pPr lvl="1"/>
            <a:r>
              <a:rPr lang="en-US" dirty="0"/>
              <a:t>Possibly link HDF5 and plugin GitHub actions</a:t>
            </a:r>
          </a:p>
          <a:p>
            <a:pPr lvl="1"/>
            <a:r>
              <a:rPr lang="en-US" dirty="0"/>
              <a:t>More thorough testing</a:t>
            </a:r>
          </a:p>
          <a:p>
            <a:endParaRPr lang="en-US" dirty="0"/>
          </a:p>
          <a:p>
            <a:r>
              <a:rPr lang="en-US" dirty="0"/>
              <a:t>Can probably be used as the home for future plugin work</a:t>
            </a:r>
          </a:p>
          <a:p>
            <a:endParaRPr lang="en-US" dirty="0"/>
          </a:p>
          <a:p>
            <a:r>
              <a:rPr lang="en-US" dirty="0"/>
              <a:t>doc directory contains a 2014 proposal for creating this community </a:t>
            </a:r>
            <a:r>
              <a:rPr lang="en-US" dirty="0">
                <a:sym typeface="Wingdings" pitchFamily="2" charset="2"/>
              </a:rPr>
              <a:t>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1649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DE7261-DF0C-4790-BB71-8BC6E3179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Registration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39540A-BD0D-439E-8FA0-5A8DD21A18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Filters can be registered with HDFG</a:t>
            </a:r>
          </a:p>
          <a:p>
            <a:pPr lvl="1"/>
            <a:r>
              <a:rPr lang="en-US" dirty="0"/>
              <a:t>email </a:t>
            </a:r>
            <a:r>
              <a:rPr lang="en-US" dirty="0">
                <a:hlinkClick r:id="rId2"/>
              </a:rPr>
              <a:t>help@hdfgroup.org</a:t>
            </a:r>
            <a:endParaRPr lang="en-US" dirty="0"/>
          </a:p>
          <a:p>
            <a:pPr lvl="1"/>
            <a:r>
              <a:rPr lang="en-US" dirty="0"/>
              <a:t>We'll send you an ID for your filter</a:t>
            </a:r>
          </a:p>
          <a:p>
            <a:pPr lvl="1"/>
            <a:r>
              <a:rPr lang="en-US" dirty="0"/>
              <a:t>0-255 for predefined, 256-511 for testing, 512-32,767 for 3</a:t>
            </a:r>
            <a:r>
              <a:rPr lang="en-US" baseline="30000" dirty="0"/>
              <a:t>rd</a:t>
            </a:r>
            <a:r>
              <a:rPr lang="en-US" dirty="0"/>
              <a:t> party, 32,768-65,535 unused</a:t>
            </a:r>
          </a:p>
          <a:p>
            <a:endParaRPr lang="en-US" dirty="0"/>
          </a:p>
          <a:p>
            <a:r>
              <a:rPr lang="en-US" dirty="0">
                <a:hlinkClick r:id="rId3"/>
              </a:rPr>
              <a:t>https://portal.hdfgroup.org/display/support/Registered+Filter+Plugins</a:t>
            </a:r>
            <a:endParaRPr lang="en-US" dirty="0"/>
          </a:p>
          <a:p>
            <a:pPr lvl="1"/>
            <a:r>
              <a:rPr lang="en-US" dirty="0"/>
              <a:t>~30 registered filters, including HDF5's predefined filters</a:t>
            </a:r>
          </a:p>
          <a:p>
            <a:pPr lvl="1"/>
            <a:r>
              <a:rPr lang="en-US" dirty="0"/>
              <a:t>(will probably change locations soon)</a:t>
            </a:r>
          </a:p>
          <a:p>
            <a:endParaRPr lang="en-US" dirty="0"/>
          </a:p>
          <a:p>
            <a:r>
              <a:rPr lang="en-US" dirty="0"/>
              <a:t>Registration is just about filter ID management</a:t>
            </a:r>
          </a:p>
          <a:p>
            <a:pPr lvl="1"/>
            <a:r>
              <a:rPr lang="en-US" dirty="0"/>
              <a:t>Purpose is to avoid filter ID clash</a:t>
            </a:r>
          </a:p>
          <a:p>
            <a:pPr lvl="1"/>
            <a:r>
              <a:rPr lang="en-US" dirty="0"/>
              <a:t>We make no claims about quality, maintenance, etc.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249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DE7261-DF0C-4790-BB71-8BC6E3179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39540A-BD0D-439E-8FA0-5A8DD21A18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Introduction to HDF5 Filter Plugins</a:t>
            </a:r>
          </a:p>
          <a:p>
            <a:endParaRPr lang="en-US" dirty="0"/>
          </a:p>
          <a:p>
            <a:r>
              <a:rPr lang="en-US" dirty="0"/>
              <a:t>Existing Ecosystem</a:t>
            </a:r>
          </a:p>
          <a:p>
            <a:endParaRPr lang="en-US" dirty="0"/>
          </a:p>
          <a:p>
            <a:r>
              <a:rPr lang="en-US" dirty="0"/>
              <a:t>Building a Community</a:t>
            </a:r>
          </a:p>
        </p:txBody>
      </p:sp>
    </p:spTree>
    <p:extLst>
      <p:ext uri="{BB962C8B-B14F-4D97-AF65-F5344CB8AC3E}">
        <p14:creationId xmlns:p14="http://schemas.microsoft.com/office/powerpoint/2010/main" val="39400695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a Community</a:t>
            </a:r>
          </a:p>
        </p:txBody>
      </p:sp>
    </p:spTree>
    <p:extLst>
      <p:ext uri="{BB962C8B-B14F-4D97-AF65-F5344CB8AC3E}">
        <p14:creationId xmlns:p14="http://schemas.microsoft.com/office/powerpoint/2010/main" val="42811776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DE7261-DF0C-4790-BB71-8BC6E3179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Community-Driven Maintenance &amp; Oversight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39540A-BD0D-439E-8FA0-5A8DD21A18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HDFG is not here to "lay down the law"</a:t>
            </a:r>
          </a:p>
          <a:p>
            <a:endParaRPr lang="en-US" dirty="0"/>
          </a:p>
          <a:p>
            <a:r>
              <a:rPr lang="en-US" dirty="0"/>
              <a:t>How this will work is in our </a:t>
            </a:r>
            <a:r>
              <a:rPr lang="en-US" b="1" dirty="0">
                <a:solidFill>
                  <a:schemeClr val="accent5"/>
                </a:solidFill>
              </a:rPr>
              <a:t>collective</a:t>
            </a:r>
            <a:r>
              <a:rPr lang="en-US" dirty="0"/>
              <a:t> hands and requires input from you!</a:t>
            </a:r>
          </a:p>
          <a:p>
            <a:endParaRPr lang="en-US" dirty="0"/>
          </a:p>
          <a:p>
            <a:r>
              <a:rPr lang="en-US" dirty="0"/>
              <a:t>Everything that follows is just to get the conversation started</a:t>
            </a:r>
          </a:p>
          <a:p>
            <a:endParaRPr lang="en-US" dirty="0"/>
          </a:p>
          <a:p>
            <a:r>
              <a:rPr lang="en-US" dirty="0"/>
              <a:t>There are two afternoon sessions on Wednesday we can use for discussions</a:t>
            </a:r>
          </a:p>
        </p:txBody>
      </p:sp>
    </p:spTree>
    <p:extLst>
      <p:ext uri="{BB962C8B-B14F-4D97-AF65-F5344CB8AC3E}">
        <p14:creationId xmlns:p14="http://schemas.microsoft.com/office/powerpoint/2010/main" val="32105331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DE7261-DF0C-4790-BB71-8BC6E3179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needed?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39540A-BD0D-439E-8FA0-5A8DD21A18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canonical location from which to obtain filter plugins</a:t>
            </a:r>
          </a:p>
          <a:p>
            <a:endParaRPr lang="en-US" dirty="0"/>
          </a:p>
          <a:p>
            <a:r>
              <a:rPr lang="en-US" dirty="0"/>
              <a:t>Standards a plugin must meet to be considered for inclusion</a:t>
            </a:r>
          </a:p>
          <a:p>
            <a:endParaRPr lang="en-US" dirty="0"/>
          </a:p>
          <a:p>
            <a:r>
              <a:rPr lang="en-US" dirty="0"/>
              <a:t>A mechanism for the maintenance and upkeep of these plugins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3533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DE7261-DF0C-4790-BB71-8BC6E3179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Canonical Location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39540A-BD0D-439E-8FA0-5A8DD21A18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probably expand on the existing filter repository</a:t>
            </a:r>
          </a:p>
          <a:p>
            <a:pPr lvl="1"/>
            <a:r>
              <a:rPr lang="en-US" dirty="0"/>
              <a:t>Can document governance in the GitHub wiki</a:t>
            </a:r>
          </a:p>
          <a:p>
            <a:endParaRPr lang="en-US" dirty="0"/>
          </a:p>
          <a:p>
            <a:r>
              <a:rPr lang="en-US" dirty="0"/>
              <a:t>Pre-built binaries?</a:t>
            </a:r>
          </a:p>
          <a:p>
            <a:endParaRPr lang="en-US" dirty="0"/>
          </a:p>
          <a:p>
            <a:r>
              <a:rPr lang="en-US" dirty="0"/>
              <a:t>Is just </a:t>
            </a:r>
            <a:r>
              <a:rPr lang="en-US" dirty="0" err="1"/>
              <a:t>CMake</a:t>
            </a:r>
            <a:r>
              <a:rPr lang="en-US" dirty="0"/>
              <a:t> okay? Do we need the </a:t>
            </a:r>
            <a:r>
              <a:rPr lang="en-US" dirty="0" err="1"/>
              <a:t>Autotools</a:t>
            </a:r>
            <a:r>
              <a:rPr lang="en-US" dirty="0"/>
              <a:t>?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Who maintains the code?</a:t>
            </a:r>
          </a:p>
          <a:p>
            <a:pPr lvl="1"/>
            <a:r>
              <a:rPr lang="en-US" dirty="0"/>
              <a:t>Infrastructure</a:t>
            </a:r>
          </a:p>
          <a:p>
            <a:pPr lvl="1"/>
            <a:r>
              <a:rPr lang="en-US" dirty="0"/>
              <a:t>Individual plugins</a:t>
            </a:r>
          </a:p>
        </p:txBody>
      </p:sp>
    </p:spTree>
    <p:extLst>
      <p:ext uri="{BB962C8B-B14F-4D97-AF65-F5344CB8AC3E}">
        <p14:creationId xmlns:p14="http://schemas.microsoft.com/office/powerpoint/2010/main" val="4316485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DE7261-DF0C-4790-BB71-8BC6E3179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Canonical Location (Distribution)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39540A-BD0D-439E-8FA0-5A8DD21A18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we distribute the filters?</a:t>
            </a:r>
          </a:p>
          <a:p>
            <a:pPr lvl="1"/>
            <a:r>
              <a:rPr lang="en-US" dirty="0"/>
              <a:t>Linux distributions</a:t>
            </a:r>
          </a:p>
          <a:p>
            <a:pPr lvl="1"/>
            <a:r>
              <a:rPr lang="en-US" dirty="0"/>
              <a:t>Anaconda</a:t>
            </a:r>
          </a:p>
          <a:p>
            <a:pPr lvl="1"/>
            <a:r>
              <a:rPr lang="en-US" dirty="0"/>
              <a:t>pip</a:t>
            </a:r>
          </a:p>
          <a:p>
            <a:pPr lvl="1"/>
            <a:r>
              <a:rPr lang="en-US" dirty="0" err="1"/>
              <a:t>Matlab</a:t>
            </a:r>
            <a:endParaRPr lang="en-US" dirty="0"/>
          </a:p>
          <a:p>
            <a:pPr lvl="1"/>
            <a:r>
              <a:rPr lang="en-US" dirty="0"/>
              <a:t>lots of others</a:t>
            </a:r>
          </a:p>
          <a:p>
            <a:pPr lvl="1"/>
            <a:endParaRPr lang="en-US" dirty="0"/>
          </a:p>
          <a:p>
            <a:r>
              <a:rPr lang="en-US" dirty="0"/>
              <a:t>Should the filters be distributed with a default build of the library?</a:t>
            </a:r>
          </a:p>
          <a:p>
            <a:pPr lvl="1"/>
            <a:r>
              <a:rPr lang="en-US" dirty="0"/>
              <a:t>We could set the filter repo up as a git submodule</a:t>
            </a:r>
          </a:p>
        </p:txBody>
      </p:sp>
    </p:spTree>
    <p:extLst>
      <p:ext uri="{BB962C8B-B14F-4D97-AF65-F5344CB8AC3E}">
        <p14:creationId xmlns:p14="http://schemas.microsoft.com/office/powerpoint/2010/main" val="31169426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DE7261-DF0C-4790-BB71-8BC6E3179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39540A-BD0D-439E-8FA0-5A8DD21A18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Platform support</a:t>
            </a:r>
          </a:p>
          <a:p>
            <a:pPr lvl="1"/>
            <a:r>
              <a:rPr lang="en-US" dirty="0"/>
              <a:t>Does it matter if, say, Windows isn't supported?</a:t>
            </a:r>
          </a:p>
          <a:p>
            <a:pPr lvl="1"/>
            <a:r>
              <a:rPr lang="en-US" dirty="0"/>
              <a:t>What about filters that require specific hardware, like a particular GPU?</a:t>
            </a:r>
          </a:p>
          <a:p>
            <a:pPr lvl="1"/>
            <a:r>
              <a:rPr lang="en-US" dirty="0"/>
              <a:t>Or platform-specific libraries?</a:t>
            </a:r>
          </a:p>
          <a:p>
            <a:pPr lvl="1"/>
            <a:endParaRPr lang="en-US" dirty="0"/>
          </a:p>
          <a:p>
            <a:r>
              <a:rPr lang="en-US" dirty="0"/>
              <a:t>Build files: </a:t>
            </a:r>
            <a:r>
              <a:rPr lang="en-US" dirty="0" err="1"/>
              <a:t>CMake</a:t>
            </a:r>
            <a:r>
              <a:rPr lang="en-US" dirty="0"/>
              <a:t>? </a:t>
            </a:r>
            <a:r>
              <a:rPr lang="en-US" dirty="0" err="1"/>
              <a:t>Autotools</a:t>
            </a:r>
            <a:r>
              <a:rPr lang="en-US" dirty="0"/>
              <a:t>?</a:t>
            </a:r>
          </a:p>
          <a:p>
            <a:endParaRPr lang="en-US" dirty="0"/>
          </a:p>
          <a:p>
            <a:r>
              <a:rPr lang="en-US" dirty="0"/>
              <a:t>Testing</a:t>
            </a:r>
          </a:p>
          <a:p>
            <a:pPr lvl="1"/>
            <a:r>
              <a:rPr lang="en-US" dirty="0"/>
              <a:t>A common test suite?</a:t>
            </a:r>
          </a:p>
          <a:p>
            <a:pPr lvl="1"/>
            <a:r>
              <a:rPr lang="en-US" dirty="0"/>
              <a:t>Special cases?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5667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DE7261-DF0C-4790-BB71-8BC6E3179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39540A-BD0D-439E-8FA0-5A8DD21A18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Code quality</a:t>
            </a:r>
          </a:p>
          <a:p>
            <a:pPr lvl="1"/>
            <a:r>
              <a:rPr lang="en-US" dirty="0"/>
              <a:t>-</a:t>
            </a:r>
            <a:r>
              <a:rPr lang="en-US" dirty="0" err="1"/>
              <a:t>fsanitize</a:t>
            </a:r>
            <a:r>
              <a:rPr lang="en-US" dirty="0"/>
              <a:t>=address?</a:t>
            </a:r>
          </a:p>
          <a:p>
            <a:pPr lvl="1"/>
            <a:r>
              <a:rPr lang="en-US" dirty="0"/>
              <a:t>Coverity?</a:t>
            </a:r>
          </a:p>
          <a:p>
            <a:pPr lvl="1"/>
            <a:r>
              <a:rPr lang="en-US" dirty="0"/>
              <a:t>Warning free build?</a:t>
            </a:r>
          </a:p>
          <a:p>
            <a:pPr lvl="1"/>
            <a:r>
              <a:rPr lang="en-US" dirty="0" err="1"/>
              <a:t>codespell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clang-format?</a:t>
            </a:r>
          </a:p>
          <a:p>
            <a:pPr lvl="1"/>
            <a:endParaRPr lang="en-US" dirty="0"/>
          </a:p>
          <a:p>
            <a:r>
              <a:rPr lang="en-US" dirty="0"/>
              <a:t>Documentation</a:t>
            </a:r>
          </a:p>
          <a:p>
            <a:pPr lvl="1"/>
            <a:r>
              <a:rPr lang="en-US" dirty="0"/>
              <a:t>Basics</a:t>
            </a:r>
          </a:p>
          <a:p>
            <a:pPr lvl="1"/>
            <a:r>
              <a:rPr lang="en-US" dirty="0" err="1"/>
              <a:t>cd_values</a:t>
            </a:r>
            <a:r>
              <a:rPr lang="en-US" dirty="0"/>
              <a:t>, if any</a:t>
            </a:r>
          </a:p>
          <a:p>
            <a:pPr lvl="1"/>
            <a:r>
              <a:rPr lang="en-US" dirty="0"/>
              <a:t>More?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4805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DE7261-DF0C-4790-BB71-8BC6E3179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Standards (security)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39540A-BD0D-439E-8FA0-5A8DD21A18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we need to do anything about security?</a:t>
            </a:r>
          </a:p>
          <a:p>
            <a:endParaRPr lang="en-US" dirty="0"/>
          </a:p>
          <a:p>
            <a:r>
              <a:rPr lang="en-US" dirty="0"/>
              <a:t>A filter can execute arbitrary code…</a:t>
            </a:r>
          </a:p>
          <a:p>
            <a:endParaRPr lang="en-US" dirty="0"/>
          </a:p>
          <a:p>
            <a:r>
              <a:rPr lang="en-US" dirty="0"/>
              <a:t>Do we need a more secure mechanism for identifying plugins?</a:t>
            </a:r>
          </a:p>
          <a:p>
            <a:pPr lvl="1"/>
            <a:r>
              <a:rPr lang="en-US" dirty="0"/>
              <a:t>e.g., signing?</a:t>
            </a:r>
          </a:p>
        </p:txBody>
      </p:sp>
    </p:spTree>
    <p:extLst>
      <p:ext uri="{BB962C8B-B14F-4D97-AF65-F5344CB8AC3E}">
        <p14:creationId xmlns:p14="http://schemas.microsoft.com/office/powerpoint/2010/main" val="22339495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DE7261-DF0C-4790-BB71-8BC6E3179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Maintenance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39540A-BD0D-439E-8FA0-5A8DD21A18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Who fixes problems?</a:t>
            </a:r>
          </a:p>
          <a:p>
            <a:pPr lvl="1"/>
            <a:r>
              <a:rPr lang="en-US" dirty="0"/>
              <a:t>Infrastructure</a:t>
            </a:r>
          </a:p>
          <a:p>
            <a:pPr lvl="1"/>
            <a:r>
              <a:rPr lang="en-US" dirty="0"/>
              <a:t>Specific filters</a:t>
            </a:r>
          </a:p>
          <a:p>
            <a:pPr lvl="1"/>
            <a:endParaRPr lang="en-US" dirty="0"/>
          </a:p>
          <a:p>
            <a:r>
              <a:rPr lang="en-US" dirty="0"/>
              <a:t>What happens when filter maintainers disappear?</a:t>
            </a:r>
          </a:p>
          <a:p>
            <a:endParaRPr lang="en-US" dirty="0"/>
          </a:p>
          <a:p>
            <a:r>
              <a:rPr lang="en-US" dirty="0"/>
              <a:t>What happens when the underlying libraries are no longer maintained?</a:t>
            </a:r>
          </a:p>
          <a:p>
            <a:endParaRPr lang="en-US" dirty="0"/>
          </a:p>
          <a:p>
            <a:r>
              <a:rPr lang="en-US" dirty="0"/>
              <a:t>What happens when the filter API changes?</a:t>
            </a:r>
          </a:p>
          <a:p>
            <a:endParaRPr lang="en-US" dirty="0"/>
          </a:p>
          <a:p>
            <a:r>
              <a:rPr lang="en-US" dirty="0"/>
              <a:t>Who pays for all this?</a:t>
            </a:r>
          </a:p>
        </p:txBody>
      </p:sp>
    </p:spTree>
    <p:extLst>
      <p:ext uri="{BB962C8B-B14F-4D97-AF65-F5344CB8AC3E}">
        <p14:creationId xmlns:p14="http://schemas.microsoft.com/office/powerpoint/2010/main" val="36128625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DE7261-DF0C-4790-BB71-8BC6E3179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Maintenance (Community)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39540A-BD0D-439E-8FA0-5A8DD21A18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Who makes up the community?</a:t>
            </a:r>
          </a:p>
          <a:p>
            <a:pPr lvl="1"/>
            <a:endParaRPr lang="en-US" dirty="0"/>
          </a:p>
          <a:p>
            <a:r>
              <a:rPr lang="en-US" dirty="0"/>
              <a:t>How often do we need to meet?</a:t>
            </a:r>
          </a:p>
          <a:p>
            <a:endParaRPr lang="en-US" dirty="0"/>
          </a:p>
          <a:p>
            <a:r>
              <a:rPr lang="en-US" dirty="0"/>
              <a:t>Do we need to meet in person? Maybe as a part of the HUG?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461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HDF5 Filter Plugins</a:t>
            </a:r>
          </a:p>
        </p:txBody>
      </p:sp>
    </p:spTree>
    <p:extLst>
      <p:ext uri="{BB962C8B-B14F-4D97-AF65-F5344CB8AC3E}">
        <p14:creationId xmlns:p14="http://schemas.microsoft.com/office/powerpoint/2010/main" val="33102238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DE7261-DF0C-4790-BB71-8BC6E3179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39540A-BD0D-439E-8FA0-5A8DD21A18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would probably be useful to create a test suite that will store your data using the available compression methods</a:t>
            </a:r>
          </a:p>
          <a:p>
            <a:pPr lvl="1"/>
            <a:r>
              <a:rPr lang="en-US" dirty="0"/>
              <a:t>Compression ratio</a:t>
            </a:r>
          </a:p>
          <a:p>
            <a:pPr lvl="1"/>
            <a:r>
              <a:rPr lang="en-US" dirty="0"/>
              <a:t>Encode/decode speed</a:t>
            </a:r>
          </a:p>
          <a:p>
            <a:pPr lvl="1"/>
            <a:r>
              <a:rPr lang="en-US" dirty="0"/>
              <a:t>Weissman score (</a:t>
            </a:r>
            <a:r>
              <a:rPr lang="en-US" dirty="0">
                <a:hlinkClick r:id="rId2"/>
              </a:rPr>
              <a:t>https://en.wikipedia.org/wiki/Weissman_score</a:t>
            </a:r>
            <a:r>
              <a:rPr lang="en-US" dirty="0"/>
              <a:t>)</a:t>
            </a:r>
          </a:p>
          <a:p>
            <a:pPr lvl="1"/>
            <a:endParaRPr lang="en-US" dirty="0"/>
          </a:p>
          <a:p>
            <a:r>
              <a:rPr lang="en-US" dirty="0"/>
              <a:t>Could also track absolute speed of a test dataset as a red flag for decreased library performance</a:t>
            </a:r>
          </a:p>
        </p:txBody>
      </p:sp>
    </p:spTree>
    <p:extLst>
      <p:ext uri="{BB962C8B-B14F-4D97-AF65-F5344CB8AC3E}">
        <p14:creationId xmlns:p14="http://schemas.microsoft.com/office/powerpoint/2010/main" val="28346510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2692" y="7228647"/>
            <a:ext cx="21031200" cy="904875"/>
          </a:xfrm>
        </p:spPr>
        <p:txBody>
          <a:bodyPr/>
          <a:lstStyle/>
          <a:p>
            <a:r>
              <a:rPr lang="en-US" dirty="0"/>
              <a:t>Questions &amp; Comments?</a:t>
            </a:r>
          </a:p>
        </p:txBody>
      </p:sp>
      <p:pic>
        <p:nvPicPr>
          <p:cNvPr id="4" name="Picture 3" descr="pasted-image.pdf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93400"/>
            <a:ext cx="24384000" cy="302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21772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DE7261-DF0C-4790-BB71-8BC6E3179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HDF5 BOF at SC23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39540A-BD0D-439E-8FA0-5A8DD21A18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Denver, Colorado</a:t>
            </a:r>
          </a:p>
          <a:p>
            <a:endParaRPr lang="en-US" dirty="0"/>
          </a:p>
          <a:p>
            <a:r>
              <a:rPr lang="en-US" dirty="0"/>
              <a:t>Wednesday, 15 November: 5:15pm - 6:45 pm MST, room 401-402</a:t>
            </a:r>
          </a:p>
          <a:p>
            <a:endParaRPr lang="en-US" dirty="0"/>
          </a:p>
          <a:p>
            <a:r>
              <a:rPr lang="en-US" dirty="0"/>
              <a:t>"HDF5: Building on 25 years of success"</a:t>
            </a:r>
          </a:p>
          <a:p>
            <a:endParaRPr lang="en-US" dirty="0"/>
          </a:p>
          <a:p>
            <a:r>
              <a:rPr lang="en-US" dirty="0"/>
              <a:t>Looking for presenters to present short case studies on current and future HDF5 uses</a:t>
            </a:r>
          </a:p>
          <a:p>
            <a:endParaRPr lang="en-US" dirty="0"/>
          </a:p>
          <a:p>
            <a:r>
              <a:rPr lang="en-US" dirty="0">
                <a:hlinkClick r:id="rId2"/>
              </a:rPr>
              <a:t>https://sc23.supercomputing.org/attend/schedule/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1327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EC34A5C-5C4A-4728-8E24-F6FB98A69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/>
                <a:cs typeface="Helvetica"/>
              </a:rPr>
              <a:t>Support Our Non-Profit Mission</a:t>
            </a:r>
            <a:endParaRPr lang="en-US"/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BFD3DE78-9F95-C85E-A294-A5B8A2E59A5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689100" y="4023815"/>
          <a:ext cx="9070982" cy="69697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70982">
                  <a:extLst>
                    <a:ext uri="{9D8B030D-6E8A-4147-A177-3AD203B41FA5}">
                      <a16:colId xmlns:a16="http://schemas.microsoft.com/office/drawing/2014/main" val="2145537925"/>
                    </a:ext>
                  </a:extLst>
                </a:gridCol>
              </a:tblGrid>
              <a:tr h="1245986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4000" b="1" i="0" u="none" strike="noStrike" baseline="0" noProof="0">
                          <a:solidFill>
                            <a:srgbClr val="FFFFFF"/>
                          </a:solidFill>
                          <a:latin typeface="Calibri"/>
                        </a:rPr>
                        <a:t>THESE DON'T COST </a:t>
                      </a:r>
                      <a:r>
                        <a:rPr lang="en-US" sz="4000" b="1" i="0" u="sng" strike="noStrike" baseline="0" noProof="0">
                          <a:solidFill>
                            <a:srgbClr val="FFFFFF"/>
                          </a:solidFill>
                          <a:latin typeface="Calibri"/>
                        </a:rPr>
                        <a:t>YOU</a:t>
                      </a:r>
                      <a:r>
                        <a:rPr lang="en-US" sz="4000" b="1" i="0" u="none" strike="noStrike" baseline="0" noProof="0">
                          <a:solidFill>
                            <a:srgbClr val="FFFFFF"/>
                          </a:solidFill>
                          <a:latin typeface="Calibri"/>
                        </a:rPr>
                        <a:t> A DIME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21877477"/>
                  </a:ext>
                </a:extLst>
              </a:tr>
              <a:tr h="81768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4000" b="0" i="0" u="none" strike="noStrike" noProof="0"/>
                        <a:t>🙋 </a:t>
                      </a:r>
                      <a:r>
                        <a:rPr lang="en-US" sz="4000"/>
                        <a:t>Help Desk Support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3606721"/>
                  </a:ext>
                </a:extLst>
              </a:tr>
              <a:tr h="817680"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b="0" i="0" u="none" strike="noStrike" noProof="0"/>
                        <a:t>🛠️ </a:t>
                      </a:r>
                      <a:r>
                        <a:rPr lang="en-US" sz="40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Sustaining Engineering</a:t>
                      </a:r>
                      <a:endParaRPr lang="en-U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6687320"/>
                  </a:ext>
                </a:extLst>
              </a:tr>
              <a:tr h="81768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4000" b="0" i="0" u="none" strike="noStrike" noProof="0">
                          <a:latin typeface="Calibri"/>
                        </a:rPr>
                        <a:t>🩺</a:t>
                      </a:r>
                      <a:r>
                        <a:rPr lang="en-US" sz="4000" b="0" i="0" u="none" strike="noStrike" noProof="0"/>
                        <a:t> </a:t>
                      </a:r>
                      <a:r>
                        <a:rPr lang="en-US" sz="40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HDF Clinic, Working Group</a:t>
                      </a:r>
                      <a:endParaRPr lang="en-U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9114584"/>
                  </a:ext>
                </a:extLst>
              </a:tr>
              <a:tr h="817680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b="0" i="0" u="none" strike="noStrike" noProof="0"/>
                        <a:t>📅 </a:t>
                      </a:r>
                      <a:r>
                        <a:rPr lang="en-US" sz="40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Webinars, User Events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0389519"/>
                  </a:ext>
                </a:extLst>
              </a:tr>
              <a:tr h="817680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b="0" i="0" u="none" strike="noStrike" noProof="0"/>
                        <a:t>🤝 </a:t>
                      </a:r>
                      <a:r>
                        <a:rPr lang="en-US" sz="40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HDF User Forum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0134455"/>
                  </a:ext>
                </a:extLst>
              </a:tr>
              <a:tr h="817680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b="0" i="0" u="none" strike="noStrike" noProof="0"/>
                        <a:t>📢 </a:t>
                      </a:r>
                      <a:r>
                        <a:rPr lang="en-US" sz="40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Community Outreach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7866101"/>
                  </a:ext>
                </a:extLst>
              </a:tr>
              <a:tr h="817680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b="0" i="0" u="none" strike="noStrike" noProof="0" dirty="0"/>
                        <a:t>🛡️ </a:t>
                      </a:r>
                      <a:r>
                        <a:rPr lang="en-US" sz="40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Assured Longevity of HDF Technologies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894084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6510E36-7987-7408-6E13-A17946FBE4DE}"/>
              </a:ext>
            </a:extLst>
          </p:cNvPr>
          <p:cNvSpPr txBox="1"/>
          <p:nvPr/>
        </p:nvSpPr>
        <p:spPr>
          <a:xfrm>
            <a:off x="1678574" y="2241827"/>
            <a:ext cx="18384884" cy="163121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>
                <a:latin typeface="+mn-lt"/>
                <a:ea typeface="MS PGothic"/>
              </a:rPr>
              <a:t>To ensure efficient and equitable access to science and engineering data across platforms and environments, now and forever.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2884FD-5AF2-9FB4-4A75-382151609FFF}"/>
              </a:ext>
            </a:extLst>
          </p:cNvPr>
          <p:cNvSpPr txBox="1"/>
          <p:nvPr/>
        </p:nvSpPr>
        <p:spPr>
          <a:xfrm>
            <a:off x="1981200" y="11201400"/>
            <a:ext cx="20421600" cy="240065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b="1">
                <a:latin typeface="Helvetica Light"/>
                <a:ea typeface="MS PGothic"/>
              </a:rPr>
              <a:t>Contact:</a:t>
            </a:r>
            <a:r>
              <a:rPr lang="en-US">
                <a:latin typeface="Helvetica Light"/>
                <a:ea typeface="MS PGothic"/>
              </a:rPr>
              <a:t> </a:t>
            </a:r>
            <a:r>
              <a:rPr lang="en-US">
                <a:latin typeface="Helvetica Light"/>
                <a:ea typeface="MS PGothic"/>
                <a:hlinkClick r:id="rId3"/>
              </a:rPr>
              <a:t>info@hdfgroup.org</a:t>
            </a:r>
            <a:endParaRPr lang="en-US">
              <a:latin typeface="Helvetica Light"/>
              <a:ea typeface="MS PGothic"/>
            </a:endParaRPr>
          </a:p>
          <a:p>
            <a:pPr algn="ctr"/>
            <a:r>
              <a:rPr lang="en-US">
                <a:latin typeface="Helvetica Light"/>
                <a:ea typeface="MS PGothic"/>
                <a:hlinkClick r:id="rId4"/>
              </a:rPr>
              <a:t>https://www.hdfgroup.org/donate</a:t>
            </a:r>
            <a:endParaRPr lang="en-US"/>
          </a:p>
          <a:p>
            <a:endParaRPr lang="en-US"/>
          </a:p>
        </p:txBody>
      </p:sp>
      <p:graphicFrame>
        <p:nvGraphicFramePr>
          <p:cNvPr id="6" name="Table 2">
            <a:extLst>
              <a:ext uri="{FF2B5EF4-FFF2-40B4-BE49-F238E27FC236}">
                <a16:creationId xmlns:a16="http://schemas.microsoft.com/office/drawing/2014/main" id="{4798EA58-343C-76FB-D08F-67C2EAF1FB8C}"/>
              </a:ext>
            </a:extLst>
          </p:cNvPr>
          <p:cNvGraphicFramePr>
            <a:graphicFrameLocks/>
          </p:cNvGraphicFramePr>
          <p:nvPr/>
        </p:nvGraphicFramePr>
        <p:xfrm>
          <a:off x="12809977" y="4071018"/>
          <a:ext cx="9173337" cy="69322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73337">
                  <a:extLst>
                    <a:ext uri="{9D8B030D-6E8A-4147-A177-3AD203B41FA5}">
                      <a16:colId xmlns:a16="http://schemas.microsoft.com/office/drawing/2014/main" val="3741936000"/>
                    </a:ext>
                  </a:extLst>
                </a:gridCol>
              </a:tblGrid>
              <a:tr h="1188267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b="1" i="0" u="none" strike="noStrike" noProof="0">
                          <a:solidFill>
                            <a:srgbClr val="FFFFFF"/>
                          </a:solidFill>
                          <a:latin typeface="Calibri"/>
                        </a:rPr>
                        <a:t>HELP US TO KEEP IT THAT WAY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21877477"/>
                  </a:ext>
                </a:extLst>
              </a:tr>
              <a:tr h="810052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Become a Code Owner</a:t>
                      </a:r>
                      <a:endParaRPr lang="en-US" sz="4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3606721"/>
                  </a:ext>
                </a:extLst>
              </a:tr>
              <a:tr h="810052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Consult with Us</a:t>
                      </a:r>
                      <a:endParaRPr lang="en-US" sz="4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6687320"/>
                  </a:ext>
                </a:extLst>
              </a:tr>
              <a:tr h="810052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Purchase Custom Development</a:t>
                      </a:r>
                      <a:endParaRPr lang="en-US" sz="4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9114584"/>
                  </a:ext>
                </a:extLst>
              </a:tr>
              <a:tr h="883694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Get HDF Software Priority Support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0389519"/>
                  </a:ext>
                </a:extLst>
              </a:tr>
              <a:tr h="810052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Donate or be a Sponsor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0134455"/>
                  </a:ext>
                </a:extLst>
              </a:tr>
              <a:tr h="810052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Collaborate with Us on a Proposal</a:t>
                      </a:r>
                      <a:endParaRPr lang="en-US" sz="4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7866101"/>
                  </a:ext>
                </a:extLst>
              </a:tr>
              <a:tr h="810052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0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Become an HDF Advocate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89408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68456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DE7261-DF0C-4790-BB71-8BC6E3179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filter?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39540A-BD0D-439E-8FA0-5A8DD21A18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9100" y="3429000"/>
            <a:ext cx="15303500" cy="8534400"/>
          </a:xfrm>
        </p:spPr>
        <p:txBody>
          <a:bodyPr/>
          <a:lstStyle/>
          <a:p>
            <a:r>
              <a:rPr lang="en-US" dirty="0"/>
              <a:t>A filter transforms your data on a per-chunk basis</a:t>
            </a:r>
          </a:p>
          <a:p>
            <a:pPr lvl="1"/>
            <a:r>
              <a:rPr lang="en-US" dirty="0"/>
              <a:t>(can also transform group names)</a:t>
            </a:r>
          </a:p>
          <a:p>
            <a:pPr lvl="1"/>
            <a:endParaRPr lang="en-US" dirty="0"/>
          </a:p>
          <a:p>
            <a:r>
              <a:rPr lang="en-US" dirty="0"/>
              <a:t>Bidirectional, arbitrary transformations</a:t>
            </a:r>
          </a:p>
          <a:p>
            <a:pPr lvl="1"/>
            <a:r>
              <a:rPr lang="en-US" dirty="0"/>
              <a:t>Not just compression (e.g., Fletcher32 checksums)</a:t>
            </a:r>
          </a:p>
          <a:p>
            <a:pPr lvl="1"/>
            <a:endParaRPr lang="en-US" dirty="0"/>
          </a:p>
          <a:p>
            <a:r>
              <a:rPr lang="en-US" dirty="0"/>
              <a:t>Happens early in the I/O pipeline</a:t>
            </a:r>
          </a:p>
          <a:p>
            <a:pPr lvl="1"/>
            <a:r>
              <a:rPr lang="en-US" dirty="0"/>
              <a:t>Before type conversion, etc.</a:t>
            </a:r>
          </a:p>
          <a:p>
            <a:pPr lvl="1"/>
            <a:endParaRPr lang="en-US" dirty="0"/>
          </a:p>
          <a:p>
            <a:r>
              <a:rPr lang="en-US" dirty="0"/>
              <a:t>Can be chained</a:t>
            </a:r>
          </a:p>
          <a:p>
            <a:pPr lvl="1"/>
            <a:r>
              <a:rPr lang="en-US" dirty="0"/>
              <a:t>The filter order can have a HUGE effect! (e.g., shuffle + </a:t>
            </a:r>
            <a:r>
              <a:rPr lang="en-US" dirty="0" err="1"/>
              <a:t>zlib</a:t>
            </a:r>
            <a:r>
              <a:rPr lang="en-US" dirty="0"/>
              <a:t>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3035097-28CF-ACFD-12AB-2F691DB452BB}"/>
              </a:ext>
            </a:extLst>
          </p:cNvPr>
          <p:cNvSpPr/>
          <p:nvPr/>
        </p:nvSpPr>
        <p:spPr>
          <a:xfrm>
            <a:off x="18440400" y="3146109"/>
            <a:ext cx="5257800" cy="14478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H5Dwrite()</a:t>
            </a:r>
          </a:p>
        </p:txBody>
      </p:sp>
      <p:sp>
        <p:nvSpPr>
          <p:cNvPr id="6" name="Decision 5">
            <a:extLst>
              <a:ext uri="{FF2B5EF4-FFF2-40B4-BE49-F238E27FC236}">
                <a16:creationId xmlns:a16="http://schemas.microsoft.com/office/drawing/2014/main" id="{EA597FEE-7D25-AB8E-77AE-F9C4F266051B}"/>
              </a:ext>
            </a:extLst>
          </p:cNvPr>
          <p:cNvSpPr/>
          <p:nvPr/>
        </p:nvSpPr>
        <p:spPr>
          <a:xfrm>
            <a:off x="18455640" y="5410200"/>
            <a:ext cx="5257800" cy="1905000"/>
          </a:xfrm>
          <a:prstGeom prst="flowChartDecisi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Filter 1</a:t>
            </a:r>
          </a:p>
        </p:txBody>
      </p:sp>
      <p:sp>
        <p:nvSpPr>
          <p:cNvPr id="7" name="Decision 6">
            <a:extLst>
              <a:ext uri="{FF2B5EF4-FFF2-40B4-BE49-F238E27FC236}">
                <a16:creationId xmlns:a16="http://schemas.microsoft.com/office/drawing/2014/main" id="{ED622398-8FDF-CC89-5C63-337CDA659F23}"/>
              </a:ext>
            </a:extLst>
          </p:cNvPr>
          <p:cNvSpPr/>
          <p:nvPr/>
        </p:nvSpPr>
        <p:spPr>
          <a:xfrm>
            <a:off x="18440400" y="8169592"/>
            <a:ext cx="5257800" cy="1905000"/>
          </a:xfrm>
          <a:prstGeom prst="flowChartDecisi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Filter 2</a:t>
            </a:r>
          </a:p>
        </p:txBody>
      </p:sp>
      <p:sp>
        <p:nvSpPr>
          <p:cNvPr id="8" name="Magnetic Disk 7">
            <a:extLst>
              <a:ext uri="{FF2B5EF4-FFF2-40B4-BE49-F238E27FC236}">
                <a16:creationId xmlns:a16="http://schemas.microsoft.com/office/drawing/2014/main" id="{7EC1282D-B151-7809-4675-ABA843DF2442}"/>
              </a:ext>
            </a:extLst>
          </p:cNvPr>
          <p:cNvSpPr/>
          <p:nvPr/>
        </p:nvSpPr>
        <p:spPr>
          <a:xfrm>
            <a:off x="18440400" y="11073764"/>
            <a:ext cx="5273040" cy="1651636"/>
          </a:xfrm>
          <a:prstGeom prst="flowChartMagneticDisk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Storage</a:t>
            </a:r>
          </a:p>
        </p:txBody>
      </p:sp>
      <p:sp>
        <p:nvSpPr>
          <p:cNvPr id="9" name="Down Arrow 8">
            <a:extLst>
              <a:ext uri="{FF2B5EF4-FFF2-40B4-BE49-F238E27FC236}">
                <a16:creationId xmlns:a16="http://schemas.microsoft.com/office/drawing/2014/main" id="{3F4BB83F-76B8-7D82-01EC-C8D7BF579B4A}"/>
              </a:ext>
            </a:extLst>
          </p:cNvPr>
          <p:cNvSpPr/>
          <p:nvPr/>
        </p:nvSpPr>
        <p:spPr>
          <a:xfrm>
            <a:off x="20574000" y="4369595"/>
            <a:ext cx="990600" cy="1447800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>
            <a:extLst>
              <a:ext uri="{FF2B5EF4-FFF2-40B4-BE49-F238E27FC236}">
                <a16:creationId xmlns:a16="http://schemas.microsoft.com/office/drawing/2014/main" id="{09DE86A3-40E6-F4C4-E1E9-609F00002437}"/>
              </a:ext>
            </a:extLst>
          </p:cNvPr>
          <p:cNvSpPr/>
          <p:nvPr/>
        </p:nvSpPr>
        <p:spPr>
          <a:xfrm>
            <a:off x="20589240" y="7018021"/>
            <a:ext cx="990600" cy="1447800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>
            <a:extLst>
              <a:ext uri="{FF2B5EF4-FFF2-40B4-BE49-F238E27FC236}">
                <a16:creationId xmlns:a16="http://schemas.microsoft.com/office/drawing/2014/main" id="{D5C8AEED-7131-EDD2-5C85-0017F3BBC45A}"/>
              </a:ext>
            </a:extLst>
          </p:cNvPr>
          <p:cNvSpPr/>
          <p:nvPr/>
        </p:nvSpPr>
        <p:spPr>
          <a:xfrm>
            <a:off x="20574000" y="9845991"/>
            <a:ext cx="990600" cy="1447800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4121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DE7261-DF0C-4790-BB71-8BC6E3179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are here…</a:t>
            </a:r>
          </a:p>
        </p:txBody>
      </p:sp>
      <p:pic>
        <p:nvPicPr>
          <p:cNvPr id="5" name="Picture 4" descr="DataReadPipeline-ActivityDiagram.png">
            <a:extLst>
              <a:ext uri="{FF2B5EF4-FFF2-40B4-BE49-F238E27FC236}">
                <a16:creationId xmlns:a16="http://schemas.microsoft.com/office/drawing/2014/main" id="{71AB1234-90D7-E468-EA39-42C601ED72A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21058" y="533400"/>
            <a:ext cx="10395541" cy="1283571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1F40C45-2FC2-E7D8-F9AA-5829EB1395EA}"/>
              </a:ext>
            </a:extLst>
          </p:cNvPr>
          <p:cNvSpPr/>
          <p:nvPr/>
        </p:nvSpPr>
        <p:spPr>
          <a:xfrm>
            <a:off x="15465334" y="1063625"/>
            <a:ext cx="2517865" cy="1011238"/>
          </a:xfrm>
          <a:prstGeom prst="rect">
            <a:avLst/>
          </a:prstGeom>
          <a:solidFill>
            <a:srgbClr val="FF0000">
              <a:alpha val="45000"/>
            </a:srgb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3" descr="C:\Users\Administrator\AppData\Local\Microsoft\Windows\Temporary Internet Files\Content.IE5\FOJP9A46\MC900078748[1].wmf">
            <a:extLst>
              <a:ext uri="{FF2B5EF4-FFF2-40B4-BE49-F238E27FC236}">
                <a16:creationId xmlns:a16="http://schemas.microsoft.com/office/drawing/2014/main" id="{BD99943B-93F2-02E4-772C-56FE198641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16600" y="9191722"/>
            <a:ext cx="2582821" cy="381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42417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DE7261-DF0C-4790-BB71-8BC6E3179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Setting a filter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39540A-BD0D-439E-8FA0-5A8DD21A18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9100" y="3429000"/>
            <a:ext cx="21780500" cy="8534400"/>
          </a:xfrm>
        </p:spPr>
        <p:txBody>
          <a:bodyPr/>
          <a:lstStyle/>
          <a:p>
            <a:pPr marL="0" indent="0">
              <a:buNone/>
            </a:pPr>
            <a:r>
              <a:rPr lang="en-US" sz="4400" dirty="0">
                <a:solidFill>
                  <a:schemeClr val="accent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H5Pset_filter (</a:t>
            </a:r>
            <a:r>
              <a:rPr lang="en-US" sz="4400" dirty="0" err="1">
                <a:solidFill>
                  <a:schemeClr val="accent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hid_t</a:t>
            </a:r>
            <a:r>
              <a:rPr lang="en-US" sz="4400" dirty="0">
                <a:solidFill>
                  <a:schemeClr val="accent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</a:t>
            </a:r>
            <a:r>
              <a:rPr lang="en-US" sz="4400" dirty="0" err="1">
                <a:solidFill>
                  <a:schemeClr val="accent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plist</a:t>
            </a:r>
            <a:r>
              <a:rPr lang="en-US" sz="4400" dirty="0">
                <a:solidFill>
                  <a:schemeClr val="accent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H5Z_filter_t filter, unsigned int flags</a:t>
            </a:r>
          </a:p>
          <a:p>
            <a:pPr marL="0" indent="0">
              <a:buNone/>
            </a:pPr>
            <a:r>
              <a:rPr lang="en-US" sz="4400" dirty="0">
                <a:solidFill>
                  <a:schemeClr val="accent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			   </a:t>
            </a:r>
            <a:r>
              <a:rPr lang="en-US" sz="4400" dirty="0" err="1">
                <a:solidFill>
                  <a:schemeClr val="accent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size_t</a:t>
            </a:r>
            <a:r>
              <a:rPr lang="en-US" sz="4400" dirty="0">
                <a:solidFill>
                  <a:schemeClr val="accent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</a:t>
            </a:r>
            <a:r>
              <a:rPr lang="en-US" sz="4400" dirty="0" err="1">
                <a:solidFill>
                  <a:schemeClr val="accent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cd_nelmts</a:t>
            </a:r>
            <a:r>
              <a:rPr lang="en-US" sz="4400" dirty="0">
                <a:solidFill>
                  <a:schemeClr val="accent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const unsigned int </a:t>
            </a:r>
            <a:r>
              <a:rPr lang="en-US" sz="4400" dirty="0" err="1">
                <a:solidFill>
                  <a:schemeClr val="accent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cd_values</a:t>
            </a:r>
            <a:r>
              <a:rPr lang="en-US" sz="4400" dirty="0">
                <a:solidFill>
                  <a:schemeClr val="accent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[])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>
                <a:solidFill>
                  <a:schemeClr val="accent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plist</a:t>
            </a:r>
            <a:r>
              <a:rPr lang="en-US" dirty="0"/>
              <a:t>: </a:t>
            </a:r>
            <a:r>
              <a:rPr lang="en-US" dirty="0" err="1"/>
              <a:t>dcpl</a:t>
            </a:r>
            <a:r>
              <a:rPr lang="en-US" dirty="0"/>
              <a:t> or </a:t>
            </a:r>
            <a:r>
              <a:rPr lang="en-US" dirty="0" err="1"/>
              <a:t>gcpl</a:t>
            </a:r>
            <a:r>
              <a:rPr lang="en-US" dirty="0"/>
              <a:t> (filters set at creation time and cannot be changed)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filter</a:t>
            </a:r>
            <a:r>
              <a:rPr lang="en-US" dirty="0"/>
              <a:t>: H5Z_filter_t is </a:t>
            </a:r>
            <a:r>
              <a:rPr lang="en-US" dirty="0" err="1"/>
              <a:t>typedef'd</a:t>
            </a:r>
            <a:r>
              <a:rPr lang="en-US" dirty="0"/>
              <a:t> to an integer that is the filter's assigned ID</a:t>
            </a:r>
          </a:p>
          <a:p>
            <a:pPr marL="0" indent="0">
              <a:buNone/>
            </a:pPr>
            <a:r>
              <a:rPr lang="en-US" dirty="0"/>
              <a:t>         (NOTE: filter IDs should not be confused with </a:t>
            </a:r>
            <a:r>
              <a:rPr lang="en-US" dirty="0" err="1"/>
              <a:t>hid_t</a:t>
            </a:r>
            <a:r>
              <a:rPr lang="en-US" dirty="0"/>
              <a:t> library IDs)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flags</a:t>
            </a:r>
            <a:r>
              <a:rPr lang="en-US" dirty="0"/>
              <a:t>: Can contain H5Z_FLAG_OPTIONAL or H5Z_FLAG_MANDATORY</a:t>
            </a:r>
          </a:p>
          <a:p>
            <a:pPr marL="0" indent="0">
              <a:buNone/>
            </a:pPr>
            <a:r>
              <a:rPr lang="en-US" dirty="0" err="1">
                <a:solidFill>
                  <a:schemeClr val="accent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cd_nelmts</a:t>
            </a:r>
            <a:r>
              <a:rPr lang="en-US" dirty="0">
                <a:solidFill>
                  <a:schemeClr val="accent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/values</a:t>
            </a:r>
            <a:r>
              <a:rPr lang="en-US" dirty="0"/>
              <a:t>: Filter parameters (depends on filter)</a:t>
            </a:r>
          </a:p>
        </p:txBody>
      </p:sp>
    </p:spTree>
    <p:extLst>
      <p:ext uri="{BB962C8B-B14F-4D97-AF65-F5344CB8AC3E}">
        <p14:creationId xmlns:p14="http://schemas.microsoft.com/office/powerpoint/2010/main" val="35978520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DE7261-DF0C-4790-BB71-8BC6E3179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39540A-BD0D-439E-8FA0-5A8DD21A18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9100" y="3429000"/>
            <a:ext cx="21005800" cy="8534400"/>
          </a:xfrm>
        </p:spPr>
        <p:txBody>
          <a:bodyPr/>
          <a:lstStyle/>
          <a:p>
            <a:r>
              <a:rPr lang="en-US" dirty="0"/>
              <a:t>Can only filter dataset data and group names</a:t>
            </a:r>
          </a:p>
          <a:p>
            <a:endParaRPr lang="en-US" dirty="0"/>
          </a:p>
          <a:p>
            <a:r>
              <a:rPr lang="en-US" dirty="0"/>
              <a:t>Datasets must be chunked</a:t>
            </a:r>
          </a:p>
          <a:p>
            <a:endParaRPr lang="en-US" dirty="0"/>
          </a:p>
          <a:p>
            <a:r>
              <a:rPr lang="en-US" dirty="0"/>
              <a:t>Can't filter variable-length data</a:t>
            </a:r>
          </a:p>
          <a:p>
            <a:endParaRPr lang="en-US" dirty="0"/>
          </a:p>
          <a:p>
            <a:r>
              <a:rPr lang="en-US" dirty="0"/>
              <a:t>Limit of 32 filters in a pipeline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0902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DE7261-DF0C-4790-BB71-8BC6E3179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filter plugins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39540A-BD0D-439E-8FA0-5A8DD21A18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9100" y="3429000"/>
            <a:ext cx="21005800" cy="8534400"/>
          </a:xfrm>
        </p:spPr>
        <p:txBody>
          <a:bodyPr/>
          <a:lstStyle/>
          <a:p>
            <a:r>
              <a:rPr lang="en-US" dirty="0"/>
              <a:t>Since 1.8.11 you can use filter plugins to load 3</a:t>
            </a:r>
            <a:r>
              <a:rPr lang="en-US" baseline="30000" dirty="0"/>
              <a:t>rd</a:t>
            </a:r>
            <a:r>
              <a:rPr lang="en-US" dirty="0"/>
              <a:t> party filters</a:t>
            </a:r>
          </a:p>
          <a:p>
            <a:endParaRPr lang="en-US" dirty="0"/>
          </a:p>
          <a:p>
            <a:r>
              <a:rPr lang="en-US" dirty="0"/>
              <a:t>Filter plugins are implemented as dynamically loaded shared libraries that use the interface defined in H5PLextern.h</a:t>
            </a:r>
          </a:p>
          <a:p>
            <a:endParaRPr lang="en-US" dirty="0"/>
          </a:p>
          <a:p>
            <a:r>
              <a:rPr lang="en-US" dirty="0"/>
              <a:t>If a plugin with the filter ID required by the dataset/group cannot be found, the library will check the plugin paths to see if it can find it</a:t>
            </a:r>
          </a:p>
          <a:p>
            <a:endParaRPr lang="en-US" dirty="0"/>
          </a:p>
          <a:p>
            <a:r>
              <a:rPr lang="en-US" dirty="0"/>
              <a:t>Filters are searched by ID</a:t>
            </a:r>
          </a:p>
          <a:p>
            <a:endParaRPr lang="en-US" dirty="0"/>
          </a:p>
          <a:p>
            <a:r>
              <a:rPr lang="en-US" dirty="0"/>
              <a:t>Plugins can be disabled (by plugin category - VOL/VFD/filter)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6317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DE7261-DF0C-4790-BB71-8BC6E3179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Supporting Architecture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39540A-BD0D-439E-8FA0-5A8DD21A18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9100" y="3429000"/>
            <a:ext cx="21005800" cy="8534400"/>
          </a:xfrm>
        </p:spPr>
        <p:txBody>
          <a:bodyPr/>
          <a:lstStyle/>
          <a:p>
            <a:r>
              <a:rPr lang="en-US" dirty="0"/>
              <a:t>Plugin cache</a:t>
            </a:r>
          </a:p>
          <a:p>
            <a:pPr lvl="1"/>
            <a:endParaRPr lang="en-US" dirty="0"/>
          </a:p>
          <a:p>
            <a:r>
              <a:rPr lang="en-US" dirty="0"/>
              <a:t>Plugin path list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C3A3AA2-3DF8-3907-F637-E38D15831C41}"/>
              </a:ext>
            </a:extLst>
          </p:cNvPr>
          <p:cNvSpPr txBox="1">
            <a:spLocks/>
          </p:cNvSpPr>
          <p:nvPr/>
        </p:nvSpPr>
        <p:spPr bwMode="auto">
          <a:xfrm>
            <a:off x="8305800" y="4038600"/>
            <a:ext cx="10744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>
            <a:lvl1pPr marL="463550" indent="-4635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5000" b="0" kern="1200">
                <a:solidFill>
                  <a:srgbClr val="52585F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914400" indent="-4635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4000" b="0" kern="1200">
                <a:solidFill>
                  <a:srgbClr val="52585F"/>
                </a:solidFill>
                <a:latin typeface="Helvetica" charset="0"/>
                <a:ea typeface="Helvetica" charset="0"/>
                <a:cs typeface="Helvetica" charset="0"/>
              </a:defRPr>
            </a:lvl2pPr>
            <a:lvl3pPr marL="1377950" indent="-4635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3600" b="0" kern="1200">
                <a:solidFill>
                  <a:srgbClr val="52585F"/>
                </a:solidFill>
                <a:latin typeface="Helvetica" charset="0"/>
                <a:ea typeface="Helvetica" charset="0"/>
                <a:cs typeface="Helvetica" charset="0"/>
              </a:defRPr>
            </a:lvl3pPr>
            <a:lvl4pPr marL="1828800" indent="-4635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3200" b="0" kern="1200">
                <a:solidFill>
                  <a:srgbClr val="52585F"/>
                </a:solidFill>
                <a:latin typeface="Helvetica" charset="0"/>
                <a:ea typeface="Helvetica" charset="0"/>
                <a:cs typeface="Helvetica" charset="0"/>
              </a:defRPr>
            </a:lvl4pPr>
            <a:lvl5pPr marL="2292350" indent="-4635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2400" b="0" kern="1200">
                <a:solidFill>
                  <a:srgbClr val="52585F"/>
                </a:solidFill>
                <a:latin typeface="Helvetica" charset="0"/>
                <a:ea typeface="Helvetica" charset="0"/>
                <a:cs typeface="Helvetica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US" dirty="0"/>
              <a:t>(Per-library, shared with ALL plugins)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2FD623B-E69C-8558-6D9B-CE22A3FF6DCD}"/>
              </a:ext>
            </a:extLst>
          </p:cNvPr>
          <p:cNvSpPr/>
          <p:nvPr/>
        </p:nvSpPr>
        <p:spPr>
          <a:xfrm>
            <a:off x="1981200" y="6858000"/>
            <a:ext cx="20421600" cy="5943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n-US" dirty="0"/>
              <a:t>HDF5 Library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7969D3-CF61-1AE5-BFFB-3EFD42C22FF5}"/>
              </a:ext>
            </a:extLst>
          </p:cNvPr>
          <p:cNvSpPr/>
          <p:nvPr/>
        </p:nvSpPr>
        <p:spPr>
          <a:xfrm>
            <a:off x="2895600" y="8991600"/>
            <a:ext cx="8229600" cy="29718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n-US" dirty="0"/>
              <a:t>Loaded Plugin Cache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AB80046-891B-76A6-C08C-24F4C68A3A66}"/>
              </a:ext>
            </a:extLst>
          </p:cNvPr>
          <p:cNvSpPr/>
          <p:nvPr/>
        </p:nvSpPr>
        <p:spPr>
          <a:xfrm>
            <a:off x="12894491" y="8991600"/>
            <a:ext cx="8229600" cy="29718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n-US" dirty="0"/>
              <a:t>Plugin Search Paths</a:t>
            </a:r>
          </a:p>
          <a:p>
            <a:r>
              <a:rPr lang="en-US" dirty="0"/>
              <a:t>/foo</a:t>
            </a:r>
          </a:p>
          <a:p>
            <a:r>
              <a:rPr lang="en-US" dirty="0"/>
              <a:t>/bar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AA526A6-324E-EB9E-2724-89CC2E88A1B6}"/>
              </a:ext>
            </a:extLst>
          </p:cNvPr>
          <p:cNvSpPr/>
          <p:nvPr/>
        </p:nvSpPr>
        <p:spPr>
          <a:xfrm>
            <a:off x="3259909" y="10210800"/>
            <a:ext cx="1295400" cy="1295400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F16F43D-A478-2DFA-4BCE-47468763367D}"/>
              </a:ext>
            </a:extLst>
          </p:cNvPr>
          <p:cNvSpPr/>
          <p:nvPr/>
        </p:nvSpPr>
        <p:spPr>
          <a:xfrm>
            <a:off x="4951185" y="10210800"/>
            <a:ext cx="1295400" cy="1295400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9BF2F7D-BE96-C193-2210-409142ED5C5B}"/>
              </a:ext>
            </a:extLst>
          </p:cNvPr>
          <p:cNvSpPr/>
          <p:nvPr/>
        </p:nvSpPr>
        <p:spPr>
          <a:xfrm>
            <a:off x="6670764" y="10210800"/>
            <a:ext cx="1295400" cy="1295400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P3</a:t>
            </a:r>
          </a:p>
        </p:txBody>
      </p:sp>
    </p:spTree>
    <p:extLst>
      <p:ext uri="{BB962C8B-B14F-4D97-AF65-F5344CB8AC3E}">
        <p14:creationId xmlns:p14="http://schemas.microsoft.com/office/powerpoint/2010/main" val="3573513251"/>
      </p:ext>
    </p:extLst>
  </p:cSld>
  <p:clrMapOvr>
    <a:masterClrMapping/>
  </p:clrMapOvr>
</p:sld>
</file>

<file path=ppt/theme/theme1.xml><?xml version="1.0" encoding="utf-8"?>
<a:theme xmlns:a="http://schemas.openxmlformats.org/drawingml/2006/main" name="Basi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FFFFFF"/>
      </a:accent3>
      <a:accent4>
        <a:srgbClr val="000000"/>
      </a:accent4>
      <a:accent5>
        <a:srgbClr val="AAB8DC"/>
      </a:accent5>
      <a:accent6>
        <a:srgbClr val="007B26"/>
      </a:accent6>
      <a:hlink>
        <a:srgbClr val="0000FF"/>
      </a:hlink>
      <a:folHlink>
        <a:srgbClr val="FF00FF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12086</TotalTime>
  <Words>1440</Words>
  <Application>Microsoft Macintosh PowerPoint</Application>
  <PresentationFormat>Custom</PresentationFormat>
  <Paragraphs>280</Paragraphs>
  <Slides>33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Arial</vt:lpstr>
      <vt:lpstr>Calibri</vt:lpstr>
      <vt:lpstr>Consolas</vt:lpstr>
      <vt:lpstr>Helvetica</vt:lpstr>
      <vt:lpstr>Helvetica Light</vt:lpstr>
      <vt:lpstr>Helvetica Neue</vt:lpstr>
      <vt:lpstr>Basic</vt:lpstr>
      <vt:lpstr>Plugin Community Building European HUG 23</vt:lpstr>
      <vt:lpstr>Contents</vt:lpstr>
      <vt:lpstr>Introduction to HDF5 Filter Plugins</vt:lpstr>
      <vt:lpstr>What is a filter?</vt:lpstr>
      <vt:lpstr>You are here…</vt:lpstr>
      <vt:lpstr>Setting a filter</vt:lpstr>
      <vt:lpstr>Limitations</vt:lpstr>
      <vt:lpstr>Dynamic filter plugins</vt:lpstr>
      <vt:lpstr>Supporting Architecture</vt:lpstr>
      <vt:lpstr>H5PL API Calls</vt:lpstr>
      <vt:lpstr>Building a Filter</vt:lpstr>
      <vt:lpstr>Aside: The Memory Issue</vt:lpstr>
      <vt:lpstr>Filters in HDF5 Metadata</vt:lpstr>
      <vt:lpstr>Filters in HDF5 Metadata</vt:lpstr>
      <vt:lpstr>Existing Ecosystem</vt:lpstr>
      <vt:lpstr>Built-in HDF5 Filters</vt:lpstr>
      <vt:lpstr>The HDF5 Filter Repository</vt:lpstr>
      <vt:lpstr>The HDF5 Filter Repository</vt:lpstr>
      <vt:lpstr>Registration</vt:lpstr>
      <vt:lpstr>Building a Community</vt:lpstr>
      <vt:lpstr>Community-Driven Maintenance &amp; Oversight</vt:lpstr>
      <vt:lpstr>What is needed?</vt:lpstr>
      <vt:lpstr>A Canonical Location</vt:lpstr>
      <vt:lpstr>A Canonical Location (Distribution)</vt:lpstr>
      <vt:lpstr>Standards</vt:lpstr>
      <vt:lpstr>Standards</vt:lpstr>
      <vt:lpstr>Standards (security)</vt:lpstr>
      <vt:lpstr>Maintenance</vt:lpstr>
      <vt:lpstr>Maintenance (Community)</vt:lpstr>
      <vt:lpstr>Performance</vt:lpstr>
      <vt:lpstr>THANK YOU!</vt:lpstr>
      <vt:lpstr>HDF5 BOF at SC23</vt:lpstr>
      <vt:lpstr>Support Our Non-Profit Mission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 of The HDF Group for Financial Services</dc:title>
  <dc:creator>Microsoft Office User</dc:creator>
  <cp:lastModifiedBy>Dana Robinson</cp:lastModifiedBy>
  <cp:revision>345</cp:revision>
  <dcterms:created xsi:type="dcterms:W3CDTF">2016-09-20T20:57:26Z</dcterms:created>
  <dcterms:modified xsi:type="dcterms:W3CDTF">2023-09-19T05:10:04Z</dcterms:modified>
</cp:coreProperties>
</file>