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63" r:id="rId1"/>
  </p:sldMasterIdLst>
  <p:notesMasterIdLst>
    <p:notesMasterId r:id="rId33"/>
  </p:notesMasterIdLst>
  <p:handoutMasterIdLst>
    <p:handoutMasterId r:id="rId34"/>
  </p:handoutMasterIdLst>
  <p:sldIdLst>
    <p:sldId id="382" r:id="rId2"/>
    <p:sldId id="456" r:id="rId3"/>
    <p:sldId id="454" r:id="rId4"/>
    <p:sldId id="457" r:id="rId5"/>
    <p:sldId id="459" r:id="rId6"/>
    <p:sldId id="458" r:id="rId7"/>
    <p:sldId id="465" r:id="rId8"/>
    <p:sldId id="460" r:id="rId9"/>
    <p:sldId id="466" r:id="rId10"/>
    <p:sldId id="467" r:id="rId11"/>
    <p:sldId id="461" r:id="rId12"/>
    <p:sldId id="463" r:id="rId13"/>
    <p:sldId id="464" r:id="rId14"/>
    <p:sldId id="455" r:id="rId15"/>
    <p:sldId id="394" r:id="rId16"/>
    <p:sldId id="469" r:id="rId17"/>
    <p:sldId id="470" r:id="rId18"/>
    <p:sldId id="472" r:id="rId19"/>
    <p:sldId id="471" r:id="rId20"/>
    <p:sldId id="479" r:id="rId21"/>
    <p:sldId id="480" r:id="rId22"/>
    <p:sldId id="468" r:id="rId23"/>
    <p:sldId id="473" r:id="rId24"/>
    <p:sldId id="474" r:id="rId25"/>
    <p:sldId id="477" r:id="rId26"/>
    <p:sldId id="475" r:id="rId27"/>
    <p:sldId id="476" r:id="rId28"/>
    <p:sldId id="478" r:id="rId29"/>
    <p:sldId id="482" r:id="rId30"/>
    <p:sldId id="453" r:id="rId31"/>
    <p:sldId id="374" r:id="rId32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5pPr>
    <a:lvl6pPr marL="22860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6pPr>
    <a:lvl7pPr marL="27432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7pPr>
    <a:lvl8pPr marL="32004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8pPr>
    <a:lvl9pPr marL="36576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E2402A-81AD-B913-8EC4-0EAB30B81A67}" name="Jo Eads" initials="JE" userId="S::mjeads@hdfgroup.org::505e9d5d-5f39-486d-ab08-27bdc06eb9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Horton" initials="R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F86"/>
    <a:srgbClr val="52585F"/>
    <a:srgbClr val="70BF41"/>
    <a:srgbClr val="175DA1"/>
    <a:srgbClr val="95B1D6"/>
    <a:srgbClr val="008ABD"/>
    <a:srgbClr val="77AC3F"/>
    <a:srgbClr val="860101"/>
    <a:srgbClr val="FF410C"/>
    <a:srgbClr val="FF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0" autoAdjust="0"/>
    <p:restoredTop sz="88707" autoAdjust="0"/>
  </p:normalViewPr>
  <p:slideViewPr>
    <p:cSldViewPr>
      <p:cViewPr varScale="1">
        <p:scale>
          <a:sx n="56" d="100"/>
          <a:sy n="56" d="100"/>
        </p:scale>
        <p:origin x="928" y="20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4878"/>
    </p:cViewPr>
  </p:sorter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8784-CC5D-BF49-8A7B-3275ED0042D5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53310-CC2C-F744-AAC3-553C17CD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en-US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0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pitchFamily="1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fgroup.org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info@hdfgroup.or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6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MS PGothic"/>
                <a:cs typeface="Calibri"/>
              </a:rPr>
              <a:t>Briefly explain each of the free services that The HDF Group provides (table on the left) and where to get more information/access those services (</a:t>
            </a:r>
            <a:r>
              <a:rPr lang="en-US">
                <a:latin typeface="Calibri"/>
                <a:ea typeface="MS PGothic"/>
                <a:cs typeface="Calibri"/>
                <a:hlinkClick r:id="rId3"/>
              </a:rPr>
              <a:t>www.hdfgroup.org</a:t>
            </a:r>
            <a:r>
              <a:rPr lang="en-US">
                <a:latin typeface="Calibri"/>
                <a:ea typeface="MS PGothic"/>
                <a:cs typeface="Calibri"/>
              </a:rPr>
              <a:t>). Next, discuss how the activities/services listed in the table on the right help us to continue to support and provide the free services. If they have any questions they can send an email to </a:t>
            </a:r>
            <a:r>
              <a:rPr lang="en-US">
                <a:latin typeface="Calibri"/>
                <a:ea typeface="MS PGothic"/>
                <a:cs typeface="Calibri"/>
                <a:hlinkClick r:id="rId4"/>
              </a:rPr>
              <a:t>info@hdfgroup.org</a:t>
            </a:r>
            <a:r>
              <a:rPr lang="en-US">
                <a:latin typeface="Calibri"/>
                <a:ea typeface="MS PGothic"/>
                <a:cs typeface="Calibri"/>
              </a:rPr>
              <a:t>.   </a:t>
            </a: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62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3021390C-9F69-489B-91B7-4354E7D1E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Light" pitchFamily="1" charset="0"/>
              </a:rPr>
              <a:t>Click to edit Master title style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5770CC2-CF8C-4994-A2CF-0ACEBC6933B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89100" y="3276600"/>
            <a:ext cx="21005800" cy="91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Light" pitchFamily="1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Helvetica Light" pitchFamily="1" charset="0"/>
              </a:rPr>
              <a:t>Second level</a:t>
            </a:r>
          </a:p>
          <a:p>
            <a:pPr lvl="2"/>
            <a:r>
              <a:rPr lang="en-US" altLang="en-US" dirty="0">
                <a:sym typeface="Helvetica Light" pitchFamily="1" charset="0"/>
              </a:rPr>
              <a:t>Third level</a:t>
            </a:r>
          </a:p>
          <a:p>
            <a:pPr lvl="3"/>
            <a:r>
              <a:rPr lang="en-US" altLang="en-US" dirty="0">
                <a:sym typeface="Helvetica Light" pitchFamily="1" charset="0"/>
              </a:rPr>
              <a:t>Fourth level</a:t>
            </a:r>
          </a:p>
          <a:p>
            <a:pPr lvl="4"/>
            <a:r>
              <a:rPr lang="en-US" altLang="en-US" dirty="0">
                <a:sym typeface="Helvetica Light" pitchFamily="1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43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3021390C-9F69-489B-91B7-4354E7D1E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endParaRPr lang="en-US" altLang="en-US" dirty="0">
              <a:sym typeface="Helvetica Light" pitchFamily="1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5770CC2-CF8C-4994-A2CF-0ACEBC6933B8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689100" y="3276600"/>
            <a:ext cx="210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dirty="0">
                <a:sym typeface="Helvetica Light" pitchFamily="1" charset="0"/>
              </a:rPr>
              <a:t>Acknowledgement - Please talk to Jo to get appropriate language for your project!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0FC38-6794-44C2-96BE-DA83F9B7209C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1689100" y="8001000"/>
            <a:ext cx="210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altLang="en-US" dirty="0">
                <a:sym typeface="Helvetica Light" pitchFamily="1" charset="0"/>
              </a:rPr>
              <a:t>Fine print can go here. </a:t>
            </a:r>
          </a:p>
        </p:txBody>
      </p:sp>
    </p:spTree>
    <p:extLst>
      <p:ext uri="{BB962C8B-B14F-4D97-AF65-F5344CB8AC3E}">
        <p14:creationId xmlns:p14="http://schemas.microsoft.com/office/powerpoint/2010/main" val="124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1967163"/>
            <a:ext cx="8464045" cy="156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pasted-image.pdf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70625"/>
            <a:ext cx="24079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075" y="3962400"/>
            <a:ext cx="8464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000" b="0"/>
            </a:lvl1pPr>
          </a:lstStyle>
          <a:p>
            <a:pPr lvl="0"/>
            <a:r>
              <a:rPr lang="vi-VN" dirty="0"/>
              <a:t>Presentation date</a:t>
            </a:r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 flipV="1">
            <a:off x="304800" y="6096000"/>
            <a:ext cx="23926800" cy="98425"/>
          </a:xfrm>
          <a:prstGeom prst="line">
            <a:avLst/>
          </a:prstGeom>
          <a:noFill/>
          <a:ln w="50800">
            <a:solidFill>
              <a:srgbClr val="0024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D679B-40E5-824E-98CA-A21074C3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150" y="10345615"/>
            <a:ext cx="4782193" cy="212541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AF2C4E-4A21-4062-B974-4E4A89463271}"/>
              </a:ext>
            </a:extLst>
          </p:cNvPr>
          <p:cNvSpPr>
            <a:spLocks/>
          </p:cNvSpPr>
          <p:nvPr userDrawn="1"/>
        </p:nvSpPr>
        <p:spPr bwMode="auto">
          <a:xfrm>
            <a:off x="1" y="0"/>
            <a:ext cx="3048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1E46B-01AB-40FE-A445-F63F36A55824}"/>
              </a:ext>
            </a:extLst>
          </p:cNvPr>
          <p:cNvSpPr>
            <a:spLocks/>
          </p:cNvSpPr>
          <p:nvPr userDrawn="1"/>
        </p:nvSpPr>
        <p:spPr bwMode="auto">
          <a:xfrm>
            <a:off x="24079200" y="0"/>
            <a:ext cx="3048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7234265-67FA-48A5-9663-5B55C3A46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69383" y="11357737"/>
            <a:ext cx="8464550" cy="91440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vi-VN" dirty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1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-Light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vi-V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2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Dark">
    <p:bg>
      <p:bgPr>
        <a:solidFill>
          <a:srgbClr val="002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vi-VN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2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en-US" dirty="0"/>
              <a:t>Type Thank you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Maybe Questions and Comments</a:t>
            </a:r>
            <a:endParaRPr lang="vi-VN" dirty="0"/>
          </a:p>
        </p:txBody>
      </p:sp>
      <p:pic>
        <p:nvPicPr>
          <p:cNvPr id="6" name="Picture 5" descr="pasted-image.pdf">
            <a:extLst>
              <a:ext uri="{FF2B5EF4-FFF2-40B4-BE49-F238E27FC236}">
                <a16:creationId xmlns:a16="http://schemas.microsoft.com/office/drawing/2014/main" id="{C15AB84C-9267-4737-BD7C-736EAF682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3400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31C7C6C-9273-4130-A4DE-878AFE80415C}"/>
              </a:ext>
            </a:extLst>
          </p:cNvPr>
          <p:cNvSpPr>
            <a:spLocks/>
          </p:cNvSpPr>
          <p:nvPr userDrawn="1"/>
        </p:nvSpPr>
        <p:spPr bwMode="auto">
          <a:xfrm>
            <a:off x="6212681" y="12649200"/>
            <a:ext cx="11958638" cy="406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>
            <a:lvl1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1pPr>
            <a:lvl2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2pPr>
            <a:lvl3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3pPr>
            <a:lvl4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4pPr>
            <a:lvl5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5pPr>
            <a:lvl6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6pPr>
            <a:lvl7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7pPr>
            <a:lvl8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8pPr>
            <a:lvl9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9pPr>
          </a:lstStyle>
          <a:p>
            <a:pPr algn="ctr" eaLnBrk="1"/>
            <a:r>
              <a:rPr lang="en-US" altLang="en-US" sz="2000" dirty="0">
                <a:solidFill>
                  <a:srgbClr val="95B1D6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Proprietary and Confidential. © 2016, The HDF Group.</a:t>
            </a:r>
          </a:p>
        </p:txBody>
      </p:sp>
    </p:spTree>
    <p:extLst>
      <p:ext uri="{BB962C8B-B14F-4D97-AF65-F5344CB8AC3E}">
        <p14:creationId xmlns:p14="http://schemas.microsoft.com/office/powerpoint/2010/main" val="40263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Light" pitchFamily="1" charset="0"/>
              </a:rPr>
              <a:t>Click to edit Master title style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body" idx="1"/>
          </p:nvPr>
        </p:nvSpPr>
        <p:spPr bwMode="auto">
          <a:xfrm>
            <a:off x="1689100" y="3276600"/>
            <a:ext cx="21005800" cy="91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Light" pitchFamily="1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Helvetica Light" pitchFamily="1" charset="0"/>
              </a:rPr>
              <a:t>Second level</a:t>
            </a:r>
          </a:p>
          <a:p>
            <a:pPr lvl="2"/>
            <a:r>
              <a:rPr lang="en-US" altLang="en-US" dirty="0">
                <a:sym typeface="Helvetica Light" pitchFamily="1" charset="0"/>
              </a:rPr>
              <a:t>Third level</a:t>
            </a:r>
          </a:p>
          <a:p>
            <a:pPr lvl="3"/>
            <a:r>
              <a:rPr lang="en-US" altLang="en-US" dirty="0">
                <a:sym typeface="Helvetica Light" pitchFamily="1" charset="0"/>
              </a:rPr>
              <a:t>Fourth level</a:t>
            </a:r>
          </a:p>
          <a:p>
            <a:pPr lvl="4"/>
            <a:r>
              <a:rPr lang="en-US" altLang="en-US" dirty="0">
                <a:sym typeface="Helvetica Light" pitchFamily="1" charset="0"/>
              </a:rPr>
              <a:t>Fifth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9CE58E4-190D-4D9B-B107-E0B40837F6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997360" y="928588"/>
            <a:ext cx="3522317" cy="15654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5E218-69D3-4295-A00E-CB8BFED386AF}"/>
              </a:ext>
            </a:extLst>
          </p:cNvPr>
          <p:cNvSpPr/>
          <p:nvPr userDrawn="1"/>
        </p:nvSpPr>
        <p:spPr>
          <a:xfrm>
            <a:off x="598899" y="1285111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5EEBFCD-CF01-4BD7-BBAA-04F4E7F7A502}" type="slidenum"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678" r:id="rId3"/>
    <p:sldLayoutId id="2147483651" r:id="rId4"/>
    <p:sldLayoutId id="2147483649" r:id="rId5"/>
    <p:sldLayoutId id="214748368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54F86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463550" indent="-4635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50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1pPr>
      <a:lvl2pPr marL="91440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40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2pPr>
      <a:lvl3pPr marL="137795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36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3pPr>
      <a:lvl4pPr marL="182880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32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4pPr>
      <a:lvl5pPr marL="229235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erobins@hdfgroup.or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hdfgroup.or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DFGroup/cve_hdf5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e.org/" TargetMode="External"/><Relationship Id="rId2" Type="http://schemas.openxmlformats.org/officeDocument/2006/relationships/hyperlink" Target="https://en.wikipedia.org/wiki/Common_Vulnerabilities_and_Exposur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github.com/HDFGroup/hdf5/blob/hdf5_1_14_2/CVE_list_1_14.md" TargetMode="External"/><Relationship Id="rId4" Type="http://schemas.openxmlformats.org/officeDocument/2006/relationships/hyperlink" Target="https://cve.mitre.org/cgi-bin/cvekey.cgi?keyword=HDF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c23.supercomputing.org/attend/schedule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dfgrou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dfgroup.org/donat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C722-1AE3-4D57-BABB-6EEA8C62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1967163"/>
            <a:ext cx="9890125" cy="1566612"/>
          </a:xfrm>
        </p:spPr>
        <p:txBody>
          <a:bodyPr/>
          <a:lstStyle/>
          <a:p>
            <a:r>
              <a:rPr lang="en-US" dirty="0"/>
              <a:t>The State of HDF5</a:t>
            </a:r>
            <a:br>
              <a:rPr lang="en-US" dirty="0"/>
            </a:br>
            <a:r>
              <a:rPr lang="en-US" dirty="0"/>
              <a:t>European HUG 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062308-CCD0-4368-BCB1-94C3FC5EB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075" y="3962400"/>
            <a:ext cx="8464550" cy="1566612"/>
          </a:xfrm>
        </p:spPr>
        <p:txBody>
          <a:bodyPr/>
          <a:lstStyle/>
          <a:p>
            <a:r>
              <a:rPr lang="en-US" dirty="0" err="1"/>
              <a:t>Deutsches</a:t>
            </a:r>
            <a:r>
              <a:rPr lang="en-US" dirty="0"/>
              <a:t> </a:t>
            </a:r>
            <a:r>
              <a:rPr lang="en-US" dirty="0" err="1"/>
              <a:t>Elektronen</a:t>
            </a:r>
            <a:r>
              <a:rPr lang="en-US" dirty="0"/>
              <a:t>-Synchrotron DESY</a:t>
            </a:r>
          </a:p>
          <a:p>
            <a:r>
              <a:rPr lang="en-US" dirty="0"/>
              <a:t>Hamburg, Germany</a:t>
            </a:r>
          </a:p>
          <a:p>
            <a:r>
              <a:rPr lang="en-US" dirty="0"/>
              <a:t>19 September,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F0C24-47A6-4F36-AAEA-FD789B347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Dana Robinson</a:t>
            </a:r>
          </a:p>
          <a:p>
            <a:r>
              <a:rPr lang="en-US" dirty="0"/>
              <a:t>Director of Software Engineering</a:t>
            </a:r>
          </a:p>
          <a:p>
            <a:r>
              <a:rPr lang="en-US" dirty="0"/>
              <a:t>The HDF Group</a:t>
            </a:r>
          </a:p>
        </p:txBody>
      </p:sp>
    </p:spTree>
    <p:extLst>
      <p:ext uri="{BB962C8B-B14F-4D97-AF65-F5344CB8AC3E}">
        <p14:creationId xmlns:p14="http://schemas.microsoft.com/office/powerpoint/2010/main" val="37056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HDF4 Release Schedule</a:t>
            </a:r>
          </a:p>
        </p:txBody>
      </p:sp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53EA23BA-5333-B466-D3DC-6AE569F9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35144"/>
            <a:ext cx="23336194" cy="56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HDF4 Release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8458200"/>
            <a:ext cx="21005800" cy="3581400"/>
          </a:xfrm>
        </p:spPr>
        <p:txBody>
          <a:bodyPr/>
          <a:lstStyle/>
          <a:p>
            <a:r>
              <a:rPr lang="en-US" dirty="0"/>
              <a:t>Next release: 4.3.0 (February 2024)</a:t>
            </a:r>
          </a:p>
          <a:p>
            <a:pPr lvl="1"/>
            <a:r>
              <a:rPr lang="en-US" dirty="0"/>
              <a:t>Defined public API (no longer release internal header files / API calls)</a:t>
            </a:r>
          </a:p>
          <a:p>
            <a:pPr lvl="1"/>
            <a:r>
              <a:rPr lang="en-US" dirty="0"/>
              <a:t>Remove XDR dependency</a:t>
            </a:r>
          </a:p>
          <a:p>
            <a:pPr lvl="1"/>
            <a:r>
              <a:rPr lang="en-US" dirty="0"/>
              <a:t>Bug fixes,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28C4A-6A4C-D9DA-28BD-46342BEF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024630"/>
            <a:ext cx="21242350" cy="44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6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HDFView</a:t>
            </a:r>
            <a:r>
              <a:rPr lang="en-US" dirty="0"/>
              <a:t> Release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7491412"/>
            <a:ext cx="21005800" cy="4876800"/>
          </a:xfrm>
        </p:spPr>
        <p:txBody>
          <a:bodyPr/>
          <a:lstStyle/>
          <a:p>
            <a:pPr marL="450850" lvl="1" indent="0">
              <a:buNone/>
            </a:pPr>
            <a:endParaRPr lang="en-US" dirty="0"/>
          </a:p>
          <a:p>
            <a:r>
              <a:rPr lang="en-US" dirty="0"/>
              <a:t>Current version: 3.3.1 (September 2023)</a:t>
            </a:r>
          </a:p>
          <a:p>
            <a:pPr lvl="1"/>
            <a:r>
              <a:rPr lang="en-US" dirty="0"/>
              <a:t>HDF5 1.14.2</a:t>
            </a:r>
          </a:p>
          <a:p>
            <a:pPr lvl="1"/>
            <a:r>
              <a:rPr lang="en-US" dirty="0"/>
              <a:t>HDF4 4.2.16.-2</a:t>
            </a:r>
          </a:p>
          <a:p>
            <a:pPr lvl="1"/>
            <a:endParaRPr lang="en-US" dirty="0"/>
          </a:p>
          <a:p>
            <a:r>
              <a:rPr lang="en-US" dirty="0"/>
              <a:t>No longer maintain versions based on older versions of the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AFF79-55B8-3DC0-D830-D4D1EC05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418361"/>
            <a:ext cx="21005800" cy="35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release versions…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product's release schedule is posted via </a:t>
            </a:r>
            <a:r>
              <a:rPr lang="en-US" dirty="0" err="1"/>
              <a:t>README.md</a:t>
            </a:r>
            <a:r>
              <a:rPr lang="en-US" dirty="0"/>
              <a:t> on GitHub</a:t>
            </a:r>
          </a:p>
          <a:p>
            <a:endParaRPr lang="en-US" dirty="0"/>
          </a:p>
          <a:p>
            <a:r>
              <a:rPr lang="en-US" dirty="0"/>
              <a:t>We are trying to minimize the number of versions we support</a:t>
            </a:r>
          </a:p>
          <a:p>
            <a:pPr lvl="1"/>
            <a:r>
              <a:rPr lang="en-US" dirty="0"/>
              <a:t>1 maintenance branch per product</a:t>
            </a:r>
          </a:p>
          <a:p>
            <a:pPr lvl="1"/>
            <a:endParaRPr lang="en-US" dirty="0"/>
          </a:p>
          <a:p>
            <a:r>
              <a:rPr lang="en-US" dirty="0"/>
              <a:t>Releases are often driven by features and key projects, but we'll also try to settle in on a schedule, to make planning more predictable</a:t>
            </a:r>
          </a:p>
          <a:p>
            <a:pPr lvl="1"/>
            <a:r>
              <a:rPr lang="en-US" dirty="0"/>
              <a:t>HDF4 - 1x per year, in the spring</a:t>
            </a:r>
          </a:p>
          <a:p>
            <a:pPr lvl="1"/>
            <a:r>
              <a:rPr lang="en-US" dirty="0"/>
              <a:t>HDF5 - 2x per year, spring and fall</a:t>
            </a:r>
          </a:p>
          <a:p>
            <a:pPr lvl="1"/>
            <a:r>
              <a:rPr lang="en-US" dirty="0" err="1"/>
              <a:t>HDFView</a:t>
            </a:r>
            <a:r>
              <a:rPr lang="en-US" dirty="0"/>
              <a:t> - 1x per year, after HDF4 releases</a:t>
            </a:r>
          </a:p>
          <a:p>
            <a:pPr lvl="1"/>
            <a:endParaRPr lang="en-US" dirty="0"/>
          </a:p>
          <a:p>
            <a:r>
              <a:rPr lang="en-US" dirty="0"/>
              <a:t>We're working on automating as much of the process as possible</a:t>
            </a:r>
          </a:p>
        </p:txBody>
      </p:sp>
    </p:spTree>
    <p:extLst>
      <p:ext uri="{BB962C8B-B14F-4D97-AF65-F5344CB8AC3E}">
        <p14:creationId xmlns:p14="http://schemas.microsoft.com/office/powerpoint/2010/main" val="241425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64891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 of the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dedicated engineer whose job it is to monitor key products on GitHub (HDF5, HDF4, </a:t>
            </a:r>
            <a:r>
              <a:rPr lang="en-US" dirty="0" err="1"/>
              <a:t>HDFView</a:t>
            </a:r>
            <a:r>
              <a:rPr lang="en-US" dirty="0"/>
              <a:t>, HSDS)</a:t>
            </a:r>
          </a:p>
          <a:p>
            <a:endParaRPr lang="en-US" dirty="0"/>
          </a:p>
          <a:p>
            <a:r>
              <a:rPr lang="en-US" dirty="0"/>
              <a:t>Rotates weekly through all HDFG engineers</a:t>
            </a:r>
          </a:p>
          <a:p>
            <a:endParaRPr lang="en-US" dirty="0"/>
          </a:p>
          <a:p>
            <a:r>
              <a:rPr lang="en-US" dirty="0"/>
              <a:t>Issues and pull requests get tagged, assigned, discussed and the engineer helps push things forward</a:t>
            </a:r>
          </a:p>
          <a:p>
            <a:endParaRPr lang="en-US" dirty="0"/>
          </a:p>
          <a:p>
            <a:r>
              <a:rPr lang="en-US" dirty="0"/>
              <a:t>Will add HDF Group forum monitoring going forward</a:t>
            </a:r>
          </a:p>
        </p:txBody>
      </p:sp>
    </p:spTree>
    <p:extLst>
      <p:ext uri="{BB962C8B-B14F-4D97-AF65-F5344CB8AC3E}">
        <p14:creationId xmlns:p14="http://schemas.microsoft.com/office/powerpoint/2010/main" val="14157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Working Group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is to discuss HDF5 library development</a:t>
            </a:r>
          </a:p>
          <a:p>
            <a:pPr lvl="1"/>
            <a:r>
              <a:rPr lang="en-US" dirty="0"/>
              <a:t>RFCs</a:t>
            </a:r>
          </a:p>
          <a:p>
            <a:pPr lvl="1"/>
            <a:r>
              <a:rPr lang="en-US" dirty="0"/>
              <a:t>Go over recent PRs / issues / discussions in GitHub</a:t>
            </a:r>
          </a:p>
          <a:p>
            <a:pPr lvl="1"/>
            <a:r>
              <a:rPr lang="en-US" dirty="0"/>
              <a:t>Other technical development discussion</a:t>
            </a:r>
          </a:p>
          <a:p>
            <a:pPr lvl="1"/>
            <a:r>
              <a:rPr lang="en-US" dirty="0"/>
              <a:t>Not for support</a:t>
            </a:r>
          </a:p>
          <a:p>
            <a:pPr lvl="1"/>
            <a:endParaRPr lang="en-US" dirty="0"/>
          </a:p>
          <a:p>
            <a:r>
              <a:rPr lang="en-US" dirty="0"/>
              <a:t>Every Thursday at 10 am central time</a:t>
            </a:r>
          </a:p>
          <a:p>
            <a:endParaRPr lang="en-US" dirty="0"/>
          </a:p>
          <a:p>
            <a:r>
              <a:rPr lang="en-US" dirty="0"/>
              <a:t>Open to anyone. Send email to </a:t>
            </a:r>
            <a:r>
              <a:rPr lang="en-US" dirty="0">
                <a:hlinkClick r:id="rId2"/>
              </a:rPr>
              <a:t>derobins@hdfgroup.org</a:t>
            </a:r>
            <a:r>
              <a:rPr lang="en-US" dirty="0"/>
              <a:t> for an invite to the Teams meeting.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moving to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Releases</a:t>
            </a:r>
          </a:p>
          <a:p>
            <a:r>
              <a:rPr lang="en-US" dirty="0"/>
              <a:t>Bug reports --&gt; GitHub issues</a:t>
            </a:r>
          </a:p>
          <a:p>
            <a:pPr lvl="1"/>
            <a:r>
              <a:rPr lang="en-US" dirty="0"/>
              <a:t>Will move existing Jira issues to GitHub</a:t>
            </a:r>
          </a:p>
          <a:p>
            <a:pPr lvl="1"/>
            <a:r>
              <a:rPr lang="en-US" dirty="0"/>
              <a:t>Exception: Some issues with private data will stay private</a:t>
            </a:r>
          </a:p>
          <a:p>
            <a:r>
              <a:rPr lang="en-US" dirty="0"/>
              <a:t>New feature requests </a:t>
            </a:r>
            <a:r>
              <a:rPr lang="en-US" dirty="0">
                <a:sym typeface="Wingdings" pitchFamily="2" charset="2"/>
              </a:rPr>
              <a:t>--&gt; GitHub Discussions</a:t>
            </a:r>
          </a:p>
          <a:p>
            <a:r>
              <a:rPr lang="en-US" dirty="0">
                <a:sym typeface="Wingdings" pitchFamily="2" charset="2"/>
              </a:rPr>
              <a:t>Support questions --&gt; </a:t>
            </a:r>
            <a:r>
              <a:rPr lang="en-US" dirty="0">
                <a:sym typeface="Wingdings" pitchFamily="2" charset="2"/>
                <a:hlinkClick r:id="rId2"/>
              </a:rPr>
              <a:t>help@hdfgroup.org</a:t>
            </a:r>
            <a:r>
              <a:rPr lang="en-US" dirty="0">
                <a:sym typeface="Wingdings" pitchFamily="2" charset="2"/>
              </a:rPr>
              <a:t> or HDF Group forum</a:t>
            </a:r>
          </a:p>
          <a:p>
            <a:r>
              <a:rPr lang="en-US" dirty="0">
                <a:sym typeface="Wingdings" pitchFamily="2" charset="2"/>
              </a:rPr>
              <a:t>Development documentation, HDF5 WG info, etc. --&gt; GitHub wiki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Some things are not great on GitHub (e.g. code review, roadmaps), so this will be a work in progress while we look for good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Owners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We're looking for people outside of The HDF Group to take a more active role in HDF product development</a:t>
            </a:r>
          </a:p>
          <a:p>
            <a:endParaRPr lang="en-US" dirty="0"/>
          </a:p>
          <a:p>
            <a:r>
              <a:rPr lang="en-US" dirty="0"/>
              <a:t>Still working on what this looks like, from an organizational perspective</a:t>
            </a:r>
          </a:p>
          <a:p>
            <a:pPr lvl="1"/>
            <a:r>
              <a:rPr lang="en-US" dirty="0"/>
              <a:t>I don't want to make too many demands on volunteers</a:t>
            </a:r>
          </a:p>
          <a:p>
            <a:pPr lvl="1"/>
            <a:endParaRPr lang="en-US" dirty="0"/>
          </a:p>
          <a:p>
            <a:r>
              <a:rPr lang="en-US" dirty="0"/>
              <a:t>Have already added some external users to the CODEOWNERS files in HDF5 and HDF4</a:t>
            </a:r>
          </a:p>
          <a:p>
            <a:endParaRPr lang="en-US" dirty="0"/>
          </a:p>
          <a:p>
            <a:r>
              <a:rPr lang="en-US" dirty="0"/>
              <a:t>Contact me if you are interested!</a:t>
            </a:r>
          </a:p>
        </p:txBody>
      </p:sp>
    </p:spTree>
    <p:extLst>
      <p:ext uri="{BB962C8B-B14F-4D97-AF65-F5344CB8AC3E}">
        <p14:creationId xmlns:p14="http://schemas.microsoft.com/office/powerpoint/2010/main" val="364113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Aside from binary, file format, API, etc. compatibility, there are gray areas</a:t>
            </a:r>
          </a:p>
          <a:p>
            <a:pPr lvl="1"/>
            <a:r>
              <a:rPr lang="en-US" dirty="0"/>
              <a:t>Build system options</a:t>
            </a:r>
          </a:p>
          <a:p>
            <a:pPr lvl="1"/>
            <a:r>
              <a:rPr lang="en-US" dirty="0"/>
              <a:t>Tool options</a:t>
            </a:r>
          </a:p>
          <a:p>
            <a:pPr lvl="1"/>
            <a:r>
              <a:rPr lang="en-US" dirty="0"/>
              <a:t>Semantics</a:t>
            </a:r>
          </a:p>
          <a:p>
            <a:pPr lvl="1"/>
            <a:endParaRPr lang="en-US" dirty="0"/>
          </a:p>
          <a:p>
            <a:r>
              <a:rPr lang="en-US" dirty="0"/>
              <a:t>We're implementing a policy for how we will handle things like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4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 Product Status</a:t>
            </a:r>
          </a:p>
          <a:p>
            <a:endParaRPr lang="en-US" dirty="0"/>
          </a:p>
          <a:p>
            <a:r>
              <a:rPr lang="en-US" dirty="0"/>
              <a:t>Community Engagement</a:t>
            </a:r>
          </a:p>
          <a:p>
            <a:endParaRPr lang="en-US" dirty="0"/>
          </a:p>
          <a:p>
            <a:r>
              <a:rPr lang="en-US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940069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Before making a change that faces users, we will…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Create a discussion post on GitHub</a:t>
            </a:r>
          </a:p>
          <a:p>
            <a:r>
              <a:rPr lang="en-US" dirty="0"/>
              <a:t>Create a sticky post in the HDF Forum</a:t>
            </a:r>
          </a:p>
          <a:p>
            <a:r>
              <a:rPr lang="en-US" dirty="0"/>
              <a:t>Make an announcement in the newsletter</a:t>
            </a:r>
          </a:p>
          <a:p>
            <a:r>
              <a:rPr lang="en-US" dirty="0"/>
              <a:t>Bring the issue up at an HDF5 WG meeting (HDF5)</a:t>
            </a:r>
          </a:p>
          <a:p>
            <a:endParaRPr lang="en-US" dirty="0"/>
          </a:p>
          <a:p>
            <a:r>
              <a:rPr lang="en-US" dirty="0"/>
              <a:t>Allow at least 30 days for comments</a:t>
            </a:r>
          </a:p>
        </p:txBody>
      </p:sp>
    </p:spTree>
    <p:extLst>
      <p:ext uri="{BB962C8B-B14F-4D97-AF65-F5344CB8AC3E}">
        <p14:creationId xmlns:p14="http://schemas.microsoft.com/office/powerpoint/2010/main" val="72789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place in HDF4 and HDF5, will move to other products soon</a:t>
            </a:r>
          </a:p>
        </p:txBody>
      </p:sp>
      <p:pic>
        <p:nvPicPr>
          <p:cNvPr id="2" name="Picture 1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3710B2AB-55D0-1AAE-4A5D-A72A9DFE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800600"/>
            <a:ext cx="15392400" cy="787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B345F-266D-A949-3EE6-9C6725D6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5105400"/>
            <a:ext cx="4267200" cy="700464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1E10CB8-D105-F2FA-8119-A7A3E70D14D9}"/>
              </a:ext>
            </a:extLst>
          </p:cNvPr>
          <p:cNvSpPr/>
          <p:nvPr/>
        </p:nvSpPr>
        <p:spPr>
          <a:xfrm>
            <a:off x="838200" y="6903720"/>
            <a:ext cx="1987550" cy="11430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D3A623F-39E9-490B-FD04-C2B13D14B8D0}"/>
              </a:ext>
            </a:extLst>
          </p:cNvPr>
          <p:cNvSpPr/>
          <p:nvPr/>
        </p:nvSpPr>
        <p:spPr>
          <a:xfrm>
            <a:off x="793750" y="9674860"/>
            <a:ext cx="1987550" cy="11430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4281177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work on in H2 2023?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security seriously</a:t>
            </a:r>
          </a:p>
          <a:p>
            <a:endParaRPr lang="en-US" dirty="0"/>
          </a:p>
          <a:p>
            <a:r>
              <a:rPr lang="en-US" dirty="0"/>
              <a:t>Provide the best possible HDF5 library for the final E4S release</a:t>
            </a:r>
          </a:p>
          <a:p>
            <a:endParaRPr lang="en-US" dirty="0"/>
          </a:p>
          <a:p>
            <a:r>
              <a:rPr lang="en-US" dirty="0"/>
              <a:t>Make the ros3 VFD a first-class citizen</a:t>
            </a:r>
          </a:p>
          <a:p>
            <a:endParaRPr lang="en-US" dirty="0"/>
          </a:p>
          <a:p>
            <a:r>
              <a:rPr lang="en-US" dirty="0"/>
              <a:t>Discuss the next major features that we'll work on in 2024 (HDF5 2.0?)</a:t>
            </a:r>
          </a:p>
        </p:txBody>
      </p:sp>
    </p:spTree>
    <p:extLst>
      <p:ext uri="{BB962C8B-B14F-4D97-AF65-F5344CB8AC3E}">
        <p14:creationId xmlns:p14="http://schemas.microsoft.com/office/powerpoint/2010/main" val="43164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Security Seriously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remaining security issues</a:t>
            </a:r>
          </a:p>
          <a:p>
            <a:pPr lvl="1"/>
            <a:r>
              <a:rPr lang="en-US" dirty="0"/>
              <a:t>All CVE issues fixed, but Coverity and </a:t>
            </a:r>
            <a:r>
              <a:rPr lang="en-US" dirty="0" err="1"/>
              <a:t>oss</a:t>
            </a:r>
            <a:r>
              <a:rPr lang="en-US" dirty="0"/>
              <a:t>-fuzz have identified other issues</a:t>
            </a:r>
          </a:p>
          <a:p>
            <a:pPr lvl="1"/>
            <a:r>
              <a:rPr lang="en-US" dirty="0"/>
              <a:t>Final releases of 1.10, 1.12 will be CVE-free</a:t>
            </a:r>
          </a:p>
          <a:p>
            <a:r>
              <a:rPr lang="en-US" dirty="0"/>
              <a:t>More improvement of the CVE test repo</a:t>
            </a:r>
          </a:p>
          <a:p>
            <a:pPr lvl="1"/>
            <a:r>
              <a:rPr lang="en-US" dirty="0">
                <a:hlinkClick r:id="rId2"/>
              </a:rPr>
              <a:t>https://github.com/HDFGroup/cve_hdf5</a:t>
            </a:r>
            <a:endParaRPr lang="en-US" dirty="0"/>
          </a:p>
          <a:p>
            <a:pPr lvl="1"/>
            <a:r>
              <a:rPr lang="en-US" dirty="0"/>
              <a:t>Need to specifically address GIF tool issues</a:t>
            </a:r>
          </a:p>
          <a:p>
            <a:r>
              <a:rPr lang="en-US" dirty="0"/>
              <a:t>Better integration with OSS-fuzz, </a:t>
            </a:r>
            <a:r>
              <a:rPr lang="en-US" dirty="0" err="1"/>
              <a:t>OpenSSF</a:t>
            </a:r>
            <a:r>
              <a:rPr lang="en-US" dirty="0"/>
              <a:t> Scorecard, etc. and fix identified issues</a:t>
            </a:r>
          </a:p>
          <a:p>
            <a:r>
              <a:rPr lang="en-US" dirty="0"/>
              <a:t>Fix Coverity issues</a:t>
            </a:r>
          </a:p>
        </p:txBody>
      </p:sp>
    </p:spTree>
    <p:extLst>
      <p:ext uri="{BB962C8B-B14F-4D97-AF65-F5344CB8AC3E}">
        <p14:creationId xmlns:p14="http://schemas.microsoft.com/office/powerpoint/2010/main" val="1116325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276600"/>
            <a:ext cx="13855700" cy="9169400"/>
          </a:xfrm>
        </p:spPr>
        <p:txBody>
          <a:bodyPr/>
          <a:lstStyle/>
          <a:p>
            <a:r>
              <a:rPr lang="en-US" dirty="0"/>
              <a:t>CVE = Common Vulnerability and Exposure</a:t>
            </a:r>
          </a:p>
          <a:p>
            <a:pPr lvl="1"/>
            <a:r>
              <a:rPr lang="en-US" dirty="0">
                <a:hlinkClick r:id="rId2"/>
              </a:rPr>
              <a:t>https://en.wikipedia.org/wiki/Common_Vulnerabilities_and_Exposures</a:t>
            </a:r>
            <a:endParaRPr lang="en-US" dirty="0"/>
          </a:p>
          <a:p>
            <a:r>
              <a:rPr lang="en-US" dirty="0"/>
              <a:t>Tracked by </a:t>
            </a:r>
            <a:r>
              <a:rPr lang="en-US" dirty="0" err="1"/>
              <a:t>mitre.org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https://www.cve.org/</a:t>
            </a:r>
            <a:endParaRPr lang="en-US" dirty="0"/>
          </a:p>
          <a:p>
            <a:r>
              <a:rPr lang="en-US" dirty="0"/>
              <a:t>There are 60+ filed against HDF5 since 2016 (some are duplicates)</a:t>
            </a:r>
          </a:p>
          <a:p>
            <a:pPr lvl="1"/>
            <a:r>
              <a:rPr lang="en-US" dirty="0">
                <a:hlinkClick r:id="rId4"/>
              </a:rPr>
              <a:t>https://cve.mitre.org/cgi-bin/cvekey.cgi?keyword=HDF5</a:t>
            </a:r>
            <a:endParaRPr lang="en-US" dirty="0"/>
          </a:p>
          <a:p>
            <a:r>
              <a:rPr lang="en-US" dirty="0"/>
              <a:t>We track these and now publish a table with each HDF5 release</a:t>
            </a:r>
          </a:p>
          <a:p>
            <a:pPr lvl="1"/>
            <a:r>
              <a:rPr lang="en-US" dirty="0">
                <a:hlinkClick r:id="rId5"/>
              </a:rPr>
              <a:t>https://github.com/HDFGroup/hdf5/blob/hdf5_1_14_2/CVE_list_1_14.md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screen shot of a black screen&#10;&#10;Description automatically generated">
            <a:extLst>
              <a:ext uri="{FF2B5EF4-FFF2-40B4-BE49-F238E27FC236}">
                <a16:creationId xmlns:a16="http://schemas.microsoft.com/office/drawing/2014/main" id="{854514A0-F44F-5793-DE82-CB28115B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200" y="4108272"/>
            <a:ext cx="7772400" cy="75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2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the Best HDF5 Library for E4S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ECP VOL connector integration testing (async, etc.) via GitHub actions</a:t>
            </a:r>
          </a:p>
          <a:p>
            <a:r>
              <a:rPr lang="en-US" dirty="0"/>
              <a:t>Fix as many parallel/HPC-related Jira/GitHub issues as possible</a:t>
            </a:r>
          </a:p>
          <a:p>
            <a:pPr lvl="1"/>
            <a:r>
              <a:rPr lang="en-US" dirty="0"/>
              <a:t>Move everything in Jira that can't be fixed to GitHub</a:t>
            </a:r>
          </a:p>
          <a:p>
            <a:r>
              <a:rPr lang="en-US" dirty="0"/>
              <a:t>HPC </a:t>
            </a:r>
            <a:r>
              <a:rPr lang="en-US" dirty="0" err="1"/>
              <a:t>CDash</a:t>
            </a:r>
            <a:r>
              <a:rPr lang="en-US" dirty="0"/>
              <a:t> results linked via GitHub </a:t>
            </a:r>
            <a:r>
              <a:rPr lang="en-US" dirty="0" err="1"/>
              <a:t>README.md</a:t>
            </a:r>
            <a:endParaRPr lang="en-US" dirty="0"/>
          </a:p>
          <a:p>
            <a:r>
              <a:rPr lang="en-US" dirty="0"/>
              <a:t>Finish VOL test suite work</a:t>
            </a:r>
          </a:p>
          <a:p>
            <a:pPr lvl="1"/>
            <a:r>
              <a:rPr lang="en-US" dirty="0"/>
              <a:t>Work with VOL connector authors to address failing tests</a:t>
            </a:r>
          </a:p>
          <a:p>
            <a:r>
              <a:rPr lang="en-US" dirty="0"/>
              <a:t>Better documentation for recent ECP features</a:t>
            </a:r>
          </a:p>
          <a:p>
            <a:r>
              <a:rPr lang="en-US" dirty="0"/>
              <a:t>Internal MPI-related code cleanup</a:t>
            </a:r>
          </a:p>
        </p:txBody>
      </p:sp>
    </p:spTree>
    <p:extLst>
      <p:ext uri="{BB962C8B-B14F-4D97-AF65-F5344CB8AC3E}">
        <p14:creationId xmlns:p14="http://schemas.microsoft.com/office/powerpoint/2010/main" val="59750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ros3 VFD Becomes a First-Class Citizen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to Google, Azure</a:t>
            </a:r>
          </a:p>
          <a:p>
            <a:r>
              <a:rPr lang="en-US" dirty="0"/>
              <a:t>Investigate performance</a:t>
            </a:r>
          </a:p>
          <a:p>
            <a:r>
              <a:rPr lang="en-US" dirty="0"/>
              <a:t>Look into replacing </a:t>
            </a:r>
            <a:r>
              <a:rPr lang="en-US" dirty="0" err="1"/>
              <a:t>cURL</a:t>
            </a:r>
            <a:r>
              <a:rPr lang="en-US" dirty="0"/>
              <a:t> with the S3 C library</a:t>
            </a:r>
          </a:p>
          <a:p>
            <a:r>
              <a:rPr lang="en-US" dirty="0"/>
              <a:t>Think about making cloud-optimized values the library defaults</a:t>
            </a:r>
          </a:p>
          <a:p>
            <a:r>
              <a:rPr lang="en-US" dirty="0"/>
              <a:t>Update the HDF5 User's Guide</a:t>
            </a:r>
          </a:p>
          <a:p>
            <a:r>
              <a:rPr lang="en-US" dirty="0"/>
              <a:t>Better testing (expanded test suite, GitHub actions)</a:t>
            </a:r>
          </a:p>
          <a:p>
            <a:r>
              <a:rPr lang="en-US" dirty="0"/>
              <a:t>Update to use selection I/O</a:t>
            </a:r>
          </a:p>
          <a:p>
            <a:r>
              <a:rPr lang="en-US" dirty="0"/>
              <a:t>Better tools support (especially </a:t>
            </a:r>
            <a:r>
              <a:rPr lang="en-US" dirty="0" err="1"/>
              <a:t>HDFView</a:t>
            </a:r>
            <a:r>
              <a:rPr lang="en-US" dirty="0"/>
              <a:t>)</a:t>
            </a:r>
          </a:p>
          <a:p>
            <a:r>
              <a:rPr lang="en-US" dirty="0"/>
              <a:t>Look into improving h5repack performance</a:t>
            </a:r>
          </a:p>
        </p:txBody>
      </p:sp>
    </p:spTree>
    <p:extLst>
      <p:ext uri="{BB962C8B-B14F-4D97-AF65-F5344CB8AC3E}">
        <p14:creationId xmlns:p14="http://schemas.microsoft.com/office/powerpoint/2010/main" val="1090566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2.0 / Future Major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TBD!</a:t>
            </a:r>
          </a:p>
          <a:p>
            <a:endParaRPr lang="en-US" dirty="0"/>
          </a:p>
          <a:p>
            <a:r>
              <a:rPr lang="en-US" dirty="0"/>
              <a:t>These meetings are for us to get feedback from the community about what will go into HDF5 in the future</a:t>
            </a:r>
          </a:p>
          <a:p>
            <a:endParaRPr lang="en-US" dirty="0"/>
          </a:p>
          <a:p>
            <a:r>
              <a:rPr lang="en-US" dirty="0"/>
              <a:t>Will put the US HUG idea list on the HDF5 </a:t>
            </a:r>
            <a:r>
              <a:rPr lang="en-US"/>
              <a:t>GitHub wiki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8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BOF at SC23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Denver, Colorado</a:t>
            </a:r>
          </a:p>
          <a:p>
            <a:endParaRPr lang="en-US" dirty="0"/>
          </a:p>
          <a:p>
            <a:r>
              <a:rPr lang="en-US" dirty="0"/>
              <a:t>Wednesday, 15 November: 5:15pm - 6:45 pm MST, room 401-402</a:t>
            </a:r>
          </a:p>
          <a:p>
            <a:endParaRPr lang="en-US" dirty="0"/>
          </a:p>
          <a:p>
            <a:r>
              <a:rPr lang="en-US" dirty="0"/>
              <a:t>"HDF5: Building on 25 years of success"</a:t>
            </a:r>
          </a:p>
          <a:p>
            <a:endParaRPr lang="en-US" dirty="0"/>
          </a:p>
          <a:p>
            <a:r>
              <a:rPr lang="en-US" dirty="0"/>
              <a:t>Looking for presenters to present short case studies on current and future HDF5 uses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https://sc23.supercomputing.org/attend/schedule/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6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 Product Status</a:t>
            </a:r>
          </a:p>
        </p:txBody>
      </p:sp>
    </p:spTree>
    <p:extLst>
      <p:ext uri="{BB962C8B-B14F-4D97-AF65-F5344CB8AC3E}">
        <p14:creationId xmlns:p14="http://schemas.microsoft.com/office/powerpoint/2010/main" val="3310223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C34A5C-5C4A-4728-8E24-F6FB98A6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Support Our Non-Profit Mission</a:t>
            </a:r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FD3DE78-9F95-C85E-A294-A5B8A2E59A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9100" y="4023815"/>
          <a:ext cx="9070982" cy="696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982">
                  <a:extLst>
                    <a:ext uri="{9D8B030D-6E8A-4147-A177-3AD203B41FA5}">
                      <a16:colId xmlns:a16="http://schemas.microsoft.com/office/drawing/2014/main" val="2145537925"/>
                    </a:ext>
                  </a:extLst>
                </a:gridCol>
              </a:tblGrid>
              <a:tr h="124598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1" i="0" u="none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THESE DON'T COST </a:t>
                      </a:r>
                      <a:r>
                        <a:rPr lang="en-US" sz="4000" b="1" i="0" u="sng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YOU</a:t>
                      </a:r>
                      <a:r>
                        <a:rPr lang="en-US" sz="4000" b="1" i="0" u="none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 A DIME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77477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0" i="0" u="none" strike="noStrike" noProof="0"/>
                        <a:t>🙋 </a:t>
                      </a:r>
                      <a:r>
                        <a:rPr lang="en-US" sz="4000"/>
                        <a:t>Help Desk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06721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/>
                        <a:t>🛠️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Sustaining Engineering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87320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0" i="0" u="none" strike="noStrike" noProof="0">
                          <a:latin typeface="Calibri"/>
                        </a:rPr>
                        <a:t>🩺</a:t>
                      </a:r>
                      <a:r>
                        <a:rPr lang="en-US" sz="4000" b="0" i="0" u="none" strike="noStrike" noProof="0"/>
                        <a:t>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HDF Clinic, Working Group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14584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/>
                        <a:t>📅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Webinars, User 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89519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/>
                        <a:t>🤝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HDF User Forum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34455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/>
                        <a:t>📢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Community Outreach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866101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 dirty="0"/>
                        <a:t>🛡️ </a:t>
                      </a:r>
                      <a:r>
                        <a:rPr lang="en-US" sz="4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Assured Longevity of HDF 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9408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510E36-7987-7408-6E13-A17946FBE4DE}"/>
              </a:ext>
            </a:extLst>
          </p:cNvPr>
          <p:cNvSpPr txBox="1"/>
          <p:nvPr/>
        </p:nvSpPr>
        <p:spPr>
          <a:xfrm>
            <a:off x="1678574" y="2241827"/>
            <a:ext cx="18384884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+mn-lt"/>
                <a:ea typeface="MS PGothic"/>
              </a:rPr>
              <a:t>To ensure efficient and equitable access to science and engineering data across platforms and environments, now and forever.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884FD-5AF2-9FB4-4A75-382151609FFF}"/>
              </a:ext>
            </a:extLst>
          </p:cNvPr>
          <p:cNvSpPr txBox="1"/>
          <p:nvPr/>
        </p:nvSpPr>
        <p:spPr>
          <a:xfrm>
            <a:off x="1981200" y="11201400"/>
            <a:ext cx="2042160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latin typeface="Helvetica Light"/>
                <a:ea typeface="MS PGothic"/>
              </a:rPr>
              <a:t>Contact:</a:t>
            </a:r>
            <a:r>
              <a:rPr lang="en-US">
                <a:latin typeface="Helvetica Light"/>
                <a:ea typeface="MS PGothic"/>
              </a:rPr>
              <a:t> </a:t>
            </a:r>
            <a:r>
              <a:rPr lang="en-US">
                <a:latin typeface="Helvetica Light"/>
                <a:ea typeface="MS PGothic"/>
                <a:hlinkClick r:id="rId3"/>
              </a:rPr>
              <a:t>info@hdfgroup.org</a:t>
            </a:r>
            <a:endParaRPr lang="en-US">
              <a:latin typeface="Helvetica Light"/>
              <a:ea typeface="MS PGothic"/>
            </a:endParaRPr>
          </a:p>
          <a:p>
            <a:pPr algn="ctr"/>
            <a:r>
              <a:rPr lang="en-US">
                <a:latin typeface="Helvetica Light"/>
                <a:ea typeface="MS PGothic"/>
                <a:hlinkClick r:id="rId4"/>
              </a:rPr>
              <a:t>https://www.hdfgroup.org/donate</a:t>
            </a:r>
            <a:endParaRPr lang="en-US"/>
          </a:p>
          <a:p>
            <a:endParaRPr lang="en-US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798EA58-343C-76FB-D08F-67C2EAF1FB8C}"/>
              </a:ext>
            </a:extLst>
          </p:cNvPr>
          <p:cNvGraphicFramePr>
            <a:graphicFrameLocks/>
          </p:cNvGraphicFramePr>
          <p:nvPr/>
        </p:nvGraphicFramePr>
        <p:xfrm>
          <a:off x="12809977" y="4071018"/>
          <a:ext cx="9173337" cy="693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3337">
                  <a:extLst>
                    <a:ext uri="{9D8B030D-6E8A-4147-A177-3AD203B41FA5}">
                      <a16:colId xmlns:a16="http://schemas.microsoft.com/office/drawing/2014/main" val="3741936000"/>
                    </a:ext>
                  </a:extLst>
                </a:gridCol>
              </a:tblGrid>
              <a:tr h="118826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HELP US TO KEEP IT THAT WAY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77477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Become a Code Owner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06721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Consult with Us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87320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Purchase Custom Development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14584"/>
                  </a:ext>
                </a:extLst>
              </a:tr>
              <a:tr h="88369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Get HDF Software Priority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89519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Donate or be a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34455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Collaborate with Us on a Proposal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866101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Become an HDF Advocate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94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845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692" y="7228647"/>
            <a:ext cx="21031200" cy="904875"/>
          </a:xfrm>
        </p:spPr>
        <p:txBody>
          <a:bodyPr/>
          <a:lstStyle/>
          <a:p>
            <a:r>
              <a:rPr lang="en-US" dirty="0"/>
              <a:t>Questions &amp; Comments?</a:t>
            </a:r>
          </a:p>
        </p:txBody>
      </p:sp>
      <p:pic>
        <p:nvPicPr>
          <p:cNvPr id="4" name="Picture 3" descr="pasted-image.pdf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3400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Release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8458200"/>
            <a:ext cx="21005800" cy="3581400"/>
          </a:xfrm>
        </p:spPr>
        <p:txBody>
          <a:bodyPr/>
          <a:lstStyle/>
          <a:p>
            <a:r>
              <a:rPr lang="en-US" dirty="0"/>
              <a:t>Latest release: 1.14.2</a:t>
            </a:r>
          </a:p>
          <a:p>
            <a:pPr lvl="1"/>
            <a:r>
              <a:rPr lang="en-US" dirty="0"/>
              <a:t>In-place type conversion</a:t>
            </a:r>
          </a:p>
          <a:p>
            <a:pPr lvl="1"/>
            <a:r>
              <a:rPr lang="en-US" dirty="0"/>
              <a:t>Selection I/O enabled w/ MPI-I/O VFD</a:t>
            </a:r>
          </a:p>
          <a:p>
            <a:pPr lvl="1"/>
            <a:r>
              <a:rPr lang="en-US" dirty="0"/>
              <a:t>ros3 VFD supports temporary security tokens</a:t>
            </a:r>
          </a:p>
          <a:p>
            <a:pPr lvl="1"/>
            <a:r>
              <a:rPr lang="en-US" dirty="0"/>
              <a:t>Bug and CVE fixes (Only one known CVE issue remaining!)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B365C-630A-AE56-92DA-1CB96F7A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2750935"/>
            <a:ext cx="21005800" cy="50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Release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8458200"/>
            <a:ext cx="21005800" cy="4191000"/>
          </a:xfrm>
        </p:spPr>
        <p:txBody>
          <a:bodyPr/>
          <a:lstStyle/>
          <a:p>
            <a:r>
              <a:rPr lang="en-US" dirty="0"/>
              <a:t>1.14.3 will release in October</a:t>
            </a:r>
          </a:p>
          <a:p>
            <a:pPr lvl="1"/>
            <a:r>
              <a:rPr lang="en-US" dirty="0"/>
              <a:t>Incorporated into the last E4S release for the </a:t>
            </a:r>
            <a:r>
              <a:rPr lang="en-US" dirty="0" err="1"/>
              <a:t>Exascale</a:t>
            </a:r>
            <a:r>
              <a:rPr lang="en-US" dirty="0"/>
              <a:t> Computing Project</a:t>
            </a:r>
          </a:p>
          <a:p>
            <a:pPr lvl="1"/>
            <a:r>
              <a:rPr lang="en-US" dirty="0"/>
              <a:t>CVE-free!</a:t>
            </a:r>
          </a:p>
          <a:p>
            <a:pPr lvl="1"/>
            <a:r>
              <a:rPr lang="en-US" dirty="0"/>
              <a:t>Focus will be on addressing any remaining ECP-related issues for E4S</a:t>
            </a:r>
          </a:p>
          <a:p>
            <a:r>
              <a:rPr lang="en-US" dirty="0"/>
              <a:t>1.14.4 release tentative H1 2024 (plan for two 1.14 releases / year)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8F65E-6320-5178-C976-0D26077C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2750935"/>
            <a:ext cx="21005800" cy="50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Release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9142576"/>
            <a:ext cx="21005800" cy="3048000"/>
          </a:xfrm>
        </p:spPr>
        <p:txBody>
          <a:bodyPr/>
          <a:lstStyle/>
          <a:p>
            <a:r>
              <a:rPr lang="en-US" dirty="0"/>
              <a:t>1.8 line ended in January with 1.8.23</a:t>
            </a:r>
          </a:p>
          <a:p>
            <a:r>
              <a:rPr lang="en-US" dirty="0"/>
              <a:t>1.10.11 (September) - end of 1.10 line</a:t>
            </a:r>
          </a:p>
          <a:p>
            <a:r>
              <a:rPr lang="en-US" dirty="0"/>
              <a:t>1.12.3 (November, possibly sooner) - end of 1.12 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D8063-9F62-028E-0516-F1E9E840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2750935"/>
            <a:ext cx="21005800" cy="50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Release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r>
              <a:rPr lang="en-US" dirty="0"/>
              <a:t>Major 1.14.0 features (reminder)</a:t>
            </a:r>
          </a:p>
          <a:p>
            <a:pPr lvl="1"/>
            <a:r>
              <a:rPr lang="en-US" dirty="0" err="1"/>
              <a:t>Subfiling</a:t>
            </a:r>
            <a:endParaRPr lang="en-US" dirty="0"/>
          </a:p>
          <a:p>
            <a:pPr lvl="1"/>
            <a:r>
              <a:rPr lang="en-US" dirty="0"/>
              <a:t>Multi-dataset I/O</a:t>
            </a:r>
          </a:p>
          <a:p>
            <a:pPr lvl="1"/>
            <a:r>
              <a:rPr lang="en-US" dirty="0"/>
              <a:t>Selection I/O</a:t>
            </a:r>
          </a:p>
          <a:p>
            <a:pPr lvl="1"/>
            <a:r>
              <a:rPr lang="en-US" dirty="0"/>
              <a:t>Onion VFD</a:t>
            </a:r>
          </a:p>
          <a:p>
            <a:pPr lvl="1"/>
            <a:endParaRPr lang="en-US" dirty="0"/>
          </a:p>
          <a:p>
            <a:r>
              <a:rPr lang="en-US" dirty="0"/>
              <a:t>VFD SWMR is still TBD</a:t>
            </a:r>
          </a:p>
          <a:p>
            <a:pPr lvl="1"/>
            <a:r>
              <a:rPr lang="en-US" dirty="0"/>
              <a:t>Looking for resources to finish this up</a:t>
            </a:r>
          </a:p>
        </p:txBody>
      </p:sp>
    </p:spTree>
    <p:extLst>
      <p:ext uri="{BB962C8B-B14F-4D97-AF65-F5344CB8AC3E}">
        <p14:creationId xmlns:p14="http://schemas.microsoft.com/office/powerpoint/2010/main" val="357351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HDF4 Release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8458200"/>
            <a:ext cx="21005800" cy="3581400"/>
          </a:xfrm>
        </p:spPr>
        <p:txBody>
          <a:bodyPr/>
          <a:lstStyle/>
          <a:p>
            <a:r>
              <a:rPr lang="en-US" dirty="0"/>
              <a:t>Latest release: 4.2.16-2 (June 2023)</a:t>
            </a:r>
          </a:p>
          <a:p>
            <a:pPr lvl="1"/>
            <a:r>
              <a:rPr lang="en-US" dirty="0"/>
              <a:t>Patch release (fixes a critical Java issue that affected </a:t>
            </a:r>
            <a:r>
              <a:rPr lang="en-US" dirty="0" err="1"/>
              <a:t>HDFView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few other minor bug fixes</a:t>
            </a:r>
          </a:p>
          <a:p>
            <a:pPr lvl="1"/>
            <a:r>
              <a:rPr lang="en-US" dirty="0"/>
              <a:t>Build system improvements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3246A-87E4-2920-1B4A-00081D3B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024630"/>
            <a:ext cx="21242350" cy="44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HDF4 Release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8458200"/>
            <a:ext cx="21005800" cy="3581400"/>
          </a:xfrm>
        </p:spPr>
        <p:txBody>
          <a:bodyPr/>
          <a:lstStyle/>
          <a:p>
            <a:r>
              <a:rPr lang="en-US" dirty="0"/>
              <a:t>4.2.16 (Feb 2023)</a:t>
            </a:r>
          </a:p>
          <a:p>
            <a:pPr lvl="1"/>
            <a:r>
              <a:rPr lang="en-US" dirty="0"/>
              <a:t>Significant code cleanup</a:t>
            </a:r>
          </a:p>
          <a:p>
            <a:pPr lvl="1"/>
            <a:r>
              <a:rPr lang="en-US" dirty="0"/>
              <a:t>Build system overhaul (no longer dependent on hard-coded machine values)</a:t>
            </a:r>
          </a:p>
          <a:p>
            <a:pPr lvl="1"/>
            <a:r>
              <a:rPr lang="en-US" dirty="0"/>
              <a:t>Many bug fixes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57DED-40C1-B035-7112-DB86769E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3024630"/>
            <a:ext cx="21242350" cy="44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8178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12231</TotalTime>
  <Words>1437</Words>
  <Application>Microsoft Macintosh PowerPoint</Application>
  <PresentationFormat>Custom</PresentationFormat>
  <Paragraphs>215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</vt:lpstr>
      <vt:lpstr>Helvetica Light</vt:lpstr>
      <vt:lpstr>Helvetica Neue</vt:lpstr>
      <vt:lpstr>Basic</vt:lpstr>
      <vt:lpstr>The State of HDF5 European HUG 23</vt:lpstr>
      <vt:lpstr>Contents</vt:lpstr>
      <vt:lpstr>HDF Product Status</vt:lpstr>
      <vt:lpstr>HDF5 Release Schedule</vt:lpstr>
      <vt:lpstr>HDF5 Release Schedule</vt:lpstr>
      <vt:lpstr>HDF5 Release Schedule</vt:lpstr>
      <vt:lpstr>HDF5 Release Schedule</vt:lpstr>
      <vt:lpstr>HDF4 Release Schedule</vt:lpstr>
      <vt:lpstr>HDF4 Release Schedule</vt:lpstr>
      <vt:lpstr>HDF4 Release Schedule</vt:lpstr>
      <vt:lpstr>HDF4 Release Schedule</vt:lpstr>
      <vt:lpstr>HDFView Release Schedule</vt:lpstr>
      <vt:lpstr>About release versions…</vt:lpstr>
      <vt:lpstr>Community Engagement</vt:lpstr>
      <vt:lpstr>Engineer of the Week</vt:lpstr>
      <vt:lpstr>HDF5 Working Group Meeting</vt:lpstr>
      <vt:lpstr>Everything is moving to GitHub</vt:lpstr>
      <vt:lpstr>Code Owners</vt:lpstr>
      <vt:lpstr>Change Management</vt:lpstr>
      <vt:lpstr>Change Management</vt:lpstr>
      <vt:lpstr>Change Management</vt:lpstr>
      <vt:lpstr>Future Plans</vt:lpstr>
      <vt:lpstr>What are we going to work on in H2 2023?</vt:lpstr>
      <vt:lpstr>Take Security Seriously</vt:lpstr>
      <vt:lpstr>CVEs</vt:lpstr>
      <vt:lpstr>Provide the Best HDF5 Library for E4S</vt:lpstr>
      <vt:lpstr>The ros3 VFD Becomes a First-Class Citizen</vt:lpstr>
      <vt:lpstr>HDF5 2.0 / Future Major Work</vt:lpstr>
      <vt:lpstr>HDF5 BOF at SC23</vt:lpstr>
      <vt:lpstr>Support Our Non-Profit Mission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HDF Group for Financial Services</dc:title>
  <dc:creator>Microsoft Office User</dc:creator>
  <cp:lastModifiedBy>Dana Robinson</cp:lastModifiedBy>
  <cp:revision>341</cp:revision>
  <dcterms:created xsi:type="dcterms:W3CDTF">2016-09-20T20:57:26Z</dcterms:created>
  <dcterms:modified xsi:type="dcterms:W3CDTF">2023-09-19T05:10:02Z</dcterms:modified>
</cp:coreProperties>
</file>