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 autoCompressPictures="0">
  <p:sldMasterIdLst>
    <p:sldMasterId id="2147483656" r:id="rId1"/>
  </p:sldMasterIdLst>
  <p:notesMasterIdLst>
    <p:notesMasterId r:id="rId28"/>
  </p:notesMasterIdLst>
  <p:sldIdLst>
    <p:sldId id="257" r:id="rId2"/>
    <p:sldId id="497" r:id="rId3"/>
    <p:sldId id="546" r:id="rId4"/>
    <p:sldId id="547" r:id="rId5"/>
    <p:sldId id="544" r:id="rId6"/>
    <p:sldId id="507" r:id="rId7"/>
    <p:sldId id="545" r:id="rId8"/>
    <p:sldId id="551" r:id="rId9"/>
    <p:sldId id="262" r:id="rId10"/>
    <p:sldId id="263" r:id="rId11"/>
    <p:sldId id="264" r:id="rId12"/>
    <p:sldId id="265" r:id="rId13"/>
    <p:sldId id="548" r:id="rId14"/>
    <p:sldId id="523" r:id="rId15"/>
    <p:sldId id="521" r:id="rId16"/>
    <p:sldId id="524" r:id="rId17"/>
    <p:sldId id="525" r:id="rId18"/>
    <p:sldId id="528" r:id="rId19"/>
    <p:sldId id="549" r:id="rId20"/>
    <p:sldId id="550" r:id="rId21"/>
    <p:sldId id="531" r:id="rId22"/>
    <p:sldId id="532" r:id="rId23"/>
    <p:sldId id="530" r:id="rId24"/>
    <p:sldId id="519" r:id="rId25"/>
    <p:sldId id="520" r:id="rId26"/>
    <p:sldId id="506" r:id="rId27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5pPr>
    <a:lvl6pPr marL="22860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6pPr>
    <a:lvl7pPr marL="27432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7pPr>
    <a:lvl8pPr marL="32004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8pPr>
    <a:lvl9pPr marL="36576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152" userDrawn="1">
          <p15:clr>
            <a:srgbClr val="A4A3A4"/>
          </p15:clr>
        </p15:guide>
        <p15:guide id="2" pos="147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y Horton" initials="R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DA1"/>
    <a:srgbClr val="77AC3F"/>
    <a:srgbClr val="144D86"/>
    <a:srgbClr val="52585F"/>
    <a:srgbClr val="70BF41"/>
    <a:srgbClr val="95B1D6"/>
    <a:srgbClr val="002352"/>
    <a:srgbClr val="FFE935"/>
    <a:srgbClr val="FFAC76"/>
    <a:srgbClr val="008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1" autoAdjust="0"/>
    <p:restoredTop sz="80249" autoAdjust="0"/>
  </p:normalViewPr>
  <p:slideViewPr>
    <p:cSldViewPr>
      <p:cViewPr varScale="1">
        <p:scale>
          <a:sx n="47" d="100"/>
          <a:sy n="47" d="100"/>
        </p:scale>
        <p:origin x="1640" y="248"/>
      </p:cViewPr>
      <p:guideLst>
        <p:guide orient="horz" pos="7152"/>
        <p:guide pos="14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4880"/>
    </p:cViewPr>
  </p:sorterViewPr>
  <p:notesViewPr>
    <p:cSldViewPr>
      <p:cViewPr varScale="1">
        <p:scale>
          <a:sx n="145" d="100"/>
          <a:sy n="145" d="100"/>
        </p:scale>
        <p:origin x="388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alt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alt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altLang="en-US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023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MS PGothic" panose="020B0600070205080204" pitchFamily="34" charset="-128"/>
        <a:cs typeface="Helvetica Neue" charset="0"/>
        <a:sym typeface="Helvetica Neue" pitchFamily="1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rex-codes.github.io/amrex/gallery_images/breaking_wave.mp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8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8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1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9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8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Sparse matrices are matrices that have mostly zero entries, and they often arise in numerical linear algebra when dealing with large-scale problems. For example, you might encounter sparse matrices when solving partial differential equations, graph theory, network analysis, or data compression. </a:t>
            </a:r>
          </a:p>
          <a:p>
            <a:endParaRPr lang="en-US" dirty="0"/>
          </a:p>
          <a:p>
            <a:r>
              <a:rPr lang="en-US" dirty="0"/>
              <a:t>LA http://</a:t>
            </a:r>
            <a:r>
              <a:rPr lang="en-US" dirty="0" err="1"/>
              <a:t>www.ece.northwestern.edu</a:t>
            </a:r>
            <a:r>
              <a:rPr lang="en-US" dirty="0"/>
              <a:t>/local-apps/</a:t>
            </a:r>
            <a:r>
              <a:rPr lang="en-US" dirty="0" err="1"/>
              <a:t>matlabhelp</a:t>
            </a:r>
            <a:r>
              <a:rPr lang="en-US" dirty="0"/>
              <a:t>/</a:t>
            </a:r>
            <a:r>
              <a:rPr lang="en-US" dirty="0" err="1"/>
              <a:t>techdoc</a:t>
            </a:r>
            <a:r>
              <a:rPr lang="en-US" dirty="0"/>
              <a:t>/</a:t>
            </a:r>
            <a:r>
              <a:rPr lang="en-US" dirty="0" err="1"/>
              <a:t>math_anal</a:t>
            </a:r>
            <a:r>
              <a:rPr lang="en-US" dirty="0"/>
              <a:t>/sparse18.html. HDF5 sparse storage is independent from memory representation of sparse data thus it is portable between different apps. One would need a convenience AP to translate selection of defined elements into required memory representation and vice versa.</a:t>
            </a:r>
          </a:p>
          <a:p>
            <a:endParaRPr lang="en-US" dirty="0"/>
          </a:p>
          <a:p>
            <a:r>
              <a:rPr lang="en-US" dirty="0"/>
              <a:t>Unstructured mesh 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Unstructured_grid</a:t>
            </a:r>
            <a:r>
              <a:rPr lang="en-US" dirty="0"/>
              <a:t>     </a:t>
            </a:r>
          </a:p>
          <a:p>
            <a:endParaRPr lang="en-US" dirty="0"/>
          </a:p>
          <a:p>
            <a:r>
              <a:rPr lang="en-US" dirty="0"/>
              <a:t>AMR  </a:t>
            </a:r>
            <a:r>
              <a:rPr lang="en-US" sz="2400" dirty="0">
                <a:hlinkClick r:id="rId3"/>
              </a:rPr>
              <a:t>https://amrex-codes.github.io/amrex/gallery_images/breaking_wave.</a:t>
            </a:r>
            <a:r>
              <a:rPr lang="en-US" sz="1600" dirty="0">
                <a:hlinkClick r:id="rId3"/>
              </a:rPr>
              <a:t>mp4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dirty="0"/>
              <a:t>https://</a:t>
            </a:r>
            <a:r>
              <a:rPr lang="en-US" dirty="0" err="1"/>
              <a:t>www.pnnl.gov</a:t>
            </a:r>
            <a:r>
              <a:rPr lang="en-US" dirty="0"/>
              <a:t>/available-technologies/improving-electron-microscopy-using-sparse-data-sets </a:t>
            </a:r>
          </a:p>
          <a:p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Sparse Reconstruction Techniques in MRI: Methods, Applications, and Challenges to Clinical Adoption</a:t>
            </a:r>
          </a:p>
          <a:p>
            <a:r>
              <a:rPr lang="en-US" dirty="0"/>
              <a:t> 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/articles/PMC4948115/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91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4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90E4-06A5-1242-8813-4AA73ABD7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939926"/>
            <a:ext cx="21031200" cy="3602506"/>
          </a:xfrm>
        </p:spPr>
        <p:txBody>
          <a:bodyPr anchor="ctr">
            <a:normAutofit/>
          </a:bodyPr>
          <a:lstStyle>
            <a:lvl1pPr algn="l">
              <a:defRPr sz="7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911F8-82C9-2A48-869D-D6FD4C1CC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199" y="9820660"/>
            <a:ext cx="16916399" cy="2549840"/>
          </a:xfrm>
        </p:spPr>
        <p:txBody>
          <a:bodyPr>
            <a:normAutofit/>
          </a:bodyPr>
          <a:lstStyle>
            <a:lvl1pPr marL="0" indent="0" algn="l">
              <a:buNone/>
              <a:defRPr sz="4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7CAC06E0-92B2-7541-AA39-748397DFD35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28600" cy="137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DB38BBA-A33A-B48F-A656-E3767E5D567D}"/>
              </a:ext>
            </a:extLst>
          </p:cNvPr>
          <p:cNvSpPr>
            <a:spLocks/>
          </p:cNvSpPr>
          <p:nvPr userDrawn="1"/>
        </p:nvSpPr>
        <p:spPr bwMode="auto">
          <a:xfrm>
            <a:off x="24155400" y="0"/>
            <a:ext cx="228600" cy="13716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37E8F-981B-62DA-B359-F7C602E66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25" y="12370500"/>
            <a:ext cx="2800582" cy="10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0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FF17-8522-E44C-AA03-0FEFAB6F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FCD0C-FE1A-F64E-830C-7C559CA76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C847-EB0B-B94A-AEA2-C49E8C6F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0" y="12712700"/>
            <a:ext cx="5486400" cy="730250"/>
          </a:xfrm>
        </p:spPr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F5C3F-2CEF-6341-AC49-F1A831C0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69000" y="12712700"/>
            <a:ext cx="4038600" cy="73025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EHUG23</a:t>
            </a:r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132B4B5-041B-A4DD-6AA0-0E77C8D9CA99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28600" cy="137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2771421-D53D-E230-792A-3181011EDC37}"/>
              </a:ext>
            </a:extLst>
          </p:cNvPr>
          <p:cNvSpPr>
            <a:spLocks/>
          </p:cNvSpPr>
          <p:nvPr userDrawn="1"/>
        </p:nvSpPr>
        <p:spPr bwMode="auto">
          <a:xfrm>
            <a:off x="24155400" y="0"/>
            <a:ext cx="228600" cy="13716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36402-2FC0-8DAC-C514-F338161F3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2691435"/>
            <a:ext cx="184083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9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C391-0551-4748-B599-668F170C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FE395-9035-D34A-AC02-C391399B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8A3400F-4013-CD63-6831-CB45D4D9FB1B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28600" cy="137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C579D69-B728-95AA-4B64-00AB67721295}"/>
              </a:ext>
            </a:extLst>
          </p:cNvPr>
          <p:cNvSpPr>
            <a:spLocks/>
          </p:cNvSpPr>
          <p:nvPr userDrawn="1"/>
        </p:nvSpPr>
        <p:spPr bwMode="auto">
          <a:xfrm>
            <a:off x="24155400" y="0"/>
            <a:ext cx="228600" cy="13716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7F25-D934-3040-BA2C-9490EF8B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6A817-48B8-7248-B6FA-96D2836B4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77345-34C6-2A44-B9D0-92FF903C8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4D6D2-8881-214A-9361-B1438114C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F947F-BC02-714A-BF6D-113E23D6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</a:p>
        </p:txBody>
      </p:sp>
    </p:spTree>
    <p:extLst>
      <p:ext uri="{BB962C8B-B14F-4D97-AF65-F5344CB8AC3E}">
        <p14:creationId xmlns:p14="http://schemas.microsoft.com/office/powerpoint/2010/main" val="219452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ED1E-A327-854F-922C-188BE994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188720"/>
            <a:ext cx="18364200" cy="10972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9481E-D073-D348-8A7A-C89DF3222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200400"/>
            <a:ext cx="10315575" cy="1647825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5A622-A674-AA45-BE61-63A3ACBE6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3A18A-B6FE-B442-B2EC-EF6EDA611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200400"/>
            <a:ext cx="10366375" cy="1647825"/>
          </a:xfrm>
        </p:spPr>
        <p:txBody>
          <a:bodyPr anchor="ctr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F6AD3-AD5E-AA42-BFB1-C00DA4FEB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F5CD13-17D4-B347-A066-8058066E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87000" y="12712700"/>
            <a:ext cx="5486400" cy="730250"/>
          </a:xfrm>
        </p:spPr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153DB-6935-7045-B15B-7D4EA9F9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</a:p>
        </p:txBody>
      </p:sp>
    </p:spTree>
    <p:extLst>
      <p:ext uri="{BB962C8B-B14F-4D97-AF65-F5344CB8AC3E}">
        <p14:creationId xmlns:p14="http://schemas.microsoft.com/office/powerpoint/2010/main" val="241761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B17C-0DEB-8048-8C57-E2C996E3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670AD-F9E2-7A4E-BD5A-A295D9FC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A2F6D-51C1-0745-B88A-E9BE78D4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</a:p>
        </p:txBody>
      </p:sp>
    </p:spTree>
    <p:extLst>
      <p:ext uri="{BB962C8B-B14F-4D97-AF65-F5344CB8AC3E}">
        <p14:creationId xmlns:p14="http://schemas.microsoft.com/office/powerpoint/2010/main" val="422822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D11E5-374A-4E44-BA90-B2680920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3200" y="12712700"/>
            <a:ext cx="5486400" cy="730250"/>
          </a:xfrm>
        </p:spPr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7B20C-F3E6-944E-9C42-E7ED9597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</a:p>
        </p:txBody>
      </p:sp>
    </p:spTree>
    <p:extLst>
      <p:ext uri="{BB962C8B-B14F-4D97-AF65-F5344CB8AC3E}">
        <p14:creationId xmlns:p14="http://schemas.microsoft.com/office/powerpoint/2010/main" val="83778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5040C-ECF0-F44F-B572-A204DA28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188720"/>
            <a:ext cx="18324668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C5068-9FF6-A546-918F-472BD87BE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743200"/>
            <a:ext cx="21031200" cy="961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AD9B6-2B13-8345-B313-BE8C7B846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726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19 - 21, 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7C3D7-DF92-6145-936B-CC8845F8C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4600" y="12712700"/>
            <a:ext cx="49530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EHUG23</a:t>
            </a:r>
            <a:endParaRPr 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65F32682-8C37-8544-BF4B-0B84BFE70FA8}"/>
              </a:ext>
            </a:extLst>
          </p:cNvPr>
          <p:cNvSpPr>
            <a:spLocks/>
          </p:cNvSpPr>
          <p:nvPr userDrawn="1"/>
        </p:nvSpPr>
        <p:spPr bwMode="auto">
          <a:xfrm>
            <a:off x="1" y="0"/>
            <a:ext cx="228599" cy="137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D88ACD-B523-634B-B4F7-63B20D264A32}"/>
              </a:ext>
            </a:extLst>
          </p:cNvPr>
          <p:cNvSpPr txBox="1">
            <a:spLocks/>
          </p:cNvSpPr>
          <p:nvPr userDrawn="1"/>
        </p:nvSpPr>
        <p:spPr>
          <a:xfrm>
            <a:off x="23012401" y="204151"/>
            <a:ext cx="914400" cy="984569"/>
          </a:xfrm>
          <a:prstGeom prst="rect">
            <a:avLst/>
          </a:prstGeom>
          <a:ln/>
        </p:spPr>
        <p:txBody>
          <a:bodyPr anchor="ctr">
            <a:normAutofit/>
          </a:bodyPr>
          <a:lstStyle>
            <a:defPPr>
              <a:defRPr lang="en-US"/>
            </a:defPPr>
            <a:lvl1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Helvetica Light" pitchFamily="1" charset="0"/>
                <a:ea typeface="MS PGothic" panose="020B0600070205080204" pitchFamily="34" charset="-128"/>
                <a:cs typeface="+mn-cs"/>
                <a:sym typeface="Helvetica Light" pitchFamily="1" charset="0"/>
              </a:defRPr>
            </a:lvl1pPr>
            <a:lvl2pPr marL="457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cs typeface="+mn-cs"/>
                <a:sym typeface="Helvetica Light" pitchFamily="1" charset="0"/>
              </a:defRPr>
            </a:lvl2pPr>
            <a:lvl3pPr marL="914400" indent="-4572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cs typeface="+mn-cs"/>
                <a:sym typeface="Helvetica Light" pitchFamily="1" charset="0"/>
              </a:defRPr>
            </a:lvl3pPr>
            <a:lvl4pPr marL="1371600" indent="-6858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cs typeface="+mn-cs"/>
                <a:sym typeface="Helvetica Light" pitchFamily="1" charset="0"/>
              </a:defRPr>
            </a:lvl4pPr>
            <a:lvl5pPr marL="1828800"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cs typeface="+mn-cs"/>
                <a:sym typeface="Helvetica Light" pitchFamily="1" charset="0"/>
              </a:defRPr>
            </a:lvl5pPr>
            <a:lvl6pPr marL="2286000" algn="l" defTabSz="914400" rtl="0" eaLnBrk="1" latinLnBrk="0" hangingPunct="1">
              <a:defRPr sz="5000" kern="12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cs typeface="+mn-cs"/>
                <a:sym typeface="Helvetica Light" pitchFamily="1" charset="0"/>
              </a:defRPr>
            </a:lvl6pPr>
            <a:lvl7pPr marL="2743200" algn="l" defTabSz="914400" rtl="0" eaLnBrk="1" latinLnBrk="0" hangingPunct="1">
              <a:defRPr sz="5000" kern="12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cs typeface="+mn-cs"/>
                <a:sym typeface="Helvetica Light" pitchFamily="1" charset="0"/>
              </a:defRPr>
            </a:lvl7pPr>
            <a:lvl8pPr marL="3200400" algn="l" defTabSz="914400" rtl="0" eaLnBrk="1" latinLnBrk="0" hangingPunct="1">
              <a:defRPr sz="5000" kern="12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cs typeface="+mn-cs"/>
                <a:sym typeface="Helvetica Light" pitchFamily="1" charset="0"/>
              </a:defRPr>
            </a:lvl8pPr>
            <a:lvl9pPr marL="3657600" algn="l" defTabSz="914400" rtl="0" eaLnBrk="1" latinLnBrk="0" hangingPunct="1">
              <a:defRPr sz="5000" kern="12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cs typeface="+mn-cs"/>
                <a:sym typeface="Helvetica Light" pitchFamily="1" charset="0"/>
              </a:defRPr>
            </a:lvl9pPr>
          </a:lstStyle>
          <a:p>
            <a:pPr>
              <a:defRPr/>
            </a:pPr>
            <a:fld id="{7D772146-5733-5E4C-B582-80B6E310F827}" type="slidenum">
              <a:rPr lang="en-US" sz="3200" b="0" smtClean="0">
                <a:solidFill>
                  <a:schemeClr val="tx2"/>
                </a:solidFill>
                <a:latin typeface="+mn-lt"/>
              </a:rPr>
              <a:pPr/>
              <a:t>‹#›</a:t>
            </a:fld>
            <a:endParaRPr lang="en-US" alt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59472240-62FF-F1DD-5853-8292C38A8265}"/>
              </a:ext>
            </a:extLst>
          </p:cNvPr>
          <p:cNvSpPr>
            <a:spLocks/>
          </p:cNvSpPr>
          <p:nvPr userDrawn="1"/>
        </p:nvSpPr>
        <p:spPr bwMode="auto">
          <a:xfrm>
            <a:off x="24231601" y="27709"/>
            <a:ext cx="228599" cy="137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DCD38C-B596-9FF9-E122-BA357965FD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5984" y="12682935"/>
            <a:ext cx="184083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4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7200" b="0" kern="1200" dirty="0" smtClean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59436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Wingdings" pitchFamily="2" charset="2"/>
        <a:buChar char="§"/>
        <a:defRPr sz="4800" b="0" kern="1200">
          <a:solidFill>
            <a:srgbClr val="52585F"/>
          </a:solidFill>
          <a:latin typeface="+mn-lt"/>
          <a:ea typeface="+mn-ea"/>
          <a:cs typeface="+mn-cs"/>
        </a:defRPr>
      </a:lvl1pPr>
      <a:lvl2pPr marL="868680" indent="-502920" algn="l" defTabSz="914400" rtl="0" eaLnBrk="1" latinLnBrk="0" hangingPunct="1">
        <a:lnSpc>
          <a:spcPct val="90000"/>
        </a:lnSpc>
        <a:spcBef>
          <a:spcPts val="1100"/>
        </a:spcBef>
        <a:spcAft>
          <a:spcPts val="600"/>
        </a:spcAft>
        <a:buFont typeface="System Font Regular"/>
        <a:buChar char="⁃"/>
        <a:defRPr sz="4400" kern="1200">
          <a:solidFill>
            <a:srgbClr val="52585F"/>
          </a:solidFill>
          <a:latin typeface="+mn-lt"/>
          <a:ea typeface="+mn-ea"/>
          <a:cs typeface="+mn-cs"/>
        </a:defRPr>
      </a:lvl2pPr>
      <a:lvl3pPr marL="960120" indent="-411480" algn="l" defTabSz="914400" rtl="0" eaLnBrk="1" latinLnBrk="0" hangingPunct="1">
        <a:lnSpc>
          <a:spcPct val="90000"/>
        </a:lnSpc>
        <a:spcBef>
          <a:spcPts val="1100"/>
        </a:spcBef>
        <a:spcAft>
          <a:spcPts val="600"/>
        </a:spcAft>
        <a:buFont typeface="System Font Regular"/>
        <a:buChar char="‣"/>
        <a:defRPr sz="4000" kern="1200">
          <a:solidFill>
            <a:srgbClr val="52585F"/>
          </a:solidFill>
          <a:latin typeface="+mn-lt"/>
          <a:ea typeface="+mn-ea"/>
          <a:cs typeface="+mn-cs"/>
        </a:defRPr>
      </a:lvl3pPr>
      <a:lvl4pPr marL="1417320" indent="-411480" algn="l" defTabSz="914400" rtl="0" eaLnBrk="1" latinLnBrk="0" hangingPunct="1">
        <a:lnSpc>
          <a:spcPct val="90000"/>
        </a:lnSpc>
        <a:spcBef>
          <a:spcPts val="1100"/>
        </a:spcBef>
        <a:spcAft>
          <a:spcPts val="600"/>
        </a:spcAft>
        <a:buFont typeface="System Font Regular"/>
        <a:buChar char="‣"/>
        <a:defRPr sz="3600" kern="1200">
          <a:solidFill>
            <a:srgbClr val="52585F"/>
          </a:solidFill>
          <a:latin typeface="+mn-lt"/>
          <a:ea typeface="+mn-ea"/>
          <a:cs typeface="+mn-cs"/>
        </a:defRPr>
      </a:lvl4pPr>
      <a:lvl5pPr marL="1874520" indent="-411480" algn="l" defTabSz="914400" rtl="0" eaLnBrk="1" latinLnBrk="0" hangingPunct="1">
        <a:lnSpc>
          <a:spcPct val="90000"/>
        </a:lnSpc>
        <a:spcBef>
          <a:spcPts val="1100"/>
        </a:spcBef>
        <a:spcAft>
          <a:spcPts val="600"/>
        </a:spcAft>
        <a:buFont typeface="System Font Regular"/>
        <a:buChar char="‣"/>
        <a:defRPr sz="3600" kern="1200">
          <a:solidFill>
            <a:srgbClr val="5258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mainzer@lifeboat.llc" TargetMode="External"/><Relationship Id="rId2" Type="http://schemas.openxmlformats.org/officeDocument/2006/relationships/hyperlink" Target="mailto:elena.pourmal@lifeboat.ll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ifeboatLLC/MT-HDF5/tree/main/LFHT" TargetMode="External"/><Relationship Id="rId7" Type="http://schemas.openxmlformats.org/officeDocument/2006/relationships/hyperlink" Target="https://docs.hdfgroup.org/hdf5/rfc/var_len_data_sketch_design_190715.pdf" TargetMode="External"/><Relationship Id="rId2" Type="http://schemas.openxmlformats.org/officeDocument/2006/relationships/hyperlink" Target="https://github.com/LifeboatLLC/MT-HDF5/tree/main/design_do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hdfgroup.org/hdf5/rfc/RFC_Sparse_Chunks180830.pdf" TargetMode="External"/><Relationship Id="rId5" Type="http://schemas.openxmlformats.org/officeDocument/2006/relationships/hyperlink" Target="https://github.com/LifeboatLLC/SparseHDF5/" TargetMode="External"/><Relationship Id="rId4" Type="http://schemas.openxmlformats.org/officeDocument/2006/relationships/hyperlink" Target="https://github.com/HDFGroup/hdf5/discussions/3257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ifeboat.llc" TargetMode="External"/><Relationship Id="rId2" Type="http://schemas.openxmlformats.org/officeDocument/2006/relationships/hyperlink" Target="http://www.lifeboat.ll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energy.gov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ifeboatLLC/MT-HDF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B2DD-75E2-D76C-B509-496DC6892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2286000"/>
            <a:ext cx="21031200" cy="3200400"/>
          </a:xfrm>
        </p:spPr>
        <p:txBody>
          <a:bodyPr>
            <a:normAutofit/>
          </a:bodyPr>
          <a:lstStyle/>
          <a:p>
            <a:r>
              <a:rPr lang="en-US" sz="10600" dirty="0"/>
              <a:t>Expanding HDF5 Capabilities </a:t>
            </a:r>
            <a:br>
              <a:rPr lang="en-US" sz="10600" dirty="0"/>
            </a:br>
            <a:endParaRPr lang="en-US" sz="106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4682DBB-9795-1007-EEE6-E1F80A674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7800" y="9829800"/>
            <a:ext cx="16916399" cy="2549840"/>
          </a:xfrm>
        </p:spPr>
        <p:txBody>
          <a:bodyPr/>
          <a:lstStyle/>
          <a:p>
            <a:r>
              <a:rPr lang="en-US" dirty="0"/>
              <a:t>Elena Pourmal </a:t>
            </a:r>
            <a:r>
              <a:rPr lang="en-US" dirty="0">
                <a:hlinkClick r:id="rId2"/>
              </a:rPr>
              <a:t>elena.pourmal@lifeboat.llc</a:t>
            </a:r>
            <a:endParaRPr lang="en-US" dirty="0"/>
          </a:p>
          <a:p>
            <a:r>
              <a:rPr lang="en-US" dirty="0"/>
              <a:t>John Mainzer   </a:t>
            </a:r>
            <a:r>
              <a:rPr lang="en-US" dirty="0">
                <a:hlinkClick r:id="rId3"/>
              </a:rPr>
              <a:t>john.mainzer@lifeboat.llc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1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838200" y="812612"/>
            <a:ext cx="18324668" cy="1097280"/>
          </a:xfrm>
          <a:prstGeom prst="rect">
            <a:avLst/>
          </a:prstGeom>
          <a:noFill/>
          <a:ln w="0">
            <a:noFill/>
          </a:ln>
        </p:spPr>
        <p:txBody>
          <a:bodyPr lIns="180000" tIns="90000" rIns="180000" bIns="90000" anchor="t">
            <a:noAutofit/>
          </a:bodyPr>
          <a:lstStyle/>
          <a:p>
            <a:pPr>
              <a:lnSpc>
                <a:spcPct val="100000"/>
              </a:lnSpc>
              <a:spcAft>
                <a:spcPts val="2398"/>
              </a:spcAft>
              <a:tabLst>
                <a:tab pos="0" algn="l"/>
              </a:tabLst>
            </a:pPr>
            <a:r>
              <a:rPr lang="en-GB" spc="7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/>
              </a:rPr>
              <a:t>Direct OpenMP HDF5 Prototype</a:t>
            </a:r>
            <a:endParaRPr lang="en-US" spc="-2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305" name="Titre 3"/>
          <p:cNvSpPr/>
          <p:nvPr/>
        </p:nvSpPr>
        <p:spPr>
          <a:xfrm>
            <a:off x="3962400" y="1828080"/>
            <a:ext cx="14629680" cy="7386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endParaRPr lang="en-US" sz="4800" b="1" spc="-2">
              <a:latin typeface="Arial"/>
              <a:ea typeface="DejaVu Sans"/>
            </a:endParaRPr>
          </a:p>
        </p:txBody>
      </p:sp>
      <p:sp>
        <p:nvSpPr>
          <p:cNvPr id="306" name="Titre 4"/>
          <p:cNvSpPr/>
          <p:nvPr/>
        </p:nvSpPr>
        <p:spPr>
          <a:xfrm>
            <a:off x="15697200" y="5396061"/>
            <a:ext cx="8077200" cy="2923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432000" indent="-432000">
              <a:spcAft>
                <a:spcPts val="1150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GB" sz="3600" spc="-2" dirty="0">
                <a:ea typeface="ＭＳ Ｐゴシック"/>
              </a:rPr>
              <a:t>Sequentially, read shape/size and offset from beginning of the file for each dataset.</a:t>
            </a:r>
            <a:endParaRPr lang="en-US" sz="3600" spc="-2" dirty="0"/>
          </a:p>
          <a:p>
            <a:pPr marL="432000" indent="-432000">
              <a:spcAft>
                <a:spcPts val="1150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GB" sz="3600" spc="-2" dirty="0">
                <a:ea typeface="ＭＳ Ｐゴシック"/>
              </a:rPr>
              <a:t>Concurrently, `std::</a:t>
            </a:r>
            <a:r>
              <a:rPr lang="en-GB" sz="3600" spc="-2" dirty="0" err="1">
                <a:ea typeface="ＭＳ Ｐゴシック"/>
              </a:rPr>
              <a:t>fseek</a:t>
            </a:r>
            <a:r>
              <a:rPr lang="en-GB" sz="3600" spc="-2" dirty="0">
                <a:ea typeface="ＭＳ Ｐゴシック"/>
              </a:rPr>
              <a:t>` &amp; `std::</a:t>
            </a:r>
            <a:r>
              <a:rPr lang="en-GB" sz="3600" spc="-2" dirty="0" err="1">
                <a:ea typeface="ＭＳ Ｐゴシック"/>
              </a:rPr>
              <a:t>fread</a:t>
            </a:r>
            <a:r>
              <a:rPr lang="en-GB" sz="3600" spc="-2" dirty="0">
                <a:ea typeface="ＭＳ Ｐゴシック"/>
              </a:rPr>
              <a:t>` individual datasets.</a:t>
            </a:r>
            <a:endParaRPr lang="en-US" sz="3600" spc="-2" dirty="0"/>
          </a:p>
        </p:txBody>
      </p:sp>
      <p:pic>
        <p:nvPicPr>
          <p:cNvPr id="307" name="Picture 306"/>
          <p:cNvPicPr/>
          <p:nvPr/>
        </p:nvPicPr>
        <p:blipFill>
          <a:blip r:embed="rId2"/>
          <a:stretch/>
        </p:blipFill>
        <p:spPr>
          <a:xfrm>
            <a:off x="1244600" y="2925360"/>
            <a:ext cx="13478400" cy="7480080"/>
          </a:xfrm>
          <a:prstGeom prst="rect">
            <a:avLst/>
          </a:prstGeom>
          <a:ln w="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A5FF98-6A68-4C46-F85E-EFEF91BF32AA}"/>
              </a:ext>
            </a:extLst>
          </p:cNvPr>
          <p:cNvSpPr txBox="1"/>
          <p:nvPr/>
        </p:nvSpPr>
        <p:spPr>
          <a:xfrm>
            <a:off x="7983800" y="12872215"/>
            <a:ext cx="9619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7AC3F"/>
                </a:solidFill>
                <a:latin typeface="+mn-lt"/>
              </a:rPr>
              <a:t>Slide courtesy of Luc Grosheintz, Blue Brain Project, EPFL </a:t>
            </a:r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E959C328-5A0F-12CC-823C-DA4542E8C2B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1832459" y="12700518"/>
            <a:ext cx="1153800" cy="732941"/>
          </a:xfrm>
          <a:prstGeom prst="rect">
            <a:avLst/>
          </a:prstGeom>
          <a:ln w="1260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868500-3BF8-9390-38F9-8AE0A20F3C4E}"/>
              </a:ext>
            </a:extLst>
          </p:cNvPr>
          <p:cNvSpPr txBox="1"/>
          <p:nvPr/>
        </p:nvSpPr>
        <p:spPr>
          <a:xfrm>
            <a:off x="22986259" y="12678259"/>
            <a:ext cx="1373160" cy="73294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1" strike="noStrike" spc="-1" dirty="0">
                <a:solidFill>
                  <a:srgbClr val="050A56"/>
                </a:solidFill>
                <a:latin typeface="Arial"/>
              </a:rPr>
              <a:t>Blue</a:t>
            </a:r>
          </a:p>
          <a:p>
            <a:r>
              <a:rPr lang="en-US" sz="1800" b="1" strike="noStrike" spc="-1" dirty="0">
                <a:solidFill>
                  <a:srgbClr val="050A56"/>
                </a:solidFill>
                <a:latin typeface="Arial"/>
              </a:rPr>
              <a:t>Brain</a:t>
            </a:r>
          </a:p>
          <a:p>
            <a:r>
              <a:rPr lang="en-US" sz="1800" b="1" strike="noStrike" spc="-1" dirty="0">
                <a:solidFill>
                  <a:srgbClr val="050A56"/>
                </a:solidFill>
                <a:latin typeface="Arial"/>
              </a:rPr>
              <a:t>Project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990600" y="925080"/>
            <a:ext cx="18324668" cy="1097280"/>
          </a:xfrm>
          <a:prstGeom prst="rect">
            <a:avLst/>
          </a:prstGeom>
          <a:noFill/>
          <a:ln w="0">
            <a:noFill/>
          </a:ln>
        </p:spPr>
        <p:txBody>
          <a:bodyPr lIns="180000" tIns="90000" rIns="180000" bIns="90000" anchor="t">
            <a:noAutofit/>
          </a:bodyPr>
          <a:lstStyle/>
          <a:p>
            <a:pPr>
              <a:lnSpc>
                <a:spcPct val="100000"/>
              </a:lnSpc>
              <a:spcAft>
                <a:spcPts val="2398"/>
              </a:spcAft>
              <a:tabLst>
                <a:tab pos="0" algn="l"/>
              </a:tabLst>
            </a:pPr>
            <a:r>
              <a:rPr lang="en-GB" spc="7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</a:rPr>
              <a:t>Page-aware OpenMP HDF5 Prototype</a:t>
            </a:r>
            <a:endParaRPr lang="en-US" spc="-2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9" name="Titre 6"/>
          <p:cNvSpPr/>
          <p:nvPr/>
        </p:nvSpPr>
        <p:spPr>
          <a:xfrm>
            <a:off x="3962400" y="1828080"/>
            <a:ext cx="14629680" cy="7386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endParaRPr lang="en-US" sz="4800" b="1" spc="-2">
              <a:latin typeface="Arial"/>
              <a:ea typeface="DejaVu Sans"/>
            </a:endParaRPr>
          </a:p>
        </p:txBody>
      </p:sp>
      <p:sp>
        <p:nvSpPr>
          <p:cNvPr id="310" name="Titre 8"/>
          <p:cNvSpPr/>
          <p:nvPr/>
        </p:nvSpPr>
        <p:spPr>
          <a:xfrm>
            <a:off x="16230600" y="4592111"/>
            <a:ext cx="7641200" cy="37856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432000" indent="-432000">
              <a:spcAft>
                <a:spcPts val="1150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GB" sz="3600" spc="-2" dirty="0">
                <a:latin typeface="Arial"/>
                <a:ea typeface="ＭＳ Ｐゴシック"/>
              </a:rPr>
              <a:t>Sequentially, read shape/size and offset from beginning of the file for each dataset.</a:t>
            </a:r>
            <a:endParaRPr lang="en-US" sz="3600" spc="-2" dirty="0">
              <a:latin typeface="Arial"/>
            </a:endParaRPr>
          </a:p>
          <a:p>
            <a:pPr marL="432000" indent="-432000">
              <a:spcAft>
                <a:spcPts val="1150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GB" sz="3600" spc="-2" dirty="0">
                <a:latin typeface="Arial"/>
                <a:ea typeface="ＭＳ Ｐゴシック"/>
              </a:rPr>
              <a:t>Pre-allocate datasets.</a:t>
            </a:r>
            <a:endParaRPr lang="en-US" sz="3600" spc="-2" dirty="0">
              <a:latin typeface="Arial"/>
            </a:endParaRPr>
          </a:p>
          <a:p>
            <a:pPr marL="432000" indent="-432000">
              <a:spcAft>
                <a:spcPts val="1150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GB" sz="3600" spc="-2" dirty="0">
                <a:latin typeface="Arial"/>
                <a:ea typeface="ＭＳ Ｐゴシック"/>
              </a:rPr>
              <a:t>Sort by page.</a:t>
            </a:r>
            <a:endParaRPr lang="en-US" sz="3600" spc="-2" dirty="0">
              <a:latin typeface="Arial"/>
            </a:endParaRPr>
          </a:p>
          <a:p>
            <a:pPr marL="432000" indent="-432000">
              <a:buClr>
                <a:srgbClr val="000000"/>
              </a:buClr>
              <a:buFont typeface="StarSymbol"/>
              <a:buAutoNum type="arabicPeriod"/>
            </a:pPr>
            <a:r>
              <a:rPr lang="en-GB" sz="3600" spc="-2" dirty="0">
                <a:latin typeface="Arial"/>
                <a:ea typeface="ＭＳ Ｐゴシック"/>
              </a:rPr>
              <a:t>Concurrently loop over pages</a:t>
            </a:r>
            <a:r>
              <a:rPr lang="en-GB" sz="3200" spc="-2" dirty="0">
                <a:latin typeface="Arial"/>
                <a:ea typeface="ＭＳ Ｐゴシック"/>
              </a:rPr>
              <a:t>.</a:t>
            </a:r>
            <a:endParaRPr lang="en-US" sz="3200" spc="-2" dirty="0">
              <a:latin typeface="Arial"/>
            </a:endParaRPr>
          </a:p>
        </p:txBody>
      </p:sp>
      <p:pic>
        <p:nvPicPr>
          <p:cNvPr id="311" name="Picture 310"/>
          <p:cNvPicPr/>
          <p:nvPr/>
        </p:nvPicPr>
        <p:blipFill>
          <a:blip r:embed="rId3"/>
          <a:stretch/>
        </p:blipFill>
        <p:spPr>
          <a:xfrm>
            <a:off x="1863200" y="3657600"/>
            <a:ext cx="13478400" cy="7480080"/>
          </a:xfrm>
          <a:prstGeom prst="rect">
            <a:avLst/>
          </a:prstGeom>
          <a:ln w="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AE0F9D-49D4-9C6C-0AF6-844F22ECA7AD}"/>
              </a:ext>
            </a:extLst>
          </p:cNvPr>
          <p:cNvSpPr txBox="1"/>
          <p:nvPr/>
        </p:nvSpPr>
        <p:spPr>
          <a:xfrm>
            <a:off x="7382286" y="12877780"/>
            <a:ext cx="9619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7AC3F"/>
                </a:solidFill>
                <a:latin typeface="+mn-lt"/>
              </a:rPr>
              <a:t>Slide courtesy of Luc Grosheintz, Blue Brain Project, EPFL </a:t>
            </a:r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46338EDD-6A84-647B-1455-C33A1DF4E9E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1832459" y="12668059"/>
            <a:ext cx="1153800" cy="732941"/>
          </a:xfrm>
          <a:prstGeom prst="rect">
            <a:avLst/>
          </a:prstGeom>
          <a:ln w="1260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049BD7-09F8-6A58-986A-ED369A9D8AD8}"/>
              </a:ext>
            </a:extLst>
          </p:cNvPr>
          <p:cNvSpPr txBox="1"/>
          <p:nvPr/>
        </p:nvSpPr>
        <p:spPr>
          <a:xfrm>
            <a:off x="23010840" y="12668060"/>
            <a:ext cx="1373160" cy="73294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1" strike="noStrike" spc="-1" dirty="0">
                <a:solidFill>
                  <a:srgbClr val="050A56"/>
                </a:solidFill>
                <a:latin typeface="Arial"/>
              </a:rPr>
              <a:t>Blue</a:t>
            </a:r>
          </a:p>
          <a:p>
            <a:r>
              <a:rPr lang="en-US" sz="1800" b="1" strike="noStrike" spc="-1" dirty="0">
                <a:solidFill>
                  <a:srgbClr val="050A56"/>
                </a:solidFill>
                <a:latin typeface="Arial"/>
              </a:rPr>
              <a:t>Brain</a:t>
            </a:r>
          </a:p>
          <a:p>
            <a:r>
              <a:rPr lang="en-US" sz="1800" b="1" strike="noStrike" spc="-1" dirty="0">
                <a:solidFill>
                  <a:srgbClr val="050A56"/>
                </a:solidFill>
                <a:latin typeface="Arial"/>
              </a:rPr>
              <a:t>Project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265238" y="730800"/>
            <a:ext cx="18324668" cy="1097280"/>
          </a:xfrm>
          <a:prstGeom prst="rect">
            <a:avLst/>
          </a:prstGeom>
          <a:noFill/>
          <a:ln w="0">
            <a:noFill/>
          </a:ln>
        </p:spPr>
        <p:txBody>
          <a:bodyPr lIns="180000" tIns="90000" rIns="180000" bIns="90000" anchor="t">
            <a:normAutofit/>
          </a:bodyPr>
          <a:lstStyle/>
          <a:p>
            <a:pPr>
              <a:lnSpc>
                <a:spcPct val="100000"/>
              </a:lnSpc>
              <a:spcAft>
                <a:spcPts val="2398"/>
              </a:spcAft>
              <a:tabLst>
                <a:tab pos="0" algn="l"/>
              </a:tabLst>
            </a:pPr>
            <a:r>
              <a:rPr lang="en-GB" sz="5600" spc="7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/>
              </a:rPr>
              <a:t>Results HDF5 VOL Connector Prototype</a:t>
            </a:r>
            <a:endParaRPr lang="en-US" sz="5600" spc="-2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313" name="Titre 5"/>
          <p:cNvSpPr/>
          <p:nvPr/>
        </p:nvSpPr>
        <p:spPr>
          <a:xfrm>
            <a:off x="3962400" y="1828080"/>
            <a:ext cx="14629680" cy="7386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endParaRPr lang="en-US" sz="4800" b="1" spc="-2">
              <a:latin typeface="Arial"/>
              <a:ea typeface="DejaVu Sans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14252293" y="1803848"/>
            <a:ext cx="7771680" cy="100840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180000" bIns="90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spc="-2" dirty="0">
                <a:latin typeface="Arial"/>
              </a:rPr>
              <a:t>Experimental Setup:</a:t>
            </a:r>
          </a:p>
          <a:p>
            <a:pPr marL="864000" lvl="1" indent="-43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2" dirty="0">
                <a:latin typeface="Arial"/>
              </a:rPr>
              <a:t>12 Threads</a:t>
            </a:r>
          </a:p>
          <a:p>
            <a:pPr marL="864000" lvl="1" indent="-43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2" dirty="0">
                <a:latin typeface="Arial"/>
              </a:rPr>
              <a:t>3 measurements</a:t>
            </a:r>
          </a:p>
          <a:p>
            <a:pPr>
              <a:lnSpc>
                <a:spcPct val="100000"/>
              </a:lnSpc>
            </a:pPr>
            <a:endParaRPr lang="en-US" sz="3600" spc="-2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1" spc="-2" dirty="0">
                <a:latin typeface="Arial"/>
              </a:rPr>
              <a:t>HDF5</a:t>
            </a:r>
            <a:r>
              <a:rPr lang="en-US" sz="3600" spc="-2" dirty="0">
                <a:latin typeface="Arial"/>
              </a:rPr>
              <a:t>: Plain HDF5 with 512 MB page buffer, 75% reserved for raw data.</a:t>
            </a:r>
          </a:p>
          <a:p>
            <a:pPr>
              <a:lnSpc>
                <a:spcPct val="100000"/>
              </a:lnSpc>
            </a:pPr>
            <a:endParaRPr lang="en-US" sz="3600" spc="-2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1" spc="-2" dirty="0">
                <a:latin typeface="Arial"/>
              </a:rPr>
              <a:t>Direct / Page-Aware</a:t>
            </a:r>
            <a:r>
              <a:rPr lang="en-US" sz="3600" spc="-2" dirty="0">
                <a:latin typeface="Arial"/>
              </a:rPr>
              <a:t>: The two variants of the prototype.</a:t>
            </a:r>
          </a:p>
          <a:p>
            <a:pPr marL="864000" lvl="1" indent="-43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2" dirty="0">
                <a:latin typeface="Arial"/>
              </a:rPr>
              <a:t>Left:</a:t>
            </a:r>
            <a:r>
              <a:rPr lang="en-US" sz="3600" spc="-2" dirty="0">
                <a:latin typeface="Arial"/>
              </a:rPr>
              <a:t> Read metadata using HDF5</a:t>
            </a:r>
          </a:p>
          <a:p>
            <a:pPr marL="864000" lvl="1" indent="-43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2" dirty="0">
                <a:latin typeface="Arial"/>
              </a:rPr>
              <a:t>Right:</a:t>
            </a:r>
            <a:r>
              <a:rPr lang="en-US" sz="3600" spc="-2" dirty="0">
                <a:latin typeface="Arial"/>
              </a:rPr>
              <a:t> Read metadata from JSON</a:t>
            </a:r>
          </a:p>
          <a:p>
            <a:pPr>
              <a:lnSpc>
                <a:spcPct val="100000"/>
              </a:lnSpc>
            </a:pPr>
            <a:endParaRPr lang="en-US" sz="3200" spc="-2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spc="-2" dirty="0">
                <a:latin typeface="Arial"/>
                <a:ea typeface="Noto Sans"/>
              </a:rPr>
              <a:t>Best result achieves the effective single node bandwidth of </a:t>
            </a:r>
            <a:r>
              <a:rPr lang="en-US" sz="3600" spc="-2" dirty="0">
                <a:latin typeface="Arial"/>
              </a:rPr>
              <a:t>GPFS over InfiniBand.</a:t>
            </a:r>
          </a:p>
        </p:txBody>
      </p:sp>
      <p:pic>
        <p:nvPicPr>
          <p:cNvPr id="315" name="Picture 314"/>
          <p:cNvPicPr/>
          <p:nvPr/>
        </p:nvPicPr>
        <p:blipFill>
          <a:blip r:embed="rId3"/>
          <a:stretch/>
        </p:blipFill>
        <p:spPr>
          <a:xfrm>
            <a:off x="1265238" y="1879350"/>
            <a:ext cx="11307761" cy="10820008"/>
          </a:xfrm>
          <a:prstGeom prst="rect">
            <a:avLst/>
          </a:prstGeom>
          <a:ln w="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D91126-FCC0-3A52-174A-DE3CECC600F2}"/>
              </a:ext>
            </a:extLst>
          </p:cNvPr>
          <p:cNvSpPr txBox="1"/>
          <p:nvPr/>
        </p:nvSpPr>
        <p:spPr>
          <a:xfrm>
            <a:off x="7763285" y="12812268"/>
            <a:ext cx="9619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7AC3F"/>
                </a:solidFill>
                <a:latin typeface="+mn-lt"/>
              </a:rPr>
              <a:t>Slide courtesy of Luc Grosheintz, Blue Brain Project, EPFL </a:t>
            </a:r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4BDD28E7-86B0-2DB3-3822-F0BDA45033E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1278382" y="12602547"/>
            <a:ext cx="1153800" cy="732941"/>
          </a:xfrm>
          <a:prstGeom prst="rect">
            <a:avLst/>
          </a:prstGeom>
          <a:ln w="1260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8DC970-69F9-E5EF-67B7-6195280874B7}"/>
              </a:ext>
            </a:extLst>
          </p:cNvPr>
          <p:cNvSpPr txBox="1"/>
          <p:nvPr/>
        </p:nvSpPr>
        <p:spPr>
          <a:xfrm>
            <a:off x="22432182" y="12594497"/>
            <a:ext cx="1373160" cy="73294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1" strike="noStrike" spc="-1" dirty="0">
                <a:solidFill>
                  <a:srgbClr val="050A56"/>
                </a:solidFill>
                <a:latin typeface="Arial"/>
              </a:rPr>
              <a:t>Blue</a:t>
            </a:r>
          </a:p>
          <a:p>
            <a:r>
              <a:rPr lang="en-US" sz="1800" b="1" strike="noStrike" spc="-1" dirty="0">
                <a:solidFill>
                  <a:srgbClr val="050A56"/>
                </a:solidFill>
                <a:latin typeface="Arial"/>
              </a:rPr>
              <a:t>Brain</a:t>
            </a:r>
          </a:p>
          <a:p>
            <a:r>
              <a:rPr lang="en-US" sz="1800" b="1" strike="noStrike" spc="-1" dirty="0">
                <a:solidFill>
                  <a:srgbClr val="050A56"/>
                </a:solidFill>
                <a:latin typeface="Arial"/>
              </a:rPr>
              <a:t>Project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5F19AE-1CAA-0CCB-8D40-BE0F95A8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sparse and variable-length data in HDF5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7AC13B-E579-A9E9-165E-E0DA20E50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4389-9082-E2D3-A27E-63FA7008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Sparse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FD15-DA83-0D12-2B1E-AFBAAECD3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indent="-6858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Sparse data is ubiquitous; examples come from the experimental sciences and computer modeling:</a:t>
            </a:r>
          </a:p>
          <a:p>
            <a:pPr lvl="1"/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Energy Physics (HEP); Neutron and X-Ray scattering; Mass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pectrometry experiments; Transmission electron microscopy;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Genomics; 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AMR</a:t>
            </a:r>
          </a:p>
          <a:p>
            <a:r>
              <a:rPr lang="en-US" dirty="0"/>
              <a:t>There is no ”standard” definition of “sparse data”.</a:t>
            </a:r>
          </a:p>
          <a:p>
            <a:pPr lvl="1"/>
            <a:r>
              <a:rPr lang="en-US" b="1" dirty="0"/>
              <a:t>Linear algebra </a:t>
            </a:r>
            <a:r>
              <a:rPr lang="en-US" dirty="0"/>
              <a:t>– data is considered sparse if less than 30% of matrix elements are non-zeros.</a:t>
            </a:r>
          </a:p>
          <a:p>
            <a:pPr lvl="1"/>
            <a:r>
              <a:rPr lang="en-US" b="1" dirty="0"/>
              <a:t>Experimental sciences </a:t>
            </a:r>
            <a:r>
              <a:rPr lang="en-US" dirty="0"/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"/>
              </a:rPr>
              <a:t> </a:t>
            </a:r>
            <a:r>
              <a:rPr lang="en-US" dirty="0">
                <a:effectLst/>
                <a:ea typeface="Times"/>
              </a:rPr>
              <a:t>only 0.1% to 10% of gathered data is of interest, but it may contain a bigger percentage.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BA5E9-C706-C133-06CA-1FB36C91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A2A97-921E-6982-D7CB-E0241E3F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6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BB3B57-DB40-B923-4F89-69361AE18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552" y="2659620"/>
            <a:ext cx="5571248" cy="5639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0B207-9EEC-FED0-10C7-38F8DCA4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08560"/>
            <a:ext cx="18324668" cy="1097280"/>
          </a:xfrm>
        </p:spPr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0C4AE-AFED-2C4F-AC51-DBFA28F3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A0DF4-E6F1-E228-9FF3-2CC5BC2C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81020" y="12680970"/>
            <a:ext cx="4953000" cy="730250"/>
          </a:xfrm>
        </p:spPr>
        <p:txBody>
          <a:bodyPr/>
          <a:lstStyle/>
          <a:p>
            <a:r>
              <a:rPr lang="en-US"/>
              <a:t>EHUG23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3D96A-05B0-7C5A-7DA0-35C50FC6A676}"/>
              </a:ext>
            </a:extLst>
          </p:cNvPr>
          <p:cNvSpPr txBox="1"/>
          <p:nvPr/>
        </p:nvSpPr>
        <p:spPr>
          <a:xfrm>
            <a:off x="14288587" y="1905000"/>
            <a:ext cx="3466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Linear algebra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BCF837-3858-66AB-3DC4-4AEFC6B710E3}"/>
              </a:ext>
            </a:extLst>
          </p:cNvPr>
          <p:cNvSpPr txBox="1"/>
          <p:nvPr/>
        </p:nvSpPr>
        <p:spPr>
          <a:xfrm>
            <a:off x="785142" y="5027139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AMR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48B5BE-533A-0D16-864B-F683EA8A7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8593" y="2959595"/>
            <a:ext cx="9906000" cy="349349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9DC81A3-6FCF-76D3-CA8D-705E8BACE602}"/>
              </a:ext>
            </a:extLst>
          </p:cNvPr>
          <p:cNvGrpSpPr/>
          <p:nvPr/>
        </p:nvGrpSpPr>
        <p:grpSpPr>
          <a:xfrm>
            <a:off x="13051454" y="7120977"/>
            <a:ext cx="7000634" cy="5559993"/>
            <a:chOff x="2133600" y="7546407"/>
            <a:chExt cx="7000634" cy="55599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2A92C4-035B-25F6-897E-D320EE9FAA2D}"/>
                </a:ext>
              </a:extLst>
            </p:cNvPr>
            <p:cNvSpPr txBox="1"/>
            <p:nvPr/>
          </p:nvSpPr>
          <p:spPr>
            <a:xfrm>
              <a:off x="2133600" y="7546407"/>
              <a:ext cx="70006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Sparse Reconstruction in MRI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A18FA8-FB83-A184-2F5A-5461980ED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3272" y="8354399"/>
              <a:ext cx="4663456" cy="475200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33ED1D-5C8E-2F2E-7BC2-F1DCCD1E1631}"/>
              </a:ext>
            </a:extLst>
          </p:cNvPr>
          <p:cNvSpPr txBox="1"/>
          <p:nvPr/>
        </p:nvSpPr>
        <p:spPr>
          <a:xfrm>
            <a:off x="2997164" y="1801826"/>
            <a:ext cx="4663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Computer modeling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8A1405-17C2-1205-24C3-F976B221CF2C}"/>
              </a:ext>
            </a:extLst>
          </p:cNvPr>
          <p:cNvSpPr txBox="1"/>
          <p:nvPr/>
        </p:nvSpPr>
        <p:spPr>
          <a:xfrm>
            <a:off x="21322420" y="1685932"/>
            <a:ext cx="2143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See notes for references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DD1461-B15C-39A7-A1E2-63F89B2CE061}"/>
              </a:ext>
            </a:extLst>
          </p:cNvPr>
          <p:cNvGrpSpPr/>
          <p:nvPr/>
        </p:nvGrpSpPr>
        <p:grpSpPr>
          <a:xfrm>
            <a:off x="1600200" y="8330145"/>
            <a:ext cx="7589641" cy="4062590"/>
            <a:chOff x="1828800" y="1957209"/>
            <a:chExt cx="7589641" cy="40625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26CC94-BCE8-4323-FBA0-FFE4FAFF941F}"/>
                </a:ext>
              </a:extLst>
            </p:cNvPr>
            <p:cNvSpPr/>
            <p:nvPr/>
          </p:nvSpPr>
          <p:spPr>
            <a:xfrm>
              <a:off x="1828800" y="2959594"/>
              <a:ext cx="7229234" cy="3060205"/>
            </a:xfrm>
            <a:prstGeom prst="rect">
              <a:avLst/>
            </a:prstGeom>
            <a:noFill/>
            <a:ln w="41275">
              <a:solidFill>
                <a:srgbClr val="77AC3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E965C8-8202-6656-7BFD-FF2755807ECA}"/>
                </a:ext>
              </a:extLst>
            </p:cNvPr>
            <p:cNvSpPr/>
            <p:nvPr/>
          </p:nvSpPr>
          <p:spPr>
            <a:xfrm>
              <a:off x="2743200" y="3657600"/>
              <a:ext cx="1143000" cy="533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ABAD11-32E0-13F4-A59C-E1FDC4B4829F}"/>
                </a:ext>
              </a:extLst>
            </p:cNvPr>
            <p:cNvSpPr/>
            <p:nvPr/>
          </p:nvSpPr>
          <p:spPr>
            <a:xfrm>
              <a:off x="5638800" y="3962400"/>
              <a:ext cx="257959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A3C4BC-F4B8-B2E0-0FF8-A20206E8F878}"/>
                </a:ext>
              </a:extLst>
            </p:cNvPr>
            <p:cNvSpPr/>
            <p:nvPr/>
          </p:nvSpPr>
          <p:spPr>
            <a:xfrm>
              <a:off x="2057400" y="5638800"/>
              <a:ext cx="22860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6FAD75-8923-19C8-927B-CA9A8A9F0C95}"/>
                </a:ext>
              </a:extLst>
            </p:cNvPr>
            <p:cNvSpPr/>
            <p:nvPr/>
          </p:nvSpPr>
          <p:spPr>
            <a:xfrm>
              <a:off x="3314700" y="4908056"/>
              <a:ext cx="99060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2FD2F4-BE07-92A5-7571-C64849199DF5}"/>
                </a:ext>
              </a:extLst>
            </p:cNvPr>
            <p:cNvSpPr/>
            <p:nvPr/>
          </p:nvSpPr>
          <p:spPr>
            <a:xfrm>
              <a:off x="7543800" y="4495800"/>
              <a:ext cx="228600" cy="7315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A6AD03-5715-6A1A-6977-62B96E8B9D36}"/>
                </a:ext>
              </a:extLst>
            </p:cNvPr>
            <p:cNvSpPr txBox="1"/>
            <p:nvPr/>
          </p:nvSpPr>
          <p:spPr>
            <a:xfrm>
              <a:off x="1877594" y="1957209"/>
              <a:ext cx="75408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SLAC use case: LCLS-II images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5DDAEC-7D92-A16A-6069-A39F3FEC49A7}"/>
                </a:ext>
              </a:extLst>
            </p:cNvPr>
            <p:cNvSpPr/>
            <p:nvPr/>
          </p:nvSpPr>
          <p:spPr>
            <a:xfrm flipH="1" flipV="1">
              <a:off x="8686800" y="3352799"/>
              <a:ext cx="7620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49035B4-8D7E-35A2-C5B3-D44AD54A31F3}"/>
                </a:ext>
              </a:extLst>
            </p:cNvPr>
            <p:cNvSpPr/>
            <p:nvPr/>
          </p:nvSpPr>
          <p:spPr>
            <a:xfrm flipH="1" flipV="1">
              <a:off x="6629400" y="4907281"/>
              <a:ext cx="7620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E63CA8F-6BBC-E1E2-503D-CCEA8113AED2}"/>
                </a:ext>
              </a:extLst>
            </p:cNvPr>
            <p:cNvSpPr/>
            <p:nvPr/>
          </p:nvSpPr>
          <p:spPr>
            <a:xfrm flipH="1" flipV="1">
              <a:off x="4800600" y="3078481"/>
              <a:ext cx="7620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6B4060-010C-8D04-5356-F9C9828CDD03}"/>
                </a:ext>
              </a:extLst>
            </p:cNvPr>
            <p:cNvSpPr/>
            <p:nvPr/>
          </p:nvSpPr>
          <p:spPr>
            <a:xfrm>
              <a:off x="5236588" y="5105401"/>
              <a:ext cx="228600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083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1075-34FA-DD58-6027-84A42BF0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 for Sparse Storage: LCLS-II Use Case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3B1D3F-C497-A2B6-99D9-E120DB0E6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/>
            <a:r>
              <a:rPr lang="en-US" dirty="0">
                <a:effectLst/>
              </a:rPr>
              <a:t>Experiments produce a stream of two-dimensional images.</a:t>
            </a:r>
            <a:endParaRPr lang="en-US" dirty="0"/>
          </a:p>
          <a:p>
            <a:r>
              <a:rPr lang="en-US" dirty="0">
                <a:effectLst/>
              </a:rPr>
              <a:t>For each image it is possible to automatically identify either: </a:t>
            </a:r>
            <a:endParaRPr lang="en-US" dirty="0"/>
          </a:p>
          <a:p>
            <a:pPr marL="1097280" lvl="1" indent="-457200"/>
            <a:r>
              <a:rPr lang="en-US" sz="4800" dirty="0"/>
              <a:t>A </a:t>
            </a:r>
            <a:r>
              <a:rPr lang="en-US" sz="4800" dirty="0">
                <a:effectLst/>
              </a:rPr>
              <a:t>rectangular </a:t>
            </a:r>
            <a:r>
              <a:rPr lang="en-US" sz="4800" b="1" dirty="0">
                <a:effectLst/>
              </a:rPr>
              <a:t>R</a:t>
            </a:r>
            <a:r>
              <a:rPr lang="en-US" sz="4800" dirty="0">
                <a:effectLst/>
              </a:rPr>
              <a:t>egion </a:t>
            </a:r>
            <a:r>
              <a:rPr lang="en-US" sz="4800" b="1" dirty="0">
                <a:effectLst/>
              </a:rPr>
              <a:t>o</a:t>
            </a:r>
            <a:r>
              <a:rPr lang="en-US" sz="4800" dirty="0">
                <a:effectLst/>
              </a:rPr>
              <a:t>f </a:t>
            </a:r>
            <a:r>
              <a:rPr lang="en-US" sz="4800" b="1" dirty="0">
                <a:effectLst/>
              </a:rPr>
              <a:t>I</a:t>
            </a:r>
            <a:r>
              <a:rPr lang="en-US" sz="4800" dirty="0">
                <a:effectLst/>
              </a:rPr>
              <a:t>nterest (ROI) in each image which will typically comprise about 10% of the image, or </a:t>
            </a:r>
          </a:p>
          <a:p>
            <a:pPr marL="1097280" lvl="1" indent="-457200"/>
            <a:r>
              <a:rPr lang="en-US" sz="4800" dirty="0">
                <a:effectLst/>
              </a:rPr>
              <a:t>50 – 100 small subsections in each image (typically 5 to 10 contiguous points or pixels). </a:t>
            </a:r>
          </a:p>
          <a:p>
            <a:pPr marL="1097280" lvl="1" indent="-457200"/>
            <a:r>
              <a:rPr lang="en-US" sz="4800" dirty="0">
                <a:effectLst/>
              </a:rPr>
              <a:t>The number, size, configurations, and locations of ROI or the small subsections change over time. </a:t>
            </a:r>
          </a:p>
          <a:p>
            <a:pPr marL="571500" indent="-571500"/>
            <a:r>
              <a:rPr lang="en-US" dirty="0">
                <a:effectLst/>
              </a:rPr>
              <a:t>For each image in the stream it is </a:t>
            </a:r>
            <a:r>
              <a:rPr lang="en-US" dirty="0"/>
              <a:t>desired to </a:t>
            </a:r>
            <a:r>
              <a:rPr lang="en-US" dirty="0">
                <a:effectLst/>
              </a:rPr>
              <a:t>store</a:t>
            </a:r>
          </a:p>
          <a:p>
            <a:pPr marL="1211580" lvl="1" indent="-571500"/>
            <a:r>
              <a:rPr lang="en-US" dirty="0"/>
              <a:t>O</a:t>
            </a:r>
            <a:r>
              <a:rPr lang="en-US" dirty="0">
                <a:effectLst/>
              </a:rPr>
              <a:t>nly the ROI or the point list in a three-dimensional HDF5 dataset </a:t>
            </a:r>
          </a:p>
          <a:p>
            <a:pPr marL="1303020" lvl="2" indent="-571500"/>
            <a:r>
              <a:rPr lang="en-US" dirty="0">
                <a:effectLst/>
              </a:rPr>
              <a:t>One must be able to recover both the location and contents of the ROI and/or the elements of the point list. </a:t>
            </a:r>
            <a:endParaRPr lang="en-US" dirty="0"/>
          </a:p>
          <a:p>
            <a:pPr marL="1211580" lvl="1" indent="-571500"/>
            <a:r>
              <a:rPr lang="en-US" dirty="0">
                <a:effectLst/>
              </a:rPr>
              <a:t>Every N</a:t>
            </a:r>
            <a:r>
              <a:rPr lang="en-US" baseline="30000" dirty="0">
                <a:effectLst/>
              </a:rPr>
              <a:t>th</a:t>
            </a:r>
            <a:r>
              <a:rPr lang="en-US" dirty="0">
                <a:effectLst/>
              </a:rPr>
              <a:t> two-dimensional image in full, where N is constant over any given experiment. Note that the ROI or point list of each “full” two-dimensional image must be recoverable as well. 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FDA13-D91F-F30D-AFFE-6130C2C0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34600" y="12565380"/>
            <a:ext cx="5486400" cy="730250"/>
          </a:xfrm>
        </p:spPr>
        <p:txBody>
          <a:bodyPr/>
          <a:lstStyle/>
          <a:p>
            <a:r>
              <a:rPr lang="en-US"/>
              <a:t>September 19 - 21, 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9AA85-445D-F971-6EA2-BD573DD7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</a:p>
        </p:txBody>
      </p:sp>
    </p:spTree>
    <p:extLst>
      <p:ext uri="{BB962C8B-B14F-4D97-AF65-F5344CB8AC3E}">
        <p14:creationId xmlns:p14="http://schemas.microsoft.com/office/powerpoint/2010/main" val="360357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1075-34FA-DD58-6027-84A42BF0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LCLS-II Use Case (cont’d)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3B1D3F-C497-A2B6-99D9-E120DB0E6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indent="-685800"/>
            <a:r>
              <a:rPr lang="en-US" dirty="0">
                <a:effectLst/>
              </a:rPr>
              <a:t>To meet this requirement, we propose to implement sparse datasets: </a:t>
            </a:r>
            <a:endParaRPr lang="en-US" dirty="0"/>
          </a:p>
          <a:p>
            <a:pPr marL="1325880" lvl="1" indent="-685800"/>
            <a:r>
              <a:rPr lang="en-US" dirty="0">
                <a:effectLst/>
              </a:rPr>
              <a:t>Only the entries that have been written explicitly are defined. </a:t>
            </a:r>
          </a:p>
          <a:p>
            <a:pPr marL="1325880" lvl="1" indent="-685800"/>
            <a:r>
              <a:rPr lang="en-US" dirty="0">
                <a:effectLst/>
              </a:rPr>
              <a:t>The defined entries can be readily identified, and read. To the above minimal requirement, we also add: </a:t>
            </a:r>
          </a:p>
          <a:p>
            <a:pPr marL="1325880" lvl="1" indent="-685800"/>
            <a:r>
              <a:rPr lang="en-US" b="1" i="1" dirty="0">
                <a:effectLst/>
              </a:rPr>
              <a:t>Compatibility with dense datasets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– thus code designed for the existing dense datasets will still work, reading defined values if available, and the fill value (default 0) where not. </a:t>
            </a:r>
          </a:p>
          <a:p>
            <a:pPr marL="1325880" lvl="1" indent="-685800"/>
            <a:r>
              <a:rPr lang="en-US" b="1" i="1" dirty="0"/>
              <a:t>Ability to use filtering</a:t>
            </a:r>
            <a:r>
              <a:rPr lang="en-US" b="1" dirty="0"/>
              <a:t> </a:t>
            </a:r>
            <a:r>
              <a:rPr lang="en-US" dirty="0"/>
              <a:t>(compression). </a:t>
            </a:r>
          </a:p>
          <a:p>
            <a:pPr marL="1325880" lvl="1" indent="-685800"/>
            <a:r>
              <a:rPr lang="en-US" b="1" i="1" dirty="0">
                <a:effectLst/>
              </a:rPr>
              <a:t>Ability to erase defined values </a:t>
            </a:r>
            <a:r>
              <a:rPr lang="en-US" dirty="0">
                <a:effectLst/>
              </a:rPr>
              <a:t>– that is to remove them from the set of defined values.</a:t>
            </a:r>
          </a:p>
          <a:p>
            <a:pPr marL="1325880" lvl="1" indent="-685800"/>
            <a:r>
              <a:rPr lang="en-US" b="1" i="1" dirty="0">
                <a:effectLst/>
              </a:rPr>
              <a:t>Data is portable</a:t>
            </a:r>
            <a:r>
              <a:rPr lang="en-US" dirty="0"/>
              <a:t>, i.e., doesn’t depend on data storage in memory</a:t>
            </a:r>
            <a:endParaRPr lang="en-US" dirty="0">
              <a:effectLst/>
            </a:endParaRPr>
          </a:p>
          <a:p>
            <a:pPr marL="685800" indent="-685800"/>
            <a:r>
              <a:rPr lang="en-US" dirty="0"/>
              <a:t>See Reference slide for pointers to RFCs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FDA13-D91F-F30D-AFFE-6130C2C0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9AA85-445D-F971-6EA2-BD573DD7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</a:p>
        </p:txBody>
      </p:sp>
    </p:spTree>
    <p:extLst>
      <p:ext uri="{BB962C8B-B14F-4D97-AF65-F5344CB8AC3E}">
        <p14:creationId xmlns:p14="http://schemas.microsoft.com/office/powerpoint/2010/main" val="2222398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A5AD-7A6E-75AB-A50D-1FF5D4D0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188720"/>
            <a:ext cx="20269200" cy="1097280"/>
          </a:xfrm>
        </p:spPr>
        <p:txBody>
          <a:bodyPr>
            <a:normAutofit fontScale="90000"/>
          </a:bodyPr>
          <a:lstStyle/>
          <a:p>
            <a:r>
              <a:rPr lang="en-US" dirty="0"/>
              <a:t>New Storage Paradigm: Idea of Structured Chunk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36D03-2DBF-4F46-6BB6-32B72596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0A2B7-3A7E-6A61-1B99-01F3BBB5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96516" y="12557650"/>
            <a:ext cx="4953000" cy="730250"/>
          </a:xfrm>
        </p:spPr>
        <p:txBody>
          <a:bodyPr/>
          <a:lstStyle/>
          <a:p>
            <a:r>
              <a:rPr lang="en-US" dirty="0"/>
              <a:t>EHUG23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AED51-857C-841E-6BB5-1A3A70785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56" y="4095160"/>
            <a:ext cx="11042650" cy="5061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43C7DB-3309-5178-F469-E42EB0FF9B92}"/>
              </a:ext>
            </a:extLst>
          </p:cNvPr>
          <p:cNvSpPr txBox="1"/>
          <p:nvPr/>
        </p:nvSpPr>
        <p:spPr>
          <a:xfrm>
            <a:off x="3810478" y="3002056"/>
            <a:ext cx="4315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Chunked dataset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62530E-A23D-1AC4-6D4E-13981481F4DD}"/>
              </a:ext>
            </a:extLst>
          </p:cNvPr>
          <p:cNvGrpSpPr/>
          <p:nvPr/>
        </p:nvGrpSpPr>
        <p:grpSpPr>
          <a:xfrm>
            <a:off x="12573000" y="2995219"/>
            <a:ext cx="11503470" cy="1780556"/>
            <a:chOff x="471906" y="3054862"/>
            <a:chExt cx="11503470" cy="178055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BE7578-94EC-EC5C-1D55-844BE9D7DCF6}"/>
                </a:ext>
              </a:extLst>
            </p:cNvPr>
            <p:cNvSpPr txBox="1"/>
            <p:nvPr/>
          </p:nvSpPr>
          <p:spPr>
            <a:xfrm>
              <a:off x="471906" y="3054862"/>
              <a:ext cx="115034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+mn-lt"/>
                </a:rPr>
                <a:t>Chunked storage</a:t>
              </a:r>
              <a:r>
                <a:rPr lang="en-US" sz="4000" dirty="0">
                  <a:solidFill>
                    <a:schemeClr val="accent1"/>
                  </a:solidFill>
                  <a:latin typeface="+mn-lt"/>
                </a:rPr>
                <a:t>: all chunk elements are stored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02CF90-BE93-A077-1B65-FAA71F501CDC}"/>
                </a:ext>
              </a:extLst>
            </p:cNvPr>
            <p:cNvSpPr txBox="1"/>
            <p:nvPr/>
          </p:nvSpPr>
          <p:spPr>
            <a:xfrm>
              <a:off x="471906" y="4250643"/>
              <a:ext cx="1125981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0 0 0 0 0 0 0 0 0 0 0 0 66 69 72 0 0 96 99 96 102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6E68E17-EE25-41BA-B0FA-2A0F6CFA39B6}"/>
              </a:ext>
            </a:extLst>
          </p:cNvPr>
          <p:cNvSpPr txBox="1"/>
          <p:nvPr/>
        </p:nvSpPr>
        <p:spPr>
          <a:xfrm>
            <a:off x="1559729" y="9335869"/>
            <a:ext cx="794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0 may represent a value that is not-defined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BC889-0638-6A6A-9031-B3878870BB31}"/>
              </a:ext>
            </a:extLst>
          </p:cNvPr>
          <p:cNvSpPr txBox="1"/>
          <p:nvPr/>
        </p:nvSpPr>
        <p:spPr>
          <a:xfrm>
            <a:off x="12573000" y="5841771"/>
            <a:ext cx="99889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n-lt"/>
              </a:rPr>
              <a:t>Structured Chunk storage</a:t>
            </a:r>
            <a:r>
              <a:rPr lang="en-US" sz="4000" dirty="0">
                <a:solidFill>
                  <a:schemeClr val="accent1"/>
                </a:solidFill>
                <a:latin typeface="+mn-lt"/>
              </a:rPr>
              <a:t>: </a:t>
            </a:r>
          </a:p>
          <a:p>
            <a:r>
              <a:rPr lang="en-US" sz="4000" dirty="0">
                <a:solidFill>
                  <a:schemeClr val="accent1"/>
                </a:solidFill>
                <a:latin typeface="+mn-lt"/>
              </a:rPr>
              <a:t>Locations and values of defined elements </a:t>
            </a:r>
          </a:p>
          <a:p>
            <a:r>
              <a:rPr lang="en-US" sz="4000" dirty="0">
                <a:solidFill>
                  <a:schemeClr val="accent1"/>
                </a:solidFill>
                <a:latin typeface="+mn-lt"/>
              </a:rPr>
              <a:t>specified by the hyperslab selection</a:t>
            </a:r>
          </a:p>
          <a:p>
            <a:r>
              <a:rPr lang="en-US" sz="4000" dirty="0">
                <a:solidFill>
                  <a:schemeClr val="accent1"/>
                </a:solidFill>
                <a:latin typeface="+mn-lt"/>
              </a:rPr>
              <a:t>are stored in different sections of the chunk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3EF0F1-DE63-2704-6735-5D27D6FF5DFD}"/>
              </a:ext>
            </a:extLst>
          </p:cNvPr>
          <p:cNvSpPr txBox="1"/>
          <p:nvPr/>
        </p:nvSpPr>
        <p:spPr>
          <a:xfrm>
            <a:off x="12660256" y="9823583"/>
            <a:ext cx="3352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n-lt"/>
              </a:rPr>
              <a:t>Section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5C184-4599-A84D-0F20-4963CF397BAF}"/>
              </a:ext>
            </a:extLst>
          </p:cNvPr>
          <p:cNvSpPr txBox="1"/>
          <p:nvPr/>
        </p:nvSpPr>
        <p:spPr>
          <a:xfrm>
            <a:off x="12660256" y="10464225"/>
            <a:ext cx="3352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n-lt"/>
              </a:rPr>
              <a:t>Section 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C4063D-A4B6-AE79-86E8-A0E59749E04F}"/>
              </a:ext>
            </a:extLst>
          </p:cNvPr>
          <p:cNvSpPr/>
          <p:nvPr/>
        </p:nvSpPr>
        <p:spPr>
          <a:xfrm>
            <a:off x="2306003" y="4673180"/>
            <a:ext cx="4063933" cy="81747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567371-09AB-849C-E3AC-5BEDD7257CCA}"/>
              </a:ext>
            </a:extLst>
          </p:cNvPr>
          <p:cNvSpPr txBox="1"/>
          <p:nvPr/>
        </p:nvSpPr>
        <p:spPr>
          <a:xfrm>
            <a:off x="14733564" y="9823583"/>
            <a:ext cx="52578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Encoded selection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A2005B-7FE1-A26D-6A01-643D2A291701}"/>
              </a:ext>
            </a:extLst>
          </p:cNvPr>
          <p:cNvSpPr txBox="1"/>
          <p:nvPr/>
        </p:nvSpPr>
        <p:spPr>
          <a:xfrm>
            <a:off x="14733564" y="10408358"/>
            <a:ext cx="525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66 69 72 96 99 96 102            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F8E14-DFC8-A1AF-0C3D-8DD230ECC9F5}"/>
              </a:ext>
            </a:extLst>
          </p:cNvPr>
          <p:cNvSpPr txBox="1"/>
          <p:nvPr/>
        </p:nvSpPr>
        <p:spPr>
          <a:xfrm>
            <a:off x="541955" y="10108200"/>
            <a:ext cx="90252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If we write a shown sub-array using </a:t>
            </a:r>
          </a:p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hyperslab selection how the chunk will </a:t>
            </a:r>
          </a:p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be stored in the file?</a:t>
            </a:r>
          </a:p>
        </p:txBody>
      </p:sp>
    </p:spTree>
    <p:extLst>
      <p:ext uri="{BB962C8B-B14F-4D97-AF65-F5344CB8AC3E}">
        <p14:creationId xmlns:p14="http://schemas.microsoft.com/office/powerpoint/2010/main" val="14419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 animBg="1"/>
      <p:bldP spid="16" grpId="0" animBg="1"/>
      <p:bldP spid="17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A5AD-7A6E-75AB-A50D-1FF5D4D0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568" y="716559"/>
            <a:ext cx="19745632" cy="1097280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Structured Chunk for Fixed and Variable-size Data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36D03-2DBF-4F46-6BB6-32B72596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0A2B7-3A7E-6A61-1B99-01F3BBB5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B929AEA-BB6F-CFA3-F285-69F2B6381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42" y="2814809"/>
            <a:ext cx="19189658" cy="355629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624FF74-2725-2115-16CF-20E39E1B9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42" y="7116239"/>
            <a:ext cx="19189658" cy="6134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666FF8-CA91-B5A7-156F-A471EF6B8A3A}"/>
              </a:ext>
            </a:extLst>
          </p:cNvPr>
          <p:cNvSpPr txBox="1"/>
          <p:nvPr/>
        </p:nvSpPr>
        <p:spPr>
          <a:xfrm>
            <a:off x="414207" y="2814809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+mn-lt"/>
              </a:rPr>
              <a:t>Fixed-size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+mn-lt"/>
              </a:rPr>
              <a:t>datatype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435EE-491C-53D0-3083-742443B82935}"/>
              </a:ext>
            </a:extLst>
          </p:cNvPr>
          <p:cNvSpPr txBox="1"/>
          <p:nvPr/>
        </p:nvSpPr>
        <p:spPr>
          <a:xfrm>
            <a:off x="414207" y="6858000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+mn-lt"/>
              </a:rPr>
              <a:t>VL-size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+mn-lt"/>
              </a:rPr>
              <a:t>datatype</a:t>
            </a:r>
          </a:p>
        </p:txBody>
      </p:sp>
    </p:spTree>
    <p:extLst>
      <p:ext uri="{BB962C8B-B14F-4D97-AF65-F5344CB8AC3E}">
        <p14:creationId xmlns:p14="http://schemas.microsoft.com/office/powerpoint/2010/main" val="338000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84D-D8A2-EECF-8D85-5FFD9557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D4599-1845-79EE-23EC-724906EB9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743201"/>
            <a:ext cx="21031200" cy="3276600"/>
          </a:xfrm>
        </p:spPr>
        <p:txBody>
          <a:bodyPr>
            <a:normAutofit/>
          </a:bodyPr>
          <a:lstStyle/>
          <a:p>
            <a:r>
              <a:rPr lang="en-US" dirty="0"/>
              <a:t>Introduction to Lifeboat, LLC</a:t>
            </a:r>
          </a:p>
          <a:p>
            <a:r>
              <a:rPr lang="en-US" dirty="0"/>
              <a:t>Multi-threaded access to data in HDF5 </a:t>
            </a:r>
          </a:p>
          <a:p>
            <a:r>
              <a:rPr lang="en-US" dirty="0"/>
              <a:t>Support for sparse and variable-length data in HDF5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FCA1F-5BDE-D721-1C5F-90023035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41D89-BE82-F13C-7CD7-BC67B94F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</a:p>
        </p:txBody>
      </p:sp>
    </p:spTree>
    <p:extLst>
      <p:ext uri="{BB962C8B-B14F-4D97-AF65-F5344CB8AC3E}">
        <p14:creationId xmlns:p14="http://schemas.microsoft.com/office/powerpoint/2010/main" val="4126137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AF0D-0EFF-CD8C-0B3E-62AA40C4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42203"/>
            <a:ext cx="18324668" cy="1097280"/>
          </a:xfrm>
        </p:spPr>
        <p:txBody>
          <a:bodyPr/>
          <a:lstStyle/>
          <a:p>
            <a:r>
              <a:rPr lang="en-US" dirty="0"/>
              <a:t>Programming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58E28-F3C0-2990-1966-0E5CEEFB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AC682-2665-4B2B-E300-F9750AF7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2363D-538E-3F8E-6D04-6EB28CBF865A}"/>
              </a:ext>
            </a:extLst>
          </p:cNvPr>
          <p:cNvSpPr txBox="1"/>
          <p:nvPr/>
        </p:nvSpPr>
        <p:spPr>
          <a:xfrm>
            <a:off x="496529" y="1641187"/>
            <a:ext cx="23390942" cy="951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/*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* Create the dataset creation property list, add the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gzip</a:t>
            </a:r>
            <a:r>
              <a:rPr lang="en-US" sz="3600" dirty="0">
                <a:solidFill>
                  <a:schemeClr val="accent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filter to compress all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solidFill>
                  <a:schemeClr val="accent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sz="36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* sections of the sparse chunk using DEFLATE filter.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*/</a:t>
            </a:r>
            <a:endParaRPr lang="en-US" sz="3600" dirty="0">
              <a:effectLst/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dcpl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= H5Pcreate (H5P_DATASET_CREATE);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status = H5Pset_layout (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dcpl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n-US" sz="3600" b="1" dirty="0">
                <a:solidFill>
                  <a:srgbClr val="175DA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H5D_SPARSE_CHUNK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status = H5Pset_chunk (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dcpl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2,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chunk_dims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status = H5Pset_deflate (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dcpl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9);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3600" dirty="0"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solidFill>
                  <a:schemeClr val="accent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/</a:t>
            </a:r>
            <a:r>
              <a:rPr lang="en-US" sz="36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* Create the dataset */</a:t>
            </a:r>
            <a:endParaRPr lang="en-US" sz="3600" dirty="0">
              <a:effectLst/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dset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H5Dcreate (file, DATASET, H5T_STD_I32LE, space, H5P_DEFAULT,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dcpl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H5P_DEFAULT);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accent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/* Create hyperslab selection in memory and in the file */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b="1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…..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3600" dirty="0">
              <a:effectLst/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/* Write the data to the dataset</a:t>
            </a:r>
            <a:r>
              <a:rPr lang="en-US" sz="3600" dirty="0">
                <a:solidFill>
                  <a:schemeClr val="accent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*/</a:t>
            </a:r>
            <a:endParaRPr lang="en-US" sz="3600" dirty="0">
              <a:effectLst/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status = H5Dwrite (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dset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H5T_NATIVE_INT,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mspace_id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fspace_id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H5P_DEFAULT,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buf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[0]);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28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6825A-3FA8-CAA3-5D1B-FE1F730D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New APIs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6AF23-0DCC-4A29-DA93-E86B3C82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399D6-A65F-CF7D-C4F0-130BDCFD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A0E364-0561-B293-5117-B72FDA156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733890"/>
              </p:ext>
            </p:extLst>
          </p:nvPr>
        </p:nvGraphicFramePr>
        <p:xfrm>
          <a:off x="2438400" y="2542887"/>
          <a:ext cx="19964400" cy="964911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8389366">
                  <a:extLst>
                    <a:ext uri="{9D8B030D-6E8A-4147-A177-3AD203B41FA5}">
                      <a16:colId xmlns:a16="http://schemas.microsoft.com/office/drawing/2014/main" val="103188531"/>
                    </a:ext>
                  </a:extLst>
                </a:gridCol>
                <a:gridCol w="11575034">
                  <a:extLst>
                    <a:ext uri="{9D8B030D-6E8A-4147-A177-3AD203B41FA5}">
                      <a16:colId xmlns:a16="http://schemas.microsoft.com/office/drawing/2014/main" val="1094011231"/>
                    </a:ext>
                  </a:extLst>
                </a:gridCol>
              </a:tblGrid>
              <a:tr h="1126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Function Name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Short Description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3294548"/>
                  </a:ext>
                </a:extLst>
              </a:tr>
              <a:tr h="774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H5Dget_defined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Retrieves a dataspace object with the defined elements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035787"/>
                  </a:ext>
                </a:extLst>
              </a:tr>
              <a:tr h="678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H5Derase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Deletes elements from a dataset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2903973"/>
                  </a:ext>
                </a:extLst>
              </a:tr>
              <a:tr h="678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H5Dwrite_struct_chunk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Writes structured chunk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8913206"/>
                  </a:ext>
                </a:extLst>
              </a:tr>
              <a:tr h="678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H5Dread_struct_chunk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Reads structured chunk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73309"/>
                  </a:ext>
                </a:extLst>
              </a:tr>
              <a:tr h="678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H5Dget_struct_chunk_info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Gets structured chunk info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3174914"/>
                  </a:ext>
                </a:extLst>
              </a:tr>
              <a:tr h="774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H5Dget_struct_chunk_info_by_coord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Retrieves the structured chunk information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221467"/>
                  </a:ext>
                </a:extLst>
              </a:tr>
              <a:tr h="774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H5Dstruct_chunk_iter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Iterates over all structured chunks in the dataset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4753065"/>
                  </a:ext>
                </a:extLst>
              </a:tr>
              <a:tr h="1356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H5Pset_filter2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Adds a filter to a filter pipeline for a specified section of sparse structured chunk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869900"/>
                  </a:ext>
                </a:extLst>
              </a:tr>
              <a:tr h="1356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H5Pget_nfilter2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Returns the number of filters in the pipeline for a section of structured chunk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920381"/>
                  </a:ext>
                </a:extLst>
              </a:tr>
              <a:tr h="774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More filter functions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….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568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475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A9CC-ADEE-5F27-4754-C9A43832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H5Pset_filter2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15B36-6BE4-177B-D62B-A4637B95E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3186430"/>
            <a:ext cx="21031200" cy="1097280"/>
          </a:xfrm>
        </p:spPr>
        <p:txBody>
          <a:bodyPr/>
          <a:lstStyle/>
          <a:p>
            <a:r>
              <a:rPr lang="en-US" dirty="0"/>
              <a:t>We want to address deficiency of the current API for passing filter’s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DD612-86CC-48BE-4043-F903AF45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0C968-042F-8F92-74A5-689E19F0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CEC15-8D88-5ACB-A803-1C9CC8FC4F25}"/>
              </a:ext>
            </a:extLst>
          </p:cNvPr>
          <p:cNvSpPr txBox="1"/>
          <p:nvPr/>
        </p:nvSpPr>
        <p:spPr>
          <a:xfrm>
            <a:off x="2057400" y="4907976"/>
            <a:ext cx="20421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herr_t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 H5Pset_filter2 (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hid_t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plist_id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                       </a:t>
            </a: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uint64_t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section_number</a:t>
            </a:r>
            <a:r>
              <a:rPr lang="en-US" sz="4400" dirty="0"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                       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H5Z_filter_t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 filter,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                       </a:t>
            </a:r>
            <a:r>
              <a:rPr lang="en-US" sz="4400" i="1" dirty="0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uint64_t</a:t>
            </a:r>
            <a:r>
              <a:rPr lang="en-US" sz="4400" dirty="0"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flags,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                      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size_t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buf_size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                       </a:t>
            </a:r>
            <a:r>
              <a:rPr lang="en-US" sz="4400" i="1" dirty="0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const void 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*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buf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Mono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4BEBB-06DE-3C4B-0F77-9E771D0F80D4}"/>
              </a:ext>
            </a:extLst>
          </p:cNvPr>
          <p:cNvSpPr txBox="1"/>
          <p:nvPr/>
        </p:nvSpPr>
        <p:spPr>
          <a:xfrm>
            <a:off x="18376480" y="5531424"/>
            <a:ext cx="3950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+mn-lt"/>
              </a:rPr>
              <a:t>new parameter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D2A6A-F92F-694E-A0D8-517068E400CB}"/>
              </a:ext>
            </a:extLst>
          </p:cNvPr>
          <p:cNvSpPr txBox="1"/>
          <p:nvPr/>
        </p:nvSpPr>
        <p:spPr>
          <a:xfrm>
            <a:off x="18476032" y="7548729"/>
            <a:ext cx="392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7AC3F"/>
                </a:solidFill>
                <a:latin typeface="+mn-lt"/>
              </a:rPr>
              <a:t>new datatype</a:t>
            </a:r>
          </a:p>
        </p:txBody>
      </p:sp>
    </p:spTree>
    <p:extLst>
      <p:ext uri="{BB962C8B-B14F-4D97-AF65-F5344CB8AC3E}">
        <p14:creationId xmlns:p14="http://schemas.microsoft.com/office/powerpoint/2010/main" val="1036036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59C6-9C3A-D992-928E-DAE01968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 (cont’d)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C2366-E150-12A2-82AF-DADC3EA6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D3DB6-68BC-6989-D77F-8C545F43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1A512-96C2-F507-AE0F-831A6FE3ECCE}"/>
              </a:ext>
            </a:extLst>
          </p:cNvPr>
          <p:cNvSpPr txBox="1"/>
          <p:nvPr/>
        </p:nvSpPr>
        <p:spPr>
          <a:xfrm>
            <a:off x="1676400" y="2667000"/>
            <a:ext cx="21640800" cy="764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4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4000" dirty="0">
                <a:solidFill>
                  <a:srgbClr val="1F497D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endParaRPr lang="en-US" sz="4000" dirty="0">
              <a:effectLst/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40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/* Apply compression methods to different sections of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40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* a structured chunk. In this example, sparse chunk has two sections.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40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* We are using </a:t>
            </a:r>
            <a:r>
              <a:rPr lang="en-US" sz="4000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gzip</a:t>
            </a:r>
            <a:r>
              <a:rPr lang="en-US" sz="40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compression on the encoded selection section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40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* and </a:t>
            </a:r>
            <a:r>
              <a:rPr lang="en-US" sz="4000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szip</a:t>
            </a:r>
            <a:r>
              <a:rPr lang="en-US" sz="40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on the fixed-size data section.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4000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*/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Liberation Sans"/>
                <a:cs typeface="Consolas" panose="020B0609020204030204" pitchFamily="49" charset="0"/>
              </a:rPr>
              <a:t>   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Liberation Sans"/>
                <a:cs typeface="Consolas" panose="020B0609020204030204" pitchFamily="49" charset="0"/>
              </a:rPr>
              <a:t>flags = H5Z_FLAG_OPTIONAL;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status = H5Pset_filter2 (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dcpl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H5Z_FLAG_SPARSE_SELECTION,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4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                    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H5Z_FILTER_DEFALTE, flags,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nelem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&amp;data);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4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4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status = H5Pset_filter2 (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dcpl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H5Z_FLAG_SPARSE_FIXED_DATA,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4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                    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H5Z_FILTER_SZIP, flags, …);</a:t>
            </a:r>
          </a:p>
        </p:txBody>
      </p:sp>
    </p:spTree>
    <p:extLst>
      <p:ext uri="{BB962C8B-B14F-4D97-AF65-F5344CB8AC3E}">
        <p14:creationId xmlns:p14="http://schemas.microsoft.com/office/powerpoint/2010/main" val="259424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1177-ED6F-80B9-7EBE-FC1DFAB8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22F55-2636-AB89-FC0A-917A11FB3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This work is supported by the U.S. Department of Energy, Office of Science under Award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</a:rPr>
              <a:t>number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</a:rPr>
              <a:t>DE-SC0023583 and "Toward multi-threaded concurrency in HDF5”.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This work is supported by the U.S. Department of Energy, Office of Science under Award number </a:t>
            </a:r>
            <a:r>
              <a:rPr lang="en-US" dirty="0">
                <a:effectLst/>
                <a:ea typeface="Calibri" panose="020F0502020204030204" pitchFamily="34" charset="0"/>
              </a:rPr>
              <a:t>DE-SC0023583 for SBIR project “Supporting Sparse Data in HDF5”.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ea typeface="MS Gothic" panose="020B0609070205080204" pitchFamily="49" charset="-128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</a:rPr>
              <a:t>We thank The HDF Group developers and </a:t>
            </a:r>
            <a:r>
              <a:rPr lang="en-US" dirty="0">
                <a:effectLst/>
                <a:ea typeface="Times New Roman" panose="02020603050405020304" pitchFamily="18" charset="0"/>
              </a:rPr>
              <a:t>Quincey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Koziol</a:t>
            </a:r>
            <a:r>
              <a:rPr lang="en-US" dirty="0">
                <a:effectLst/>
                <a:ea typeface="Times New Roman" panose="02020603050405020304" pitchFamily="18" charset="0"/>
              </a:rPr>
              <a:t>, Principal Engineer, AWS HPC for reviewing our technical proposal and for providing a constructive feedback.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122C2-320F-92AB-6563-B1673A04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C2936-6BA1-FD72-2558-1C373383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82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113C-D9E5-F883-4B57-32DC866E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97EB-AD5A-F04E-D449-037EC10C4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r>
              <a:rPr lang="en-US" sz="3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https://github.com/LifeboatLLC/MT-HDF5/tree/main/design_docs</a:t>
            </a:r>
            <a:r>
              <a:rPr lang="en-US" sz="3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endParaRPr lang="en-US" sz="38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r>
              <a:rPr lang="en-US" sz="38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https://github.com/LifeboatLLC/MT-HDF5/tree/main/LFHT</a:t>
            </a:r>
            <a:endParaRPr lang="en-US" sz="38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endParaRPr lang="en-US" sz="3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r>
              <a:rPr lang="en-US" sz="3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https://github.com/HDFGroup/hdf5/discussions/3257</a:t>
            </a:r>
            <a:r>
              <a:rPr lang="en-US" sz="3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endParaRPr lang="en-US" sz="38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r>
              <a:rPr lang="en-US" sz="3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John Mainzer, Elena Pourmal, “RFC: File Format Changes for Enabling Sparse Storage in HDF5”. Available from </a:t>
            </a:r>
            <a:r>
              <a:rPr lang="en-US" sz="3800" u="sng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https://github.com/LifeboatLLC/SparseHDF5/</a:t>
            </a:r>
            <a:r>
              <a:rPr lang="en-US" sz="3800" u="sng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endParaRPr lang="en-US" sz="3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r>
              <a:rPr lang="en-US" sz="3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John Mainzer, Elena Pourmal, “RFC: Programming Model to Support Sparse Data in HDF5” Available from </a:t>
            </a:r>
            <a:r>
              <a:rPr lang="en-US" sz="3800" u="sng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https://github.com/LifeboatLLC/SparseHDF5/</a:t>
            </a:r>
            <a:r>
              <a:rPr lang="en-US" sz="3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endParaRPr lang="en-US" sz="3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914400" algn="l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r>
              <a:rPr lang="en-US" sz="38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J. Mainzer </a:t>
            </a:r>
            <a:r>
              <a:rPr lang="en-US" sz="38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n-US" sz="38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., "Sparse Data Management in HDF5," </a:t>
            </a:r>
            <a:r>
              <a:rPr lang="en-US" sz="38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2019 IEEE/ACM 1st Annual Workshop on Large-scale Experiment-in-the-Loop Computing (XLOOP)</a:t>
            </a:r>
            <a:r>
              <a:rPr lang="en-US" sz="38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Denver, CO, USA, 2019, pp. 20-25, </a:t>
            </a:r>
            <a:r>
              <a:rPr lang="en-US" sz="38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38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10.1109/XLOOP49562.2019.00009</a:t>
            </a:r>
          </a:p>
          <a:p>
            <a:pPr marL="914400" marR="0" lvl="0" indent="-914400" algn="l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endParaRPr lang="en-US" sz="3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r>
              <a:rPr lang="en-US" sz="38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HDF Group, “Draft RFC: Sparse Chunks</a:t>
            </a:r>
            <a:r>
              <a:rPr lang="en-US" sz="3800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38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https://docs.hdfgroup.org/hdf5/rfc/RFC_Sparse_Chunks180830.pdf</a:t>
            </a:r>
            <a:endParaRPr lang="en-US" sz="3800" u="sng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endParaRPr lang="en-US" sz="3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120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r>
              <a:rPr lang="en-US" sz="3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HDF Group, Variable-Length Data in HDF5 Sketch Design,  </a:t>
            </a:r>
            <a:r>
              <a:rPr lang="en-US" sz="3800" u="sng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https://docs.hdfgroup.org/hdf5/rfc/var_len_data_sketch_design_190715.pdf</a:t>
            </a:r>
            <a:r>
              <a:rPr lang="en-US" sz="3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8640" indent="-91440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1307E-033F-FC82-9957-881979DC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1BABB-A4A5-C9F2-A497-A44730A6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7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1FB460-5855-9195-4809-1B6B0006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698839"/>
            <a:ext cx="21031200" cy="2676525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A035F4-B25E-B668-74D5-F11AF3AED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4800" y="6832600"/>
            <a:ext cx="21031200" cy="3000375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1D74B-93D4-C05B-3427-115D7C5D711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372600" y="12712700"/>
            <a:ext cx="5486400" cy="730250"/>
          </a:xfrm>
        </p:spPr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4A618A-C55D-F8DC-4086-2D7580AAC2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754600" y="12712700"/>
            <a:ext cx="4953000" cy="730250"/>
          </a:xfrm>
        </p:spPr>
        <p:txBody>
          <a:bodyPr/>
          <a:lstStyle/>
          <a:p>
            <a:r>
              <a:rPr lang="en-US"/>
              <a:t>EHUG23</a:t>
            </a:r>
          </a:p>
        </p:txBody>
      </p:sp>
    </p:spTree>
    <p:extLst>
      <p:ext uri="{BB962C8B-B14F-4D97-AF65-F5344CB8AC3E}">
        <p14:creationId xmlns:p14="http://schemas.microsoft.com/office/powerpoint/2010/main" val="301035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721D-961C-0948-6702-04092339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Lifeboat, LLC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D7988-5E21-52A8-4A8F-531368BA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4156075"/>
            <a:ext cx="21031200" cy="9610725"/>
          </a:xfrm>
        </p:spPr>
        <p:txBody>
          <a:bodyPr/>
          <a:lstStyle/>
          <a:p>
            <a:pPr marL="685800" indent="-685800"/>
            <a:r>
              <a:rPr lang="en-US" dirty="0"/>
              <a:t>Goal: Sustain and enhance open source HDF5</a:t>
            </a:r>
          </a:p>
          <a:p>
            <a:pPr marL="1325880" lvl="1" indent="-685800"/>
            <a:r>
              <a:rPr lang="en-US" dirty="0"/>
              <a:t>Founded in August 2021</a:t>
            </a:r>
          </a:p>
          <a:p>
            <a:pPr marL="1325880" lvl="1" indent="-685800"/>
            <a:r>
              <a:rPr lang="en-US" dirty="0"/>
              <a:t>Located in Champaign, IL and Laramie, WY</a:t>
            </a:r>
          </a:p>
          <a:p>
            <a:pPr marL="1325880" lvl="1" indent="-685800"/>
            <a:r>
              <a:rPr lang="en-US" dirty="0">
                <a:hlinkClick r:id="rId2"/>
              </a:rPr>
              <a:t>www.lifeboat.llc</a:t>
            </a:r>
            <a:endParaRPr lang="en-US" dirty="0"/>
          </a:p>
          <a:p>
            <a:pPr marL="1325880" lvl="1" indent="-685800"/>
            <a:r>
              <a:rPr lang="en-US" dirty="0">
                <a:hlinkClick r:id="rId3"/>
              </a:rPr>
              <a:t>info@lifeboat.llc</a:t>
            </a:r>
            <a:r>
              <a:rPr lang="en-US" dirty="0"/>
              <a:t> </a:t>
            </a:r>
          </a:p>
          <a:p>
            <a:pPr marL="685800" indent="-685800"/>
            <a:r>
              <a:rPr lang="en-US" dirty="0"/>
              <a:t>Funded by DOE SBIR/STTR Program</a:t>
            </a:r>
          </a:p>
          <a:p>
            <a:pPr marL="1325880" lvl="1" indent="-685800"/>
            <a:r>
              <a:rPr lang="en-US" dirty="0"/>
              <a:t>Phase I and Phase II: “</a:t>
            </a:r>
            <a:r>
              <a:rPr lang="en-US" i="1" dirty="0"/>
              <a:t>Toward multi-threaded concurrency in HDF5</a:t>
            </a:r>
            <a:r>
              <a:rPr lang="en-US" dirty="0"/>
              <a:t>”</a:t>
            </a:r>
          </a:p>
          <a:p>
            <a:pPr marL="1325880" lvl="1" indent="-685800"/>
            <a:r>
              <a:rPr lang="en-US" dirty="0"/>
              <a:t>Phase I: “</a:t>
            </a:r>
            <a:r>
              <a:rPr lang="en-US" i="1" dirty="0"/>
              <a:t>Supporting sparse data in HDF5</a:t>
            </a:r>
            <a:r>
              <a:rPr lang="en-US" dirty="0"/>
              <a:t>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1F30C-CB20-5CE6-5BBE-060DA1DC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ADCF-049F-D3E8-99A1-1FA80421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  <a:endParaRPr lang="en-US" dirty="0"/>
          </a:p>
        </p:txBody>
      </p:sp>
      <p:pic>
        <p:nvPicPr>
          <p:cNvPr id="6" name="Google Shape;225;p17" descr="A black background with green and blue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F55F611-4802-B97F-517F-A98157DB6BD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28558" y="940014"/>
            <a:ext cx="5145019" cy="18031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69EEA4-3E00-18F6-BFC6-B08B52985FA6}"/>
              </a:ext>
            </a:extLst>
          </p:cNvPr>
          <p:cNvSpPr txBox="1"/>
          <p:nvPr/>
        </p:nvSpPr>
        <p:spPr>
          <a:xfrm>
            <a:off x="1143000" y="2774006"/>
            <a:ext cx="16648268" cy="924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427" indent="0">
              <a:lnSpc>
                <a:spcPct val="115000"/>
              </a:lnSpc>
              <a:spcBef>
                <a:spcPts val="0"/>
              </a:spcBef>
              <a:buSzPct val="117646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We don’t make HDF5… we make HDF5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better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57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5F19AE-1CAA-0CCB-8D40-BE0F95A8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Multi-threaded access to data in HDF5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7AC13B-E579-A9E9-165E-E0DA20E50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1869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AACCE3D-5A18-518F-846C-DF231619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188720"/>
            <a:ext cx="20574000" cy="1097280"/>
          </a:xfrm>
        </p:spPr>
        <p:txBody>
          <a:bodyPr>
            <a:normAutofit/>
          </a:bodyPr>
          <a:lstStyle/>
          <a:p>
            <a:r>
              <a:rPr lang="en-US" dirty="0"/>
              <a:t>Feasibility of Multi-Threaded HDF5 library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41FAF-7EF5-A9C4-6C91-EDD0806C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D6F72-4CDA-9959-D37B-C4719917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F2F24D-CF89-10A9-5D86-C4BECBF6CEA9}"/>
              </a:ext>
            </a:extLst>
          </p:cNvPr>
          <p:cNvSpPr txBox="1"/>
          <p:nvPr/>
        </p:nvSpPr>
        <p:spPr>
          <a:xfrm>
            <a:off x="1961473" y="10590421"/>
            <a:ext cx="20318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effectLst/>
                <a:latin typeface="+mn-lt"/>
                <a:ea typeface="Arial" panose="020B0604020202020204" pitchFamily="34" charset="0"/>
              </a:rPr>
              <a:t>Calling graph of a CGNS library test shows interdependencies between HDF5 packages.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AD163BA-D039-CD45-0F88-C5B636FDD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0165" y="2362200"/>
            <a:ext cx="22146469" cy="82296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CD97E3-9F45-A671-D9CD-D4025E7B5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132" y="2646293"/>
            <a:ext cx="11709734" cy="73914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023322-4762-0AB9-8490-BC825F32EA7F}"/>
              </a:ext>
            </a:extLst>
          </p:cNvPr>
          <p:cNvSpPr txBox="1"/>
          <p:nvPr/>
        </p:nvSpPr>
        <p:spPr>
          <a:xfrm>
            <a:off x="8205971" y="11731238"/>
            <a:ext cx="7829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+mn-lt"/>
              </a:rPr>
              <a:t>Is multi-threading even possible?</a:t>
            </a:r>
            <a:r>
              <a:rPr lang="en-US" sz="4000" dirty="0">
                <a:effectLst/>
                <a:latin typeface="+mn-lt"/>
              </a:rPr>
              <a:t> 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5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915DA5-4EC6-2285-5FA7-735098F182ED}"/>
              </a:ext>
            </a:extLst>
          </p:cNvPr>
          <p:cNvCxnSpPr/>
          <p:nvPr/>
        </p:nvCxnSpPr>
        <p:spPr>
          <a:xfrm flipH="1">
            <a:off x="15219423" y="10612356"/>
            <a:ext cx="19516" cy="1325085"/>
          </a:xfrm>
          <a:prstGeom prst="straightConnector1">
            <a:avLst/>
          </a:prstGeom>
          <a:ln w="539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20659680" cy="1097280"/>
          </a:xfrm>
        </p:spPr>
        <p:txBody>
          <a:bodyPr>
            <a:normAutofit/>
          </a:bodyPr>
          <a:lstStyle/>
          <a:p>
            <a:r>
              <a:rPr lang="en-US" dirty="0">
                <a:cs typeface="Helvetica"/>
              </a:rPr>
              <a:t>HDF5 Architecture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110F49-FC2F-7544-A104-454244E92567}"/>
              </a:ext>
            </a:extLst>
          </p:cNvPr>
          <p:cNvSpPr/>
          <p:nvPr/>
        </p:nvSpPr>
        <p:spPr>
          <a:xfrm>
            <a:off x="9199384" y="3219287"/>
            <a:ext cx="7402035" cy="884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HDF5 C API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9E6F5-F347-E645-8D8A-1F758EFA55CD}"/>
              </a:ext>
            </a:extLst>
          </p:cNvPr>
          <p:cNvSpPr/>
          <p:nvPr/>
        </p:nvSpPr>
        <p:spPr>
          <a:xfrm>
            <a:off x="9171004" y="4347453"/>
            <a:ext cx="7402035" cy="884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VOL Layer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72A52C-5D9F-C34A-8C42-ECBA861B0807}"/>
              </a:ext>
            </a:extLst>
          </p:cNvPr>
          <p:cNvSpPr/>
          <p:nvPr/>
        </p:nvSpPr>
        <p:spPr>
          <a:xfrm>
            <a:off x="9171006" y="7702491"/>
            <a:ext cx="4418536" cy="8843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VFD Layer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2EEBD-112A-4B47-A61A-B4207A5366A5}"/>
              </a:ext>
            </a:extLst>
          </p:cNvPr>
          <p:cNvSpPr/>
          <p:nvPr/>
        </p:nvSpPr>
        <p:spPr>
          <a:xfrm>
            <a:off x="9199382" y="6560164"/>
            <a:ext cx="4418535" cy="9895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HDF5 Library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proper (Native VOL)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32D2BF-D00D-804B-8BCE-6B6A0138BD47}"/>
              </a:ext>
            </a:extLst>
          </p:cNvPr>
          <p:cNvSpPr/>
          <p:nvPr/>
        </p:nvSpPr>
        <p:spPr>
          <a:xfrm>
            <a:off x="10207112" y="8812274"/>
            <a:ext cx="690857" cy="18422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POSIX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A2B7B0-BA6F-284D-A3E8-834F51B811FC}"/>
              </a:ext>
            </a:extLst>
          </p:cNvPr>
          <p:cNvSpPr/>
          <p:nvPr/>
        </p:nvSpPr>
        <p:spPr>
          <a:xfrm>
            <a:off x="11582400" y="8812274"/>
            <a:ext cx="690857" cy="181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MPI I/O</a:t>
            </a: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3F45FB32-0FAC-D34B-9074-47DE9D941CFD}"/>
              </a:ext>
            </a:extLst>
          </p:cNvPr>
          <p:cNvSpPr/>
          <p:nvPr/>
        </p:nvSpPr>
        <p:spPr>
          <a:xfrm>
            <a:off x="10300502" y="11983294"/>
            <a:ext cx="3289040" cy="1327791"/>
          </a:xfrm>
          <a:prstGeom prst="can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File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F458B76A-E8BC-714F-81FB-3285F88A4D7A}"/>
              </a:ext>
            </a:extLst>
          </p:cNvPr>
          <p:cNvSpPr/>
          <p:nvPr/>
        </p:nvSpPr>
        <p:spPr>
          <a:xfrm>
            <a:off x="14114649" y="11931009"/>
            <a:ext cx="2269958" cy="1327791"/>
          </a:xfrm>
          <a:prstGeom prst="can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B1D811-A0BC-5B46-8517-6FB41AB2D155}"/>
              </a:ext>
            </a:extLst>
          </p:cNvPr>
          <p:cNvSpPr/>
          <p:nvPr/>
        </p:nvSpPr>
        <p:spPr>
          <a:xfrm>
            <a:off x="9197667" y="1680074"/>
            <a:ext cx="7402036" cy="8843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HDF5 Application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9461AE-F6B8-0E4A-8C22-AB14A4F11728}"/>
              </a:ext>
            </a:extLst>
          </p:cNvPr>
          <p:cNvSpPr/>
          <p:nvPr/>
        </p:nvSpPr>
        <p:spPr>
          <a:xfrm>
            <a:off x="10059801" y="9070910"/>
            <a:ext cx="2239475" cy="8843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9862BA-90C1-B247-8CA2-2FA9F91E4912}"/>
              </a:ext>
            </a:extLst>
          </p:cNvPr>
          <p:cNvSpPr/>
          <p:nvPr/>
        </p:nvSpPr>
        <p:spPr>
          <a:xfrm>
            <a:off x="10811393" y="11149622"/>
            <a:ext cx="2417998" cy="4866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POSIX API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32D2BF-D00D-804B-8BCE-6B6A0138BD47}"/>
              </a:ext>
            </a:extLst>
          </p:cNvPr>
          <p:cNvSpPr/>
          <p:nvPr/>
        </p:nvSpPr>
        <p:spPr>
          <a:xfrm>
            <a:off x="7876591" y="8841188"/>
            <a:ext cx="690880" cy="18556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ROS3</a:t>
            </a:r>
          </a:p>
        </p:txBody>
      </p:sp>
      <p:sp>
        <p:nvSpPr>
          <p:cNvPr id="30" name="Cloud 29"/>
          <p:cNvSpPr/>
          <p:nvPr/>
        </p:nvSpPr>
        <p:spPr>
          <a:xfrm>
            <a:off x="6526953" y="11869698"/>
            <a:ext cx="3683847" cy="1503065"/>
          </a:xfrm>
          <a:prstGeom prst="cloud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41969" y="12267287"/>
            <a:ext cx="2026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 Cloud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11935264" y="10667904"/>
            <a:ext cx="19516" cy="1325085"/>
          </a:xfrm>
          <a:prstGeom prst="straightConnector1">
            <a:avLst/>
          </a:prstGeom>
          <a:ln w="539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D9DE700-C424-3776-AA2A-F0D016EA55F5}"/>
              </a:ext>
            </a:extLst>
          </p:cNvPr>
          <p:cNvGrpSpPr/>
          <p:nvPr/>
        </p:nvGrpSpPr>
        <p:grpSpPr>
          <a:xfrm>
            <a:off x="9199382" y="5454378"/>
            <a:ext cx="7429867" cy="5125145"/>
            <a:chOff x="9199382" y="5454378"/>
            <a:chExt cx="7429867" cy="51251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6DDA7C-0254-F94D-A604-A5BCE9CB627A}"/>
                </a:ext>
              </a:extLst>
            </p:cNvPr>
            <p:cNvSpPr/>
            <p:nvPr/>
          </p:nvSpPr>
          <p:spPr>
            <a:xfrm>
              <a:off x="13944217" y="6566903"/>
              <a:ext cx="2685032" cy="4012620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Terminal</a:t>
              </a:r>
            </a:p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VOL</a:t>
              </a:r>
            </a:p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Connector 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AC637B-E34C-C676-B080-1B0DFE32D761}"/>
                </a:ext>
              </a:extLst>
            </p:cNvPr>
            <p:cNvSpPr/>
            <p:nvPr/>
          </p:nvSpPr>
          <p:spPr>
            <a:xfrm>
              <a:off x="9199382" y="5454378"/>
              <a:ext cx="7429867" cy="884344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Pass-through VOL connector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11AD1C5-8CDE-F77C-24C7-E251C5591295}"/>
              </a:ext>
            </a:extLst>
          </p:cNvPr>
          <p:cNvSpPr/>
          <p:nvPr/>
        </p:nvSpPr>
        <p:spPr>
          <a:xfrm>
            <a:off x="12898685" y="8817323"/>
            <a:ext cx="690857" cy="1762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/>
              <a:t>GPU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2D0638-0BD5-E0D6-3DE3-854480322163}"/>
              </a:ext>
            </a:extLst>
          </p:cNvPr>
          <p:cNvSpPr/>
          <p:nvPr/>
        </p:nvSpPr>
        <p:spPr>
          <a:xfrm>
            <a:off x="15330607" y="10787875"/>
            <a:ext cx="4919436" cy="1097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Connector specific API</a:t>
            </a:r>
          </a:p>
        </p:txBody>
      </p:sp>
      <p:sp>
        <p:nvSpPr>
          <p:cNvPr id="26" name="Multidocument 25">
            <a:extLst>
              <a:ext uri="{FF2B5EF4-FFF2-40B4-BE49-F238E27FC236}">
                <a16:creationId xmlns:a16="http://schemas.microsoft.com/office/drawing/2014/main" id="{EC181CC5-2B7A-B75B-D5B5-CFAE39089C4B}"/>
              </a:ext>
            </a:extLst>
          </p:cNvPr>
          <p:cNvSpPr/>
          <p:nvPr/>
        </p:nvSpPr>
        <p:spPr>
          <a:xfrm>
            <a:off x="4762551" y="7039597"/>
            <a:ext cx="2320374" cy="1282546"/>
          </a:xfrm>
          <a:prstGeom prst="flowChartMultidocument">
            <a:avLst/>
          </a:prstGeom>
          <a:solidFill>
            <a:srgbClr val="77A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Multidocument 24">
            <a:extLst>
              <a:ext uri="{FF2B5EF4-FFF2-40B4-BE49-F238E27FC236}">
                <a16:creationId xmlns:a16="http://schemas.microsoft.com/office/drawing/2014/main" id="{20A516DA-FC59-12D5-E3BA-CE76471245B6}"/>
              </a:ext>
            </a:extLst>
          </p:cNvPr>
          <p:cNvSpPr/>
          <p:nvPr/>
        </p:nvSpPr>
        <p:spPr>
          <a:xfrm>
            <a:off x="5893804" y="6624635"/>
            <a:ext cx="1964262" cy="1282546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EECAAE-B1CF-E73A-426F-C62EDAB31B63}"/>
              </a:ext>
            </a:extLst>
          </p:cNvPr>
          <p:cNvCxnSpPr>
            <a:cxnSpLocks/>
          </p:cNvCxnSpPr>
          <p:nvPr/>
        </p:nvCxnSpPr>
        <p:spPr>
          <a:xfrm flipV="1">
            <a:off x="7727567" y="7143688"/>
            <a:ext cx="1496958" cy="2890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C6D4FB3-B752-47CC-C843-91280511AA96}"/>
              </a:ext>
            </a:extLst>
          </p:cNvPr>
          <p:cNvSpPr txBox="1"/>
          <p:nvPr/>
        </p:nvSpPr>
        <p:spPr>
          <a:xfrm>
            <a:off x="1905000" y="5730028"/>
            <a:ext cx="607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Filter plugins (e.g., compression)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133419-152C-85F2-F6EB-EF8C3500300F}"/>
              </a:ext>
            </a:extLst>
          </p:cNvPr>
          <p:cNvSpPr txBox="1"/>
          <p:nvPr/>
        </p:nvSpPr>
        <p:spPr>
          <a:xfrm>
            <a:off x="6100076" y="7039597"/>
            <a:ext cx="1195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Filters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BF03FF-7363-3D3E-8FC2-68865749EFC4}"/>
              </a:ext>
            </a:extLst>
          </p:cNvPr>
          <p:cNvCxnSpPr>
            <a:cxnSpLocks/>
          </p:cNvCxnSpPr>
          <p:nvPr/>
        </p:nvCxnSpPr>
        <p:spPr>
          <a:xfrm flipV="1">
            <a:off x="8246538" y="10667904"/>
            <a:ext cx="0" cy="1220797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B11C446-14D3-563F-8884-B168DA1E7FF7}"/>
              </a:ext>
            </a:extLst>
          </p:cNvPr>
          <p:cNvSpPr/>
          <p:nvPr/>
        </p:nvSpPr>
        <p:spPr>
          <a:xfrm>
            <a:off x="6087045" y="11168993"/>
            <a:ext cx="2417998" cy="4866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S3 API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9EB1BB-5146-0FB0-5ED1-971AE927EF0D}"/>
              </a:ext>
            </a:extLst>
          </p:cNvPr>
          <p:cNvSpPr/>
          <p:nvPr/>
        </p:nvSpPr>
        <p:spPr>
          <a:xfrm rot="5400000">
            <a:off x="20866564" y="4979291"/>
            <a:ext cx="844291" cy="207733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Plugins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Filter, VFD, VOL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7240AA-41B4-802D-94FF-D28B03CA1BB5}"/>
              </a:ext>
            </a:extLst>
          </p:cNvPr>
          <p:cNvSpPr txBox="1"/>
          <p:nvPr/>
        </p:nvSpPr>
        <p:spPr>
          <a:xfrm flipH="1">
            <a:off x="18768988" y="7168803"/>
            <a:ext cx="457934" cy="399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new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AD027-E489-5905-924C-D9375D80C3EF}"/>
              </a:ext>
            </a:extLst>
          </p:cNvPr>
          <p:cNvSpPr/>
          <p:nvPr/>
        </p:nvSpPr>
        <p:spPr>
          <a:xfrm>
            <a:off x="20250044" y="6746657"/>
            <a:ext cx="2077333" cy="844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Library component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11A7A-3683-15A1-C831-89BC239CDEF9}"/>
              </a:ext>
            </a:extLst>
          </p:cNvPr>
          <p:cNvSpPr/>
          <p:nvPr/>
        </p:nvSpPr>
        <p:spPr>
          <a:xfrm>
            <a:off x="20250044" y="8005989"/>
            <a:ext cx="2077333" cy="8442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Library component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0C2126-DE32-DF61-EE0C-7583DF5BFB0C}"/>
              </a:ext>
            </a:extLst>
          </p:cNvPr>
          <p:cNvSpPr txBox="1"/>
          <p:nvPr/>
        </p:nvSpPr>
        <p:spPr>
          <a:xfrm>
            <a:off x="20641009" y="494993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Legend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3F0729-1FCB-D676-5B95-02701A96DACA}"/>
              </a:ext>
            </a:extLst>
          </p:cNvPr>
          <p:cNvGrpSpPr/>
          <p:nvPr/>
        </p:nvGrpSpPr>
        <p:grpSpPr>
          <a:xfrm>
            <a:off x="10450657" y="2301882"/>
            <a:ext cx="8125474" cy="1097279"/>
            <a:chOff x="10450657" y="2301882"/>
            <a:chExt cx="8125474" cy="1097279"/>
          </a:xfrm>
        </p:grpSpPr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7DDC7EB5-ADBF-D017-308A-43E7009F2F11}"/>
                </a:ext>
              </a:extLst>
            </p:cNvPr>
            <p:cNvSpPr/>
            <p:nvPr/>
          </p:nvSpPr>
          <p:spPr>
            <a:xfrm>
              <a:off x="12635472" y="2654362"/>
              <a:ext cx="526426" cy="474980"/>
            </a:xfrm>
            <a:prstGeom prst="diamon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88F344B-2318-160C-7D17-5DA9CC550FAA}"/>
                </a:ext>
              </a:extLst>
            </p:cNvPr>
            <p:cNvSpPr/>
            <p:nvPr/>
          </p:nvSpPr>
          <p:spPr>
            <a:xfrm>
              <a:off x="10450657" y="2301882"/>
              <a:ext cx="8125474" cy="1097279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Global lock</a:t>
              </a:r>
            </a:p>
          </p:txBody>
        </p:sp>
      </p:grpSp>
      <p:sp>
        <p:nvSpPr>
          <p:cNvPr id="61" name="Footer Placeholder 60">
            <a:extLst>
              <a:ext uri="{FF2B5EF4-FFF2-40B4-BE49-F238E27FC236}">
                <a16:creationId xmlns:a16="http://schemas.microsoft.com/office/drawing/2014/main" id="{61BD4EF4-9790-B3EF-0A83-7D3E8F95D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  <a:endParaRPr lang="en-US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49B88DD-9654-53DC-89E0-4A55F2C6E093}"/>
              </a:ext>
            </a:extLst>
          </p:cNvPr>
          <p:cNvCxnSpPr/>
          <p:nvPr/>
        </p:nvCxnSpPr>
        <p:spPr>
          <a:xfrm flipH="1">
            <a:off x="13183471" y="10667904"/>
            <a:ext cx="19516" cy="1325085"/>
          </a:xfrm>
          <a:prstGeom prst="straightConnector1">
            <a:avLst/>
          </a:prstGeom>
          <a:ln w="539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53CF73-ED92-814C-6E5F-2E6C79EB2090}"/>
              </a:ext>
            </a:extLst>
          </p:cNvPr>
          <p:cNvCxnSpPr/>
          <p:nvPr/>
        </p:nvCxnSpPr>
        <p:spPr>
          <a:xfrm flipH="1">
            <a:off x="10552540" y="10725279"/>
            <a:ext cx="19516" cy="1325085"/>
          </a:xfrm>
          <a:prstGeom prst="straightConnector1">
            <a:avLst/>
          </a:prstGeom>
          <a:ln w="539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AFA935FD-506F-C900-C17A-E461255F58BD}"/>
              </a:ext>
            </a:extLst>
          </p:cNvPr>
          <p:cNvSpPr/>
          <p:nvPr/>
        </p:nvSpPr>
        <p:spPr>
          <a:xfrm>
            <a:off x="11408649" y="9018382"/>
            <a:ext cx="2239475" cy="8843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348FF3-FE27-D507-ABF2-DD22B5D6870E}"/>
              </a:ext>
            </a:extLst>
          </p:cNvPr>
          <p:cNvSpPr/>
          <p:nvPr/>
        </p:nvSpPr>
        <p:spPr>
          <a:xfrm>
            <a:off x="8153400" y="9067800"/>
            <a:ext cx="2239475" cy="8843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467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05" y="630425"/>
            <a:ext cx="20659680" cy="1097280"/>
          </a:xfrm>
        </p:spPr>
        <p:txBody>
          <a:bodyPr>
            <a:normAutofit/>
          </a:bodyPr>
          <a:lstStyle/>
          <a:p>
            <a:r>
              <a:rPr lang="en-US" dirty="0">
                <a:cs typeface="Helvetica"/>
              </a:rPr>
              <a:t>Bypass VOL Connector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72A52C-5D9F-C34A-8C42-ECBA861B0807}"/>
              </a:ext>
            </a:extLst>
          </p:cNvPr>
          <p:cNvSpPr/>
          <p:nvPr/>
        </p:nvSpPr>
        <p:spPr>
          <a:xfrm>
            <a:off x="7922883" y="8562136"/>
            <a:ext cx="4418536" cy="88434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VFD Layer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2EEBD-112A-4B47-A61A-B4207A5366A5}"/>
              </a:ext>
            </a:extLst>
          </p:cNvPr>
          <p:cNvSpPr/>
          <p:nvPr/>
        </p:nvSpPr>
        <p:spPr>
          <a:xfrm>
            <a:off x="7951259" y="7419809"/>
            <a:ext cx="4418535" cy="98958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HDF5 Library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proper (Native VOL)</a:t>
            </a: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3F45FB32-0FAC-D34B-9074-47DE9D941CFD}"/>
              </a:ext>
            </a:extLst>
          </p:cNvPr>
          <p:cNvSpPr/>
          <p:nvPr/>
        </p:nvSpPr>
        <p:spPr>
          <a:xfrm>
            <a:off x="8434375" y="10125530"/>
            <a:ext cx="3059508" cy="1327791"/>
          </a:xfrm>
          <a:prstGeom prst="can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File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B1D811-A0BC-5B46-8517-6FB41AB2D155}"/>
              </a:ext>
            </a:extLst>
          </p:cNvPr>
          <p:cNvSpPr/>
          <p:nvPr/>
        </p:nvSpPr>
        <p:spPr>
          <a:xfrm>
            <a:off x="7949544" y="2539719"/>
            <a:ext cx="7402036" cy="8843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HDF5 Application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7240AA-41B4-802D-94FF-D28B03CA1BB5}"/>
              </a:ext>
            </a:extLst>
          </p:cNvPr>
          <p:cNvSpPr txBox="1"/>
          <p:nvPr/>
        </p:nvSpPr>
        <p:spPr>
          <a:xfrm flipH="1">
            <a:off x="152400" y="9006784"/>
            <a:ext cx="457934" cy="399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new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D40A5EE-E544-C0B1-1FF8-E8801B6CBFF1}"/>
              </a:ext>
            </a:extLst>
          </p:cNvPr>
          <p:cNvGrpSpPr/>
          <p:nvPr/>
        </p:nvGrpSpPr>
        <p:grpSpPr>
          <a:xfrm>
            <a:off x="7956395" y="6283935"/>
            <a:ext cx="7435002" cy="3162545"/>
            <a:chOff x="9204518" y="5424290"/>
            <a:chExt cx="7435002" cy="316254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765D907-2891-221A-3828-64E5715BD7D1}"/>
                </a:ext>
              </a:extLst>
            </p:cNvPr>
            <p:cNvSpPr/>
            <p:nvPr/>
          </p:nvSpPr>
          <p:spPr>
            <a:xfrm>
              <a:off x="13944217" y="6308634"/>
              <a:ext cx="2695303" cy="2278201"/>
            </a:xfrm>
            <a:prstGeom prst="rect">
              <a:avLst/>
            </a:prstGeom>
            <a:solidFill>
              <a:srgbClr val="70BF4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99D9E2F-F232-C41E-F756-4D4903C31FF8}"/>
                </a:ext>
              </a:extLst>
            </p:cNvPr>
            <p:cNvSpPr/>
            <p:nvPr/>
          </p:nvSpPr>
          <p:spPr>
            <a:xfrm>
              <a:off x="9204518" y="5424290"/>
              <a:ext cx="7429867" cy="884344"/>
            </a:xfrm>
            <a:prstGeom prst="rect">
              <a:avLst/>
            </a:prstGeom>
            <a:solidFill>
              <a:srgbClr val="70BF4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MT Bypass VOL connector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5DD97F5-2D50-DBCC-B775-0D4FA48F0097}"/>
              </a:ext>
            </a:extLst>
          </p:cNvPr>
          <p:cNvGrpSpPr/>
          <p:nvPr/>
        </p:nvGrpSpPr>
        <p:grpSpPr>
          <a:xfrm>
            <a:off x="9964129" y="7113231"/>
            <a:ext cx="2759000" cy="882527"/>
            <a:chOff x="9964129" y="7113231"/>
            <a:chExt cx="2759000" cy="882527"/>
          </a:xfrm>
        </p:grpSpPr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7DDC7EB5-ADBF-D017-308A-43E7009F2F11}"/>
                </a:ext>
              </a:extLst>
            </p:cNvPr>
            <p:cNvSpPr/>
            <p:nvPr/>
          </p:nvSpPr>
          <p:spPr>
            <a:xfrm>
              <a:off x="12361013" y="7649443"/>
              <a:ext cx="362116" cy="346315"/>
            </a:xfrm>
            <a:prstGeom prst="diamon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id="{7F816F8F-DDEA-F733-890F-54CFDF1B07EC}"/>
                </a:ext>
              </a:extLst>
            </p:cNvPr>
            <p:cNvSpPr/>
            <p:nvPr/>
          </p:nvSpPr>
          <p:spPr>
            <a:xfrm>
              <a:off x="9964129" y="7113231"/>
              <a:ext cx="362116" cy="346315"/>
            </a:xfrm>
            <a:prstGeom prst="diamon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5C0372-C37D-E081-F798-E2AA8B75020D}"/>
              </a:ext>
            </a:extLst>
          </p:cNvPr>
          <p:cNvGrpSpPr/>
          <p:nvPr/>
        </p:nvGrpSpPr>
        <p:grpSpPr>
          <a:xfrm>
            <a:off x="10540919" y="3332937"/>
            <a:ext cx="1800500" cy="2947077"/>
            <a:chOff x="17198182" y="10624270"/>
            <a:chExt cx="1800500" cy="999144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568C61B-FAE4-2384-B25B-27B9C932CE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91241" y="10624270"/>
              <a:ext cx="7441" cy="999144"/>
            </a:xfrm>
            <a:prstGeom prst="straightConnector1">
              <a:avLst/>
            </a:prstGeom>
            <a:ln w="3175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0C0F3A6-E384-38A7-A661-EB90B033352E}"/>
                </a:ext>
              </a:extLst>
            </p:cNvPr>
            <p:cNvCxnSpPr>
              <a:cxnSpLocks/>
            </p:cNvCxnSpPr>
            <p:nvPr/>
          </p:nvCxnSpPr>
          <p:spPr>
            <a:xfrm>
              <a:off x="17198182" y="10624271"/>
              <a:ext cx="0" cy="999143"/>
            </a:xfrm>
            <a:prstGeom prst="straightConnector1">
              <a:avLst/>
            </a:prstGeom>
            <a:ln w="3175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5875C92-BE28-4EF4-B029-81088CCF256F}"/>
                </a:ext>
              </a:extLst>
            </p:cNvPr>
            <p:cNvCxnSpPr>
              <a:cxnSpLocks/>
            </p:cNvCxnSpPr>
            <p:nvPr/>
          </p:nvCxnSpPr>
          <p:spPr>
            <a:xfrm>
              <a:off x="18078916" y="10624270"/>
              <a:ext cx="0" cy="999144"/>
            </a:xfrm>
            <a:prstGeom prst="straightConnector1">
              <a:avLst/>
            </a:prstGeom>
            <a:ln w="3175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E38BB3D-DA01-7B94-08AD-C59BB9225671}"/>
              </a:ext>
            </a:extLst>
          </p:cNvPr>
          <p:cNvGrpSpPr/>
          <p:nvPr/>
        </p:nvGrpSpPr>
        <p:grpSpPr>
          <a:xfrm>
            <a:off x="12019702" y="8739772"/>
            <a:ext cx="705698" cy="399913"/>
            <a:chOff x="12138896" y="8739772"/>
            <a:chExt cx="705698" cy="39991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B350DD0-996A-28B2-ABEA-BCED015C240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491745" y="8386923"/>
              <a:ext cx="0" cy="705698"/>
            </a:xfrm>
            <a:prstGeom prst="straightConnector1">
              <a:avLst/>
            </a:prstGeom>
            <a:ln w="3175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355560D-A0FB-5E88-A3E2-206FE27389B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506229" y="8801320"/>
              <a:ext cx="0" cy="676729"/>
            </a:xfrm>
            <a:prstGeom prst="straightConnector1">
              <a:avLst/>
            </a:prstGeom>
            <a:ln w="3175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2A18AF7-FEFD-7E47-2F28-B46769B05218}"/>
              </a:ext>
            </a:extLst>
          </p:cNvPr>
          <p:cNvGrpSpPr/>
          <p:nvPr/>
        </p:nvGrpSpPr>
        <p:grpSpPr>
          <a:xfrm>
            <a:off x="9177537" y="9448800"/>
            <a:ext cx="1800500" cy="705698"/>
            <a:chOff x="17198182" y="10624270"/>
            <a:chExt cx="1800500" cy="999144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866F91A9-C075-CD40-1EC0-F6F287CE8878}"/>
                </a:ext>
              </a:extLst>
            </p:cNvPr>
            <p:cNvCxnSpPr>
              <a:cxnSpLocks/>
            </p:cNvCxnSpPr>
            <p:nvPr/>
          </p:nvCxnSpPr>
          <p:spPr>
            <a:xfrm>
              <a:off x="17198182" y="10624271"/>
              <a:ext cx="0" cy="999143"/>
            </a:xfrm>
            <a:prstGeom prst="straightConnector1">
              <a:avLst/>
            </a:prstGeom>
            <a:ln w="3175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9E69A1D-D84D-782F-CED8-332F89A86712}"/>
                </a:ext>
              </a:extLst>
            </p:cNvPr>
            <p:cNvCxnSpPr>
              <a:cxnSpLocks/>
            </p:cNvCxnSpPr>
            <p:nvPr/>
          </p:nvCxnSpPr>
          <p:spPr>
            <a:xfrm>
              <a:off x="18078916" y="10624270"/>
              <a:ext cx="0" cy="999144"/>
            </a:xfrm>
            <a:prstGeom prst="straightConnector1">
              <a:avLst/>
            </a:prstGeom>
            <a:ln w="3175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A889C329-EF3A-AD03-AA23-68CA30DEE908}"/>
                </a:ext>
              </a:extLst>
            </p:cNvPr>
            <p:cNvCxnSpPr>
              <a:cxnSpLocks/>
            </p:cNvCxnSpPr>
            <p:nvPr/>
          </p:nvCxnSpPr>
          <p:spPr>
            <a:xfrm>
              <a:off x="18998682" y="10624270"/>
              <a:ext cx="0" cy="958130"/>
            </a:xfrm>
            <a:prstGeom prst="straightConnector1">
              <a:avLst/>
            </a:prstGeom>
            <a:ln w="3175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A110F49-FC2F-7544-A104-454244E92567}"/>
              </a:ext>
            </a:extLst>
          </p:cNvPr>
          <p:cNvSpPr/>
          <p:nvPr/>
        </p:nvSpPr>
        <p:spPr>
          <a:xfrm>
            <a:off x="7922881" y="3804328"/>
            <a:ext cx="7402035" cy="884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HDF5 C API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9E6F5-F347-E645-8D8A-1F758EFA55CD}"/>
              </a:ext>
            </a:extLst>
          </p:cNvPr>
          <p:cNvSpPr/>
          <p:nvPr/>
        </p:nvSpPr>
        <p:spPr>
          <a:xfrm>
            <a:off x="7949544" y="4929100"/>
            <a:ext cx="7402035" cy="884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VOL Layer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CC80ACF-6812-6919-AE67-20BA36CC2EAE}"/>
              </a:ext>
            </a:extLst>
          </p:cNvPr>
          <p:cNvSpPr txBox="1"/>
          <p:nvPr/>
        </p:nvSpPr>
        <p:spPr>
          <a:xfrm>
            <a:off x="15706254" y="2443909"/>
            <a:ext cx="8381041" cy="11418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Bypass VOL Concept</a:t>
            </a:r>
          </a:p>
          <a:p>
            <a:endParaRPr lang="en-US" sz="3200" b="1" dirty="0">
              <a:solidFill>
                <a:schemeClr val="tx1"/>
              </a:solidFill>
              <a:latin typeface="+mn-lt"/>
            </a:endParaRPr>
          </a:p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Initially will support I/O for contiguous and chunked datasets; no data filtering</a:t>
            </a:r>
          </a:p>
          <a:p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Checks if I/O is supported; routs to native VOL or to connector proper (hits mutex)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Queries HDF5 library for the location of raw data (hits mutex)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Executes raw data I/O in parallel in multiple threads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Functionality will be extended as parts of the HDF5 library (e.g., metadata cache) are converted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See documentation  </a:t>
            </a:r>
            <a:r>
              <a:rPr lang="en-US" sz="3200" dirty="0">
                <a:solidFill>
                  <a:schemeClr val="tx1"/>
                </a:solidFill>
                <a:latin typeface="+mn-lt"/>
                <a:hlinkClick r:id="rId3"/>
              </a:rPr>
              <a:t>https://github.com/LifeboatLLC/MT-HDF5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Check HUG23 “Toward Multi-Threaded Concurrency in HDF5” talk by John Mainzer</a:t>
            </a:r>
          </a:p>
          <a:p>
            <a:r>
              <a:rPr lang="en-US" sz="3200" dirty="0">
                <a:latin typeface="+mn-lt"/>
              </a:rPr>
              <a:t>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endParaRPr lang="en-US" sz="3200" dirty="0">
              <a:solidFill>
                <a:schemeClr val="tx1"/>
              </a:solidFill>
              <a:latin typeface="+mn-lt"/>
            </a:endParaRPr>
          </a:p>
          <a:p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0EFA06E-AA4E-7E2B-04F9-B9B19E847B87}"/>
              </a:ext>
            </a:extLst>
          </p:cNvPr>
          <p:cNvGrpSpPr/>
          <p:nvPr/>
        </p:nvGrpSpPr>
        <p:grpSpPr>
          <a:xfrm>
            <a:off x="353956" y="6283645"/>
            <a:ext cx="6615925" cy="2856039"/>
            <a:chOff x="353956" y="6283645"/>
            <a:chExt cx="6615925" cy="28560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911A7A-3683-15A1-C831-89BC239CDEF9}"/>
                </a:ext>
              </a:extLst>
            </p:cNvPr>
            <p:cNvSpPr/>
            <p:nvPr/>
          </p:nvSpPr>
          <p:spPr>
            <a:xfrm>
              <a:off x="381367" y="7492454"/>
              <a:ext cx="6588514" cy="10190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cs typeface="Calibri" panose="020F0502020204030204" pitchFamily="34" charset="0"/>
                </a:rPr>
                <a:t>H5I, H5E</a:t>
              </a:r>
              <a:r>
                <a:rPr lang="en-US" sz="3200" dirty="0">
                  <a:solidFill>
                    <a:schemeClr val="tx1"/>
                  </a:solidFill>
                  <a:cs typeface="Calibri" panose="020F0502020204030204" pitchFamily="34" charset="0"/>
                </a:rPr>
                <a:t>, H5P, H5CX, H5VL,</a:t>
              </a:r>
            </a:p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Calibri" panose="020F0502020204030204" pitchFamily="34" charset="0"/>
                </a:rPr>
                <a:t>H5S, H5FD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0C2126-DE32-DF61-EE0C-7583DF5BFB0C}"/>
                </a:ext>
              </a:extLst>
            </p:cNvPr>
            <p:cNvSpPr txBox="1"/>
            <p:nvPr/>
          </p:nvSpPr>
          <p:spPr>
            <a:xfrm>
              <a:off x="353956" y="6283645"/>
              <a:ext cx="65885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Multi-threaded HDF5 modules required by VOL connectors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9E98A39-A476-EEBA-E2FD-83F3D5B5A0E9}"/>
                </a:ext>
              </a:extLst>
            </p:cNvPr>
            <p:cNvSpPr txBox="1"/>
            <p:nvPr/>
          </p:nvSpPr>
          <p:spPr>
            <a:xfrm>
              <a:off x="844901" y="8641006"/>
              <a:ext cx="1876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+mn-lt"/>
                </a:rPr>
                <a:t>Work in progress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3E12E91-E37B-82FC-C6A6-02308F866DA0}"/>
                </a:ext>
              </a:extLst>
            </p:cNvPr>
            <p:cNvSpPr txBox="1"/>
            <p:nvPr/>
          </p:nvSpPr>
          <p:spPr>
            <a:xfrm>
              <a:off x="2831711" y="8554909"/>
              <a:ext cx="1876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Low priority for the first release</a:t>
              </a:r>
            </a:p>
          </p:txBody>
        </p:sp>
      </p:grpSp>
      <p:sp>
        <p:nvSpPr>
          <p:cNvPr id="87" name="Date Placeholder 86">
            <a:extLst>
              <a:ext uri="{FF2B5EF4-FFF2-40B4-BE49-F238E27FC236}">
                <a16:creationId xmlns:a16="http://schemas.microsoft.com/office/drawing/2014/main" id="{FBF284C4-D95E-95CB-415F-B78D88BE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  <a:endParaRPr lang="en-US" dirty="0"/>
          </a:p>
        </p:txBody>
      </p:sp>
      <p:sp>
        <p:nvSpPr>
          <p:cNvPr id="88" name="Footer Placeholder 87">
            <a:extLst>
              <a:ext uri="{FF2B5EF4-FFF2-40B4-BE49-F238E27FC236}">
                <a16:creationId xmlns:a16="http://schemas.microsoft.com/office/drawing/2014/main" id="{AA18D2E1-329F-9E05-4F19-81C93F6A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77F6-AC36-973E-4FD5-46FF696A1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Bypass VOL Connector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111DD-2964-DFE9-0F5E-A2276BD54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indent="-685800"/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Prototyped VOL connector functionality was i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mplemented by     Luc Grosheintz, EPFL, Blue Brain Project in collaboration with John Mainzer and Elena Pourmal</a:t>
            </a:r>
          </a:p>
          <a:p>
            <a:pPr marL="685800" indent="-685800"/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685800" indent="-685800"/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slides show achieved performance improvements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6C686-F3BD-B178-C4E7-491E3432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19 - 21, 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16580-B722-F83A-BE6D-1518A9832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EHUG23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5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600" y="392400"/>
            <a:ext cx="22555200" cy="1097280"/>
          </a:xfrm>
          <a:prstGeom prst="rect">
            <a:avLst/>
          </a:prstGeom>
          <a:noFill/>
          <a:ln w="0">
            <a:noFill/>
          </a:ln>
        </p:spPr>
        <p:txBody>
          <a:bodyPr lIns="180000" tIns="90000" rIns="180000" bIns="90000" anchor="t">
            <a:noAutofit/>
          </a:bodyPr>
          <a:lstStyle/>
          <a:p>
            <a:pPr>
              <a:lnSpc>
                <a:spcPct val="100000"/>
              </a:lnSpc>
              <a:spcAft>
                <a:spcPts val="2398"/>
              </a:spcAft>
              <a:tabLst>
                <a:tab pos="0" algn="l"/>
              </a:tabLst>
            </a:pPr>
            <a:r>
              <a:rPr lang="en-GB" spc="70" dirty="0">
                <a:solidFill>
                  <a:srgbClr val="52585F"/>
                </a:solidFill>
                <a:latin typeface="Arial"/>
                <a:ea typeface="ＭＳ Ｐゴシック"/>
              </a:rPr>
              <a:t>Digitally Reconstructed Neurons – Blue Brain Project</a:t>
            </a:r>
            <a:endParaRPr lang="en-US" spc="-2" dirty="0">
              <a:solidFill>
                <a:srgbClr val="52585F"/>
              </a:solidFill>
              <a:latin typeface="Arial"/>
            </a:endParaRPr>
          </a:p>
        </p:txBody>
      </p:sp>
      <p:sp>
        <p:nvSpPr>
          <p:cNvPr id="299" name="Titre 1"/>
          <p:cNvSpPr/>
          <p:nvPr/>
        </p:nvSpPr>
        <p:spPr>
          <a:xfrm>
            <a:off x="3124200" y="8545696"/>
            <a:ext cx="8600520" cy="49859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600" spc="-2" dirty="0">
                <a:latin typeface="Arial"/>
                <a:ea typeface="ＭＳ Ｐゴシック"/>
              </a:rPr>
              <a:t>Hardware:</a:t>
            </a:r>
            <a:endParaRPr lang="en-US" sz="3600" spc="-2" dirty="0">
              <a:latin typeface="Arial"/>
            </a:endParaRPr>
          </a:p>
          <a:p>
            <a:pPr marL="864000" lvl="1" indent="-43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spc="-2" dirty="0">
                <a:latin typeface="Arial"/>
                <a:ea typeface="ＭＳ Ｐゴシック"/>
              </a:rPr>
              <a:t>Intel Xeon Gold 6140</a:t>
            </a:r>
            <a:endParaRPr lang="en-US" sz="3600" spc="-2" dirty="0">
              <a:latin typeface="Arial"/>
            </a:endParaRPr>
          </a:p>
          <a:p>
            <a:pPr marL="1296000" lvl="2" indent="-43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spc="-2" dirty="0">
                <a:latin typeface="Arial"/>
                <a:ea typeface="ＭＳ Ｐゴシック"/>
              </a:rPr>
              <a:t>2x 18 cores</a:t>
            </a:r>
            <a:endParaRPr lang="en-US" sz="3600" spc="-2" dirty="0">
              <a:latin typeface="Arial"/>
            </a:endParaRPr>
          </a:p>
          <a:p>
            <a:pPr marL="1296000" lvl="2" indent="-43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spc="-2" dirty="0">
                <a:latin typeface="Arial"/>
                <a:ea typeface="ＭＳ Ｐゴシック"/>
              </a:rPr>
              <a:t>6 memory channels</a:t>
            </a:r>
            <a:endParaRPr lang="en-US" sz="3600" spc="-2" dirty="0">
              <a:latin typeface="Arial"/>
            </a:endParaRPr>
          </a:p>
          <a:p>
            <a:pPr marL="864000" lvl="1" indent="-43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spc="-2" dirty="0">
                <a:latin typeface="Arial"/>
                <a:ea typeface="ＭＳ Ｐゴシック"/>
              </a:rPr>
              <a:t>100 Gb/s InfiniBand</a:t>
            </a:r>
            <a:endParaRPr lang="en-US" sz="3600" spc="-2" dirty="0">
              <a:latin typeface="Arial"/>
            </a:endParaRPr>
          </a:p>
          <a:p>
            <a:pPr marL="864000" lvl="1" indent="-43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spc="-2" dirty="0" err="1">
                <a:latin typeface="Arial"/>
                <a:ea typeface="ＭＳ Ｐゴシック"/>
              </a:rPr>
              <a:t>SpectreScale</a:t>
            </a:r>
            <a:r>
              <a:rPr lang="en-GB" sz="3600" spc="-2" dirty="0">
                <a:latin typeface="Arial"/>
                <a:ea typeface="ＭＳ Ｐゴシック"/>
              </a:rPr>
              <a:t>/GPFS:</a:t>
            </a:r>
            <a:endParaRPr lang="en-US" sz="3600" spc="-2" dirty="0">
              <a:latin typeface="Arial"/>
            </a:endParaRPr>
          </a:p>
          <a:p>
            <a:pPr marL="1296000" lvl="2" indent="-43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spc="-2" dirty="0">
                <a:latin typeface="Arial"/>
                <a:ea typeface="ＭＳ Ｐゴシック"/>
              </a:rPr>
              <a:t>2x GS14KX</a:t>
            </a:r>
            <a:endParaRPr lang="en-US" sz="3600" spc="-2" dirty="0">
              <a:latin typeface="Arial"/>
            </a:endParaRPr>
          </a:p>
          <a:p>
            <a:pPr marL="1296000" lvl="2" indent="-43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spc="-2" dirty="0">
                <a:latin typeface="Arial"/>
                <a:ea typeface="ＭＳ Ｐゴシック"/>
              </a:rPr>
              <a:t>8x EDR</a:t>
            </a:r>
            <a:endParaRPr lang="en-US" sz="3600" spc="-2" dirty="0">
              <a:latin typeface="Arial"/>
            </a:endParaRPr>
          </a:p>
          <a:p>
            <a:pPr marL="1296000" lvl="2" indent="-43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spc="-2" dirty="0">
                <a:latin typeface="Arial"/>
                <a:ea typeface="ＭＳ Ｐゴシック"/>
              </a:rPr>
              <a:t>HDD</a:t>
            </a:r>
            <a:endParaRPr lang="en-US" sz="3600" spc="-2" dirty="0">
              <a:latin typeface="Arial"/>
            </a:endParaRPr>
          </a:p>
        </p:txBody>
      </p:sp>
      <p:sp>
        <p:nvSpPr>
          <p:cNvPr id="300" name="Titre 2"/>
          <p:cNvSpPr/>
          <p:nvPr/>
        </p:nvSpPr>
        <p:spPr>
          <a:xfrm>
            <a:off x="12192000" y="2113200"/>
            <a:ext cx="9448800" cy="6093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600" spc="-2" dirty="0">
                <a:ea typeface="ＭＳ Ｐゴシック"/>
              </a:rPr>
              <a:t>{</a:t>
            </a:r>
            <a:endParaRPr lang="en-US" sz="3600" spc="-2" dirty="0"/>
          </a:p>
          <a:p>
            <a:pPr>
              <a:lnSpc>
                <a:spcPct val="100000"/>
              </a:lnSpc>
            </a:pPr>
            <a:r>
              <a:rPr lang="en-GB" sz="3600" spc="-2" dirty="0">
                <a:ea typeface="ＭＳ Ｐゴシック"/>
              </a:rPr>
              <a:t>  "0000": {</a:t>
            </a:r>
            <a:endParaRPr lang="en-US" sz="3600" spc="-2" dirty="0"/>
          </a:p>
          <a:p>
            <a:pPr>
              <a:lnSpc>
                <a:spcPct val="100000"/>
              </a:lnSpc>
            </a:pPr>
            <a:r>
              <a:rPr lang="en-GB" sz="3600" spc="-2" dirty="0">
                <a:ea typeface="ＭＳ Ｐゴシック"/>
              </a:rPr>
              <a:t>    "points”: </a:t>
            </a:r>
            <a:r>
              <a:rPr lang="en-GB" sz="3600" spc="-2" dirty="0" err="1">
                <a:ea typeface="ＭＳ Ｐゴシック"/>
              </a:rPr>
              <a:t>np.empty</a:t>
            </a:r>
            <a:r>
              <a:rPr lang="en-GB" sz="3600" spc="-2" dirty="0">
                <a:ea typeface="ＭＳ Ｐゴシック"/>
              </a:rPr>
              <a:t>((9610, 3), np.float32),</a:t>
            </a:r>
            <a:endParaRPr lang="en-US" sz="3600" spc="-2" dirty="0"/>
          </a:p>
          <a:p>
            <a:pPr>
              <a:lnSpc>
                <a:spcPct val="100000"/>
              </a:lnSpc>
            </a:pPr>
            <a:r>
              <a:rPr lang="en-GB" sz="3600" spc="-2" dirty="0">
                <a:ea typeface="ＭＳ Ｐゴシック"/>
              </a:rPr>
              <a:t>    “offsets": </a:t>
            </a:r>
            <a:r>
              <a:rPr lang="en-GB" sz="3600" spc="-2" dirty="0" err="1">
                <a:ea typeface="ＭＳ Ｐゴシック"/>
              </a:rPr>
              <a:t>np.empty</a:t>
            </a:r>
            <a:r>
              <a:rPr lang="en-GB" sz="3600" spc="-2" dirty="0">
                <a:ea typeface="ＭＳ Ｐゴシック"/>
              </a:rPr>
              <a:t>(21, np.uint64)</a:t>
            </a:r>
            <a:endParaRPr lang="en-US" sz="3600" spc="-2" dirty="0"/>
          </a:p>
          <a:p>
            <a:pPr>
              <a:lnSpc>
                <a:spcPct val="100000"/>
              </a:lnSpc>
            </a:pPr>
            <a:r>
              <a:rPr lang="en-GB" sz="3600" spc="-2" dirty="0">
                <a:ea typeface="ＭＳ Ｐゴシック"/>
              </a:rPr>
              <a:t>  },</a:t>
            </a:r>
            <a:endParaRPr lang="en-US" sz="3600" spc="-2" dirty="0"/>
          </a:p>
          <a:p>
            <a:pPr>
              <a:lnSpc>
                <a:spcPct val="100000"/>
              </a:lnSpc>
            </a:pPr>
            <a:r>
              <a:rPr lang="en-GB" sz="3600" spc="-2" dirty="0">
                <a:ea typeface="ＭＳ Ｐゴシック"/>
              </a:rPr>
              <a:t>  "0001": {</a:t>
            </a:r>
            <a:endParaRPr lang="en-US" sz="3600" spc="-2" dirty="0"/>
          </a:p>
          <a:p>
            <a:pPr>
              <a:lnSpc>
                <a:spcPct val="100000"/>
              </a:lnSpc>
            </a:pPr>
            <a:r>
              <a:rPr lang="en-GB" sz="3600" spc="-2" dirty="0">
                <a:ea typeface="ＭＳ Ｐゴシック"/>
              </a:rPr>
              <a:t>    "points": </a:t>
            </a:r>
            <a:r>
              <a:rPr lang="en-GB" sz="3600" spc="-2" dirty="0" err="1">
                <a:ea typeface="ＭＳ Ｐゴシック"/>
              </a:rPr>
              <a:t>np.empty</a:t>
            </a:r>
            <a:r>
              <a:rPr lang="en-GB" sz="3600" spc="-2" dirty="0">
                <a:ea typeface="ＭＳ Ｐゴシック"/>
              </a:rPr>
              <a:t>((14983, 3), np.float32),</a:t>
            </a:r>
            <a:endParaRPr lang="en-US" sz="3600" spc="-2" dirty="0"/>
          </a:p>
          <a:p>
            <a:pPr>
              <a:lnSpc>
                <a:spcPct val="100000"/>
              </a:lnSpc>
            </a:pPr>
            <a:r>
              <a:rPr lang="en-GB" sz="3600" spc="-2" dirty="0">
                <a:ea typeface="ＭＳ Ｐゴシック"/>
              </a:rPr>
              <a:t>    "offsets": </a:t>
            </a:r>
            <a:r>
              <a:rPr lang="en-GB" sz="3600" spc="-2" dirty="0" err="1">
                <a:ea typeface="ＭＳ Ｐゴシック"/>
              </a:rPr>
              <a:t>np.empty</a:t>
            </a:r>
            <a:r>
              <a:rPr lang="en-GB" sz="3600" spc="-2" dirty="0">
                <a:ea typeface="ＭＳ Ｐゴシック"/>
              </a:rPr>
              <a:t>(48, np.uint64)</a:t>
            </a:r>
            <a:endParaRPr lang="en-US" sz="3600" spc="-2" dirty="0"/>
          </a:p>
          <a:p>
            <a:pPr>
              <a:lnSpc>
                <a:spcPct val="100000"/>
              </a:lnSpc>
            </a:pPr>
            <a:r>
              <a:rPr lang="en-GB" sz="3600" spc="-2" dirty="0">
                <a:ea typeface="ＭＳ Ｐゴシック"/>
              </a:rPr>
              <a:t>  },</a:t>
            </a:r>
            <a:endParaRPr lang="en-US" sz="3600" spc="-2" dirty="0"/>
          </a:p>
          <a:p>
            <a:pPr>
              <a:lnSpc>
                <a:spcPct val="100000"/>
              </a:lnSpc>
            </a:pPr>
            <a:r>
              <a:rPr lang="en-GB" sz="3600" spc="-2" dirty="0">
                <a:ea typeface="ＭＳ Ｐゴシック"/>
              </a:rPr>
              <a:t>  ...</a:t>
            </a:r>
            <a:endParaRPr lang="en-US" sz="3600" spc="-2" dirty="0"/>
          </a:p>
          <a:p>
            <a:pPr>
              <a:lnSpc>
                <a:spcPct val="100000"/>
              </a:lnSpc>
            </a:pPr>
            <a:r>
              <a:rPr lang="en-GB" sz="3600" spc="-2" dirty="0">
                <a:ea typeface="ＭＳ Ｐゴシック"/>
              </a:rPr>
              <a:t>}</a:t>
            </a:r>
            <a:endParaRPr lang="en-US" sz="3600" spc="-2" dirty="0"/>
          </a:p>
        </p:txBody>
      </p:sp>
      <p:sp>
        <p:nvSpPr>
          <p:cNvPr id="301" name="Rectangle 300"/>
          <p:cNvSpPr/>
          <p:nvPr/>
        </p:nvSpPr>
        <p:spPr>
          <a:xfrm>
            <a:off x="14010968" y="8545696"/>
            <a:ext cx="10363200" cy="335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180000" bIns="90000" anchor="t">
            <a:noAutofit/>
          </a:bodyPr>
          <a:lstStyle/>
          <a:p>
            <a:pPr>
              <a:spcAft>
                <a:spcPts val="1440"/>
              </a:spcAft>
            </a:pPr>
            <a:r>
              <a:rPr lang="en-GB" sz="3600" spc="-2" dirty="0">
                <a:latin typeface="Arial"/>
                <a:ea typeface="ＭＳ Ｐゴシック"/>
              </a:rPr>
              <a:t>Synthetic Data Presented:</a:t>
            </a:r>
            <a:endParaRPr lang="en-US" sz="3600" spc="-2" dirty="0">
              <a:latin typeface="Arial"/>
            </a:endParaRPr>
          </a:p>
          <a:p>
            <a:pPr marL="548640"/>
            <a:r>
              <a:rPr lang="en-GB" sz="3600" spc="-2" dirty="0">
                <a:latin typeface="Arial"/>
                <a:ea typeface="ＭＳ Ｐゴシック"/>
              </a:rPr>
              <a:t>Datasets: 20'000</a:t>
            </a:r>
            <a:endParaRPr lang="en-US" sz="3600" spc="-2" dirty="0">
              <a:latin typeface="Arial"/>
            </a:endParaRPr>
          </a:p>
          <a:p>
            <a:pPr marL="548640"/>
            <a:r>
              <a:rPr lang="en-GB" sz="3600" spc="-2" dirty="0">
                <a:latin typeface="Arial"/>
                <a:ea typeface="ＭＳ Ｐゴシック"/>
              </a:rPr>
              <a:t>Total size: 17 GB</a:t>
            </a:r>
            <a:endParaRPr lang="en-US" sz="3600" spc="-2" dirty="0">
              <a:latin typeface="Arial"/>
            </a:endParaRPr>
          </a:p>
          <a:p>
            <a:pPr marL="548640"/>
            <a:r>
              <a:rPr lang="en-GB" sz="3600" spc="-2" dirty="0">
                <a:latin typeface="Arial"/>
                <a:ea typeface="ＭＳ Ｐゴシック"/>
              </a:rPr>
              <a:t>File Space Strategy: Paged allocation</a:t>
            </a:r>
            <a:endParaRPr lang="en-US" sz="3600" spc="-2" dirty="0">
              <a:latin typeface="Arial"/>
            </a:endParaRPr>
          </a:p>
          <a:p>
            <a:pPr marL="548640"/>
            <a:r>
              <a:rPr lang="en-GB" sz="3600" spc="-2" dirty="0">
                <a:latin typeface="Arial"/>
                <a:ea typeface="ＭＳ Ｐゴシック"/>
              </a:rPr>
              <a:t>Page size: 64 kB</a:t>
            </a:r>
            <a:endParaRPr lang="en-US" sz="3600" spc="-2" dirty="0">
              <a:latin typeface="Arial"/>
            </a:endParaRPr>
          </a:p>
        </p:txBody>
      </p:sp>
      <p:pic>
        <p:nvPicPr>
          <p:cNvPr id="302" name="Picture 301"/>
          <p:cNvPicPr/>
          <p:nvPr/>
        </p:nvPicPr>
        <p:blipFill>
          <a:blip r:embed="rId3"/>
          <a:stretch/>
        </p:blipFill>
        <p:spPr>
          <a:xfrm>
            <a:off x="6098640" y="1855440"/>
            <a:ext cx="4032720" cy="5876640"/>
          </a:xfrm>
          <a:prstGeom prst="rect">
            <a:avLst/>
          </a:prstGeom>
          <a:ln w="0">
            <a:noFill/>
          </a:ln>
        </p:spPr>
      </p:pic>
      <p:sp>
        <p:nvSpPr>
          <p:cNvPr id="303" name="TextBox 302"/>
          <p:cNvSpPr txBox="1"/>
          <p:nvPr/>
        </p:nvSpPr>
        <p:spPr>
          <a:xfrm>
            <a:off x="3953040" y="4295520"/>
            <a:ext cx="2898720" cy="1715760"/>
          </a:xfrm>
          <a:prstGeom prst="rect">
            <a:avLst/>
          </a:prstGeom>
          <a:noFill/>
          <a:ln w="0">
            <a:noFill/>
          </a:ln>
        </p:spPr>
        <p:txBody>
          <a:bodyPr lIns="180000" tIns="90000" rIns="180000" bIns="90000" anchor="t">
            <a:noAutofit/>
          </a:bodyPr>
          <a:lstStyle/>
          <a:p>
            <a:r>
              <a:rPr lang="en-US" sz="3600" spc="-2" dirty="0">
                <a:latin typeface="Arial"/>
              </a:rPr>
              <a:t>1k - 100M neurons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80A7F-E245-4E24-1FC5-EF5CD3B87050}"/>
              </a:ext>
            </a:extLst>
          </p:cNvPr>
          <p:cNvSpPr txBox="1"/>
          <p:nvPr/>
        </p:nvSpPr>
        <p:spPr>
          <a:xfrm>
            <a:off x="7743436" y="12822792"/>
            <a:ext cx="9619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7AC3F"/>
                </a:solidFill>
                <a:latin typeface="+mn-lt"/>
              </a:rPr>
              <a:t>Slide courtesy of Luc Grosheintz, Blue Brain Project, EPFL </a:t>
            </a:r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DF43825B-6118-A811-E5E7-17A65CD688C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1847208" y="12701189"/>
            <a:ext cx="1153800" cy="837802"/>
          </a:xfrm>
          <a:prstGeom prst="rect">
            <a:avLst/>
          </a:prstGeom>
          <a:ln w="1260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0FC7E8-315E-F664-0981-F850CE2AC09A}"/>
              </a:ext>
            </a:extLst>
          </p:cNvPr>
          <p:cNvSpPr txBox="1"/>
          <p:nvPr/>
        </p:nvSpPr>
        <p:spPr>
          <a:xfrm>
            <a:off x="23001008" y="12643818"/>
            <a:ext cx="1373160" cy="73294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1" strike="noStrike" spc="-1" dirty="0">
                <a:solidFill>
                  <a:srgbClr val="050A56"/>
                </a:solidFill>
                <a:latin typeface="Arial"/>
              </a:rPr>
              <a:t>Blue</a:t>
            </a:r>
          </a:p>
          <a:p>
            <a:r>
              <a:rPr lang="en-US" sz="1800" b="1" strike="noStrike" spc="-1" dirty="0">
                <a:solidFill>
                  <a:srgbClr val="050A56"/>
                </a:solidFill>
                <a:latin typeface="Arial"/>
              </a:rPr>
              <a:t>Brain</a:t>
            </a:r>
          </a:p>
          <a:p>
            <a:r>
              <a:rPr lang="en-US" sz="1800" b="1" strike="noStrike" spc="-1" dirty="0">
                <a:solidFill>
                  <a:srgbClr val="050A56"/>
                </a:solidFill>
                <a:latin typeface="Arial"/>
              </a:rPr>
              <a:t>Project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27722</TotalTime>
  <Words>2398</Words>
  <Application>Microsoft Macintosh PowerPoint</Application>
  <PresentationFormat>Custom</PresentationFormat>
  <Paragraphs>341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Consolas</vt:lpstr>
      <vt:lpstr>Helvetica</vt:lpstr>
      <vt:lpstr>Helvetica Light</vt:lpstr>
      <vt:lpstr>Helvetica Neue</vt:lpstr>
      <vt:lpstr>StarSymbol</vt:lpstr>
      <vt:lpstr>System Font Regular</vt:lpstr>
      <vt:lpstr>Times New Roman</vt:lpstr>
      <vt:lpstr>Wingdings</vt:lpstr>
      <vt:lpstr>Custom Design</vt:lpstr>
      <vt:lpstr>Expanding HDF5 Capabilities  </vt:lpstr>
      <vt:lpstr>Outline</vt:lpstr>
      <vt:lpstr>Lifeboat, LLC</vt:lpstr>
      <vt:lpstr>Multi-threaded access to data in HDF5</vt:lpstr>
      <vt:lpstr>Feasibility of Multi-Threaded HDF5 library</vt:lpstr>
      <vt:lpstr>HDF5 Architecture</vt:lpstr>
      <vt:lpstr>Bypass VOL Connector</vt:lpstr>
      <vt:lpstr>Bypass VOL Connector (cont’d)</vt:lpstr>
      <vt:lpstr>Digitally Reconstructed Neurons – Blue Brain Project</vt:lpstr>
      <vt:lpstr>Direct OpenMP HDF5 Prototype</vt:lpstr>
      <vt:lpstr>Page-aware OpenMP HDF5 Prototype</vt:lpstr>
      <vt:lpstr>Results HDF5 VOL Connector Prototype</vt:lpstr>
      <vt:lpstr>Support for sparse and variable-length data in HDF5 </vt:lpstr>
      <vt:lpstr>What is Sparse Data?</vt:lpstr>
      <vt:lpstr>Use Cases</vt:lpstr>
      <vt:lpstr>Motivation for Sparse Storage: LCLS-II Use Case</vt:lpstr>
      <vt:lpstr>LCLS-II Use Case (cont’d)</vt:lpstr>
      <vt:lpstr>New Storage Paradigm: Idea of Structured Chunk</vt:lpstr>
      <vt:lpstr>Structured Chunk for Fixed and Variable-size Data</vt:lpstr>
      <vt:lpstr>Programming Model</vt:lpstr>
      <vt:lpstr>Proposed New APIs</vt:lpstr>
      <vt:lpstr>H5Pset_filter2</vt:lpstr>
      <vt:lpstr>Programming model (cont’d)</vt:lpstr>
      <vt:lpstr>Acknowledgement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HDF5 BoF State of the Union</dc:title>
  <dc:creator/>
  <cp:lastModifiedBy>Elena Pourmal</cp:lastModifiedBy>
  <cp:revision>591</cp:revision>
  <cp:lastPrinted>2023-09-18T18:05:20Z</cp:lastPrinted>
  <dcterms:created xsi:type="dcterms:W3CDTF">2016-09-20T20:57:26Z</dcterms:created>
  <dcterms:modified xsi:type="dcterms:W3CDTF">2023-09-18T18:05:27Z</dcterms:modified>
</cp:coreProperties>
</file>