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Itim"/>
      <p:regular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7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6.xml"/><Relationship Id="rId32" Type="http://schemas.openxmlformats.org/officeDocument/2006/relationships/font" Target="fonts/Itim-regular.fntdata"/><Relationship Id="rId13" Type="http://schemas.openxmlformats.org/officeDocument/2006/relationships/slide" Target="slides/slide9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8b238304a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8b238304a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fb86b9547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fb86b9547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cfb86b954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cfb86b954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80a913596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80a913596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80a9135967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80a9135967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280a9135967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280a9135967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8bca512db4_0_4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8bca512db4_0_4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80a913596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80a913596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80a9135967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80a9135967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cfb86b954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cfb86b954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cfb86b954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cfb86b954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cfb86b9547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cfb86b954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e5b998078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e5b998078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cfb86b9547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cfb86b954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cfb86b954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cfb86b954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FE2F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2"/>
          <p:cNvSpPr txBox="1"/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11"/>
          <p:cNvSpPr txBox="1"/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7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12"/>
          <p:cNvSpPr txBox="1"/>
          <p:nvPr>
            <p:ph idx="1" type="subTitle"/>
          </p:nvPr>
        </p:nvSpPr>
        <p:spPr>
          <a:xfrm>
            <a:off x="8041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7" name="Google Shape;327;p12"/>
          <p:cNvSpPr txBox="1"/>
          <p:nvPr>
            <p:ph idx="2" type="subTitle"/>
          </p:nvPr>
        </p:nvSpPr>
        <p:spPr>
          <a:xfrm>
            <a:off x="583365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8" name="Google Shape;328;p12"/>
          <p:cNvSpPr txBox="1"/>
          <p:nvPr>
            <p:ph idx="3" type="subTitle"/>
          </p:nvPr>
        </p:nvSpPr>
        <p:spPr>
          <a:xfrm>
            <a:off x="80415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29" name="Google Shape;329;p12"/>
          <p:cNvSpPr txBox="1"/>
          <p:nvPr>
            <p:ph idx="4" type="subTitle"/>
          </p:nvPr>
        </p:nvSpPr>
        <p:spPr>
          <a:xfrm>
            <a:off x="583365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0" name="Google Shape;330;p12"/>
          <p:cNvSpPr txBox="1"/>
          <p:nvPr>
            <p:ph idx="5" type="subTitle"/>
          </p:nvPr>
        </p:nvSpPr>
        <p:spPr>
          <a:xfrm>
            <a:off x="3318900" y="322226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1" name="Google Shape;331;p12"/>
          <p:cNvSpPr txBox="1"/>
          <p:nvPr>
            <p:ph idx="6" type="subTitle"/>
          </p:nvPr>
        </p:nvSpPr>
        <p:spPr>
          <a:xfrm>
            <a:off x="3318900" y="168281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1600"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332" name="Google Shape;332;p1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3" name="Google Shape;333;p12"/>
          <p:cNvSpPr txBox="1"/>
          <p:nvPr>
            <p:ph idx="7" type="subTitle"/>
          </p:nvPr>
        </p:nvSpPr>
        <p:spPr>
          <a:xfrm>
            <a:off x="80415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4" name="Google Shape;334;p12"/>
          <p:cNvSpPr txBox="1"/>
          <p:nvPr>
            <p:ph idx="8" type="subTitle"/>
          </p:nvPr>
        </p:nvSpPr>
        <p:spPr>
          <a:xfrm>
            <a:off x="583365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5" name="Google Shape;335;p12"/>
          <p:cNvSpPr txBox="1"/>
          <p:nvPr>
            <p:ph idx="9" type="subTitle"/>
          </p:nvPr>
        </p:nvSpPr>
        <p:spPr>
          <a:xfrm>
            <a:off x="80415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6" name="Google Shape;336;p12"/>
          <p:cNvSpPr txBox="1"/>
          <p:nvPr>
            <p:ph idx="13" type="subTitle"/>
          </p:nvPr>
        </p:nvSpPr>
        <p:spPr>
          <a:xfrm>
            <a:off x="583365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7" name="Google Shape;337;p12"/>
          <p:cNvSpPr txBox="1"/>
          <p:nvPr>
            <p:ph idx="14" type="subTitle"/>
          </p:nvPr>
        </p:nvSpPr>
        <p:spPr>
          <a:xfrm>
            <a:off x="3318900" y="209866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8" name="Google Shape;338;p12"/>
          <p:cNvSpPr txBox="1"/>
          <p:nvPr>
            <p:ph idx="15" type="subTitle"/>
          </p:nvPr>
        </p:nvSpPr>
        <p:spPr>
          <a:xfrm>
            <a:off x="3318900" y="360914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13"/>
          <p:cNvSpPr txBox="1"/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1" name="Google Shape;361;p13"/>
          <p:cNvSpPr txBox="1"/>
          <p:nvPr>
            <p:ph idx="1" type="body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14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9" name="Google Shape;389;p14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1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5"/>
          <p:cNvSpPr txBox="1"/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9" name="Google Shape;419;p15"/>
          <p:cNvSpPr txBox="1"/>
          <p:nvPr>
            <p:ph idx="1" type="subTitle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_6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62" name="Google Shape;462;p16"/>
          <p:cNvSpPr txBox="1"/>
          <p:nvPr>
            <p:ph idx="1" type="subTitle"/>
          </p:nvPr>
        </p:nvSpPr>
        <p:spPr>
          <a:xfrm>
            <a:off x="906900" y="356772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3" name="Google Shape;463;p16"/>
          <p:cNvSpPr txBox="1"/>
          <p:nvPr>
            <p:ph idx="2" type="subTitle"/>
          </p:nvPr>
        </p:nvSpPr>
        <p:spPr>
          <a:xfrm>
            <a:off x="5703900" y="3567725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4" name="Google Shape;464;p16"/>
          <p:cNvSpPr txBox="1"/>
          <p:nvPr>
            <p:ph idx="3" type="subTitle"/>
          </p:nvPr>
        </p:nvSpPr>
        <p:spPr>
          <a:xfrm>
            <a:off x="906900" y="2028275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5" name="Google Shape;465;p16"/>
          <p:cNvSpPr txBox="1"/>
          <p:nvPr>
            <p:ph idx="4" type="subTitle"/>
          </p:nvPr>
        </p:nvSpPr>
        <p:spPr>
          <a:xfrm>
            <a:off x="5427475" y="181045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6" name="Google Shape;466;p16"/>
          <p:cNvSpPr txBox="1"/>
          <p:nvPr>
            <p:ph idx="5" type="subTitle"/>
          </p:nvPr>
        </p:nvSpPr>
        <p:spPr>
          <a:xfrm>
            <a:off x="906900" y="252032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7" name="Google Shape;467;p16"/>
          <p:cNvSpPr txBox="1"/>
          <p:nvPr>
            <p:ph idx="6" type="subTitle"/>
          </p:nvPr>
        </p:nvSpPr>
        <p:spPr>
          <a:xfrm>
            <a:off x="5703900" y="2520325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8" name="Google Shape;468;p16"/>
          <p:cNvSpPr txBox="1"/>
          <p:nvPr>
            <p:ph idx="7" type="subTitle"/>
          </p:nvPr>
        </p:nvSpPr>
        <p:spPr>
          <a:xfrm>
            <a:off x="906900" y="403080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69" name="Google Shape;469;p16"/>
          <p:cNvSpPr txBox="1"/>
          <p:nvPr>
            <p:ph idx="8" type="subTitle"/>
          </p:nvPr>
        </p:nvSpPr>
        <p:spPr>
          <a:xfrm>
            <a:off x="5703900" y="4030800"/>
            <a:ext cx="250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0" name="Google Shape;470;p16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17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6" name="Google Shape;496;p17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7" name="Google Shape;497;p17"/>
          <p:cNvSpPr txBox="1"/>
          <p:nvPr>
            <p:ph hasCustomPrompt="1" idx="2" type="title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2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00" name="Google Shape;500;p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18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520" name="Google Shape;520;p18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23" name="Google Shape;523;p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19"/>
          <p:cNvSpPr txBox="1"/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CUSTOM_11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48" name="Google Shape;548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9" name="Google Shape;549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3" name="Google Shape;573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2" name="Google Shape;592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3" name="Google Shape;593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1"/>
          <p:cNvSpPr txBox="1"/>
          <p:nvPr>
            <p:ph hasCustomPrompt="1" type="title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5" name="Google Shape;595;p21"/>
          <p:cNvSpPr txBox="1"/>
          <p:nvPr>
            <p:ph idx="1" type="body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8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98" name="Google Shape;598;p22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99" name="Google Shape;59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00" name="Google Shape;600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01" name="Google Shape;601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6" name="Google Shape;616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17" name="Google Shape;617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32" name="Google Shape;632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38" name="Google Shape;638;p22"/>
          <p:cNvSpPr txBox="1"/>
          <p:nvPr>
            <p:ph hasCustomPrompt="1"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9" name="Google Shape;639;p22"/>
          <p:cNvSpPr txBox="1"/>
          <p:nvPr>
            <p:ph hasCustomPrompt="1"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0" name="Google Shape;640;p22"/>
          <p:cNvSpPr txBox="1"/>
          <p:nvPr>
            <p:ph hasCustomPrompt="1"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1" name="Google Shape;641;p22"/>
          <p:cNvSpPr txBox="1"/>
          <p:nvPr>
            <p:ph idx="1" type="subTitle"/>
          </p:nvPr>
        </p:nvSpPr>
        <p:spPr>
          <a:xfrm>
            <a:off x="720000" y="1939588"/>
            <a:ext cx="2939400" cy="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2" name="Google Shape;642;p22"/>
          <p:cNvSpPr txBox="1"/>
          <p:nvPr>
            <p:ph idx="4" type="subTitle"/>
          </p:nvPr>
        </p:nvSpPr>
        <p:spPr>
          <a:xfrm>
            <a:off x="720000" y="3742100"/>
            <a:ext cx="2939400" cy="4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3" name="Google Shape;643;p22"/>
          <p:cNvSpPr txBox="1"/>
          <p:nvPr>
            <p:ph idx="5" type="subTitle"/>
          </p:nvPr>
        </p:nvSpPr>
        <p:spPr>
          <a:xfrm>
            <a:off x="5291700" y="3742125"/>
            <a:ext cx="31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9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46" name="Google Shape;646;p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47" name="Google Shape;64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48" name="Google Shape;648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49" name="Google Shape;649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4" name="Google Shape;664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65" name="Google Shape;665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680" name="Google Shape;680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6" name="Google Shape;686;p23"/>
          <p:cNvSpPr txBox="1"/>
          <p:nvPr>
            <p:ph idx="1" type="subTitle"/>
          </p:nvPr>
        </p:nvSpPr>
        <p:spPr>
          <a:xfrm>
            <a:off x="720000" y="2633338"/>
            <a:ext cx="2073600" cy="1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7" name="Google Shape;687;p23"/>
          <p:cNvSpPr txBox="1"/>
          <p:nvPr>
            <p:ph type="title"/>
          </p:nvPr>
        </p:nvSpPr>
        <p:spPr>
          <a:xfrm>
            <a:off x="720000" y="1452200"/>
            <a:ext cx="1621200" cy="9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0" name="Google Shape;690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09" name="Google Shape;709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0" name="Google Shape;710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4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12" name="Google Shape;712;p24"/>
          <p:cNvSpPr txBox="1"/>
          <p:nvPr>
            <p:ph idx="1" type="subTitle"/>
          </p:nvPr>
        </p:nvSpPr>
        <p:spPr>
          <a:xfrm>
            <a:off x="2955600" y="2001450"/>
            <a:ext cx="3232800" cy="17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713" name="Google Shape;713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14" name="Google Shape;714;p2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9_1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27" name="Google Shape;727;p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28" name="Google Shape;728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29" name="Google Shape;729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30" name="Google Shape;730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5" name="Google Shape;745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46" name="Google Shape;746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61" name="Google Shape;761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7" name="Google Shape;767;p25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68" name="Google Shape;768;p25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_1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7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27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73" name="Google Shape;773;p27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774" name="Google Shape;774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5" name="Google Shape;7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79" name="Google Shape;779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82" name="Google Shape;782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83" name="Google Shape;783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4" name="Google Shape;78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4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2" name="Google Shape;122;p5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3" name="Google Shape;123;p5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5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5" name="Google Shape;125;p5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5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5"/>
          <p:cNvSpPr txBox="1"/>
          <p:nvPr>
            <p:ph idx="5" type="subTitle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8" name="Google Shape;128;p5"/>
          <p:cNvSpPr txBox="1"/>
          <p:nvPr>
            <p:ph idx="6" type="subTitle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9" name="Google Shape;129;p5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0" name="Google Shape;130;p5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6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6" name="Google Shape;176;p6"/>
          <p:cNvSpPr txBox="1"/>
          <p:nvPr>
            <p:ph idx="3" type="subTitle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7" name="Google Shape;177;p6"/>
          <p:cNvSpPr txBox="1"/>
          <p:nvPr>
            <p:ph idx="4" type="subTitle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CUSTOM_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0" name="Google Shape;220;p7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7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2" name="Google Shape;222;p7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3" name="Google Shape;223;p7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4" name="Google Shape;224;p7"/>
          <p:cNvSpPr txBox="1"/>
          <p:nvPr>
            <p:ph idx="4" type="subTitle"/>
          </p:nvPr>
        </p:nvSpPr>
        <p:spPr>
          <a:xfrm>
            <a:off x="906900" y="326335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5" name="Google Shape;225;p7"/>
          <p:cNvSpPr txBox="1"/>
          <p:nvPr>
            <p:ph idx="5" type="subTitle"/>
          </p:nvPr>
        </p:nvSpPr>
        <p:spPr>
          <a:xfrm>
            <a:off x="5703900" y="326335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26" name="Google Shape;226;p7"/>
          <p:cNvSpPr txBox="1"/>
          <p:nvPr>
            <p:ph idx="6" type="subTitle"/>
          </p:nvPr>
        </p:nvSpPr>
        <p:spPr>
          <a:xfrm>
            <a:off x="5703900" y="1289800"/>
            <a:ext cx="25062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4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8"/>
          <p:cNvSpPr txBox="1"/>
          <p:nvPr>
            <p:ph type="title"/>
          </p:nvPr>
        </p:nvSpPr>
        <p:spPr>
          <a:xfrm>
            <a:off x="5314275" y="982000"/>
            <a:ext cx="3109500" cy="13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8"/>
          <p:cNvSpPr txBox="1"/>
          <p:nvPr>
            <p:ph idx="1" type="subTitle"/>
          </p:nvPr>
        </p:nvSpPr>
        <p:spPr>
          <a:xfrm>
            <a:off x="6241125" y="2642075"/>
            <a:ext cx="2182800" cy="14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bg>
      <p:bgPr>
        <a:solidFill>
          <a:srgbClr val="F3F3F3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7850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 txBox="1"/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sz="3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sz="28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bit.ly/2Tynxth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researchgate.net/publication/360815823_EGU22-13259_Adding_Quantization_to_the_NetCDF_C_and_Fortran_Libraries_to_Enable_Lossy_Compression_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9"/>
          <p:cNvSpPr txBox="1"/>
          <p:nvPr>
            <p:ph type="ctrTitle"/>
          </p:nvPr>
        </p:nvSpPr>
        <p:spPr>
          <a:xfrm>
            <a:off x="1853175" y="1107725"/>
            <a:ext cx="5305500" cy="125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NetCDF Compression Improvements</a:t>
            </a:r>
            <a:endParaRPr sz="2100"/>
          </a:p>
        </p:txBody>
      </p:sp>
      <p:cxnSp>
        <p:nvCxnSpPr>
          <p:cNvPr id="790" name="Google Shape;790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2" name="Google Shape;792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3" name="Google Shape;793;p29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29"/>
          <p:cNvSpPr/>
          <p:nvPr/>
        </p:nvSpPr>
        <p:spPr>
          <a:xfrm rot="489382">
            <a:off x="6587619" y="458135"/>
            <a:ext cx="932338" cy="512411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4" name="Google Shape;804;p29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29"/>
          <p:cNvSpPr txBox="1"/>
          <p:nvPr>
            <p:ph type="ctrTitle"/>
          </p:nvPr>
        </p:nvSpPr>
        <p:spPr>
          <a:xfrm>
            <a:off x="2016900" y="2261225"/>
            <a:ext cx="5038200" cy="167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Edward Hartnett (CIRES/NOAA)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HDF5 User Group Meeting 2023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Hamburg, Germany, 9/18/23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Acknowledgments: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Charles S. Zender (U of C, Irvine),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Ward Fisher, Dennis Heimbigner</a:t>
            </a:r>
            <a:r>
              <a:rPr lang="en" sz="1200"/>
              <a:t> (Unidata)</a:t>
            </a:r>
            <a:r>
              <a:rPr lang="en" sz="1200"/>
              <a:t>,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Hang Lei, Brian Curtis, Kyle Gerheiser (NOAA)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8"/>
          <p:cNvSpPr txBox="1"/>
          <p:nvPr>
            <p:ph type="title"/>
          </p:nvPr>
        </p:nvSpPr>
        <p:spPr>
          <a:xfrm>
            <a:off x="2956500" y="0"/>
            <a:ext cx="5540400" cy="74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Different Lossy Compression Methods</a:t>
            </a:r>
            <a:endParaRPr sz="2400"/>
          </a:p>
        </p:txBody>
      </p:sp>
      <p:pic>
        <p:nvPicPr>
          <p:cNvPr id="952" name="Google Shape;952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00" y="1314050"/>
            <a:ext cx="4421251" cy="27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850" y="1314038"/>
            <a:ext cx="4481150" cy="276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39"/>
          <p:cNvGrpSpPr/>
          <p:nvPr/>
        </p:nvGrpSpPr>
        <p:grpSpPr>
          <a:xfrm>
            <a:off x="6548273" y="1385475"/>
            <a:ext cx="1875837" cy="176025"/>
            <a:chOff x="4345425" y="2175475"/>
            <a:chExt cx="800750" cy="176025"/>
          </a:xfrm>
        </p:grpSpPr>
        <p:sp>
          <p:nvSpPr>
            <p:cNvPr id="959" name="Google Shape;959;p3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39"/>
          <p:cNvSpPr txBox="1"/>
          <p:nvPr>
            <p:ph idx="1" type="subTitle"/>
          </p:nvPr>
        </p:nvSpPr>
        <p:spPr>
          <a:xfrm>
            <a:off x="890100" y="1760250"/>
            <a:ext cx="7874100" cy="3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quantize feature was initially implemented as a filter, but this required all readers to also have the filter.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Using a filter also require an extra pass through the data, changing values before writing.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Instead, we </a:t>
            </a:r>
            <a:r>
              <a:rPr lang="en"/>
              <a:t>inserted the quantize code in the netcdf-4 code which translates types and checks for out of range errors.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This solution is fully backward compatible and does not require the reader to install a filter.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 HDF5 team may consider adding quantize as well.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We would be happy to work with HDF5 implementers to ensure compatibility and stay current on CF Conventions work in this area.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9"/>
          <p:cNvSpPr txBox="1"/>
          <p:nvPr>
            <p:ph type="title"/>
          </p:nvPr>
        </p:nvSpPr>
        <p:spPr>
          <a:xfrm>
            <a:off x="5203950" y="540000"/>
            <a:ext cx="32199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Quantize is Not a Filter</a:t>
            </a:r>
            <a:endParaRPr/>
          </a:p>
        </p:txBody>
      </p:sp>
      <p:grpSp>
        <p:nvGrpSpPr>
          <p:cNvPr id="963" name="Google Shape;963;p39"/>
          <p:cNvGrpSpPr/>
          <p:nvPr/>
        </p:nvGrpSpPr>
        <p:grpSpPr>
          <a:xfrm>
            <a:off x="5204143" y="944575"/>
            <a:ext cx="3220056" cy="176025"/>
            <a:chOff x="4345425" y="2175475"/>
            <a:chExt cx="800750" cy="176025"/>
          </a:xfrm>
        </p:grpSpPr>
        <p:sp>
          <p:nvSpPr>
            <p:cNvPr id="964" name="Google Shape;964;p3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39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967" name="Google Shape;967;p39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970" name="Google Shape;970;p39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40"/>
          <p:cNvGrpSpPr/>
          <p:nvPr/>
        </p:nvGrpSpPr>
        <p:grpSpPr>
          <a:xfrm>
            <a:off x="6548273" y="1385475"/>
            <a:ext cx="1875837" cy="176025"/>
            <a:chOff x="4345425" y="2175475"/>
            <a:chExt cx="800750" cy="176025"/>
          </a:xfrm>
        </p:grpSpPr>
        <p:sp>
          <p:nvSpPr>
            <p:cNvPr id="984" name="Google Shape;984;p4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6" name="Google Shape;986;p40"/>
          <p:cNvSpPr txBox="1"/>
          <p:nvPr>
            <p:ph idx="1" type="subTitle"/>
          </p:nvPr>
        </p:nvSpPr>
        <p:spPr>
          <a:xfrm>
            <a:off x="890100" y="1760250"/>
            <a:ext cx="7874100" cy="344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Quantization is simple, and gives scientists control over loss of precision on a variable-by-variable basis.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Quantization is not really suitable as a filter.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Should it be built into HDF5?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0"/>
          <p:cNvSpPr txBox="1"/>
          <p:nvPr>
            <p:ph type="title"/>
          </p:nvPr>
        </p:nvSpPr>
        <p:spPr>
          <a:xfrm>
            <a:off x="5203950" y="540000"/>
            <a:ext cx="32199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Should HDF5 do Quantization?</a:t>
            </a:r>
            <a:endParaRPr/>
          </a:p>
        </p:txBody>
      </p:sp>
      <p:grpSp>
        <p:nvGrpSpPr>
          <p:cNvPr id="988" name="Google Shape;988;p40"/>
          <p:cNvGrpSpPr/>
          <p:nvPr/>
        </p:nvGrpSpPr>
        <p:grpSpPr>
          <a:xfrm>
            <a:off x="5204143" y="944575"/>
            <a:ext cx="3220056" cy="176025"/>
            <a:chOff x="4345425" y="2175475"/>
            <a:chExt cx="800750" cy="176025"/>
          </a:xfrm>
        </p:grpSpPr>
        <p:sp>
          <p:nvSpPr>
            <p:cNvPr id="989" name="Google Shape;989;p4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992" name="Google Shape;992;p40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40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995" name="Google Shape;995;p4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1"/>
          <p:cNvSpPr txBox="1"/>
          <p:nvPr>
            <p:ph type="title"/>
          </p:nvPr>
        </p:nvSpPr>
        <p:spPr>
          <a:xfrm>
            <a:off x="469000" y="0"/>
            <a:ext cx="58545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Project: CCR</a:t>
            </a:r>
            <a:endParaRPr/>
          </a:p>
        </p:txBody>
      </p:sp>
      <p:pic>
        <p:nvPicPr>
          <p:cNvPr id="1009" name="Google Shape;10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00" y="806675"/>
            <a:ext cx="6540610" cy="38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13" y="517725"/>
            <a:ext cx="7874175" cy="45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42"/>
          <p:cNvSpPr txBox="1"/>
          <p:nvPr>
            <p:ph type="title"/>
          </p:nvPr>
        </p:nvSpPr>
        <p:spPr>
          <a:xfrm>
            <a:off x="1352425" y="0"/>
            <a:ext cx="58545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Project: I/O Benchmarking</a:t>
            </a:r>
            <a:endParaRPr/>
          </a:p>
        </p:txBody>
      </p:sp>
      <p:pic>
        <p:nvPicPr>
          <p:cNvPr id="1016" name="Google Shape;10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625" y="721725"/>
            <a:ext cx="625609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3"/>
          <p:cNvSpPr txBox="1"/>
          <p:nvPr>
            <p:ph type="ctrTitle"/>
          </p:nvPr>
        </p:nvSpPr>
        <p:spPr>
          <a:xfrm>
            <a:off x="2351850" y="137550"/>
            <a:ext cx="4440300" cy="92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022" name="Google Shape;1022;p43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1023" name="Google Shape;1023;p43"/>
            <p:cNvSpPr/>
            <p:nvPr/>
          </p:nvSpPr>
          <p:spPr>
            <a:xfrm>
              <a:off x="1816609" y="3851001"/>
              <a:ext cx="1093674" cy="222193"/>
            </a:xfrm>
            <a:custGeom>
              <a:rect b="b" l="l" r="r" t="t"/>
              <a:pathLst>
                <a:path extrusionOk="0" h="7903" w="3890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1980627" y="3951650"/>
              <a:ext cx="18078" cy="8744"/>
            </a:xfrm>
            <a:custGeom>
              <a:rect b="b" l="l" r="r" t="t"/>
              <a:pathLst>
                <a:path extrusionOk="0" h="311" w="643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1885292" y="3907623"/>
              <a:ext cx="151905" cy="70119"/>
            </a:xfrm>
            <a:custGeom>
              <a:rect b="b" l="l" r="r" t="t"/>
              <a:pathLst>
                <a:path extrusionOk="0" h="2494" w="5403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1965080" y="3928906"/>
              <a:ext cx="381802" cy="117689"/>
            </a:xfrm>
            <a:custGeom>
              <a:rect b="b" l="l" r="r" t="t"/>
              <a:pathLst>
                <a:path extrusionOk="0" h="4186" w="1358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1967779" y="3881674"/>
              <a:ext cx="529574" cy="166722"/>
            </a:xfrm>
            <a:custGeom>
              <a:rect b="b" l="l" r="r" t="t"/>
              <a:pathLst>
                <a:path extrusionOk="0" h="5930" w="18836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1998789" y="3908551"/>
              <a:ext cx="62247" cy="44928"/>
            </a:xfrm>
            <a:custGeom>
              <a:rect b="b" l="l" r="r" t="t"/>
              <a:pathLst>
                <a:path extrusionOk="0" h="1598" w="2214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2486262" y="3887494"/>
              <a:ext cx="316153" cy="104785"/>
            </a:xfrm>
            <a:custGeom>
              <a:rect b="b" l="l" r="r" t="t"/>
              <a:pathLst>
                <a:path extrusionOk="0" h="3727" w="11245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2484266" y="3875376"/>
              <a:ext cx="317840" cy="121119"/>
            </a:xfrm>
            <a:custGeom>
              <a:rect b="b" l="l" r="r" t="t"/>
              <a:pathLst>
                <a:path extrusionOk="0" h="4308" w="11305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2493712" y="3884176"/>
              <a:ext cx="59351" cy="48442"/>
            </a:xfrm>
            <a:custGeom>
              <a:rect b="b" l="l" r="r" t="t"/>
              <a:pathLst>
                <a:path extrusionOk="0" h="1723" w="2111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3"/>
          <p:cNvGrpSpPr/>
          <p:nvPr/>
        </p:nvGrpSpPr>
        <p:grpSpPr>
          <a:xfrm rot="514806">
            <a:off x="7119919" y="1692026"/>
            <a:ext cx="1118061" cy="876421"/>
            <a:chOff x="378575" y="1776375"/>
            <a:chExt cx="737425" cy="578050"/>
          </a:xfrm>
        </p:grpSpPr>
        <p:sp>
          <p:nvSpPr>
            <p:cNvPr id="1033" name="Google Shape;1033;p43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3"/>
          <p:cNvGrpSpPr/>
          <p:nvPr/>
        </p:nvGrpSpPr>
        <p:grpSpPr>
          <a:xfrm flipH="1" rot="-130633">
            <a:off x="2998933" y="1332021"/>
            <a:ext cx="3355563" cy="230166"/>
            <a:chOff x="4345425" y="2175475"/>
            <a:chExt cx="800750" cy="176025"/>
          </a:xfrm>
        </p:grpSpPr>
        <p:sp>
          <p:nvSpPr>
            <p:cNvPr id="1046" name="Google Shape;1046;p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43"/>
          <p:cNvSpPr txBox="1"/>
          <p:nvPr/>
        </p:nvSpPr>
        <p:spPr>
          <a:xfrm>
            <a:off x="6931950" y="4755775"/>
            <a:ext cx="21501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P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resentation template: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49" name="Google Shape;10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66645"/>
            <a:ext cx="9144000" cy="36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43"/>
          <p:cNvSpPr txBox="1"/>
          <p:nvPr/>
        </p:nvSpPr>
        <p:spPr>
          <a:xfrm>
            <a:off x="433850" y="4764600"/>
            <a:ext cx="52809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Crete, 9/18/23, true color OLCI, Sentinel-3, ESA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0"/>
          <p:cNvSpPr txBox="1"/>
          <p:nvPr>
            <p:ph type="title"/>
          </p:nvPr>
        </p:nvSpPr>
        <p:spPr>
          <a:xfrm>
            <a:off x="461325" y="78075"/>
            <a:ext cx="6166500" cy="132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NetCDF?</a:t>
            </a:r>
            <a:endParaRPr/>
          </a:p>
        </p:txBody>
      </p:sp>
      <p:pic>
        <p:nvPicPr>
          <p:cNvPr id="819" name="Google Shape;8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950" y="1336900"/>
            <a:ext cx="4447874" cy="43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1"/>
          <p:cNvSpPr txBox="1"/>
          <p:nvPr>
            <p:ph type="title"/>
          </p:nvPr>
        </p:nvSpPr>
        <p:spPr>
          <a:xfrm>
            <a:off x="1061575" y="1371025"/>
            <a:ext cx="2808000" cy="132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HDF5 + NetCDF</a:t>
            </a:r>
            <a:endParaRPr/>
          </a:p>
        </p:txBody>
      </p:sp>
      <p:sp>
        <p:nvSpPr>
          <p:cNvPr id="825" name="Google Shape;825;p31"/>
          <p:cNvSpPr txBox="1"/>
          <p:nvPr>
            <p:ph idx="1" type="body"/>
          </p:nvPr>
        </p:nvSpPr>
        <p:spPr>
          <a:xfrm>
            <a:off x="463300" y="3286450"/>
            <a:ext cx="4142400" cy="11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/>
              <a:t>25 years of successful collaboration!</a:t>
            </a:r>
            <a:endParaRPr sz="2500"/>
          </a:p>
        </p:txBody>
      </p:sp>
      <p:grpSp>
        <p:nvGrpSpPr>
          <p:cNvPr id="826" name="Google Shape;826;p31"/>
          <p:cNvGrpSpPr/>
          <p:nvPr/>
        </p:nvGrpSpPr>
        <p:grpSpPr>
          <a:xfrm flipH="1">
            <a:off x="1273862" y="2089950"/>
            <a:ext cx="2383432" cy="176025"/>
            <a:chOff x="4345425" y="2175475"/>
            <a:chExt cx="800750" cy="176025"/>
          </a:xfrm>
        </p:grpSpPr>
        <p:sp>
          <p:nvSpPr>
            <p:cNvPr id="827" name="Google Shape;827;p3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31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830" name="Google Shape;830;p31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39" name="Google Shape;8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125" y="73875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725" y="1827925"/>
            <a:ext cx="208915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0038" y="1386925"/>
            <a:ext cx="1978225" cy="188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6748" y="3358173"/>
            <a:ext cx="1978225" cy="16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2"/>
          <p:cNvGrpSpPr/>
          <p:nvPr/>
        </p:nvGrpSpPr>
        <p:grpSpPr>
          <a:xfrm>
            <a:off x="6548273" y="1385475"/>
            <a:ext cx="1875837" cy="176025"/>
            <a:chOff x="4345425" y="2175475"/>
            <a:chExt cx="800750" cy="176025"/>
          </a:xfrm>
        </p:grpSpPr>
        <p:sp>
          <p:nvSpPr>
            <p:cNvPr id="848" name="Google Shape;848;p3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32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Zstandard</a:t>
            </a:r>
            <a:r>
              <a:rPr lang="en"/>
              <a:t> compression is an open-source compression/decompression algorithm from Facebook, available in many programming languages.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netcdf-c configure: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zstandard library must be present.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HDF5 filter directory specified.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outperformed other compression methods in most tests.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by new functions nc_def_var_zstandard/nc_inq_var_zstandard.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2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Zstandard Compression</a:t>
            </a:r>
            <a:endParaRPr/>
          </a:p>
        </p:txBody>
      </p:sp>
      <p:grpSp>
        <p:nvGrpSpPr>
          <p:cNvPr id="852" name="Google Shape;852;p32"/>
          <p:cNvGrpSpPr/>
          <p:nvPr/>
        </p:nvGrpSpPr>
        <p:grpSpPr>
          <a:xfrm>
            <a:off x="5204143" y="944575"/>
            <a:ext cx="3220056" cy="176025"/>
            <a:chOff x="4345425" y="2175475"/>
            <a:chExt cx="800750" cy="176025"/>
          </a:xfrm>
        </p:grpSpPr>
        <p:sp>
          <p:nvSpPr>
            <p:cNvPr id="853" name="Google Shape;853;p3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32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856" name="Google Shape;856;p32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32"/>
          <p:cNvGrpSpPr/>
          <p:nvPr/>
        </p:nvGrpSpPr>
        <p:grpSpPr>
          <a:xfrm flipH="1" rot="1017362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859" name="Google Shape;859;p32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32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862" name="Google Shape;862;p32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3"/>
          <p:cNvGrpSpPr/>
          <p:nvPr/>
        </p:nvGrpSpPr>
        <p:grpSpPr>
          <a:xfrm>
            <a:off x="6548273" y="1385475"/>
            <a:ext cx="1875837" cy="176025"/>
            <a:chOff x="4345425" y="2175475"/>
            <a:chExt cx="800750" cy="176025"/>
          </a:xfrm>
        </p:grpSpPr>
        <p:sp>
          <p:nvSpPr>
            <p:cNvPr id="876" name="Google Shape;876;p3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33"/>
          <p:cNvSpPr txBox="1"/>
          <p:nvPr>
            <p:ph idx="1" type="subTitle"/>
          </p:nvPr>
        </p:nvSpPr>
        <p:spPr>
          <a:xfrm>
            <a:off x="890100" y="1760250"/>
            <a:ext cx="78741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 and 64 bit floating points can carry 7/14 significant digits - more than is generally required for science needs. When compressing the data, we spend much time compressing bits we don’t care about.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By setting unused bits to constant value we make compression work better.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This changes the data enabling lossy compression.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Setting of number of significant digits for variables turns on quantize.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Now supported in C and Fortran.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Ignores Fill Values.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Only works with NC_FLOAT/NC_DOUBLE.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3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Lossy Compression with Quantization</a:t>
            </a:r>
            <a:endParaRPr/>
          </a:p>
        </p:txBody>
      </p:sp>
      <p:grpSp>
        <p:nvGrpSpPr>
          <p:cNvPr id="880" name="Google Shape;880;p33"/>
          <p:cNvGrpSpPr/>
          <p:nvPr/>
        </p:nvGrpSpPr>
        <p:grpSpPr>
          <a:xfrm>
            <a:off x="5204143" y="944575"/>
            <a:ext cx="3220056" cy="176025"/>
            <a:chOff x="4345425" y="2175475"/>
            <a:chExt cx="800750" cy="176025"/>
          </a:xfrm>
        </p:grpSpPr>
        <p:sp>
          <p:nvSpPr>
            <p:cNvPr id="881" name="Google Shape;881;p3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33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884" name="Google Shape;884;p33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33"/>
          <p:cNvGrpSpPr/>
          <p:nvPr/>
        </p:nvGrpSpPr>
        <p:grpSpPr>
          <a:xfrm flipH="1" rot="1017362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887" name="Google Shape;887;p33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33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890" name="Google Shape;890;p3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4"/>
          <p:cNvSpPr txBox="1"/>
          <p:nvPr>
            <p:ph type="title"/>
          </p:nvPr>
        </p:nvSpPr>
        <p:spPr>
          <a:xfrm>
            <a:off x="4527900" y="386100"/>
            <a:ext cx="42039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 of Pi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4" name="Google Shape;9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27" y="1321050"/>
            <a:ext cx="5094750" cy="30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34"/>
          <p:cNvSpPr txBox="1"/>
          <p:nvPr/>
        </p:nvSpPr>
        <p:spPr>
          <a:xfrm>
            <a:off x="779363" y="4531550"/>
            <a:ext cx="408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Hartnett, Zender, EGU22-13259, </a:t>
            </a:r>
            <a:r>
              <a:rPr lang="en" sz="750" u="sng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Adding Quantization to the NetCDF C and Fortran Libraries to Enable Lossy Compression</a:t>
            </a:r>
            <a:endParaRPr sz="10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35"/>
          <p:cNvGrpSpPr/>
          <p:nvPr/>
        </p:nvGrpSpPr>
        <p:grpSpPr>
          <a:xfrm>
            <a:off x="6548273" y="1385475"/>
            <a:ext cx="1875837" cy="176025"/>
            <a:chOff x="4345425" y="2175475"/>
            <a:chExt cx="800750" cy="176025"/>
          </a:xfrm>
        </p:grpSpPr>
        <p:sp>
          <p:nvSpPr>
            <p:cNvPr id="911" name="Google Shape;911;p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35"/>
          <p:cNvSpPr txBox="1"/>
          <p:nvPr>
            <p:ph idx="1" type="subTitle"/>
          </p:nvPr>
        </p:nvSpPr>
        <p:spPr>
          <a:xfrm>
            <a:off x="890100" y="1760250"/>
            <a:ext cx="7874100" cy="27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algorithms are provided for quantization, BitGroom, </a:t>
            </a:r>
            <a:r>
              <a:rPr lang="en"/>
              <a:t>Granular</a:t>
            </a:r>
            <a:r>
              <a:rPr lang="en"/>
              <a:t> BitRound, and BitRound. Most users should start with Granular BitRound.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BitGroom - Determines rounding bitmask for all data which preserves NSD (decimal digits). Alternate values have extra bits set to 0/1. Fast, conservative algorithm.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Granular BitRound - Determines rounding bitmask for each value which preserves NSD (decimal digits). IEEE rounding. Slightly slower, more aggressive algorithm.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BitRound - Allows user to specify number of bits to be retained. IEEE rounding. Allows user to specify bits instead of decimal digits.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5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Quantize Algorithms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5" name="Google Shape;915;p35"/>
          <p:cNvGrpSpPr/>
          <p:nvPr/>
        </p:nvGrpSpPr>
        <p:grpSpPr>
          <a:xfrm>
            <a:off x="5204143" y="944575"/>
            <a:ext cx="3220056" cy="176025"/>
            <a:chOff x="4345425" y="2175475"/>
            <a:chExt cx="800750" cy="176025"/>
          </a:xfrm>
        </p:grpSpPr>
        <p:sp>
          <p:nvSpPr>
            <p:cNvPr id="916" name="Google Shape;916;p3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35"/>
          <p:cNvGrpSpPr/>
          <p:nvPr/>
        </p:nvGrpSpPr>
        <p:grpSpPr>
          <a:xfrm>
            <a:off x="1202396" y="605799"/>
            <a:ext cx="580423" cy="681083"/>
            <a:chOff x="645175" y="3632150"/>
            <a:chExt cx="394550" cy="462975"/>
          </a:xfrm>
        </p:grpSpPr>
        <p:sp>
          <p:nvSpPr>
            <p:cNvPr id="919" name="Google Shape;919;p3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35"/>
          <p:cNvGrpSpPr/>
          <p:nvPr/>
        </p:nvGrpSpPr>
        <p:grpSpPr>
          <a:xfrm flipH="1" rot="1017362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922" name="Google Shape;922;p35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35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925" name="Google Shape;925;p35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6"/>
          <p:cNvSpPr txBox="1"/>
          <p:nvPr>
            <p:ph idx="1" type="subTitle"/>
          </p:nvPr>
        </p:nvSpPr>
        <p:spPr>
          <a:xfrm>
            <a:off x="55800" y="896700"/>
            <a:ext cx="7533900" cy="41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/* Create two variables, one float, one double. Quantization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may only be applied to floating point data. */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(nc_def_var(ncid, "var1", NC_FLOAT, NDIM1, &amp;dimid, &amp;varid1))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(nc_def_var(ncid, "var2", NC_DOUBLE, NDIM1, &amp;dimid, &amp;varid2))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/* Set up quantization. This will not make the data any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smaller, unless compression is also turned on. In this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case, we will set 3 significant digits. */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(nc_def_var_quantize(ncid, varid1, NC_QUANTIZE_BITGROOM, NSD_3))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(nc_def_var_quantize(ncid, varid2, NC_QUANTIZE_BITGROOM, NSD_3))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/* Set up zlib compression. This will work better because the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data are quantized, yielding a smaller output file. We will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set compression level to 1, which is usually the best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 * choice. */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(nc_def_var_deflate(ncid, varid1, 0, 1, 1))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        if (nc_def_var_deflate(ncid, varid2, 0, 1, 1)) ERR;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6"/>
          <p:cNvSpPr txBox="1"/>
          <p:nvPr>
            <p:ph type="title"/>
          </p:nvPr>
        </p:nvSpPr>
        <p:spPr>
          <a:xfrm>
            <a:off x="4774500" y="378000"/>
            <a:ext cx="38520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Quantize Example in 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00" y="1459250"/>
            <a:ext cx="4505101" cy="27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700" y="1428125"/>
            <a:ext cx="4401300" cy="28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37"/>
          <p:cNvSpPr txBox="1"/>
          <p:nvPr>
            <p:ph type="title"/>
          </p:nvPr>
        </p:nvSpPr>
        <p:spPr>
          <a:xfrm>
            <a:off x="2956500" y="0"/>
            <a:ext cx="5540400" cy="74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Different Lossless Compression Methods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