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 showSpecialPlsOnTitleSld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A255A627-E0DD-C3F3-A515-0B79FAAE74C7}">
  <a:tblStyle styleId="{A255A627-E0DD-C3F3-A515-0B79FAAE74C7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 /><Relationship Id="rId33" Type="http://schemas.openxmlformats.org/officeDocument/2006/relationships/tableStyles" Target="tableStyles.xml" /><Relationship Id="rId3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407988" y="349611"/>
            <a:ext cx="11376025" cy="1855254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07987" y="2335014"/>
            <a:ext cx="11376025" cy="1525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12" name="Textplatzhalter 11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>
            <a:off x="414396" y="3952763"/>
            <a:ext cx="11369549" cy="70037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i="1"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pic>
        <p:nvPicPr>
          <p:cNvPr id="9" name="Grafik 8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0848528" y="5669839"/>
            <a:ext cx="793750" cy="794193"/>
          </a:xfrm>
          <a:prstGeom prst="rect">
            <a:avLst/>
          </a:prstGeom>
        </p:spPr>
      </p:pic>
      <p:pic>
        <p:nvPicPr>
          <p:cNvPr id="8" name="Picture 7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5274221" y="5572110"/>
            <a:ext cx="1643556" cy="952515"/>
          </a:xfrm>
          <a:prstGeom prst="rect">
            <a:avLst/>
          </a:prstGeom>
        </p:spPr>
      </p:pic>
      <p:pic>
        <p:nvPicPr>
          <p:cNvPr id="7" name="Picture 6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47328" y="5355264"/>
            <a:ext cx="2834321" cy="1314095"/>
          </a:xfrm>
          <a:prstGeom prst="rect">
            <a:avLst/>
          </a:prstGeom>
        </p:spPr>
      </p:pic>
      <p:sp>
        <p:nvSpPr>
          <p:cNvPr id="10" name="Textplatzhalter 11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>
          <a:xfrm>
            <a:off x="407987" y="4713572"/>
            <a:ext cx="11369549" cy="700373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el und Inhal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8" name="Textplatzhalter 7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527050" y="817500"/>
            <a:ext cx="11152932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One text colum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406427"/>
            <a:ext cx="11376025" cy="5010249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spcAft>
                <a:spcPts val="1200"/>
              </a:spcAft>
              <a:buFont typeface="Arial"/>
              <a:buChar char="•"/>
              <a:defRPr sz="2000"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1" hasCustomPrompt="0"/>
          </p:nvPr>
        </p:nvSpPr>
        <p:spPr bwMode="auto">
          <a:xfrm>
            <a:off x="407368" y="765175"/>
            <a:ext cx="9273600" cy="417704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wo text column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313606"/>
            <a:ext cx="9865096" cy="45109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8" y="1406427"/>
            <a:ext cx="5616575" cy="5010249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12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7" name="Content Placeholder 2" hidden="0"/>
          <p:cNvSpPr>
            <a:spLocks noGrp="1"/>
          </p:cNvSpPr>
          <p:nvPr isPhoto="0" userDrawn="0">
            <p:ph idx="14" hasCustomPrompt="0"/>
          </p:nvPr>
        </p:nvSpPr>
        <p:spPr bwMode="auto">
          <a:xfrm>
            <a:off x="6167439" y="1406427"/>
            <a:ext cx="5616574" cy="5010249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12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8" name="Subtitle 2" hidden="0"/>
          <p:cNvSpPr>
            <a:spLocks noGrp="1"/>
          </p:cNvSpPr>
          <p:nvPr isPhoto="0" userDrawn="0">
            <p:ph type="subTitle" idx="15" hasCustomPrompt="0"/>
          </p:nvPr>
        </p:nvSpPr>
        <p:spPr bwMode="auto">
          <a:xfrm>
            <a:off x="407988" y="764704"/>
            <a:ext cx="9936483" cy="417704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hree text column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9" y="1406427"/>
            <a:ext cx="3708400" cy="5010249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4" hasCustomPrompt="0"/>
          </p:nvPr>
        </p:nvSpPr>
        <p:spPr bwMode="auto">
          <a:xfrm>
            <a:off x="4259263" y="1406427"/>
            <a:ext cx="3673475" cy="5010249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idx="15" hasCustomPrompt="0"/>
          </p:nvPr>
        </p:nvSpPr>
        <p:spPr bwMode="auto">
          <a:xfrm>
            <a:off x="8075612" y="1406427"/>
            <a:ext cx="3708399" cy="5010249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7" name="Subtitle 2" hidden="0"/>
          <p:cNvSpPr>
            <a:spLocks noGrp="1"/>
          </p:cNvSpPr>
          <p:nvPr isPhoto="0" userDrawn="0">
            <p:ph type="subTitle" idx="16" hasCustomPrompt="0"/>
          </p:nvPr>
        </p:nvSpPr>
        <p:spPr bwMode="auto">
          <a:xfrm>
            <a:off x="407368" y="765175"/>
            <a:ext cx="9956370" cy="417704"/>
          </a:xfrm>
          <a:prstGeom prst="rect">
            <a:avLst/>
          </a:prstGeom>
        </p:spPr>
        <p:txBody>
          <a:bodyPr lIns="0" rIns="90000" anchor="ctr"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x2 text and objec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13524" y="313606"/>
            <a:ext cx="9930948" cy="45109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13524" y="764704"/>
            <a:ext cx="9930948" cy="417704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8" y="1406427"/>
            <a:ext cx="5616575" cy="2454374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7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8" y="3963533"/>
            <a:ext cx="5616575" cy="2454374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8" name="Inhaltsplatzhalter 5" hidden="0"/>
          <p:cNvSpPr>
            <a:spLocks noGrp="1"/>
          </p:cNvSpPr>
          <p:nvPr isPhoto="0" userDrawn="0">
            <p:ph sz="quarter" idx="18" hasCustomPrompt="1"/>
          </p:nvPr>
        </p:nvSpPr>
        <p:spPr bwMode="auto">
          <a:xfrm>
            <a:off x="6167438" y="1449388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 algn="l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9" name="Inhaltsplatzhalter 5" hidden="0"/>
          <p:cNvSpPr>
            <a:spLocks noGrp="1"/>
          </p:cNvSpPr>
          <p:nvPr isPhoto="0" userDrawn="0">
            <p:ph sz="quarter" idx="19" hasCustomPrompt="1"/>
          </p:nvPr>
        </p:nvSpPr>
        <p:spPr bwMode="auto">
          <a:xfrm>
            <a:off x="6167438" y="4005263"/>
            <a:ext cx="5616574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 algn="l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x2 unequal text and objects 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Inhaltsplatzhalter 5" hidden="0"/>
          <p:cNvSpPr>
            <a:spLocks noGrp="1"/>
          </p:cNvSpPr>
          <p:nvPr isPhoto="0" userDrawn="0">
            <p:ph sz="quarter" idx="19" hasCustomPrompt="1"/>
          </p:nvPr>
        </p:nvSpPr>
        <p:spPr bwMode="auto">
          <a:xfrm>
            <a:off x="8075612" y="4006495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 algn="l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9" name="Inhaltsplatzhalter 5" hidden="0"/>
          <p:cNvSpPr>
            <a:spLocks noGrp="1"/>
          </p:cNvSpPr>
          <p:nvPr isPhoto="0" userDrawn="0">
            <p:ph sz="quarter" idx="18" hasCustomPrompt="1"/>
          </p:nvPr>
        </p:nvSpPr>
        <p:spPr bwMode="auto">
          <a:xfrm>
            <a:off x="8075610" y="1449388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 algn="l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07368" y="771466"/>
            <a:ext cx="9950474" cy="417704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8" y="1406427"/>
            <a:ext cx="7524750" cy="2454374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8" y="3963533"/>
            <a:ext cx="7524750" cy="2454374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x3 text and objec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Inhaltsplatzhalter 5" hidden="0"/>
          <p:cNvSpPr>
            <a:spLocks noGrp="1"/>
          </p:cNvSpPr>
          <p:nvPr isPhoto="0" userDrawn="0">
            <p:ph sz="quarter" idx="20" hasCustomPrompt="1"/>
          </p:nvPr>
        </p:nvSpPr>
        <p:spPr bwMode="auto">
          <a:xfrm>
            <a:off x="8075610" y="1449388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12" name="Inhaltsplatzhalter 5" hidden="0"/>
          <p:cNvSpPr>
            <a:spLocks noGrp="1"/>
          </p:cNvSpPr>
          <p:nvPr isPhoto="0" userDrawn="0">
            <p:ph sz="quarter" idx="21" hasCustomPrompt="1"/>
          </p:nvPr>
        </p:nvSpPr>
        <p:spPr bwMode="auto">
          <a:xfrm>
            <a:off x="4224336" y="1457116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13" name="Inhaltsplatzhalter 5" hidden="0"/>
          <p:cNvSpPr>
            <a:spLocks noGrp="1"/>
          </p:cNvSpPr>
          <p:nvPr isPhoto="0" userDrawn="0">
            <p:ph sz="quarter" idx="22" hasCustomPrompt="1"/>
          </p:nvPr>
        </p:nvSpPr>
        <p:spPr bwMode="auto">
          <a:xfrm>
            <a:off x="8075612" y="4006495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14" name="Inhaltsplatzhalter 5" hidden="0"/>
          <p:cNvSpPr>
            <a:spLocks noGrp="1"/>
          </p:cNvSpPr>
          <p:nvPr isPhoto="0" userDrawn="0">
            <p:ph sz="quarter" idx="23" hasCustomPrompt="1"/>
          </p:nvPr>
        </p:nvSpPr>
        <p:spPr bwMode="auto">
          <a:xfrm>
            <a:off x="4259262" y="4006495"/>
            <a:ext cx="3708401" cy="2411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>
              <a:defRPr/>
            </a:pPr>
            <a:r>
              <a:rPr lang="de-DE"/>
              <a:t>Object</a:t>
            </a:r>
            <a:r>
              <a:rPr lang="de-DE"/>
              <a:t> </a:t>
            </a:r>
            <a:endParaRPr/>
          </a:p>
        </p:txBody>
      </p:sp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34997" y="770136"/>
            <a:ext cx="9968602" cy="417704"/>
          </a:xfrm>
          <a:prstGeom prst="rect">
            <a:avLst/>
          </a:prstGeom>
        </p:spPr>
        <p:txBody>
          <a:bodyPr lIns="0" anchor="ctr"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5" name="Textplatzhalter 6" hidden="0"/>
          <p:cNvSpPr>
            <a:spLocks noGrp="1"/>
          </p:cNvSpPr>
          <p:nvPr isPhoto="0" userDrawn="0">
            <p:ph type="body" sz="quarter" idx="15" hasCustomPrompt="0"/>
          </p:nvPr>
        </p:nvSpPr>
        <p:spPr bwMode="auto">
          <a:xfrm>
            <a:off x="407989" y="1449389"/>
            <a:ext cx="3708400" cy="2411412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6" name="Textplatzhalter 6" hidden="0"/>
          <p:cNvSpPr>
            <a:spLocks noGrp="1"/>
          </p:cNvSpPr>
          <p:nvPr isPhoto="0" userDrawn="0">
            <p:ph type="body" sz="quarter" idx="16" hasCustomPrompt="0"/>
          </p:nvPr>
        </p:nvSpPr>
        <p:spPr bwMode="auto">
          <a:xfrm>
            <a:off x="407989" y="4005263"/>
            <a:ext cx="3708400" cy="2412644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6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For acknowledgement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988" y="314077"/>
            <a:ext cx="9274264" cy="451098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pic>
        <p:nvPicPr>
          <p:cNvPr id="4" name="Grafik 9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403112" y="6614019"/>
            <a:ext cx="325552" cy="1006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Two text column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313606"/>
            <a:ext cx="9865096" cy="45109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</a:lstStyle>
          <a:p>
            <a:pPr>
              <a:defRPr/>
            </a:pPr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6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8" y="1124745"/>
            <a:ext cx="5616575" cy="5291932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12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  <p:sp>
        <p:nvSpPr>
          <p:cNvPr id="7" name="Content Placeholder 2" hidden="0"/>
          <p:cNvSpPr>
            <a:spLocks noGrp="1"/>
          </p:cNvSpPr>
          <p:nvPr isPhoto="0" userDrawn="0">
            <p:ph idx="14" hasCustomPrompt="0"/>
          </p:nvPr>
        </p:nvSpPr>
        <p:spPr bwMode="auto">
          <a:xfrm>
            <a:off x="6167439" y="1124745"/>
            <a:ext cx="5616574" cy="5291932"/>
          </a:xfrm>
          <a:prstGeom prst="rect">
            <a:avLst/>
          </a:prstGeom>
        </p:spPr>
        <p:txBody>
          <a:bodyPr anchor="ctr"/>
          <a:lstStyle>
            <a:lvl1pPr algn="l">
              <a:spcAft>
                <a:spcPts val="1200"/>
              </a:spcAft>
              <a:defRPr/>
            </a:lvl1pPr>
          </a:lstStyle>
          <a:p>
            <a:pPr lvl="0">
              <a:defRPr/>
            </a:pPr>
            <a:r>
              <a:rPr lang="it-IT"/>
              <a:t>Fare clic per modificare gli stili del testo dello schema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emf"/><Relationship Id="rId1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314077"/>
            <a:ext cx="9968602" cy="45109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14" name="Textfeld 13" hidden="0"/>
          <p:cNvSpPr txBox="1"/>
          <p:nvPr isPhoto="0" userDrawn="0"/>
        </p:nvSpPr>
        <p:spPr bwMode="auto"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defRPr/>
            </a:pPr>
            <a:r>
              <a:rPr lang="en-US" sz="1000" b="1"/>
              <a:t>Page </a:t>
            </a:r>
            <a:fld id="{0427E4B2-AC28-443E-BE04-5CD55098A90B}" type="slidenum">
              <a:rPr lang="en-US" sz="1000" b="1"/>
              <a:t>5</a:t>
            </a:fld>
            <a:endParaRPr lang="en-US" sz="1000" b="1"/>
          </a:p>
        </p:txBody>
      </p:sp>
      <p:pic>
        <p:nvPicPr>
          <p:cNvPr id="10" name="Grafik 9" hidden="0"/>
          <p:cNvPicPr>
            <a:picLocks noChangeAspect="1"/>
          </p:cNvPicPr>
          <p:nvPr isPhoto="0" userDrawn="0"/>
        </p:nvPicPr>
        <p:blipFill>
          <a:blip r:embed="rId12"/>
          <a:stretch/>
        </p:blipFill>
        <p:spPr bwMode="auto">
          <a:xfrm>
            <a:off x="403112" y="6614019"/>
            <a:ext cx="325552" cy="100639"/>
          </a:xfrm>
          <a:prstGeom prst="rect">
            <a:avLst/>
          </a:prstGeom>
        </p:spPr>
      </p:pic>
      <p:pic>
        <p:nvPicPr>
          <p:cNvPr id="15" name="Picture 14" hidden="0"/>
          <p:cNvPicPr>
            <a:picLocks noChangeAspect="1"/>
          </p:cNvPicPr>
          <p:nvPr isPhoto="0" userDrawn="0"/>
        </p:nvPicPr>
        <p:blipFill>
          <a:blip r:embed="rId13"/>
          <a:stretch/>
        </p:blipFill>
        <p:spPr bwMode="auto">
          <a:xfrm>
            <a:off x="10370247" y="305044"/>
            <a:ext cx="1414385" cy="819700"/>
          </a:xfrm>
          <a:prstGeom prst="rect">
            <a:avLst/>
          </a:prstGeom>
        </p:spPr>
      </p:pic>
      <p:cxnSp>
        <p:nvCxnSpPr>
          <p:cNvPr id="8" name="Straight Connector 7" hidden="0"/>
          <p:cNvCxnSpPr>
            <a:cxnSpLocks/>
          </p:cNvCxnSpPr>
          <p:nvPr isPhoto="0" userDrawn="1"/>
        </p:nvCxnSpPr>
        <p:spPr bwMode="auto">
          <a:xfrm>
            <a:off x="0" y="765175"/>
            <a:ext cx="10560496" cy="0"/>
          </a:xfrm>
          <a:prstGeom prst="line">
            <a:avLst/>
          </a:prstGeom>
          <a:ln w="38100">
            <a:gradFill>
              <a:gsLst>
                <a:gs pos="0">
                  <a:schemeClr val="bg1"/>
                </a:gs>
                <a:gs pos="5000">
                  <a:schemeClr val="accent1"/>
                </a:gs>
                <a:gs pos="95000">
                  <a:schemeClr val="accent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hidden="0"/>
          <p:cNvCxnSpPr>
            <a:cxnSpLocks/>
          </p:cNvCxnSpPr>
          <p:nvPr isPhoto="0" userDrawn="1"/>
        </p:nvCxnSpPr>
        <p:spPr bwMode="auto">
          <a:xfrm>
            <a:off x="0" y="6453188"/>
            <a:ext cx="12192000" cy="0"/>
          </a:xfrm>
          <a:prstGeom prst="line">
            <a:avLst/>
          </a:prstGeom>
          <a:ln w="38100">
            <a:gradFill>
              <a:gsLst>
                <a:gs pos="0">
                  <a:schemeClr val="bg1"/>
                </a:gs>
                <a:gs pos="5000">
                  <a:schemeClr val="accent1"/>
                </a:gs>
                <a:gs pos="95000">
                  <a:schemeClr val="accent1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1" hdr="0" sldNum="0"/>
  <p:txStyles>
    <p:titleStyle>
      <a:lvl1pPr algn="l" defTabSz="914400">
        <a:lnSpc>
          <a:spcPct val="90000"/>
        </a:lnSpc>
        <a:spcBef>
          <a:spcPts val="0"/>
        </a:spcBef>
        <a:buNone/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4572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>
        <a:lnSpc>
          <a:spcPct val="100000"/>
        </a:lnSpc>
        <a:spcBef>
          <a:spcPts val="0"/>
        </a:spcBef>
        <a:spcAft>
          <a:spcPts val="800"/>
        </a:spcAft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9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6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emf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png"/><Relationship Id="rId6" Type="http://schemas.openxmlformats.org/officeDocument/2006/relationships/image" Target="../media/image32.jpg"/><Relationship Id="rId7" Type="http://schemas.openxmlformats.org/officeDocument/2006/relationships/image" Target="../media/image33.emf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0" Type="http://schemas.openxmlformats.org/officeDocument/2006/relationships/image" Target="../media/image36.jpg"/><Relationship Id="rId11" Type="http://schemas.openxmlformats.org/officeDocument/2006/relationships/image" Target="../media/image3.emf"/><Relationship Id="rId12" Type="http://schemas.openxmlformats.org/officeDocument/2006/relationships/image" Target="../media/image37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Run-length encoding</a:t>
            </a:r>
            <a:br>
              <a:rPr lang="en-GB"/>
            </a:br>
            <a:r>
              <a:rPr lang="en-GB"/>
              <a:t>for mostly black images</a:t>
            </a:r>
            <a:endParaRPr/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407987" y="3157923"/>
            <a:ext cx="11376025" cy="1855254"/>
          </a:xfrm>
        </p:spPr>
        <p:txBody>
          <a:bodyPr/>
          <a:lstStyle/>
          <a:p>
            <a:pPr>
              <a:lnSpc>
                <a:spcPct val="113999"/>
              </a:lnSpc>
              <a:defRPr/>
            </a:pPr>
            <a:r>
              <a:rPr lang="sv-SE" sz="2000"/>
              <a:t>Erik Månsson</a:t>
            </a:r>
            <a:endParaRPr/>
          </a:p>
          <a:p>
            <a:pPr>
              <a:lnSpc>
                <a:spcPct val="113999"/>
              </a:lnSpc>
              <a:defRPr/>
            </a:pPr>
            <a:r>
              <a:rPr lang="sv-SE" sz="2000"/>
              <a:t>CFEL-ATTO group</a:t>
            </a:r>
            <a:br>
              <a:rPr lang="sv-SE" sz="2000"/>
            </a:br>
            <a:r>
              <a:rPr lang="sv-SE" sz="2000"/>
              <a:t>DESY, Hamburg, Germany</a:t>
            </a:r>
            <a:endParaRPr lang="en-GB" sz="2000"/>
          </a:p>
        </p:txBody>
      </p:sp>
      <p:pic>
        <p:nvPicPr>
          <p:cNvPr id="4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113177" y="2454034"/>
            <a:ext cx="3591335" cy="3063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manssone\Documents\articles\covariance\method\Slater2014,Vallace Fig3 edited, one row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078371" y="4397670"/>
            <a:ext cx="3851377" cy="1067513"/>
          </a:xfrm>
          <a:prstGeom prst="rect">
            <a:avLst/>
          </a:prstGeom>
          <a:noFill/>
        </p:spPr>
      </p:pic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Literature examples</a:t>
            </a:r>
            <a:endParaRPr lang="en-GB"/>
          </a:p>
        </p:txBody>
      </p:sp>
      <p:sp>
        <p:nvSpPr>
          <p:cNvPr id="4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pic>
        <p:nvPicPr>
          <p:cNvPr id="1027" name="Picture 3" descr="C:\Users\manssone\Documents\articles\covariance\method\Kornilov2013 Fig4e partial cov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073414" y="1276169"/>
            <a:ext cx="3433543" cy="2110930"/>
          </a:xfrm>
          <a:prstGeom prst="rect">
            <a:avLst/>
          </a:prstGeom>
          <a:noFill/>
        </p:spPr>
      </p:pic>
      <p:sp>
        <p:nvSpPr>
          <p:cNvPr id="6" name="TextBox 5" hidden="0"/>
          <p:cNvSpPr txBox="1"/>
          <p:nvPr isPhoto="0" userDrawn="0"/>
        </p:nvSpPr>
        <p:spPr bwMode="auto">
          <a:xfrm>
            <a:off x="983432" y="3326126"/>
            <a:ext cx="423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Kornilov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1200" i="1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J. Phys. B </a:t>
            </a:r>
            <a:r>
              <a:rPr lang="en-GB" sz="1200" b="1">
                <a:solidFill>
                  <a:schemeClr val="bg1">
                    <a:lumMod val="65000"/>
                  </a:schemeClr>
                </a:solidFill>
              </a:rPr>
              <a:t>46, 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164028 (2013)</a:t>
            </a:r>
            <a:endParaRPr/>
          </a:p>
        </p:txBody>
      </p:sp>
      <p:sp>
        <p:nvSpPr>
          <p:cNvPr id="12" name="TextBox 11" hidden="0"/>
          <p:cNvSpPr txBox="1"/>
          <p:nvPr isPhoto="0" userDrawn="0"/>
        </p:nvSpPr>
        <p:spPr bwMode="auto">
          <a:xfrm>
            <a:off x="983432" y="5805265"/>
            <a:ext cx="4238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Slater </a:t>
            </a:r>
            <a:r>
              <a:rPr lang="en-GB" sz="1200" i="1">
                <a:solidFill>
                  <a:schemeClr val="bg1">
                    <a:lumMod val="65000"/>
                  </a:schemeClr>
                </a:solidFill>
              </a:rPr>
              <a:t>et al., 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Phys. Rev. A </a:t>
            </a:r>
            <a:r>
              <a:rPr lang="en-GB" sz="1200" b="1">
                <a:solidFill>
                  <a:schemeClr val="bg1">
                    <a:lumMod val="65000"/>
                  </a:schemeClr>
                </a:solidFill>
              </a:rPr>
              <a:t>89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, 011401 (2014)</a:t>
            </a:r>
            <a:endParaRPr/>
          </a:p>
        </p:txBody>
      </p:sp>
      <p:sp>
        <p:nvSpPr>
          <p:cNvPr id="8" name="TextBox 7" hidden="0"/>
          <p:cNvSpPr txBox="1"/>
          <p:nvPr isPhoto="0" userDrawn="0"/>
        </p:nvSpPr>
        <p:spPr bwMode="auto">
          <a:xfrm>
            <a:off x="1078370" y="908720"/>
            <a:ext cx="342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/>
              <a:t>Which ions come together?</a:t>
            </a:r>
            <a:endParaRPr lang="en-GB" sz="1600"/>
          </a:p>
        </p:txBody>
      </p:sp>
      <p:grpSp>
        <p:nvGrpSpPr>
          <p:cNvPr id="20" name="Group 19" hidden="0"/>
          <p:cNvGrpSpPr/>
          <p:nvPr isPhoto="0" userDrawn="0"/>
        </p:nvGrpSpPr>
        <p:grpSpPr bwMode="auto">
          <a:xfrm>
            <a:off x="6023992" y="3954542"/>
            <a:ext cx="3960440" cy="2138084"/>
            <a:chOff x="4860033" y="1044114"/>
            <a:chExt cx="3960440" cy="2138084"/>
          </a:xfrm>
        </p:grpSpPr>
        <p:pic>
          <p:nvPicPr>
            <p:cNvPr id="1030" name="Picture 6" hidden="0"/>
            <p:cNvPicPr>
              <a:picLocks noChangeAspect="1" noChangeArrowheads="1"/>
            </p:cNvPicPr>
            <p:nvPr isPhoto="0" userDrawn="0"/>
          </p:nvPicPr>
          <p:blipFill>
            <a:blip r:embed="rId4"/>
            <a:srcRect l="27232" t="0" r="23093" b="29833"/>
            <a:stretch/>
          </p:blipFill>
          <p:spPr bwMode="auto">
            <a:xfrm>
              <a:off x="5652120" y="1268760"/>
              <a:ext cx="2235344" cy="1617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TextBox 24" hidden="0"/>
            <p:cNvSpPr txBox="1"/>
            <p:nvPr isPhoto="0" userDrawn="0"/>
          </p:nvSpPr>
          <p:spPr bwMode="auto">
            <a:xfrm>
              <a:off x="4860033" y="2905199"/>
              <a:ext cx="3960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>
                  <a:solidFill>
                    <a:schemeClr val="bg1">
                      <a:lumMod val="65000"/>
                    </a:schemeClr>
                  </a:solidFill>
                </a:rPr>
                <a:t>M</a:t>
              </a:r>
              <a:r>
                <a:rPr lang="sv-SE" sz="1200">
                  <a:solidFill>
                    <a:schemeClr val="bg1">
                      <a:lumMod val="65000"/>
                    </a:schemeClr>
                  </a:solidFill>
                </a:rPr>
                <a:t>ånsson </a:t>
              </a:r>
              <a:r>
                <a:rPr lang="de-DE" sz="1200" i="1">
                  <a:solidFill>
                    <a:schemeClr val="bg1">
                      <a:lumMod val="65000"/>
                    </a:schemeClr>
                  </a:solidFill>
                </a:rPr>
                <a:t>et al., </a:t>
              </a:r>
              <a:r>
                <a:rPr lang="en-GB" sz="1200">
                  <a:solidFill>
                    <a:schemeClr val="bg1">
                      <a:lumMod val="65000"/>
                    </a:schemeClr>
                  </a:solidFill>
                </a:rPr>
                <a:t>Rev. Sci. </a:t>
              </a:r>
              <a:r>
                <a:rPr lang="en-GB" sz="1200">
                  <a:solidFill>
                    <a:schemeClr val="bg1">
                      <a:lumMod val="65000"/>
                    </a:schemeClr>
                  </a:solidFill>
                </a:rPr>
                <a:t>Instrum</a:t>
              </a:r>
              <a:r>
                <a:rPr lang="en-GB" sz="1200">
                  <a:solidFill>
                    <a:schemeClr val="bg1">
                      <a:lumMod val="65000"/>
                    </a:schemeClr>
                  </a:solidFill>
                </a:rPr>
                <a:t>. </a:t>
              </a:r>
              <a:r>
                <a:rPr lang="en-GB" sz="1200" b="1">
                  <a:solidFill>
                    <a:schemeClr val="bg1">
                      <a:lumMod val="65000"/>
                    </a:schemeClr>
                  </a:solidFill>
                </a:rPr>
                <a:t>85</a:t>
              </a:r>
              <a:r>
                <a:rPr lang="en-GB" sz="1200">
                  <a:solidFill>
                    <a:schemeClr val="bg1">
                      <a:lumMod val="65000"/>
                    </a:schemeClr>
                  </a:solidFill>
                </a:rPr>
                <a:t>, 123304 (2014)</a:t>
              </a:r>
              <a:endParaRPr/>
            </a:p>
          </p:txBody>
        </p:sp>
        <p:sp>
          <p:nvSpPr>
            <p:cNvPr id="26" name="TextBox 25" hidden="0"/>
            <p:cNvSpPr txBox="1"/>
            <p:nvPr isPhoto="0" userDrawn="0"/>
          </p:nvSpPr>
          <p:spPr bwMode="auto">
            <a:xfrm>
              <a:off x="4895588" y="1044114"/>
              <a:ext cx="3852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/>
                <a:t>Photoelectron spectra for mixture of ions</a:t>
              </a:r>
              <a:endParaRPr lang="en-GB" sz="1600"/>
            </a:p>
          </p:txBody>
        </p:sp>
      </p:grpSp>
      <p:sp>
        <p:nvSpPr>
          <p:cNvPr id="27" name="TextBox 26" hidden="0"/>
          <p:cNvSpPr txBox="1"/>
          <p:nvPr isPhoto="0" userDrawn="0"/>
        </p:nvSpPr>
        <p:spPr bwMode="auto">
          <a:xfrm>
            <a:off x="1078370" y="3954542"/>
            <a:ext cx="3428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/>
              <a:t>Relative angle between fragments</a:t>
            </a:r>
            <a:endParaRPr lang="en-GB" sz="1600"/>
          </a:p>
        </p:txBody>
      </p:sp>
      <p:grpSp>
        <p:nvGrpSpPr>
          <p:cNvPr id="21" name="Group 20" hidden="0"/>
          <p:cNvGrpSpPr/>
          <p:nvPr isPhoto="0" userDrawn="0"/>
        </p:nvGrpSpPr>
        <p:grpSpPr bwMode="auto">
          <a:xfrm>
            <a:off x="6023992" y="908720"/>
            <a:ext cx="3888432" cy="2694404"/>
            <a:chOff x="4860033" y="950620"/>
            <a:chExt cx="3888432" cy="2694404"/>
          </a:xfrm>
        </p:grpSpPr>
        <p:pic>
          <p:nvPicPr>
            <p:cNvPr id="1026" name="Picture 2" descr="C:\Users\manssone\Documents\articles\covariance\2019-09 new found\Forbes2017b Fig3 as conceptual illustration of TOF-resolved VMI.png" hidden="0"/>
            <p:cNvPicPr>
              <a:picLocks noChangeAspect="1" noChangeArrowheads="1"/>
            </p:cNvPicPr>
            <p:nvPr isPhoto="0" userDrawn="0"/>
          </p:nvPicPr>
          <p:blipFill>
            <a:blip r:embed="rId5"/>
            <a:stretch/>
          </p:blipFill>
          <p:spPr bwMode="auto">
            <a:xfrm>
              <a:off x="5891024" y="1240138"/>
              <a:ext cx="1996439" cy="2141187"/>
            </a:xfrm>
            <a:prstGeom prst="rect">
              <a:avLst/>
            </a:prstGeom>
            <a:noFill/>
          </p:spPr>
        </p:pic>
        <p:sp>
          <p:nvSpPr>
            <p:cNvPr id="11" name="TextBox 10" hidden="0"/>
            <p:cNvSpPr txBox="1"/>
            <p:nvPr isPhoto="0" userDrawn="0"/>
          </p:nvSpPr>
          <p:spPr bwMode="auto">
            <a:xfrm>
              <a:off x="4860033" y="3368025"/>
              <a:ext cx="38884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200">
                  <a:solidFill>
                    <a:schemeClr val="bg1">
                      <a:lumMod val="65000"/>
                    </a:schemeClr>
                  </a:solidFill>
                </a:rPr>
                <a:t>Forbes </a:t>
              </a:r>
              <a:r>
                <a:rPr lang="de-DE" sz="1200" i="1">
                  <a:solidFill>
                    <a:schemeClr val="bg1">
                      <a:lumMod val="65000"/>
                    </a:schemeClr>
                  </a:solidFill>
                </a:rPr>
                <a:t>et al., </a:t>
              </a:r>
              <a:r>
                <a:rPr lang="de-DE" sz="1200">
                  <a:solidFill>
                    <a:schemeClr val="bg1">
                      <a:lumMod val="65000"/>
                    </a:schemeClr>
                  </a:solidFill>
                </a:rPr>
                <a:t>J. Chem. Phys. </a:t>
              </a:r>
              <a:r>
                <a:rPr lang="de-DE" sz="1200" b="1">
                  <a:solidFill>
                    <a:schemeClr val="bg1">
                      <a:lumMod val="65000"/>
                    </a:schemeClr>
                  </a:solidFill>
                </a:rPr>
                <a:t>147</a:t>
              </a:r>
              <a:r>
                <a:rPr lang="de-DE" sz="1200">
                  <a:solidFill>
                    <a:schemeClr val="bg1">
                      <a:lumMod val="65000"/>
                    </a:schemeClr>
                  </a:solidFill>
                </a:rPr>
                <a:t>, 013911 (2017)</a:t>
              </a:r>
              <a:endParaRPr/>
            </a:p>
          </p:txBody>
        </p:sp>
        <p:sp>
          <p:nvSpPr>
            <p:cNvPr id="35" name="TextBox 34" hidden="0"/>
            <p:cNvSpPr txBox="1"/>
            <p:nvPr isPhoto="0" userDrawn="0"/>
          </p:nvSpPr>
          <p:spPr bwMode="auto">
            <a:xfrm>
              <a:off x="4895588" y="950620"/>
              <a:ext cx="3852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1600"/>
                <a:t>VMI and TOF?</a:t>
              </a:r>
              <a:endParaRPr lang="en-GB" sz="16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8" name="Title 7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1916832"/>
            <a:ext cx="9968602" cy="451098"/>
          </a:xfrm>
        </p:spPr>
        <p:txBody>
          <a:bodyPr/>
          <a:lstStyle/>
          <a:p>
            <a:pPr>
              <a:defRPr/>
            </a:pPr>
            <a:r>
              <a:rPr lang="en-GB" sz="4400"/>
              <a:t>More about the data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Our set-up and max data rates</a:t>
            </a:r>
            <a:endParaRPr/>
          </a:p>
        </p:txBody>
      </p:sp>
      <p:sp>
        <p:nvSpPr>
          <p:cNvPr id="5" name="Sottotitolo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Segnaposto contenuto 6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1">
            <a:off x="1558876" y="908720"/>
            <a:ext cx="8425556" cy="3259888"/>
          </a:xfrm>
          <a:prstGeom prst="rect">
            <a:avLst/>
          </a:prstGeom>
        </p:spPr>
      </p:pic>
      <p:cxnSp>
        <p:nvCxnSpPr>
          <p:cNvPr id="27" name="Connettore 2 26" hidden="0"/>
          <p:cNvCxnSpPr>
            <a:cxnSpLocks/>
          </p:cNvCxnSpPr>
          <p:nvPr isPhoto="0" userDrawn="0"/>
        </p:nvCxnSpPr>
        <p:spPr bwMode="auto">
          <a:xfrm flipV="1">
            <a:off x="6672064" y="3576138"/>
            <a:ext cx="321600" cy="1021474"/>
          </a:xfrm>
          <a:prstGeom prst="straightConnector1">
            <a:avLst/>
          </a:prstGeom>
          <a:ln w="28575" cap="flat" cmpd="sng" algn="ctr">
            <a:solidFill>
              <a:srgbClr val="8B6E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8" name="CasellaDiTesto 27" hidden="0"/>
          <p:cNvSpPr txBox="1"/>
          <p:nvPr isPhoto="0" userDrawn="0"/>
        </p:nvSpPr>
        <p:spPr bwMode="auto">
          <a:xfrm flipH="1">
            <a:off x="6862313" y="407729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8B6EC9"/>
                </a:solidFill>
              </a:rPr>
              <a:t>Laser</a:t>
            </a:r>
            <a:endParaRPr/>
          </a:p>
        </p:txBody>
      </p:sp>
      <p:cxnSp>
        <p:nvCxnSpPr>
          <p:cNvPr id="32" name="Connettore 2 31" hidden="0"/>
          <p:cNvCxnSpPr>
            <a:cxnSpLocks/>
          </p:cNvCxnSpPr>
          <p:nvPr isPhoto="0" userDrawn="0"/>
        </p:nvCxnSpPr>
        <p:spPr bwMode="auto">
          <a:xfrm>
            <a:off x="7104112" y="1918566"/>
            <a:ext cx="0" cy="50786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 hidden="0"/>
          <p:cNvSpPr txBox="1"/>
          <p:nvPr isPhoto="0" userDrawn="0"/>
        </p:nvSpPr>
        <p:spPr bwMode="auto">
          <a:xfrm flipH="1">
            <a:off x="6369256" y="1562954"/>
            <a:ext cx="187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Sample (</a:t>
            </a:r>
            <a:r>
              <a:rPr lang="en-US" sz="1600" b="1"/>
              <a:t>vapour</a:t>
            </a:r>
            <a:r>
              <a:rPr lang="en-US" sz="1600" b="1"/>
              <a:t>)</a:t>
            </a:r>
            <a:endParaRPr/>
          </a:p>
        </p:txBody>
      </p:sp>
      <p:grpSp>
        <p:nvGrpSpPr>
          <p:cNvPr id="34" name="Gruppo 33" hidden="0"/>
          <p:cNvGrpSpPr/>
          <p:nvPr isPhoto="0" userDrawn="0"/>
        </p:nvGrpSpPr>
        <p:grpSpPr bwMode="auto">
          <a:xfrm>
            <a:off x="9616436" y="2932257"/>
            <a:ext cx="2014905" cy="2462400"/>
            <a:chOff x="8970160" y="950864"/>
            <a:chExt cx="2014905" cy="2462400"/>
          </a:xfrm>
        </p:grpSpPr>
        <p:pic>
          <p:nvPicPr>
            <p:cNvPr id="35" name="Immagine 10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9319607" y="1790534"/>
              <a:ext cx="1298786" cy="123604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6" name="CasellaDiTesto 11" hidden="0"/>
            <p:cNvSpPr txBox="1"/>
            <p:nvPr isPhoto="0" userDrawn="0"/>
          </p:nvSpPr>
          <p:spPr bwMode="auto">
            <a:xfrm>
              <a:off x="9400886" y="950864"/>
              <a:ext cx="1584179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  <a:t>Electron</a:t>
              </a:r>
              <a:endParaRPr/>
            </a:p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600">
                  <a:solidFill>
                    <a:srgbClr val="000000"/>
                  </a:solidFill>
                  <a:latin typeface="Arial"/>
                </a:rPr>
                <a:t>2D </a:t>
              </a:r>
              <a: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  <a:t>velocity</a:t>
              </a:r>
              <a:b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</a:br>
              <a: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  <a:t>map image</a:t>
              </a:r>
              <a:endParaRPr/>
            </a:p>
          </p:txBody>
        </p:sp>
        <p:sp>
          <p:nvSpPr>
            <p:cNvPr id="37" name="CasellaDiTesto 44" hidden="0"/>
            <p:cNvSpPr txBox="1"/>
            <p:nvPr isPhoto="0" userDrawn="0"/>
          </p:nvSpPr>
          <p:spPr bwMode="auto">
            <a:xfrm>
              <a:off x="8970160" y="2180626"/>
              <a:ext cx="377026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800" b="0" i="1" u="none" strike="noStrike" cap="none" spc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n-US" sz="1800" b="0" i="0" u="none" strike="noStrike" cap="none" spc="0" baseline="-25000">
                  <a:solidFill>
                    <a:srgbClr val="000000"/>
                  </a:solidFill>
                  <a:latin typeface="Arial"/>
                </a:rPr>
                <a:t>y</a:t>
              </a:r>
              <a:endParaRPr lang="en-US" sz="1800" b="0" i="0" u="none" strike="noStrike" cap="none" spc="0" baseline="-25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CasellaDiTesto 45" hidden="0"/>
            <p:cNvSpPr txBox="1"/>
            <p:nvPr isPhoto="0" userDrawn="0"/>
          </p:nvSpPr>
          <p:spPr bwMode="auto">
            <a:xfrm>
              <a:off x="9814864" y="3043929"/>
              <a:ext cx="54006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800" b="0" i="1" u="none" strike="noStrike" cap="none" spc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n-US" sz="1800" b="0" i="0" u="none" strike="noStrike" cap="none" spc="0" baseline="-25000">
                  <a:solidFill>
                    <a:srgbClr val="000000"/>
                  </a:solidFill>
                  <a:latin typeface="Arial"/>
                </a:rPr>
                <a:t>x</a:t>
              </a:r>
              <a:endParaRPr lang="en-US" sz="1800" b="0" i="0" u="none" strike="noStrike" cap="none" spc="0" baseline="-25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4" name="CasellaDiTesto 53" hidden="0"/>
          <p:cNvSpPr txBox="1"/>
          <p:nvPr isPhoto="0" userDrawn="0"/>
        </p:nvSpPr>
        <p:spPr bwMode="auto">
          <a:xfrm>
            <a:off x="7843339" y="3018461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B050"/>
                </a:solidFill>
              </a:rPr>
              <a:t>e</a:t>
            </a:r>
            <a:r>
              <a:rPr lang="en-US" sz="2000" baseline="30000">
                <a:solidFill>
                  <a:srgbClr val="00B050"/>
                </a:solidFill>
              </a:rPr>
              <a:t>-</a:t>
            </a:r>
            <a:endParaRPr/>
          </a:p>
        </p:txBody>
      </p:sp>
      <p:cxnSp>
        <p:nvCxnSpPr>
          <p:cNvPr id="56" name="Connettore 2 55" hidden="0"/>
          <p:cNvCxnSpPr>
            <a:cxnSpLocks/>
          </p:cNvCxnSpPr>
          <p:nvPr isPhoto="0" userDrawn="0"/>
        </p:nvCxnSpPr>
        <p:spPr bwMode="auto">
          <a:xfrm>
            <a:off x="8241885" y="3218516"/>
            <a:ext cx="446403" cy="0"/>
          </a:xfrm>
          <a:prstGeom prst="straightConnector1">
            <a:avLst/>
          </a:prstGeom>
          <a:ln w="28575">
            <a:solidFill>
              <a:srgbClr val="2CA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 hidden="0"/>
          <p:cNvCxnSpPr>
            <a:cxnSpLocks/>
          </p:cNvCxnSpPr>
          <p:nvPr isPhoto="0" userDrawn="0"/>
        </p:nvCxnSpPr>
        <p:spPr bwMode="auto">
          <a:xfrm>
            <a:off x="8241885" y="3290524"/>
            <a:ext cx="374395" cy="216024"/>
          </a:xfrm>
          <a:prstGeom prst="straightConnector1">
            <a:avLst/>
          </a:prstGeom>
          <a:ln w="28575">
            <a:solidFill>
              <a:srgbClr val="2CA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 hidden="0"/>
          <p:cNvSpPr txBox="1"/>
          <p:nvPr isPhoto="0" userDrawn="0"/>
        </p:nvSpPr>
        <p:spPr bwMode="auto">
          <a:xfrm>
            <a:off x="5550860" y="250194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B0F0"/>
                </a:solidFill>
              </a:rPr>
              <a:t>i</a:t>
            </a:r>
            <a:r>
              <a:rPr lang="en-US" sz="2000" baseline="30000">
                <a:solidFill>
                  <a:srgbClr val="00B0F0"/>
                </a:solidFill>
              </a:rPr>
              <a:t>+</a:t>
            </a:r>
            <a:endParaRPr/>
          </a:p>
        </p:txBody>
      </p:sp>
      <p:cxnSp>
        <p:nvCxnSpPr>
          <p:cNvPr id="62" name="Connettore 2 61" hidden="0"/>
          <p:cNvCxnSpPr>
            <a:cxnSpLocks/>
          </p:cNvCxnSpPr>
          <p:nvPr isPhoto="0" userDrawn="0"/>
        </p:nvCxnSpPr>
        <p:spPr bwMode="auto">
          <a:xfrm flipH="1" flipV="1">
            <a:off x="5044168" y="2538664"/>
            <a:ext cx="475769" cy="10378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sellaDiTesto 76" hidden="0"/>
          <p:cNvSpPr txBox="1"/>
          <p:nvPr isPhoto="0" userDrawn="0"/>
        </p:nvSpPr>
        <p:spPr bwMode="auto">
          <a:xfrm>
            <a:off x="407367" y="4590127"/>
            <a:ext cx="1072919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/>
              <a:t>1 kHz repetition rate is set by the laser.</a:t>
            </a:r>
            <a:endParaRPr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/>
              <a:t>Can ionize many molecules within one shot: need covariance analysis.</a:t>
            </a:r>
            <a:endParaRPr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/>
              <a:t>Mass spectra (some 10</a:t>
            </a:r>
            <a:r>
              <a:rPr lang="en-US" baseline="30000"/>
              <a:t>4</a:t>
            </a:r>
            <a:r>
              <a:rPr lang="en-US"/>
              <a:t> samples of 14-bit ADC as int16, e.g. 25 MB/s) – not so much</a:t>
            </a:r>
            <a:endParaRPr/>
          </a:p>
          <a:p>
            <a:pPr marL="285750" indent="-285750">
              <a:spcAft>
                <a:spcPts val="600"/>
              </a:spcAft>
              <a:buFont typeface="Arial"/>
              <a:buChar char="•"/>
              <a:defRPr/>
            </a:pPr>
            <a:r>
              <a:rPr lang="en-US"/>
              <a:t>Images of the electron VMI screen (max 1024x1024 12-bit pixels as uint16, i.e. 2.1 GB/s) – much!</a:t>
            </a:r>
            <a:endParaRPr/>
          </a:p>
        </p:txBody>
      </p:sp>
      <p:cxnSp>
        <p:nvCxnSpPr>
          <p:cNvPr id="82" name="Connettore curvo 81" hidden="0"/>
          <p:cNvCxnSpPr>
            <a:cxnSpLocks/>
          </p:cNvCxnSpPr>
          <p:nvPr isPhoto="0" userDrawn="0"/>
        </p:nvCxnSpPr>
        <p:spPr bwMode="auto">
          <a:xfrm rot="12239999" flipH="1" flipV="1">
            <a:off x="3581839" y="2342439"/>
            <a:ext cx="533853" cy="325622"/>
          </a:xfrm>
          <a:prstGeom prst="curvedConnector3">
            <a:avLst>
              <a:gd name="adj1" fmla="val -66876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 hidden="0"/>
          <p:cNvSpPr txBox="1"/>
          <p:nvPr isPhoto="0" userDrawn="0"/>
        </p:nvSpPr>
        <p:spPr bwMode="auto">
          <a:xfrm>
            <a:off x="7190331" y="6079557"/>
            <a:ext cx="45943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E. 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Månsson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, </a:t>
            </a:r>
            <a:r>
              <a:rPr lang="en-US" sz="1200" i="1">
                <a:solidFill>
                  <a:schemeClr val="tx2"/>
                </a:solidFill>
                <a:latin typeface="Arial"/>
                <a:ea typeface="Times New Roman"/>
              </a:rPr>
              <a:t>et al.  EPJ Web of Conferences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Arial"/>
                <a:ea typeface="Times New Roman"/>
              </a:rPr>
              <a:t>205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 (2018) 03007</a:t>
            </a:r>
            <a:endParaRPr lang="en-US" sz="1200">
              <a:solidFill>
                <a:schemeClr val="tx2"/>
              </a:solidFill>
              <a:latin typeface="Arial"/>
            </a:endParaRPr>
          </a:p>
        </p:txBody>
      </p:sp>
      <p:sp>
        <p:nvSpPr>
          <p:cNvPr id="4" name="Segnaposto piè di pagina 3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pic>
        <p:nvPicPr>
          <p:cNvPr id="31" name="Picture 30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83367" y="3207083"/>
            <a:ext cx="2016401" cy="1263894"/>
          </a:xfrm>
          <a:prstGeom prst="rect">
            <a:avLst/>
          </a:prstGeom>
        </p:spPr>
      </p:pic>
      <p:sp>
        <p:nvSpPr>
          <p:cNvPr id="90" name="CasellaDiTesto 89" hidden="0"/>
          <p:cNvSpPr txBox="1"/>
          <p:nvPr isPhoto="0" userDrawn="0"/>
        </p:nvSpPr>
        <p:spPr bwMode="auto">
          <a:xfrm>
            <a:off x="2875968" y="3464435"/>
            <a:ext cx="223046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Ion</a:t>
            </a: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 time-of-</a:t>
            </a: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flight</a:t>
            </a:r>
            <a:b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</a:b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mass spectrum</a:t>
            </a:r>
            <a:endParaRPr lang="en-US" sz="1600" b="0" i="0" u="none" strike="noStrike" cap="non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The image data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US"/>
              <a:t>The rest of this talk only concerns the images, as they dominate the raw data rate.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Optronis</a:t>
            </a:r>
            <a:r>
              <a:rPr lang="en-GB"/>
              <a:t> CP70-1-M-1000 CMOS-camera capable of 1280x1024 px at 1.05 kHz.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Due to square detector, the relevant max size is 1024x1024.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/>
              <a:t>4 </a:t>
            </a:r>
            <a:r>
              <a:rPr lang="en-US"/>
              <a:t>CoaXPress</a:t>
            </a:r>
            <a:r>
              <a:rPr lang="en-US"/>
              <a:t> cables to </a:t>
            </a:r>
            <a:r>
              <a:rPr lang="en-US"/>
              <a:t>Euresys</a:t>
            </a:r>
            <a:r>
              <a:rPr lang="en-US"/>
              <a:t> </a:t>
            </a:r>
            <a:r>
              <a:rPr lang="en-US"/>
              <a:t>Coaxlink</a:t>
            </a:r>
            <a:r>
              <a:rPr lang="en-US"/>
              <a:t> Quad CXP-12 frame grabber on PCIe.</a:t>
            </a:r>
            <a:endParaRPr/>
          </a:p>
          <a:p>
            <a:pPr lvl="1">
              <a:defRPr/>
            </a:pPr>
            <a:r>
              <a:rPr lang="en-US"/>
              <a:t>Harvesters Python library can handle </a:t>
            </a:r>
            <a:r>
              <a:rPr lang="en-US"/>
              <a:t>GenICam</a:t>
            </a:r>
            <a:r>
              <a:rPr lang="en-US"/>
              <a:t> communication and read-out.</a:t>
            </a:r>
            <a:endParaRPr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/>
              <a:t>Sending 1024x1024 16-bit integers to HDF5 (2.1 GB/s) is too slow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/>
              <a:t>260 Hz in my benchmark on our computer (</a:t>
            </a:r>
            <a:r>
              <a:rPr lang="en-GB"/>
              <a:t>Intel Xeon E5-1620 v4 3.5 GHz from 2018) with SATA III SSD (or HDD).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If uncompressed, likely limited by the storage device.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If compressed with standard HDF5-filters packaged with </a:t>
            </a:r>
            <a:r>
              <a:rPr lang="en-GB"/>
              <a:t>pytables</a:t>
            </a:r>
            <a:r>
              <a:rPr lang="en-GB"/>
              <a:t> (LZO chosen), likely limited by memory or CPU. </a:t>
            </a:r>
            <a:endParaRPr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/>
              <a:t>We typically acquire at least 10 minutes per file: 1.3 TB of raw image data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To keep attosecond interferometer stability of experiment we don’t want long pauses between acquisitions,</a:t>
            </a:r>
            <a:br>
              <a:rPr lang="en-GB"/>
            </a:br>
            <a:r>
              <a:rPr lang="en-GB"/>
              <a:t>so buffering it in memory for later processing is not a good approach.</a:t>
            </a:r>
            <a:endParaRPr/>
          </a:p>
          <a:p>
            <a:pPr lvl="1">
              <a:defRPr/>
            </a:pPr>
            <a:r>
              <a:rPr lang="en-GB"/>
              <a:t>If we acquire 90% of the time, this is 7 TB/hour of raw data and a storage size problem.</a:t>
            </a:r>
            <a:endParaRPr/>
          </a:p>
          <a:p>
            <a:pPr lvl="1">
              <a:defRPr/>
            </a:pPr>
            <a:endParaRPr lang="en-GB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Example images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With 2x2 pixel binning, cropped.</a:t>
            </a:r>
            <a:endParaRPr/>
          </a:p>
        </p:txBody>
      </p:sp>
      <p:pic>
        <p:nvPicPr>
          <p:cNvPr id="6" name="Picture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407368" y="1360959"/>
            <a:ext cx="4374358" cy="3731070"/>
          </a:xfrm>
          <a:prstGeom prst="rect">
            <a:avLst/>
          </a:prstGeom>
        </p:spPr>
      </p:pic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591944" y="1340768"/>
            <a:ext cx="4374358" cy="3731070"/>
          </a:xfrm>
          <a:prstGeom prst="rect">
            <a:avLst/>
          </a:prstGeom>
        </p:spPr>
      </p:pic>
      <p:sp>
        <p:nvSpPr>
          <p:cNvPr id="8" name="Rectangle 7" hidden="0"/>
          <p:cNvSpPr/>
          <p:nvPr isPhoto="0" userDrawn="0"/>
        </p:nvSpPr>
        <p:spPr bwMode="auto">
          <a:xfrm>
            <a:off x="409700" y="5213096"/>
            <a:ext cx="110148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The image for one laser shot,</a:t>
            </a:r>
            <a:endParaRPr/>
          </a:p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“Good” amount of signal (it can be less than this).</a:t>
            </a:r>
            <a:endParaRPr/>
          </a:p>
          <a:p>
            <a:pPr>
              <a:defRPr/>
            </a:pPr>
            <a:endParaRPr lang="en-GB" sz="120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The horizontal and vertical axes correspond to 2D-velocity of electrons, with zero in the middle.</a:t>
            </a:r>
            <a:endParaRPr lang="en-GB" sz="2000">
              <a:solidFill>
                <a:prstClr val="black"/>
              </a:solidFill>
              <a:latin typeface="Lucida Sans"/>
            </a:endParaRPr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5544616" y="52130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The average of many images.</a:t>
            </a:r>
            <a:endParaRPr lang="en-GB" sz="2000">
              <a:solidFill>
                <a:prstClr val="black"/>
              </a:solidFill>
              <a:latin typeface="Lucida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Cranking up the laser intensity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With 2x2 pixel binning, cropped.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409700" y="5213096"/>
            <a:ext cx="1101489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This many electrons per shot is not expected in scientifically relevant experiments,</a:t>
            </a:r>
            <a:br>
              <a:rPr lang="en-GB">
                <a:solidFill>
                  <a:srgbClr val="000000"/>
                </a:solidFill>
                <a:latin typeface="Arial"/>
              </a:rPr>
            </a:br>
            <a:r>
              <a:rPr lang="en-GB">
                <a:solidFill>
                  <a:srgbClr val="000000"/>
                </a:solidFill>
                <a:latin typeface="Arial"/>
              </a:rPr>
              <a:t>it is here achieved by just using the near-infrared laser at near full power.</a:t>
            </a:r>
            <a:endParaRPr/>
          </a:p>
          <a:p>
            <a:pPr>
              <a:defRPr/>
            </a:pPr>
            <a:endParaRPr lang="en-GB" sz="1100">
              <a:solidFill>
                <a:srgbClr val="000000"/>
              </a:solidFill>
              <a:latin typeface="Arial"/>
            </a:endParaRPr>
          </a:p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(Normally we want to run experiments with shorter pulses in the ultraviolet or extreme-ultraviolet.)</a:t>
            </a:r>
            <a:endParaRPr/>
          </a:p>
        </p:txBody>
      </p:sp>
      <p:pic>
        <p:nvPicPr>
          <p:cNvPr id="4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58466" y="1249710"/>
            <a:ext cx="3462091" cy="3845172"/>
          </a:xfrm>
          <a:prstGeom prst="rect">
            <a:avLst/>
          </a:prstGeom>
        </p:spPr>
      </p:pic>
      <p:pic>
        <p:nvPicPr>
          <p:cNvPr id="10" name="Picture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6037335" y="1256351"/>
            <a:ext cx="3462091" cy="3845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Larger images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Without binning, cropped to 704 x 704 pixels.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409700" y="5213096"/>
            <a:ext cx="110148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The images of individual laser shots</a:t>
            </a:r>
            <a:br>
              <a:rPr lang="en-GB">
                <a:solidFill>
                  <a:srgbClr val="000000"/>
                </a:solidFill>
                <a:latin typeface="Arial"/>
              </a:rPr>
            </a:br>
            <a:r>
              <a:rPr lang="en-GB">
                <a:solidFill>
                  <a:srgbClr val="000000"/>
                </a:solidFill>
                <a:latin typeface="Arial"/>
              </a:rPr>
              <a:t>were computed for live display</a:t>
            </a:r>
            <a:br>
              <a:rPr lang="en-GB">
                <a:solidFill>
                  <a:srgbClr val="000000"/>
                </a:solidFill>
                <a:latin typeface="Arial"/>
              </a:rPr>
            </a:br>
            <a:r>
              <a:rPr lang="en-GB">
                <a:solidFill>
                  <a:srgbClr val="000000"/>
                </a:solidFill>
                <a:latin typeface="Arial"/>
              </a:rPr>
              <a:t>but could so far not be saved at 1 kHz.</a:t>
            </a:r>
            <a:endParaRPr/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5544616" y="521309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latin typeface="Arial"/>
              </a:rPr>
              <a:t>The average was saved.</a:t>
            </a:r>
            <a:endParaRPr lang="en-GB" sz="2000">
              <a:solidFill>
                <a:prstClr val="black"/>
              </a:solidFill>
              <a:latin typeface="Lucida Sans"/>
            </a:endParaRPr>
          </a:p>
        </p:txBody>
      </p:sp>
      <p:pic>
        <p:nvPicPr>
          <p:cNvPr id="4" name="Picture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71101" y="1187227"/>
            <a:ext cx="4096707" cy="4007519"/>
          </a:xfrm>
          <a:prstGeom prst="rect">
            <a:avLst/>
          </a:prstGeom>
        </p:spPr>
      </p:pic>
      <p:pic>
        <p:nvPicPr>
          <p:cNvPr id="10" name="Picture 9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591944" y="1327185"/>
            <a:ext cx="4089002" cy="38109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8" name="Title 7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1916832"/>
            <a:ext cx="9968602" cy="451098"/>
          </a:xfrm>
        </p:spPr>
        <p:txBody>
          <a:bodyPr/>
          <a:lstStyle/>
          <a:p>
            <a:pPr>
              <a:defRPr/>
            </a:pPr>
            <a:r>
              <a:rPr lang="en-GB" sz="4400"/>
              <a:t>Compression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Lossy compression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268761"/>
            <a:ext cx="11376025" cy="5147916"/>
          </a:xfrm>
        </p:spPr>
        <p:txBody>
          <a:bodyPr anchor="t"/>
          <a:lstStyle/>
          <a:p>
            <a:pPr>
              <a:spcAft>
                <a:spcPts val="800"/>
              </a:spcAft>
              <a:defRPr/>
            </a:pPr>
            <a:r>
              <a:rPr lang="en-US"/>
              <a:t>P</a:t>
            </a:r>
            <a:r>
              <a:rPr lang="en-GB"/>
              <a:t>ixels</a:t>
            </a:r>
            <a:r>
              <a:rPr lang="en-GB"/>
              <a:t> darker than a threshold can be set to zero.</a:t>
            </a:r>
            <a:endParaRPr/>
          </a:p>
          <a:p>
            <a:pPr>
              <a:spcAft>
                <a:spcPts val="800"/>
              </a:spcAft>
              <a:defRPr/>
            </a:pPr>
            <a:endParaRPr lang="en-GB"/>
          </a:p>
          <a:p>
            <a:pPr>
              <a:spcAft>
                <a:spcPts val="800"/>
              </a:spcAft>
              <a:defRPr/>
            </a:pPr>
            <a:r>
              <a:rPr lang="en-GB"/>
              <a:t>But our data does not seem to allow “spot finding and centroiding</a:t>
            </a:r>
            <a:endParaRPr/>
          </a:p>
          <a:p>
            <a:pPr lvl="1">
              <a:defRPr/>
            </a:pPr>
            <a:r>
              <a:rPr lang="en-GB"/>
              <a:t>(i.e. to just store coordinates of countable particles)</a:t>
            </a:r>
            <a:endParaRPr/>
          </a:p>
          <a:p>
            <a:pPr lvl="1">
              <a:defRPr/>
            </a:pPr>
            <a:r>
              <a:rPr lang="en-GB"/>
              <a:t>We have enough electrons per image that they often overlap</a:t>
            </a:r>
            <a:endParaRPr/>
          </a:p>
          <a:p>
            <a:pPr lvl="2">
              <a:defRPr/>
            </a:pPr>
            <a:r>
              <a:rPr lang="en-GB"/>
              <a:t>Not clear whether a cluster of pixels should be counted as two nearby particles.</a:t>
            </a:r>
            <a:endParaRPr/>
          </a:p>
          <a:p>
            <a:pPr lvl="2">
              <a:defRPr/>
            </a:pPr>
            <a:r>
              <a:rPr lang="en-GB"/>
              <a:t>Not clear whether a brighter spot is the sum of two particles or just random detector variation.</a:t>
            </a:r>
            <a:endParaRPr/>
          </a:p>
          <a:p>
            <a:pPr>
              <a:spcAft>
                <a:spcPts val="800"/>
              </a:spcAft>
              <a:defRPr/>
            </a:pPr>
            <a:endParaRPr lang="en-GB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Exploit that the images are mostly black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Lossy compression so far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268761"/>
            <a:ext cx="11376025" cy="5147916"/>
          </a:xfrm>
        </p:spPr>
        <p:txBody>
          <a:bodyPr anchor="t"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GB" u="sng"/>
              <a:t>Details:</a:t>
            </a:r>
            <a:endParaRPr/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/>
              <a:t>Subtract a dark image background</a:t>
            </a:r>
            <a:endParaRPr/>
          </a:p>
          <a:p>
            <a:pPr marL="457200" lvl="1" indent="0">
              <a:spcAft>
                <a:spcPts val="1200"/>
              </a:spcAft>
              <a:buNone/>
              <a:defRPr/>
            </a:pPr>
            <a:r>
              <a:rPr lang="en-GB"/>
              <a:t>for things like dark current and CMOS readout noise.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en-GB"/>
              <a:t>Set pixels with differential intensity values below a threshold to zero.</a:t>
            </a:r>
            <a:endParaRPr/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/>
              <a:t>Increment the “sum of all images” with the current image’s data</a:t>
            </a:r>
            <a:endParaRPr/>
          </a:p>
          <a:p>
            <a:pPr marL="457200" lvl="1" indent="0">
              <a:spcAft>
                <a:spcPts val="1200"/>
              </a:spcAft>
              <a:buNone/>
              <a:defRPr/>
            </a:pPr>
            <a:r>
              <a:rPr lang="en-GB"/>
              <a:t>so the GUI can show the average image live.</a:t>
            </a:r>
            <a:r>
              <a:rPr lang="en-GB" i="1"/>
              <a:t> (Optional, but desired by users.)</a:t>
            </a:r>
            <a:endParaRPr lang="en-GB"/>
          </a:p>
          <a:p>
            <a:pPr marL="457200" indent="-457200">
              <a:buFont typeface="+mj-lt"/>
              <a:buAutoNum type="arabicPeriod"/>
              <a:defRPr/>
            </a:pPr>
            <a:r>
              <a:rPr lang="en-GB"/>
              <a:t>Send the image for HDF5-saving, appending it to an </a:t>
            </a:r>
            <a:r>
              <a:rPr lang="en-GB"/>
              <a:t>EArray</a:t>
            </a:r>
            <a:r>
              <a:rPr lang="en-GB"/>
              <a:t> with LZO-compression.</a:t>
            </a:r>
            <a:endParaRPr/>
          </a:p>
          <a:p>
            <a:pPr marL="457200" lvl="1" indent="0">
              <a:buNone/>
              <a:defRPr/>
            </a:pPr>
            <a:r>
              <a:rPr lang="en-GB"/>
              <a:t>The chunk size is at least 1 image (more if they fit in 1 </a:t>
            </a:r>
            <a:r>
              <a:rPr lang="en-GB"/>
              <a:t>MiB</a:t>
            </a:r>
            <a:r>
              <a:rPr lang="en-GB"/>
              <a:t>) and the chunk cache is 64 </a:t>
            </a:r>
            <a:r>
              <a:rPr lang="en-GB"/>
              <a:t>MiB</a:t>
            </a:r>
            <a:r>
              <a:rPr lang="en-GB"/>
              <a:t>.</a:t>
            </a:r>
            <a:endParaRPr/>
          </a:p>
          <a:p>
            <a:pPr marL="457200" lvl="1" indent="0">
              <a:buNone/>
              <a:defRPr/>
            </a:pPr>
            <a:r>
              <a:rPr lang="en-GB"/>
              <a:t>Gives about 1/10</a:t>
            </a:r>
            <a:r>
              <a:rPr lang="en-GB" baseline="30000"/>
              <a:t>th</a:t>
            </a:r>
            <a:r>
              <a:rPr lang="en-GB"/>
              <a:t> to 1/70</a:t>
            </a:r>
            <a:r>
              <a:rPr lang="en-GB" baseline="30000"/>
              <a:t>th</a:t>
            </a:r>
            <a:r>
              <a:rPr lang="en-GB"/>
              <a:t> of the raw size.</a:t>
            </a:r>
            <a:endParaRPr/>
          </a:p>
          <a:p>
            <a:pPr marL="0" indent="0">
              <a:buNone/>
              <a:defRPr/>
            </a:pPr>
            <a:endParaRPr lang="en-GB"/>
          </a:p>
          <a:p>
            <a:pPr>
              <a:spcAft>
                <a:spcPts val="600"/>
              </a:spcAft>
              <a:defRPr/>
            </a:pPr>
            <a:r>
              <a:rPr lang="en-US"/>
              <a:t>Steps 1 &amp; 2 modify the image buffer </a:t>
            </a:r>
            <a:r>
              <a:rPr lang="en-US" b="1"/>
              <a:t>in-place</a:t>
            </a:r>
            <a:r>
              <a:rPr lang="en-US"/>
              <a:t> to not need array-copy!</a:t>
            </a:r>
            <a:endParaRPr/>
          </a:p>
          <a:p>
            <a:pPr>
              <a:defRPr/>
            </a:pPr>
            <a:r>
              <a:rPr lang="en-GB"/>
              <a:t>Steps 1 &amp; 2 are implemented within the </a:t>
            </a:r>
            <a:r>
              <a:rPr lang="en-GB" b="1"/>
              <a:t>same loop</a:t>
            </a:r>
            <a:r>
              <a:rPr lang="en-GB"/>
              <a:t> over the pixel array,</a:t>
            </a:r>
            <a:br>
              <a:rPr lang="en-GB"/>
            </a:br>
            <a:r>
              <a:rPr lang="en-GB"/>
              <a:t>compiled to </a:t>
            </a:r>
            <a:r>
              <a:rPr lang="en-GB" b="1"/>
              <a:t>machine </a:t>
            </a:r>
            <a:r>
              <a:rPr lang="pl-PL" b="1"/>
              <a:t>code </a:t>
            </a:r>
            <a:r>
              <a:rPr lang="pl-PL"/>
              <a:t>via LLVM by </a:t>
            </a:r>
            <a:r>
              <a:rPr lang="en-US"/>
              <a:t>N</a:t>
            </a:r>
            <a:r>
              <a:rPr lang="pl-PL"/>
              <a:t>umba.</a:t>
            </a:r>
            <a:r>
              <a:rPr lang="en-US"/>
              <a:t> </a:t>
            </a:r>
            <a:r>
              <a:rPr lang="en-GB"/>
              <a:t>(</a:t>
            </a:r>
            <a:r>
              <a:rPr lang="en-GB" i="1"/>
              <a:t>TODO: include step 3 in this loop.</a:t>
            </a:r>
            <a:r>
              <a:rPr lang="en-GB"/>
              <a:t>)</a:t>
            </a:r>
            <a:endParaRPr/>
          </a:p>
          <a:p>
            <a:pPr>
              <a:defRPr/>
            </a:pPr>
            <a:endParaRPr lang="en-US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Exploit that the images are mostly black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Outline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 anchor="t"/>
          <a:lstStyle/>
          <a:p>
            <a:pPr>
              <a:spcAft>
                <a:spcPts val="1800"/>
              </a:spcAft>
              <a:defRPr/>
            </a:pPr>
            <a:r>
              <a:rPr lang="en-GB" sz="2800"/>
              <a:t>Scientific background</a:t>
            </a:r>
            <a:endParaRPr/>
          </a:p>
          <a:p>
            <a:pPr>
              <a:spcAft>
                <a:spcPts val="1800"/>
              </a:spcAft>
              <a:defRPr/>
            </a:pPr>
            <a:r>
              <a:rPr lang="en-GB" sz="2800"/>
              <a:t>The data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 sz="2800"/>
              <a:t>The compression</a:t>
            </a:r>
            <a:endParaRPr/>
          </a:p>
          <a:p>
            <a:pPr lvl="1">
              <a:spcAft>
                <a:spcPts val="1800"/>
              </a:spcAft>
              <a:buFont typeface="Wingdings"/>
              <a:buChar char="Ø"/>
              <a:defRPr/>
            </a:pPr>
            <a:r>
              <a:rPr lang="en-US" sz="2400"/>
              <a:t> Seems similar to sparse paradigm described by Elena </a:t>
            </a:r>
            <a:r>
              <a:rPr lang="en-US" sz="2400"/>
              <a:t>Pourmal</a:t>
            </a:r>
            <a:r>
              <a:rPr lang="en-US" sz="2400"/>
              <a:t> for SLAC-II</a:t>
            </a:r>
            <a:endParaRPr lang="en-GB" sz="2400"/>
          </a:p>
          <a:p>
            <a:pPr>
              <a:spcAft>
                <a:spcPts val="1800"/>
              </a:spcAft>
              <a:defRPr/>
            </a:pPr>
            <a:r>
              <a:rPr lang="en-GB" sz="2800"/>
              <a:t>Performance benchmarks so far</a:t>
            </a:r>
            <a:endParaRPr/>
          </a:p>
          <a:p>
            <a:pPr>
              <a:spcAft>
                <a:spcPts val="1800"/>
              </a:spcAft>
              <a:defRPr/>
            </a:pPr>
            <a:r>
              <a:rPr lang="en-GB" sz="2800"/>
              <a:t>Discussion points</a:t>
            </a:r>
            <a:endParaRPr/>
          </a:p>
        </p:txBody>
      </p:sp>
      <p:sp>
        <p:nvSpPr>
          <p:cNvPr id="6" name="Subtitle 5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Software approach so far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268761"/>
            <a:ext cx="11376025" cy="5147916"/>
          </a:xfrm>
        </p:spPr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US"/>
              <a:t>Stand-alone acquisition program, mainly in Python</a:t>
            </a:r>
            <a:endParaRPr/>
          </a:p>
          <a:p>
            <a:pPr lvl="1">
              <a:defRPr/>
            </a:pPr>
            <a:r>
              <a:rPr lang="en-US"/>
              <a:t>Numba</a:t>
            </a:r>
            <a:r>
              <a:rPr lang="en-US"/>
              <a:t> for performance-critical array-operations (LLVM-compiled to machine code).</a:t>
            </a:r>
            <a:endParaRPr/>
          </a:p>
          <a:p>
            <a:pPr lvl="1">
              <a:defRPr/>
            </a:pPr>
            <a:r>
              <a:rPr lang="en-US"/>
              <a:t>One GUI-thread (PyQt5, </a:t>
            </a:r>
            <a:r>
              <a:rPr lang="en-US"/>
              <a:t>pyqtgraph</a:t>
            </a:r>
            <a:r>
              <a:rPr lang="en-US"/>
              <a:t>), one acquisition thread (harvesters, </a:t>
            </a:r>
            <a:r>
              <a:rPr lang="en-US"/>
              <a:t>PyTables</a:t>
            </a:r>
            <a:r>
              <a:rPr lang="en-US"/>
              <a:t>),</a:t>
            </a:r>
            <a:br>
              <a:rPr lang="en-US"/>
            </a:br>
            <a:r>
              <a:rPr lang="en-US"/>
              <a:t>with some further multithreading in NumPy and </a:t>
            </a:r>
            <a:r>
              <a:rPr lang="en-US"/>
              <a:t>Numba</a:t>
            </a:r>
            <a:r>
              <a:rPr lang="en-US"/>
              <a:t>-subroutines</a:t>
            </a:r>
            <a:endParaRPr/>
          </a:p>
          <a:p>
            <a:pPr lvl="2">
              <a:defRPr/>
            </a:pPr>
            <a:r>
              <a:rPr lang="en-US"/>
              <a:t>Didn’t try sophisticated work-sharing between threads as tricky in Python (global interpreter lock).</a:t>
            </a:r>
            <a:endParaRPr/>
          </a:p>
          <a:p>
            <a:pPr lvl="2">
              <a:defRPr/>
            </a:pPr>
            <a:r>
              <a:rPr lang="en-US"/>
              <a:t>Using a “hack” to make Harvester’s image buffer writable to not need array-copy for processing.</a:t>
            </a:r>
            <a:endParaRPr/>
          </a:p>
          <a:p>
            <a:pPr lvl="2">
              <a:defRPr/>
            </a:pPr>
            <a:r>
              <a:rPr lang="en-US"/>
              <a:t>The acquisition loop works in blocks of about a hundred images, a hundred mass spectra, a hundred images, …</a:t>
            </a:r>
            <a:endParaRPr/>
          </a:p>
          <a:p>
            <a:pPr lvl="2">
              <a:defRPr/>
            </a:pPr>
            <a:r>
              <a:rPr lang="en-US"/>
              <a:t>Both kinds of data are appended to chunked arrays in the same HDF5-file </a:t>
            </a:r>
            <a:r>
              <a:rPr lang="en-US" sz="1400"/>
              <a:t>(compound table or two files not better)</a:t>
            </a:r>
            <a:r>
              <a:rPr lang="en-US"/>
              <a:t>.</a:t>
            </a:r>
            <a:endParaRPr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/>
              <a:t>Writing the HDF5-file locally and user-triggered script to transfer to network storage</a:t>
            </a:r>
            <a:endParaRPr/>
          </a:p>
          <a:p>
            <a:pPr lvl="1">
              <a:defRPr/>
            </a:pPr>
            <a:r>
              <a:rPr lang="en-US"/>
              <a:t>Even if transferred in parallel with the next acquisition this gives better performance than direct writing over network</a:t>
            </a:r>
            <a:br>
              <a:rPr lang="en-US"/>
            </a:br>
            <a:r>
              <a:rPr lang="en-US"/>
              <a:t>– probably due to access time for “seeking” within the file.</a:t>
            </a:r>
            <a:endParaRPr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/>
              <a:t>Have to limit the raw data size, at the cost of half the velocity resolution and some range</a:t>
            </a:r>
            <a:endParaRPr/>
          </a:p>
          <a:p>
            <a:pPr lvl="1">
              <a:defRPr/>
            </a:pPr>
            <a:r>
              <a:rPr lang="en-US"/>
              <a:t>By 2x2 pixel binning and customizable cropping in the camera hardware.</a:t>
            </a:r>
            <a:endParaRPr/>
          </a:p>
          <a:p>
            <a:pPr lvl="1">
              <a:defRPr/>
            </a:pPr>
            <a:r>
              <a:rPr lang="en-US"/>
              <a:t>Then LZO-compression and writing is fast enough to do 1 kHz.</a:t>
            </a:r>
            <a:endParaRPr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The spectrometer has been used for science since 2021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New compression approach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268761"/>
            <a:ext cx="11376025" cy="5147916"/>
          </a:xfrm>
        </p:spPr>
        <p:txBody>
          <a:bodyPr anchor="t"/>
          <a:lstStyle/>
          <a:p>
            <a:pPr>
              <a:spcAft>
                <a:spcPts val="800"/>
              </a:spcAft>
              <a:defRPr/>
            </a:pPr>
            <a:r>
              <a:rPr lang="en-US"/>
              <a:t>Make a kind of “sparse data”-compression in the application layer!</a:t>
            </a:r>
            <a:endParaRPr/>
          </a:p>
          <a:p>
            <a:pPr>
              <a:spcAft>
                <a:spcPts val="800"/>
              </a:spcAft>
              <a:defRPr/>
            </a:pPr>
            <a:endParaRPr lang="en-US"/>
          </a:p>
          <a:p>
            <a:pPr>
              <a:defRPr/>
            </a:pPr>
            <a:r>
              <a:rPr lang="en-GB"/>
              <a:t>The approach under development is to change the last step, to avoid letting </a:t>
            </a:r>
            <a:br>
              <a:rPr lang="en-GB"/>
            </a:br>
            <a:r>
              <a:rPr lang="en-GB"/>
              <a:t>a HDF5-filter see/copy the large but mostly zero-filled array of pixels (up to 2 </a:t>
            </a:r>
            <a:r>
              <a:rPr lang="en-GB"/>
              <a:t>MiB</a:t>
            </a:r>
            <a:r>
              <a:rPr lang="en-GB"/>
              <a:t>).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The compression instead needs to be handled in the application layer,</a:t>
            </a:r>
            <a:br>
              <a:rPr lang="en-GB"/>
            </a:br>
            <a:r>
              <a:rPr lang="en-GB"/>
              <a:t>so it can be </a:t>
            </a:r>
            <a:r>
              <a:rPr lang="en-GB"/>
              <a:t>inlined</a:t>
            </a:r>
            <a:r>
              <a:rPr lang="en-GB"/>
              <a:t> in the single loop over the array</a:t>
            </a:r>
            <a:br>
              <a:rPr lang="en-GB"/>
            </a:br>
            <a:r>
              <a:rPr lang="en-GB"/>
              <a:t>(steps 1, 2 and maybe 3 on the previous slide).</a:t>
            </a:r>
            <a:endParaRPr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Don’t pass all the zero-pixels to HDF5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New compression approach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268761"/>
            <a:ext cx="11376025" cy="5147916"/>
          </a:xfrm>
        </p:spPr>
        <p:txBody>
          <a:bodyPr anchor="t"/>
          <a:lstStyle/>
          <a:p>
            <a:pPr>
              <a:defRPr/>
            </a:pPr>
            <a:r>
              <a:rPr lang="en-GB"/>
              <a:t>The proposed “darker-than-threshold run length encoding” (DRLE):</a:t>
            </a:r>
            <a:endParaRPr/>
          </a:p>
          <a:p>
            <a:pPr>
              <a:defRPr/>
            </a:pPr>
            <a:r>
              <a:rPr lang="en-GB"/>
              <a:t>Process the image as an 1D-array of signed 16-bit integers:</a:t>
            </a:r>
            <a:endParaRPr/>
          </a:p>
          <a:p>
            <a:pPr lvl="1">
              <a:defRPr/>
            </a:pPr>
            <a:r>
              <a:rPr lang="en-GB" sz="1800"/>
              <a:t>For a run of </a:t>
            </a:r>
            <a:r>
              <a:rPr lang="en-GB" sz="1800" i="1"/>
              <a:t>L</a:t>
            </a:r>
            <a:r>
              <a:rPr lang="en-GB" sz="1800"/>
              <a:t> successive pixels below the user-chosen threshold, with 2 ≤ </a:t>
            </a:r>
            <a:r>
              <a:rPr lang="en-GB" sz="1800" i="1"/>
              <a:t>L </a:t>
            </a:r>
            <a:r>
              <a:rPr lang="en-GB" sz="1800"/>
              <a:t>≤ 2</a:t>
            </a:r>
            <a:r>
              <a:rPr lang="en-GB" sz="1800" baseline="30000"/>
              <a:t>15</a:t>
            </a:r>
            <a:r>
              <a:rPr lang="en-GB" sz="1800"/>
              <a:t>,</a:t>
            </a:r>
            <a:br>
              <a:rPr lang="en-GB" sz="1800"/>
            </a:br>
            <a:r>
              <a:rPr lang="en-GB" sz="1800"/>
              <a:t>the output buffer gets the negative value </a:t>
            </a:r>
            <a:r>
              <a:rPr lang="en-GB" sz="1800" i="1"/>
              <a:t>-L </a:t>
            </a:r>
            <a:r>
              <a:rPr lang="en-GB" sz="1800"/>
              <a:t>appended.</a:t>
            </a:r>
            <a:endParaRPr/>
          </a:p>
          <a:p>
            <a:pPr lvl="1">
              <a:defRPr/>
            </a:pPr>
            <a:r>
              <a:rPr lang="en-GB" sz="1800"/>
              <a:t>A single dark pixel (</a:t>
            </a:r>
            <a:r>
              <a:rPr lang="en-GB" sz="1800" i="1"/>
              <a:t>L </a:t>
            </a:r>
            <a:r>
              <a:rPr lang="en-GB" sz="1800"/>
              <a:t>= 1) is encoded as 0 to make the decoder’s job easier</a:t>
            </a:r>
            <a:br>
              <a:rPr lang="en-GB" sz="1800"/>
            </a:br>
            <a:r>
              <a:rPr lang="en-GB" sz="1800"/>
              <a:t>(not needing to change a -1 to a single 0).</a:t>
            </a:r>
            <a:endParaRPr/>
          </a:p>
          <a:p>
            <a:pPr lvl="1">
              <a:defRPr/>
            </a:pPr>
            <a:r>
              <a:rPr lang="en-GB" sz="1800"/>
              <a:t>Other pixels have positive values (≥ threshold) and are copied to the output buffer.</a:t>
            </a:r>
            <a:endParaRPr/>
          </a:p>
          <a:p>
            <a:pPr>
              <a:defRPr/>
            </a:pPr>
            <a:r>
              <a:rPr lang="en-GB"/>
              <a:t>This lossy variant of RLE will never make the output longer than the input.</a:t>
            </a:r>
            <a:endParaRPr/>
          </a:p>
          <a:p>
            <a:pPr lvl="1">
              <a:defRPr/>
            </a:pPr>
            <a:r>
              <a:rPr lang="en-GB"/>
              <a:t>(The worst case of alternating bright and dark pixels retains the original length.)</a:t>
            </a:r>
            <a:endParaRPr lang="en-US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Don’t pass all the zero-pixels to HDF5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8" name="Title 7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1916832"/>
            <a:ext cx="9968602" cy="2520280"/>
          </a:xfrm>
        </p:spPr>
        <p:txBody>
          <a:bodyPr anchor="t"/>
          <a:lstStyle/>
          <a:p>
            <a:pPr>
              <a:defRPr/>
            </a:pPr>
            <a:r>
              <a:rPr lang="en-GB" sz="4400"/>
              <a:t>Performance results</a:t>
            </a:r>
            <a:br>
              <a:rPr lang="en-GB" sz="4400"/>
            </a:br>
            <a:br>
              <a:rPr lang="en-GB" sz="4400"/>
            </a:br>
            <a:endParaRPr lang="en-GB" sz="4400" b="0" baseline="-25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Benchmarking results</a:t>
            </a:r>
            <a:r>
              <a:rPr lang="en-GB">
                <a:latin typeface="Times New Roman"/>
                <a:cs typeface="Times New Roman"/>
              </a:rPr>
              <a:t> ⃰</a:t>
            </a:r>
            <a:r>
              <a:rPr lang="en-GB"/>
              <a:t> 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3681824"/>
            <a:ext cx="11016605" cy="2734852"/>
          </a:xfrm>
        </p:spPr>
        <p:txBody>
          <a:bodyPr anchor="t"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GB">
                <a:latin typeface="Times New Roman"/>
                <a:cs typeface="Times New Roman"/>
              </a:rPr>
              <a:t>⃰</a:t>
            </a:r>
            <a:r>
              <a:rPr lang="en-GB"/>
              <a:t>  So far using a script rather than the exact acquisition program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No mass spectra, background subtraction or GUI communication.</a:t>
            </a:r>
            <a:endParaRPr/>
          </a:p>
          <a:p>
            <a:pPr>
              <a:spcAft>
                <a:spcPts val="1800"/>
              </a:spcAft>
              <a:defRPr/>
            </a:pPr>
            <a:r>
              <a:rPr lang="en-GB"/>
              <a:t>30 000 images saved (repeating 100 MB of real data) with </a:t>
            </a:r>
            <a:r>
              <a:rPr lang="en-GB"/>
              <a:t>PyTables</a:t>
            </a:r>
            <a:r>
              <a:rPr lang="en-GB"/>
              <a:t>.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/>
              <a:t>Variable-length arrays (VLA) for compressed “chunks” of 50 images</a:t>
            </a:r>
            <a:br>
              <a:rPr lang="en-GB"/>
            </a:br>
            <a:r>
              <a:rPr lang="en-GB"/>
              <a:t>(circa 1 MB) perform as well as appending to a single extendable 1D-array.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I learned yesterday that the second option might be like VLA but in the application layer.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(Using VLA with an entry for each individual image was slower.)</a:t>
            </a:r>
            <a:endParaRPr/>
          </a:p>
          <a:p>
            <a:pPr>
              <a:spcAft>
                <a:spcPts val="600"/>
              </a:spcAft>
              <a:defRPr/>
            </a:pPr>
            <a:endParaRPr lang="en-US"/>
          </a:p>
        </p:txBody>
      </p:sp>
      <p:graphicFrame>
        <p:nvGraphicFramePr>
          <p:cNvPr id="9" name="Table 8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63350" y="1052736"/>
          <a:ext cx="8274642" cy="21234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{A255A627-E0DD-C3F3-A515-0B79FAAE74C7}</a:tableStyleId>
              </a:tblPr>
              <a:tblGrid>
                <a:gridCol w="1416380"/>
                <a:gridCol w="1319926"/>
                <a:gridCol w="1440160"/>
                <a:gridCol w="1440160"/>
                <a:gridCol w="1329008"/>
                <a:gridCol w="1329008"/>
              </a:tblGrid>
              <a:tr h="370840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en-GB"/>
                        <a:t>Test case</a:t>
                      </a:r>
                      <a:endParaRPr/>
                    </a:p>
                  </a:txBody>
                  <a:tcPr marR="3600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Shuffled LZO HDF5-filter</a:t>
                      </a:r>
                      <a:endParaRPr/>
                    </a:p>
                  </a:txBody>
                  <a:tcPr marR="3600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DRLE, no HDF5-filter</a:t>
                      </a:r>
                      <a:endParaRPr/>
                    </a:p>
                  </a:txBody>
                  <a:tcPr marR="3600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Pixels in image (10</a:t>
                      </a:r>
                      <a:r>
                        <a:rPr lang="en-GB" baseline="30000">
                          <a:latin typeface="Liberation Sans"/>
                        </a:rPr>
                        <a:t>6</a:t>
                      </a:r>
                      <a:r>
                        <a:rPr lang="en-GB">
                          <a:latin typeface="Liberation Sans"/>
                        </a:rPr>
                        <a:t>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≥ threshold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Rate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(kHz)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File size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(MB)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Rate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(kHz)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File size (MB)</a:t>
                      </a:r>
                      <a:endParaRPr/>
                    </a:p>
                  </a:txBody>
                  <a:tcPr marR="36000"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0.26</a:t>
                      </a:r>
                      <a:endParaRPr lang="en-GB" baseline="30000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1.12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838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6.74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498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0.5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839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3.81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500</a:t>
                      </a:r>
                      <a:endParaRPr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1.0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0.26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837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1.96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499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646033" y="1182879"/>
            <a:ext cx="2778559" cy="2369947"/>
          </a:xfrm>
          <a:prstGeom prst="rect">
            <a:avLst/>
          </a:prstGeom>
        </p:spPr>
      </p:pic>
      <p:grpSp>
        <p:nvGrpSpPr>
          <p:cNvPr id="37" name="Group 36" hidden="0"/>
          <p:cNvGrpSpPr/>
          <p:nvPr isPhoto="0" userDrawn="0"/>
        </p:nvGrpSpPr>
        <p:grpSpPr bwMode="auto">
          <a:xfrm>
            <a:off x="9552384" y="4077072"/>
            <a:ext cx="2344579" cy="2232248"/>
            <a:chOff x="9624392" y="4077072"/>
            <a:chExt cx="2344579" cy="2232248"/>
          </a:xfrm>
        </p:grpSpPr>
        <p:sp>
          <p:nvSpPr>
            <p:cNvPr id="10" name="Rectangle 9" hidden="0"/>
            <p:cNvSpPr/>
            <p:nvPr isPhoto="0" userDrawn="0"/>
          </p:nvSpPr>
          <p:spPr bwMode="auto">
            <a:xfrm>
              <a:off x="9624392" y="4766759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1" name="Rectangle 10" hidden="0"/>
            <p:cNvSpPr/>
            <p:nvPr isPhoto="0" userDrawn="0"/>
          </p:nvSpPr>
          <p:spPr bwMode="auto">
            <a:xfrm>
              <a:off x="9674647" y="4955821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 hidden="0"/>
            <p:cNvSpPr/>
            <p:nvPr isPhoto="0" userDrawn="0"/>
          </p:nvSpPr>
          <p:spPr bwMode="auto">
            <a:xfrm>
              <a:off x="9763977" y="5144881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 hidden="0"/>
            <p:cNvSpPr/>
            <p:nvPr isPhoto="0" userDrawn="0"/>
          </p:nvSpPr>
          <p:spPr bwMode="auto">
            <a:xfrm>
              <a:off x="9813453" y="5333944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4" name="Rectangle 13" hidden="0"/>
            <p:cNvSpPr/>
            <p:nvPr isPhoto="0" userDrawn="0"/>
          </p:nvSpPr>
          <p:spPr bwMode="auto">
            <a:xfrm>
              <a:off x="10772742" y="4842487"/>
              <a:ext cx="400217" cy="56717"/>
            </a:xfrm>
            <a:prstGeom prst="rect">
              <a:avLst/>
            </a:prstGeom>
            <a:blipFill>
              <a:blip r:embed="rId3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5" name="Rectangle 14" hidden="0"/>
            <p:cNvSpPr/>
            <p:nvPr isPhoto="0" userDrawn="0"/>
          </p:nvSpPr>
          <p:spPr bwMode="auto">
            <a:xfrm>
              <a:off x="10772742" y="5054409"/>
              <a:ext cx="275119" cy="56717"/>
            </a:xfrm>
            <a:prstGeom prst="rect">
              <a:avLst/>
            </a:prstGeom>
            <a:blipFill>
              <a:blip r:embed="rId4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6" name="Rectangle 15" hidden="0"/>
            <p:cNvSpPr/>
            <p:nvPr isPhoto="0" userDrawn="0"/>
          </p:nvSpPr>
          <p:spPr bwMode="auto">
            <a:xfrm>
              <a:off x="10772742" y="5293877"/>
              <a:ext cx="475206" cy="56717"/>
            </a:xfrm>
            <a:prstGeom prst="rect">
              <a:avLst/>
            </a:prstGeom>
            <a:blipFill>
              <a:blip r:embed="rId5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 hidden="0"/>
            <p:cNvSpPr/>
            <p:nvPr isPhoto="0" userDrawn="0"/>
          </p:nvSpPr>
          <p:spPr bwMode="auto">
            <a:xfrm>
              <a:off x="10772742" y="5529255"/>
              <a:ext cx="400217" cy="56717"/>
            </a:xfrm>
            <a:prstGeom prst="rect">
              <a:avLst/>
            </a:prstGeom>
            <a:blipFill>
              <a:blip r:embed="rId6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grpSp>
          <p:nvGrpSpPr>
            <p:cNvPr id="6" name="Group 5" hidden="0"/>
            <p:cNvGrpSpPr/>
            <p:nvPr isPhoto="0" userDrawn="0"/>
          </p:nvGrpSpPr>
          <p:grpSpPr bwMode="auto">
            <a:xfrm>
              <a:off x="11730833" y="4742638"/>
              <a:ext cx="56718" cy="1566682"/>
              <a:chOff x="11640819" y="4293097"/>
              <a:chExt cx="45720" cy="1262882"/>
            </a:xfrm>
          </p:grpSpPr>
          <p:sp>
            <p:nvSpPr>
              <p:cNvPr id="23" name="Rectangle 22" hidden="0"/>
              <p:cNvSpPr/>
              <p:nvPr isPhoto="0" userDrawn="0"/>
            </p:nvSpPr>
            <p:spPr bwMode="auto">
              <a:xfrm rot="5400000">
                <a:off x="11502374" y="4431542"/>
                <a:ext cx="322610" cy="45719"/>
              </a:xfrm>
              <a:prstGeom prst="rect">
                <a:avLst/>
              </a:prstGeom>
              <a:blipFill>
                <a:blip r:embed="rId3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 hidden="0"/>
              <p:cNvSpPr/>
              <p:nvPr isPhoto="0" userDrawn="0"/>
            </p:nvSpPr>
            <p:spPr bwMode="auto">
              <a:xfrm rot="5400000">
                <a:off x="11552794" y="4710174"/>
                <a:ext cx="221770" cy="45719"/>
              </a:xfrm>
              <a:prstGeom prst="rect">
                <a:avLst/>
              </a:prstGeom>
              <a:blipFill>
                <a:blip r:embed="rId4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 hidden="0"/>
              <p:cNvSpPr/>
              <p:nvPr isPhoto="0" userDrawn="0"/>
            </p:nvSpPr>
            <p:spPr bwMode="auto">
              <a:xfrm rot="5400000">
                <a:off x="11472151" y="5014217"/>
                <a:ext cx="383057" cy="45719"/>
              </a:xfrm>
              <a:prstGeom prst="rect">
                <a:avLst/>
              </a:prstGeom>
              <a:blipFill>
                <a:blip r:embed="rId5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 hidden="0"/>
              <p:cNvSpPr/>
              <p:nvPr isPhoto="0" userDrawn="0"/>
            </p:nvSpPr>
            <p:spPr bwMode="auto">
              <a:xfrm rot="5400000">
                <a:off x="11502374" y="5371814"/>
                <a:ext cx="322610" cy="45719"/>
              </a:xfrm>
              <a:prstGeom prst="rect">
                <a:avLst/>
              </a:prstGeom>
              <a:blipFill>
                <a:blip r:embed="rId6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Rectangle 26" hidden="0"/>
            <p:cNvSpPr/>
            <p:nvPr isPhoto="0" userDrawn="0"/>
          </p:nvSpPr>
          <p:spPr bwMode="auto">
            <a:xfrm>
              <a:off x="10200456" y="4241938"/>
              <a:ext cx="593432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200"/>
                <a:t>DRLE</a:t>
              </a:r>
              <a:endParaRPr/>
            </a:p>
          </p:txBody>
        </p:sp>
        <p:sp>
          <p:nvSpPr>
            <p:cNvPr id="28" name="Rectangle 27" hidden="0"/>
            <p:cNvSpPr/>
            <p:nvPr isPhoto="0" userDrawn="0"/>
          </p:nvSpPr>
          <p:spPr bwMode="auto">
            <a:xfrm>
              <a:off x="10880212" y="4077072"/>
              <a:ext cx="1088760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200"/>
                <a:t>Concatenate</a:t>
              </a:r>
              <a:br>
                <a:rPr lang="en-GB" sz="1200"/>
              </a:br>
              <a:r>
                <a:rPr lang="en-GB" sz="1200"/>
                <a:t>to “chunk”</a:t>
              </a:r>
              <a:endParaRPr/>
            </a:p>
            <a:p>
              <a:pPr algn="ctr">
                <a:defRPr/>
              </a:pPr>
              <a:r>
                <a:rPr lang="en-GB" sz="1200"/>
                <a:t>(or entire file)</a:t>
              </a:r>
              <a:endParaRPr/>
            </a:p>
          </p:txBody>
        </p:sp>
        <p:cxnSp>
          <p:nvCxnSpPr>
            <p:cNvPr id="32" name="Straight Arrow Connector 31" hidden="0"/>
            <p:cNvCxnSpPr>
              <a:cxnSpLocks/>
            </p:cNvCxnSpPr>
            <p:nvPr isPhoto="0" userDrawn="0"/>
          </p:nvCxnSpPr>
          <p:spPr bwMode="auto">
            <a:xfrm>
              <a:off x="10424100" y="4870845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 hidden="0"/>
            <p:cNvCxnSpPr>
              <a:cxnSpLocks/>
            </p:cNvCxnSpPr>
            <p:nvPr isPhoto="0" userDrawn="0"/>
          </p:nvCxnSpPr>
          <p:spPr bwMode="auto">
            <a:xfrm>
              <a:off x="11312074" y="5187068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 hidden="0"/>
            <p:cNvCxnSpPr>
              <a:cxnSpLocks/>
            </p:cNvCxnSpPr>
            <p:nvPr isPhoto="0" userDrawn="0"/>
          </p:nvCxnSpPr>
          <p:spPr bwMode="auto">
            <a:xfrm>
              <a:off x="10424100" y="5081374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 hidden="0"/>
            <p:cNvCxnSpPr>
              <a:cxnSpLocks/>
            </p:cNvCxnSpPr>
            <p:nvPr isPhoto="0" userDrawn="0"/>
          </p:nvCxnSpPr>
          <p:spPr bwMode="auto">
            <a:xfrm>
              <a:off x="10424100" y="5319623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 hidden="0"/>
            <p:cNvCxnSpPr>
              <a:cxnSpLocks/>
            </p:cNvCxnSpPr>
            <p:nvPr isPhoto="0" userDrawn="0"/>
          </p:nvCxnSpPr>
          <p:spPr bwMode="auto">
            <a:xfrm>
              <a:off x="10424100" y="5554697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314077"/>
            <a:ext cx="9968602" cy="451098"/>
          </a:xfrm>
        </p:spPr>
        <p:txBody>
          <a:bodyPr/>
          <a:lstStyle/>
          <a:p>
            <a:pPr>
              <a:defRPr/>
            </a:pPr>
            <a:r>
              <a:rPr lang="en-GB"/>
              <a:t>Benchmarking results</a:t>
            </a:r>
            <a:r>
              <a:rPr lang="en-GB">
                <a:latin typeface="Times New Roman"/>
                <a:cs typeface="Times New Roman"/>
              </a:rPr>
              <a:t> ⃰</a:t>
            </a:r>
            <a:endParaRPr lang="en-GB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4046730"/>
            <a:ext cx="8568333" cy="2369947"/>
          </a:xfrm>
        </p:spPr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GB"/>
              <a:t>For typical threshold choices and numbers of electrons per image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The old approach with only HDF LZO-compression gives a 71:1 compression ratio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while the new DRLE gives 120:1. 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/>
              <a:t>For images with too much signal (fewer black pixels)</a:t>
            </a:r>
            <a:br>
              <a:rPr lang="en-GB"/>
            </a:br>
            <a:r>
              <a:rPr lang="en-GB"/>
              <a:t>the ratios even out to 17:1 and 15:1, respectively.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The new is still much faster.</a:t>
            </a:r>
            <a:endParaRPr/>
          </a:p>
          <a:p>
            <a:pPr>
              <a:spcAft>
                <a:spcPts val="600"/>
              </a:spcAft>
              <a:defRPr/>
            </a:pPr>
            <a:endParaRPr lang="en-US"/>
          </a:p>
        </p:txBody>
      </p:sp>
      <p:graphicFrame>
        <p:nvGraphicFramePr>
          <p:cNvPr id="7" name="Table 6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63350" y="1052736"/>
          <a:ext cx="8274642" cy="286512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{A255A627-E0DD-C3F3-A515-0B79FAAE74C7}</a:tableStyleId>
              </a:tblPr>
              <a:tblGrid>
                <a:gridCol w="1416380"/>
                <a:gridCol w="1319926"/>
                <a:gridCol w="1440160"/>
                <a:gridCol w="1440160"/>
                <a:gridCol w="1329008"/>
                <a:gridCol w="1329008"/>
              </a:tblGrid>
              <a:tr h="370840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en-GB"/>
                        <a:t>Test case</a:t>
                      </a:r>
                      <a:endParaRPr/>
                    </a:p>
                  </a:txBody>
                  <a:tcPr marR="3600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Shuffled LZO HDF5-filter</a:t>
                      </a:r>
                      <a:endParaRPr/>
                    </a:p>
                  </a:txBody>
                  <a:tcPr marR="3600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DRLE, no HDF5-filter</a:t>
                      </a:r>
                      <a:endParaRPr/>
                    </a:p>
                  </a:txBody>
                  <a:tcPr marR="3600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Pixels in image (10</a:t>
                      </a:r>
                      <a:r>
                        <a:rPr lang="en-GB" baseline="30000">
                          <a:latin typeface="Liberation Sans"/>
                        </a:rPr>
                        <a:t>6</a:t>
                      </a:r>
                      <a:r>
                        <a:rPr lang="en-GB">
                          <a:latin typeface="Liberation Sans"/>
                        </a:rPr>
                        <a:t>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≥ threshold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Rate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(kHz)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File size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(MB)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Rate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(kHz)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File size (MB)</a:t>
                      </a:r>
                      <a:endParaRPr/>
                    </a:p>
                  </a:txBody>
                  <a:tcPr marR="36000"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a) 0.26</a:t>
                      </a:r>
                      <a:endParaRPr lang="en-GB" baseline="30000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1.12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838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6.74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498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a) 0.5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839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3.81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500</a:t>
                      </a:r>
                      <a:endParaRPr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a) 1.0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0.26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837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1.96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499</a:t>
                      </a:r>
                      <a:endParaRPr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b) 0.5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5.51%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0.53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3637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2.5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3887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b) 1.0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5.51%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0.24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3630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1.28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3880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829517" y="3433167"/>
            <a:ext cx="2487033" cy="2762225"/>
          </a:xfrm>
          <a:prstGeom prst="rect">
            <a:avLst/>
          </a:prstGeom>
        </p:spPr>
      </p:pic>
      <p:pic>
        <p:nvPicPr>
          <p:cNvPr id="8" name="Picture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8646033" y="1182879"/>
            <a:ext cx="2778559" cy="2369947"/>
          </a:xfrm>
          <a:prstGeom prst="rect">
            <a:avLst/>
          </a:prstGeom>
        </p:spPr>
      </p:pic>
      <p:sp>
        <p:nvSpPr>
          <p:cNvPr id="10" name="Content Placeholder 3" hidden="0"/>
          <p:cNvSpPr txBox="1"/>
          <p:nvPr isPhoto="0" userDrawn="0"/>
        </p:nvSpPr>
        <p:spPr bwMode="auto">
          <a:xfrm>
            <a:off x="8858851" y="1150583"/>
            <a:ext cx="504056" cy="37168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GB">
                <a:solidFill>
                  <a:schemeClr val="bg1"/>
                </a:solidFill>
              </a:rPr>
              <a:t>a)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Content Placeholder 3" hidden="0"/>
          <p:cNvSpPr txBox="1"/>
          <p:nvPr isPhoto="0" userDrawn="0"/>
        </p:nvSpPr>
        <p:spPr bwMode="auto">
          <a:xfrm>
            <a:off x="8894787" y="3523271"/>
            <a:ext cx="504056" cy="37168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  <a:defRPr/>
            </a:pPr>
            <a:r>
              <a:rPr lang="en-GB">
                <a:solidFill>
                  <a:schemeClr val="bg1"/>
                </a:solidFill>
              </a:rPr>
              <a:t>b)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Conclusions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3356992"/>
            <a:ext cx="11376025" cy="3059685"/>
          </a:xfrm>
        </p:spPr>
        <p:txBody>
          <a:bodyPr anchor="t"/>
          <a:lstStyle/>
          <a:p>
            <a:pPr>
              <a:defRPr/>
            </a:pPr>
            <a:r>
              <a:rPr lang="en-GB"/>
              <a:t>Higher compression ratio and simple algorithm avoiding array copies</a:t>
            </a:r>
            <a:br>
              <a:rPr lang="en-GB"/>
            </a:br>
            <a:r>
              <a:rPr lang="en-GB"/>
              <a:t>seems promising for full-sized images to be processed and saved at 1 kHz.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/>
              <a:t>Achieving a high compression ratio is essential for making the file-writing work at 1 kHz,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 sz="1800"/>
              <a:t>especially when no further HDF5-compressor is used.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 sz="1800"/>
              <a:t>The choice of threshold level is done by the user while seeing the live data.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 sz="1800"/>
              <a:t>Experiments will typically be performed with less signal per image than in example b,</a:t>
            </a:r>
            <a:br>
              <a:rPr lang="en-GB" sz="1800"/>
            </a:br>
            <a:r>
              <a:rPr lang="en-GB" sz="1800"/>
              <a:t>so sufficient compression seems realistic.</a:t>
            </a:r>
            <a:endParaRPr/>
          </a:p>
          <a:p>
            <a:pPr marL="0" indent="0">
              <a:spcAft>
                <a:spcPts val="600"/>
              </a:spcAft>
              <a:buNone/>
              <a:defRPr/>
            </a:pPr>
            <a:endParaRPr lang="en-US"/>
          </a:p>
        </p:txBody>
      </p:sp>
      <p:graphicFrame>
        <p:nvGraphicFramePr>
          <p:cNvPr id="10" name="Table 9" hidden="0"/>
          <p:cNvGraphicFramePr>
            <a:graphicFrameLocks xmlns:a="http://schemas.openxmlformats.org/drawingml/2006/main" noGrp="1"/>
          </p:cNvGraphicFramePr>
          <p:nvPr isPhoto="0" userDrawn="0"/>
        </p:nvGraphicFramePr>
        <p:xfrm>
          <a:off x="263350" y="1052736"/>
          <a:ext cx="8064896" cy="212344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{A255A627-E0DD-C3F3-A515-0B79FAAE74C7}</a:tableStyleId>
              </a:tblPr>
              <a:tblGrid>
                <a:gridCol w="1440162"/>
                <a:gridCol w="1296144"/>
                <a:gridCol w="288032"/>
                <a:gridCol w="1613019"/>
                <a:gridCol w="1142513"/>
                <a:gridCol w="1142513"/>
                <a:gridCol w="1142513"/>
              </a:tblGrid>
              <a:tr h="370840">
                <a:tc gridSpan="2">
                  <a:txBody>
                    <a:bodyPr/>
                    <a:p>
                      <a:pPr>
                        <a:defRPr/>
                      </a:pPr>
                      <a:r>
                        <a:rPr lang="en-GB"/>
                        <a:t>Test case</a:t>
                      </a:r>
                      <a:endParaRPr/>
                    </a:p>
                  </a:txBody>
                  <a:tcPr marR="36000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>
                        <a:latin typeface="Liberation Sans"/>
                      </a:endParaRPr>
                    </a:p>
                  </a:txBody>
                  <a:tcPr marR="36000" anchor="ctr"/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DRLE, no HDF5-filter</a:t>
                      </a:r>
                      <a:endParaRPr/>
                    </a:p>
                  </a:txBody>
                  <a:tcPr marR="3600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Data rates</a:t>
                      </a:r>
                      <a:endParaRPr/>
                    </a:p>
                  </a:txBody>
                  <a:tcPr marR="36000" anchor="ctr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Pixels in image (10</a:t>
                      </a:r>
                      <a:r>
                        <a:rPr lang="en-GB" baseline="30000">
                          <a:latin typeface="Liberation Sans"/>
                        </a:rPr>
                        <a:t>6</a:t>
                      </a:r>
                      <a:r>
                        <a:rPr lang="en-GB">
                          <a:latin typeface="Liberation Sans"/>
                        </a:rPr>
                        <a:t>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≥ threshold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endParaRPr lang="en-GB">
                        <a:latin typeface="Liberation Sans"/>
                      </a:endParaRPr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Rate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(kHz)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File size (MB)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Raw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(GB/s)</a:t>
                      </a:r>
                      <a:endParaRPr/>
                    </a:p>
                  </a:txBody>
                  <a:tcPr marR="36000" anchor="ctr"/>
                </a:tc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To file</a:t>
                      </a:r>
                      <a:br>
                        <a:rPr lang="en-GB">
                          <a:latin typeface="Liberation Sans"/>
                        </a:rPr>
                      </a:br>
                      <a:r>
                        <a:rPr lang="en-GB">
                          <a:latin typeface="Liberation Sans"/>
                        </a:rPr>
                        <a:t>(MB/s)</a:t>
                      </a:r>
                      <a:endParaRPr/>
                    </a:p>
                  </a:txBody>
                  <a:tcPr marR="36000"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a) 0.26</a:t>
                      </a:r>
                      <a:endParaRPr lang="en-GB" baseline="30000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6.74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498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3.5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29</a:t>
                      </a:r>
                      <a:endParaRPr/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a) 1.0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0.56%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endParaRPr lang="en-GB">
                        <a:latin typeface="Liberatio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1.96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499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3.9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33</a:t>
                      </a:r>
                      <a:endParaRPr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l">
                        <a:defRPr/>
                      </a:pPr>
                      <a:r>
                        <a:rPr lang="en-GB">
                          <a:latin typeface="Liberation Sans"/>
                        </a:rPr>
                        <a:t>b) 1.0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5.51%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 b="1">
                          <a:latin typeface="Liberation Sans"/>
                        </a:rPr>
                        <a:t>1.28</a:t>
                      </a:r>
                      <a:endParaRPr lang="en-GB">
                        <a:latin typeface="Liberation San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3880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2.6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en-GB">
                          <a:latin typeface="Liberation Sans"/>
                        </a:rPr>
                        <a:t>165</a:t>
                      </a:r>
                      <a:endParaRPr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Problems created by this solution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268761"/>
            <a:ext cx="11376025" cy="5147916"/>
          </a:xfrm>
        </p:spPr>
        <p:txBody>
          <a:bodyPr anchor="t"/>
          <a:lstStyle/>
          <a:p>
            <a:pPr>
              <a:defRPr/>
            </a:pPr>
            <a:r>
              <a:rPr lang="en-GB"/>
              <a:t>Since the encoding and decoding is in the application layer,</a:t>
            </a:r>
            <a:br>
              <a:rPr lang="en-GB"/>
            </a:br>
            <a:r>
              <a:rPr lang="en-GB"/>
              <a:t>it affects all analysis scripts and file viewers more than a low-level HDF5-filter.</a:t>
            </a:r>
            <a:endParaRPr/>
          </a:p>
          <a:p>
            <a:pPr>
              <a:spcAft>
                <a:spcPts val="0"/>
              </a:spcAft>
              <a:defRPr/>
            </a:pPr>
            <a:r>
              <a:rPr lang="en-GB"/>
              <a:t>If I use a VLA Dataset with </a:t>
            </a:r>
            <a:r>
              <a:rPr lang="en-GB" i="1"/>
              <a:t>N</a:t>
            </a:r>
            <a:r>
              <a:rPr lang="en-GB"/>
              <a:t> compressed </a:t>
            </a:r>
            <a:r>
              <a:rPr lang="en-GB" i="1"/>
              <a:t>images</a:t>
            </a:r>
            <a:r>
              <a:rPr lang="en-GB"/>
              <a:t> per entry,</a:t>
            </a:r>
            <a:br>
              <a:rPr lang="en-GB"/>
            </a:br>
            <a:r>
              <a:rPr lang="en-GB"/>
              <a:t>the VLA-index is not the image index</a:t>
            </a:r>
            <a:endParaRPr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GB"/>
              <a:t>but </a:t>
            </a:r>
            <a:r>
              <a:rPr lang="en-GB" i="1"/>
              <a:t>N</a:t>
            </a:r>
            <a:r>
              <a:rPr lang="en-GB"/>
              <a:t> can be an attribute so a decoding layer knows where to find image </a:t>
            </a:r>
            <a:r>
              <a:rPr lang="en-GB" i="1"/>
              <a:t>i</a:t>
            </a:r>
            <a:r>
              <a:rPr lang="en-GB"/>
              <a:t>.</a:t>
            </a:r>
            <a:endParaRPr/>
          </a:p>
          <a:p>
            <a:pPr lvl="1">
              <a:spcAft>
                <a:spcPts val="1200"/>
              </a:spcAft>
              <a:defRPr/>
            </a:pPr>
            <a:r>
              <a:rPr lang="en-GB"/>
              <a:t>The analysis application will read all images, sequentially, so needing to decode the entire chunk is fine.</a:t>
            </a:r>
            <a:endParaRPr/>
          </a:p>
          <a:p>
            <a:pPr>
              <a:defRPr/>
            </a:pPr>
            <a:r>
              <a:rPr lang="en-GB"/>
              <a:t>If I append to one long extendable 1D-Dataset, I will use a second dataset to encode the</a:t>
            </a:r>
            <a:br>
              <a:rPr lang="en-GB"/>
            </a:br>
            <a:r>
              <a:rPr lang="en-GB"/>
              <a:t>“start address” of image </a:t>
            </a:r>
            <a:r>
              <a:rPr lang="en-GB" i="1"/>
              <a:t>i</a:t>
            </a:r>
            <a:r>
              <a:rPr lang="en-GB"/>
              <a:t>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To hide this from users, a Python class can wraps HDF5 Datasets and override</a:t>
            </a:r>
            <a:br>
              <a:rPr lang="en-GB"/>
            </a:br>
            <a:r>
              <a:rPr lang="en-GB"/>
              <a:t>the array indexing operator [ ] to still allow getting an image by indexing as </a:t>
            </a:r>
            <a:r>
              <a:rPr lang="en-GB">
                <a:latin typeface="Courier Std"/>
              </a:rPr>
              <a:t>wrapper[</a:t>
            </a:r>
            <a:r>
              <a:rPr lang="en-GB">
                <a:latin typeface="Courier Std"/>
              </a:rPr>
              <a:t>i</a:t>
            </a:r>
            <a:r>
              <a:rPr lang="en-GB">
                <a:latin typeface="Courier Std"/>
              </a:rPr>
              <a:t>]</a:t>
            </a:r>
            <a:br>
              <a:rPr lang="en-GB">
                <a:latin typeface="Courier Std"/>
              </a:rPr>
            </a:br>
            <a:r>
              <a:rPr lang="en-GB"/>
              <a:t>or a pixel as </a:t>
            </a:r>
            <a:r>
              <a:rPr lang="en-GB">
                <a:latin typeface="Courier Std"/>
              </a:rPr>
              <a:t>wrapper[</a:t>
            </a:r>
            <a:r>
              <a:rPr lang="en-GB">
                <a:latin typeface="Courier Std"/>
              </a:rPr>
              <a:t>i</a:t>
            </a:r>
            <a:r>
              <a:rPr lang="en-GB">
                <a:latin typeface="Courier Std"/>
              </a:rPr>
              <a:t>, row, column]</a:t>
            </a:r>
            <a:r>
              <a:rPr lang="en-GB"/>
              <a:t>.</a:t>
            </a:r>
            <a:endParaRPr/>
          </a:p>
          <a:p>
            <a:pPr>
              <a:defRPr/>
            </a:pPr>
            <a:endParaRPr lang="en-GB"/>
          </a:p>
          <a:p>
            <a:pPr>
              <a:defRPr/>
            </a:pPr>
            <a:endParaRPr lang="en-US"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15" name="Group 14" hidden="0"/>
          <p:cNvGrpSpPr/>
          <p:nvPr isPhoto="0" userDrawn="0"/>
        </p:nvGrpSpPr>
        <p:grpSpPr bwMode="auto">
          <a:xfrm>
            <a:off x="9984432" y="1182879"/>
            <a:ext cx="2071054" cy="1971827"/>
            <a:chOff x="9624392" y="4077072"/>
            <a:chExt cx="2344579" cy="2232248"/>
          </a:xfrm>
        </p:grpSpPr>
        <p:sp>
          <p:nvSpPr>
            <p:cNvPr id="16" name="Rectangle 15" hidden="0"/>
            <p:cNvSpPr/>
            <p:nvPr isPhoto="0" userDrawn="0"/>
          </p:nvSpPr>
          <p:spPr bwMode="auto">
            <a:xfrm>
              <a:off x="9624392" y="4766759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 hidden="0"/>
            <p:cNvSpPr/>
            <p:nvPr isPhoto="0" userDrawn="0"/>
          </p:nvSpPr>
          <p:spPr bwMode="auto">
            <a:xfrm>
              <a:off x="9674647" y="4955821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8" name="Rectangle 17" hidden="0"/>
            <p:cNvSpPr/>
            <p:nvPr isPhoto="0" userDrawn="0"/>
          </p:nvSpPr>
          <p:spPr bwMode="auto">
            <a:xfrm>
              <a:off x="9763977" y="5144881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9" name="Rectangle 18" hidden="0"/>
            <p:cNvSpPr/>
            <p:nvPr isPhoto="0" userDrawn="0"/>
          </p:nvSpPr>
          <p:spPr bwMode="auto">
            <a:xfrm>
              <a:off x="9813453" y="5333944"/>
              <a:ext cx="535982" cy="4921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0" name="Rectangle 19" hidden="0"/>
            <p:cNvSpPr/>
            <p:nvPr isPhoto="0" userDrawn="0"/>
          </p:nvSpPr>
          <p:spPr bwMode="auto">
            <a:xfrm>
              <a:off x="10772742" y="4842487"/>
              <a:ext cx="400217" cy="56717"/>
            </a:xfrm>
            <a:prstGeom prst="rect">
              <a:avLst/>
            </a:prstGeom>
            <a:blipFill>
              <a:blip r:embed="rId2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 hidden="0"/>
            <p:cNvSpPr/>
            <p:nvPr isPhoto="0" userDrawn="0"/>
          </p:nvSpPr>
          <p:spPr bwMode="auto">
            <a:xfrm>
              <a:off x="10772742" y="5054409"/>
              <a:ext cx="275119" cy="56717"/>
            </a:xfrm>
            <a:prstGeom prst="rect">
              <a:avLst/>
            </a:prstGeom>
            <a:blipFill>
              <a:blip r:embed="rId3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 hidden="0"/>
            <p:cNvSpPr/>
            <p:nvPr isPhoto="0" userDrawn="0"/>
          </p:nvSpPr>
          <p:spPr bwMode="auto">
            <a:xfrm>
              <a:off x="10772742" y="5293877"/>
              <a:ext cx="475206" cy="56717"/>
            </a:xfrm>
            <a:prstGeom prst="rect">
              <a:avLst/>
            </a:prstGeom>
            <a:blipFill>
              <a:blip r:embed="rId4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 hidden="0"/>
            <p:cNvSpPr/>
            <p:nvPr isPhoto="0" userDrawn="0"/>
          </p:nvSpPr>
          <p:spPr bwMode="auto">
            <a:xfrm>
              <a:off x="10772742" y="5529255"/>
              <a:ext cx="400217" cy="56717"/>
            </a:xfrm>
            <a:prstGeom prst="rect">
              <a:avLst/>
            </a:prstGeom>
            <a:blipFill>
              <a:blip r:embed="rId5"/>
              <a:tile algn="tl" flip="none" sx="100000" sy="100000" tx="0" ty="0"/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grpSp>
          <p:nvGrpSpPr>
            <p:cNvPr id="24" name="Group 23" hidden="0"/>
            <p:cNvGrpSpPr/>
            <p:nvPr isPhoto="0" userDrawn="0"/>
          </p:nvGrpSpPr>
          <p:grpSpPr bwMode="auto">
            <a:xfrm>
              <a:off x="11730833" y="4742638"/>
              <a:ext cx="56718" cy="1566682"/>
              <a:chOff x="11640819" y="4293097"/>
              <a:chExt cx="45720" cy="1262882"/>
            </a:xfrm>
          </p:grpSpPr>
          <p:sp>
            <p:nvSpPr>
              <p:cNvPr id="32" name="Rectangle 31" hidden="0"/>
              <p:cNvSpPr/>
              <p:nvPr isPhoto="0" userDrawn="0"/>
            </p:nvSpPr>
            <p:spPr bwMode="auto">
              <a:xfrm rot="5400000">
                <a:off x="11502374" y="4431542"/>
                <a:ext cx="322610" cy="45719"/>
              </a:xfrm>
              <a:prstGeom prst="rect">
                <a:avLst/>
              </a:prstGeom>
              <a:blipFill>
                <a:blip r:embed="rId2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 hidden="0"/>
              <p:cNvSpPr/>
              <p:nvPr isPhoto="0" userDrawn="0"/>
            </p:nvSpPr>
            <p:spPr bwMode="auto">
              <a:xfrm rot="5400000">
                <a:off x="11552794" y="4710174"/>
                <a:ext cx="221770" cy="45719"/>
              </a:xfrm>
              <a:prstGeom prst="rect">
                <a:avLst/>
              </a:prstGeom>
              <a:blipFill>
                <a:blip r:embed="rId3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 hidden="0"/>
              <p:cNvSpPr/>
              <p:nvPr isPhoto="0" userDrawn="0"/>
            </p:nvSpPr>
            <p:spPr bwMode="auto">
              <a:xfrm rot="5400000">
                <a:off x="11472151" y="5014217"/>
                <a:ext cx="383057" cy="45719"/>
              </a:xfrm>
              <a:prstGeom prst="rect">
                <a:avLst/>
              </a:prstGeom>
              <a:blipFill>
                <a:blip r:embed="rId4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 hidden="0"/>
              <p:cNvSpPr/>
              <p:nvPr isPhoto="0" userDrawn="0"/>
            </p:nvSpPr>
            <p:spPr bwMode="auto">
              <a:xfrm rot="5400000">
                <a:off x="11502374" y="5371814"/>
                <a:ext cx="322610" cy="45719"/>
              </a:xfrm>
              <a:prstGeom prst="rect">
                <a:avLst/>
              </a:prstGeom>
              <a:blipFill>
                <a:blip r:embed="rId5"/>
                <a:tile algn="tl" flip="none" sx="100000" sy="100000" tx="0" ty="0"/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GB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tangle 24" hidden="0"/>
            <p:cNvSpPr/>
            <p:nvPr isPhoto="0" userDrawn="0"/>
          </p:nvSpPr>
          <p:spPr bwMode="auto">
            <a:xfrm>
              <a:off x="10200456" y="4241938"/>
              <a:ext cx="593432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200"/>
                <a:t>DRLE</a:t>
              </a:r>
              <a:endParaRPr/>
            </a:p>
          </p:txBody>
        </p:sp>
        <p:sp>
          <p:nvSpPr>
            <p:cNvPr id="26" name="Rectangle 25" hidden="0"/>
            <p:cNvSpPr/>
            <p:nvPr isPhoto="0" userDrawn="0"/>
          </p:nvSpPr>
          <p:spPr bwMode="auto">
            <a:xfrm>
              <a:off x="10880212" y="4077072"/>
              <a:ext cx="1088760" cy="64633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200"/>
                <a:t>Concatenate</a:t>
              </a:r>
              <a:br>
                <a:rPr lang="en-GB" sz="1200"/>
              </a:br>
              <a:r>
                <a:rPr lang="en-GB" sz="1200"/>
                <a:t>to “chunk”</a:t>
              </a:r>
              <a:endParaRPr/>
            </a:p>
            <a:p>
              <a:pPr algn="ctr">
                <a:defRPr/>
              </a:pPr>
              <a:r>
                <a:rPr lang="en-GB" sz="1200"/>
                <a:t>(or entire file)</a:t>
              </a:r>
              <a:endParaRPr/>
            </a:p>
          </p:txBody>
        </p:sp>
        <p:cxnSp>
          <p:nvCxnSpPr>
            <p:cNvPr id="27" name="Straight Arrow Connector 26" hidden="0"/>
            <p:cNvCxnSpPr>
              <a:cxnSpLocks/>
            </p:cNvCxnSpPr>
            <p:nvPr isPhoto="0" userDrawn="0"/>
          </p:nvCxnSpPr>
          <p:spPr bwMode="auto">
            <a:xfrm>
              <a:off x="10424100" y="4870845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 hidden="0"/>
            <p:cNvCxnSpPr>
              <a:cxnSpLocks/>
            </p:cNvCxnSpPr>
            <p:nvPr isPhoto="0" userDrawn="0"/>
          </p:nvCxnSpPr>
          <p:spPr bwMode="auto">
            <a:xfrm>
              <a:off x="11312074" y="5187068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 hidden="0"/>
            <p:cNvCxnSpPr>
              <a:cxnSpLocks/>
            </p:cNvCxnSpPr>
            <p:nvPr isPhoto="0" userDrawn="0"/>
          </p:nvCxnSpPr>
          <p:spPr bwMode="auto">
            <a:xfrm>
              <a:off x="10424100" y="5081374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 hidden="0"/>
            <p:cNvCxnSpPr>
              <a:cxnSpLocks/>
            </p:cNvCxnSpPr>
            <p:nvPr isPhoto="0" userDrawn="0"/>
          </p:nvCxnSpPr>
          <p:spPr bwMode="auto">
            <a:xfrm>
              <a:off x="10424100" y="5319623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 hidden="0"/>
            <p:cNvCxnSpPr>
              <a:cxnSpLocks/>
            </p:cNvCxnSpPr>
            <p:nvPr isPhoto="0" userDrawn="0"/>
          </p:nvCxnSpPr>
          <p:spPr bwMode="auto">
            <a:xfrm>
              <a:off x="10424100" y="5554697"/>
              <a:ext cx="256534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6800" y="247948"/>
            <a:ext cx="9274264" cy="588763"/>
          </a:xfrm>
        </p:spPr>
        <p:txBody>
          <a:bodyPr/>
          <a:lstStyle/>
          <a:p>
            <a:pPr>
              <a:defRPr/>
            </a:pPr>
            <a:r>
              <a:rPr lang="en-US" sz="3600"/>
              <a:t>Acknowledgements</a:t>
            </a:r>
            <a:endParaRPr lang="en-GB" sz="3600"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12" name="Rectangle 34" hidden="0"/>
          <p:cNvSpPr/>
          <p:nvPr isPhoto="0" userDrawn="0"/>
        </p:nvSpPr>
        <p:spPr bwMode="auto">
          <a:xfrm>
            <a:off x="407368" y="855871"/>
            <a:ext cx="33123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600" b="1">
                <a:latin typeface="Arial"/>
                <a:cs typeface="Arial"/>
              </a:rPr>
              <a:t>CFEL-ATTO, DESY, Hamburg</a:t>
            </a:r>
            <a:endParaRPr/>
          </a:p>
          <a:p>
            <a:pPr>
              <a:defRPr/>
            </a:pPr>
            <a:endParaRPr lang="en-US" sz="1600"/>
          </a:p>
          <a:p>
            <a:pPr>
              <a:defRPr/>
            </a:pPr>
            <a:r>
              <a:rPr lang="en-US" sz="1600"/>
              <a:t>Involved PhD students:</a:t>
            </a:r>
            <a:endParaRPr/>
          </a:p>
          <a:p>
            <a:pPr>
              <a:defRPr/>
            </a:pPr>
            <a:r>
              <a:rPr lang="en-US" sz="1600"/>
              <a:t>Sergey </a:t>
            </a:r>
            <a:r>
              <a:rPr lang="en-US" sz="1600"/>
              <a:t>Ryabchuk</a:t>
            </a:r>
            <a:r>
              <a:rPr lang="en-US" sz="1600"/>
              <a:t> </a:t>
            </a:r>
            <a:br>
              <a:rPr lang="en-US" sz="1600"/>
            </a:br>
            <a:r>
              <a:rPr lang="en-GB" sz="1600">
                <a:latin typeface="Arial"/>
                <a:cs typeface="Arial"/>
              </a:rPr>
              <a:t>Lorenzo </a:t>
            </a:r>
            <a:r>
              <a:rPr lang="en-GB" sz="1600">
                <a:latin typeface="Arial"/>
                <a:cs typeface="Arial"/>
              </a:rPr>
              <a:t>Colaizzi</a:t>
            </a:r>
            <a:br>
              <a:rPr lang="en-GB" sz="1600">
                <a:latin typeface="Arial"/>
                <a:cs typeface="Arial"/>
              </a:rPr>
            </a:br>
            <a:r>
              <a:rPr lang="en-US" sz="1600"/>
              <a:t>Krishna Saraswathula</a:t>
            </a:r>
            <a:br>
              <a:rPr lang="en-US" sz="1600"/>
            </a:br>
            <a:r>
              <a:rPr lang="en-GB" sz="1600">
                <a:latin typeface="Arial"/>
                <a:cs typeface="Arial"/>
              </a:rPr>
              <a:t>Ammar Bin Wahid</a:t>
            </a:r>
            <a:endParaRPr/>
          </a:p>
          <a:p>
            <a:pPr>
              <a:defRPr/>
            </a:pPr>
            <a:r>
              <a:rPr lang="en-US" sz="1600"/>
              <a:t>Josina</a:t>
            </a:r>
            <a:r>
              <a:rPr lang="en-US" sz="1600"/>
              <a:t> Hahne</a:t>
            </a:r>
            <a:endParaRPr/>
          </a:p>
          <a:p>
            <a:pPr>
              <a:defRPr/>
            </a:pPr>
            <a:br>
              <a:rPr lang="en-US" sz="1600"/>
            </a:br>
            <a:r>
              <a:rPr lang="en-US" sz="1600"/>
              <a:t>Involved seniors:</a:t>
            </a:r>
            <a:endParaRPr/>
          </a:p>
          <a:p>
            <a:pPr>
              <a:defRPr/>
            </a:pPr>
            <a:r>
              <a:rPr lang="en-GB" sz="1600">
                <a:solidFill>
                  <a:prstClr val="black"/>
                </a:solidFill>
                <a:latin typeface="Arial"/>
                <a:cs typeface="Arial"/>
              </a:rPr>
              <a:t>Andrea </a:t>
            </a:r>
            <a:r>
              <a:rPr lang="en-GB" sz="1600">
                <a:solidFill>
                  <a:prstClr val="black"/>
                </a:solidFill>
                <a:latin typeface="Arial"/>
                <a:cs typeface="Arial"/>
              </a:rPr>
              <a:t>Trabattoni</a:t>
            </a:r>
            <a:endParaRPr lang="en-GB" sz="160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1600">
                <a:latin typeface="Arial"/>
                <a:cs typeface="Arial"/>
              </a:rPr>
              <a:t>Vincent </a:t>
            </a:r>
            <a:r>
              <a:rPr lang="en-GB" sz="1600">
                <a:latin typeface="Arial"/>
                <a:cs typeface="Arial"/>
              </a:rPr>
              <a:t>Wanie</a:t>
            </a:r>
            <a:br>
              <a:rPr lang="en-GB" sz="1600">
                <a:latin typeface="Arial"/>
                <a:cs typeface="Arial"/>
              </a:rPr>
            </a:br>
            <a:r>
              <a:rPr lang="en-GB" sz="1600">
                <a:solidFill>
                  <a:prstClr val="black"/>
                </a:solidFill>
                <a:latin typeface="Arial"/>
                <a:cs typeface="Arial"/>
              </a:rPr>
              <a:t>Francesca Calegari</a:t>
            </a:r>
            <a:endParaRPr/>
          </a:p>
        </p:txBody>
      </p:sp>
      <p:pic>
        <p:nvPicPr>
          <p:cNvPr id="18" name="Grafik 7" descr="Logo Helmholtz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95327" y="5445224"/>
            <a:ext cx="1135791" cy="154670"/>
          </a:xfrm>
          <a:prstGeom prst="rect">
            <a:avLst/>
          </a:prstGeom>
        </p:spPr>
      </p:pic>
      <p:pic>
        <p:nvPicPr>
          <p:cNvPr id="19" name="Picture 18" hidden="0"/>
          <p:cNvPicPr>
            <a:picLocks noChangeAspect="1"/>
          </p:cNvPicPr>
          <p:nvPr isPhoto="0" userDrawn="0"/>
        </p:nvPicPr>
        <p:blipFill>
          <a:blip r:embed="rId3"/>
          <a:srcRect l="7476" t="19924" r="11412" b="16542"/>
          <a:stretch/>
        </p:blipFill>
        <p:spPr bwMode="auto">
          <a:xfrm>
            <a:off x="4871864" y="327501"/>
            <a:ext cx="7240615" cy="4253627"/>
          </a:xfrm>
          <a:prstGeom prst="rect">
            <a:avLst/>
          </a:prstGeom>
        </p:spPr>
      </p:pic>
      <p:pic>
        <p:nvPicPr>
          <p:cNvPr id="20" name="Picture 4" descr="LASERLAB-EUROPE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2812145" y="5856233"/>
            <a:ext cx="2635490" cy="494155"/>
          </a:xfrm>
          <a:prstGeom prst="rect">
            <a:avLst/>
          </a:prstGeom>
          <a:noFill/>
        </p:spPr>
      </p:pic>
      <p:pic>
        <p:nvPicPr>
          <p:cNvPr id="21" name="Picture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063876" y="5043027"/>
            <a:ext cx="1458317" cy="308269"/>
          </a:xfrm>
          <a:prstGeom prst="rect">
            <a:avLst/>
          </a:prstGeom>
        </p:spPr>
      </p:pic>
      <p:pic>
        <p:nvPicPr>
          <p:cNvPr id="22" name="Picture 5" hidden="0"/>
          <p:cNvPicPr>
            <a:picLocks noChangeAspect="1"/>
          </p:cNvPicPr>
          <p:nvPr isPhoto="0" userDrawn="0"/>
        </p:nvPicPr>
        <p:blipFill>
          <a:blip r:embed="rId6"/>
          <a:srcRect l="52366" t="13652" r="0" b="18593"/>
          <a:stretch/>
        </p:blipFill>
        <p:spPr bwMode="auto">
          <a:xfrm>
            <a:off x="10184254" y="4629138"/>
            <a:ext cx="1170098" cy="1176126"/>
          </a:xfrm>
          <a:prstGeom prst="rect">
            <a:avLst/>
          </a:prstGeom>
        </p:spPr>
      </p:pic>
      <p:pic>
        <p:nvPicPr>
          <p:cNvPr id="23" name="Immagine 20" descr="logo_2.pdf" hidden="0"/>
          <p:cNvPicPr>
            <a:picLocks noChangeAspect="1"/>
          </p:cNvPicPr>
          <p:nvPr isPhoto="0" userDrawn="0"/>
        </p:nvPicPr>
        <p:blipFill>
          <a:blip r:embed="rId7"/>
          <a:srcRect l="19646" t="33104" r="23700" b="23057"/>
          <a:stretch/>
        </p:blipFill>
        <p:spPr bwMode="auto">
          <a:xfrm>
            <a:off x="5832303" y="4866328"/>
            <a:ext cx="1241365" cy="678773"/>
          </a:xfrm>
          <a:prstGeom prst="rect">
            <a:avLst/>
          </a:prstGeom>
        </p:spPr>
      </p:pic>
      <p:pic>
        <p:nvPicPr>
          <p:cNvPr id="24" name="Picture 7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>
            <a:off x="3312554" y="4737087"/>
            <a:ext cx="1638830" cy="949776"/>
          </a:xfrm>
          <a:prstGeom prst="rect">
            <a:avLst/>
          </a:prstGeom>
        </p:spPr>
      </p:pic>
      <p:pic>
        <p:nvPicPr>
          <p:cNvPr id="25" name="Picture 8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595327" y="5801497"/>
            <a:ext cx="1549913" cy="495972"/>
          </a:xfrm>
          <a:prstGeom prst="rect">
            <a:avLst/>
          </a:prstGeom>
        </p:spPr>
      </p:pic>
      <p:pic>
        <p:nvPicPr>
          <p:cNvPr id="26" name="Picture 9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7487019" y="5759715"/>
            <a:ext cx="1125911" cy="696538"/>
          </a:xfrm>
          <a:prstGeom prst="rect">
            <a:avLst/>
          </a:prstGeom>
        </p:spPr>
      </p:pic>
      <p:pic>
        <p:nvPicPr>
          <p:cNvPr id="27" name="Grafik 8" hidden="0"/>
          <p:cNvPicPr>
            <a:picLocks noChangeAspect="1"/>
          </p:cNvPicPr>
          <p:nvPr isPhoto="0" userDrawn="0"/>
        </p:nvPicPr>
        <p:blipFill>
          <a:blip r:embed="rId11"/>
          <a:stretch/>
        </p:blipFill>
        <p:spPr bwMode="auto">
          <a:xfrm>
            <a:off x="6164675" y="5760299"/>
            <a:ext cx="694926" cy="695314"/>
          </a:xfrm>
          <a:prstGeom prst="rect">
            <a:avLst/>
          </a:prstGeom>
        </p:spPr>
      </p:pic>
      <p:sp>
        <p:nvSpPr>
          <p:cNvPr id="28" name="Rectangle 13" hidden="0"/>
          <p:cNvSpPr/>
          <p:nvPr isPhoto="0" userDrawn="0"/>
        </p:nvSpPr>
        <p:spPr bwMode="auto">
          <a:xfrm>
            <a:off x="497593" y="4783372"/>
            <a:ext cx="24300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000" b="1" i="0" u="none" strike="noStrike" cap="none" spc="0">
                <a:ln>
                  <a:noFill/>
                </a:ln>
                <a:solidFill>
                  <a:srgbClr val="F18F1D"/>
                </a:solidFill>
                <a:latin typeface="Arial"/>
                <a:ea typeface="Arial"/>
                <a:cs typeface="Arial"/>
              </a:rPr>
              <a:t>http://</a:t>
            </a:r>
            <a:r>
              <a:rPr lang="en-US" sz="2000" b="1" i="0" u="none" strike="noStrike" cap="none" spc="0">
                <a:ln>
                  <a:noFill/>
                </a:ln>
                <a:solidFill>
                  <a:srgbClr val="F18F1D"/>
                </a:solidFill>
                <a:latin typeface="Arial"/>
                <a:ea typeface="Arial"/>
                <a:cs typeface="Arial"/>
              </a:rPr>
              <a:t>atto.cfel.de</a:t>
            </a:r>
            <a:endParaRPr lang="en-US" sz="2000" b="1" i="0" u="none" strike="noStrike" cap="none" spc="0">
              <a:ln>
                <a:noFill/>
              </a:ln>
              <a:solidFill>
                <a:srgbClr val="F18F1D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9" name="Picture 16" hidden="0"/>
          <p:cNvPicPr>
            <a:picLocks noChangeAspect="1"/>
          </p:cNvPicPr>
          <p:nvPr isPhoto="0" userDrawn="0"/>
        </p:nvPicPr>
        <p:blipFill>
          <a:blip r:embed="rId12"/>
          <a:srcRect l="0" t="26050" r="0" b="0"/>
          <a:stretch/>
        </p:blipFill>
        <p:spPr bwMode="auto">
          <a:xfrm>
            <a:off x="9260259" y="5759644"/>
            <a:ext cx="2233276" cy="76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Discussion points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052736"/>
            <a:ext cx="11376025" cy="5363941"/>
          </a:xfrm>
        </p:spPr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US" sz="1800"/>
              <a:t>It seems the same sparse paradigm described by Elena </a:t>
            </a:r>
            <a:r>
              <a:rPr lang="en-US" sz="1800"/>
              <a:t>Pourmal</a:t>
            </a:r>
            <a:r>
              <a:rPr lang="en-US" sz="1800"/>
              <a:t> (proposed for SLAC-II)</a:t>
            </a:r>
            <a:br>
              <a:rPr lang="en-US" sz="1800"/>
            </a:br>
            <a:r>
              <a:rPr lang="en-US" sz="1800"/>
              <a:t>would be useful also for my application!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The call to the C library function for assigning to elements (pixels) in the Dataset</a:t>
            </a:r>
            <a:br>
              <a:rPr lang="en-US" sz="1400"/>
            </a:br>
            <a:r>
              <a:rPr lang="en-US" sz="1400"/>
              <a:t>must however be fast for use on individual pixels within my “tight loop” over the image pixels.</a:t>
            </a:r>
            <a:endParaRPr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/>
              <a:t>Can my kind of compression filter be implemented as a HDF5-plugin?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I want something like virtual array-indexing along the chunked dimension to get input data into the filter,</a:t>
            </a:r>
            <a:br>
              <a:rPr lang="en-US" sz="1400"/>
            </a:br>
            <a:r>
              <a:rPr lang="en-US" sz="1400"/>
              <a:t>to avoid having to copy memory to concatenate data from several images to one chunk before running the filter.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This would mean passing an array of pointers to mutable image buffers (not contiguous in memory)</a:t>
            </a:r>
            <a:br>
              <a:rPr lang="en-US" sz="1400"/>
            </a:br>
            <a:r>
              <a:rPr lang="en-US" sz="1400"/>
              <a:t>as input to the compression filter.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Is this something for a “Virtual Object Layer” plugin? – Probably not?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 i="1"/>
              <a:t>Learned yesterday: </a:t>
            </a:r>
            <a:r>
              <a:rPr lang="en-US" sz="1400"/>
              <a:t>Maybe I should just find a way to call HDF5’s “direct” writing of already compressed chunk?</a:t>
            </a:r>
            <a:br>
              <a:rPr lang="en-US" sz="1400"/>
            </a:br>
            <a:r>
              <a:rPr lang="en-US" sz="1400"/>
              <a:t>If I also make a decoding filter plugin, there might be no changes to analysis code at all.</a:t>
            </a:r>
            <a:endParaRPr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1800"/>
              <a:t>I’d vote for HDF5 v. 2 to support compressing data in arrays with variable-length entries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After my application has gotten rid of all the zeros, a sophisticated compressor might still offer some size reduction.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Arrays with fixed chunk sizes already give variable-length compressed data, so as a user I feel it should not need new kinds of filters.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One option could be to treat each VLA-entry as a chunk and just run the usual kind of filter on it.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US" sz="1400"/>
              <a:t>Alternatively, use (lossless) filter at the lower-level buffer (filter won’t know at which bytes VLA-entries start or end).</a:t>
            </a:r>
            <a:endParaRPr/>
          </a:p>
          <a:p>
            <a:pPr lvl="1">
              <a:spcAft>
                <a:spcPts val="600"/>
              </a:spcAft>
              <a:defRPr/>
            </a:pPr>
            <a:endParaRPr lang="en-US" sz="1400"/>
          </a:p>
          <a:p>
            <a:pPr>
              <a:spcAft>
                <a:spcPts val="600"/>
              </a:spcAft>
              <a:defRPr/>
            </a:pP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8" name="Title 7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07368" y="1916832"/>
            <a:ext cx="9968602" cy="451098"/>
          </a:xfrm>
        </p:spPr>
        <p:txBody>
          <a:bodyPr/>
          <a:lstStyle/>
          <a:p>
            <a:pPr>
              <a:defRPr/>
            </a:pPr>
            <a:r>
              <a:rPr lang="en-GB" sz="4400"/>
              <a:t>Scientific background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Multiple pieces of the molecular puzzle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3068960"/>
            <a:ext cx="11376025" cy="3347716"/>
          </a:xfrm>
        </p:spPr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GB" sz="1800"/>
              <a:t>A doubly ionized molecule often breaks into two charged fragments.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 sz="1800"/>
              <a:t>What combinations of (</a:t>
            </a:r>
            <a:r>
              <a:rPr lang="en-GB" sz="1800" i="1"/>
              <a:t>m</a:t>
            </a:r>
            <a:r>
              <a:rPr lang="en-GB" sz="1800" baseline="-25000"/>
              <a:t>1</a:t>
            </a:r>
            <a:r>
              <a:rPr lang="en-GB" sz="1800"/>
              <a:t>, </a:t>
            </a:r>
            <a:r>
              <a:rPr lang="en-GB" sz="1800" i="1"/>
              <a:t>m</a:t>
            </a:r>
            <a:r>
              <a:rPr lang="en-GB" sz="1800" baseline="-25000"/>
              <a:t>2</a:t>
            </a:r>
            <a:r>
              <a:rPr lang="en-GB" sz="1800"/>
              <a:t>) occur, and how often?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This says something about the bonds in the molecule, and how the photochemical reaction ends.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 sz="1800"/>
              <a:t>Does </a:t>
            </a:r>
            <a:r>
              <a:rPr lang="en-GB" sz="1800" i="1"/>
              <a:t>m</a:t>
            </a:r>
            <a:r>
              <a:rPr lang="en-GB" sz="1800" baseline="-25000"/>
              <a:t>1</a:t>
            </a:r>
            <a:r>
              <a:rPr lang="en-GB" sz="1800"/>
              <a:t> + </a:t>
            </a:r>
            <a:r>
              <a:rPr lang="en-GB" sz="1800" i="1"/>
              <a:t>m</a:t>
            </a:r>
            <a:r>
              <a:rPr lang="en-GB" sz="1800" baseline="-25000"/>
              <a:t>2 </a:t>
            </a:r>
            <a:r>
              <a:rPr lang="en-GB" sz="1800"/>
              <a:t>equal the original molecule’s mass?</a:t>
            </a:r>
            <a:endParaRPr/>
          </a:p>
          <a:p>
            <a:pPr lvl="1">
              <a:defRPr/>
            </a:pPr>
            <a:r>
              <a:rPr lang="en-GB" sz="1400"/>
              <a:t>Or were there undetected fragments?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en-GB" sz="1800"/>
              <a:t>You can not answer these questions from a simple mass spectrum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It only tells the </a:t>
            </a:r>
            <a:r>
              <a:rPr lang="en-GB" i="1"/>
              <a:t>average </a:t>
            </a:r>
            <a:r>
              <a:rPr lang="en-GB"/>
              <a:t>amount of </a:t>
            </a:r>
            <a:r>
              <a:rPr lang="en-GB" i="1"/>
              <a:t>m</a:t>
            </a:r>
            <a:r>
              <a:rPr lang="en-GB" baseline="-25000"/>
              <a:t>1</a:t>
            </a:r>
            <a:r>
              <a:rPr lang="en-GB"/>
              <a:t> and the </a:t>
            </a:r>
            <a:r>
              <a:rPr lang="en-GB" i="1"/>
              <a:t>average </a:t>
            </a:r>
            <a:r>
              <a:rPr lang="en-GB"/>
              <a:t>amount of </a:t>
            </a:r>
            <a:r>
              <a:rPr lang="en-GB" i="1"/>
              <a:t>m</a:t>
            </a:r>
            <a:r>
              <a:rPr lang="en-GB" baseline="-25000"/>
              <a:t>2</a:t>
            </a:r>
            <a:r>
              <a:rPr lang="en-GB"/>
              <a:t>.</a:t>
            </a:r>
            <a:endParaRPr/>
          </a:p>
          <a:p>
            <a:pPr lvl="1">
              <a:spcAft>
                <a:spcPts val="1200"/>
              </a:spcAft>
              <a:defRPr/>
            </a:pPr>
            <a:r>
              <a:rPr lang="en-GB"/>
              <a:t>Not which of them come </a:t>
            </a:r>
            <a:r>
              <a:rPr lang="en-GB" i="1"/>
              <a:t>together</a:t>
            </a:r>
            <a:r>
              <a:rPr lang="en-GB"/>
              <a:t>.</a:t>
            </a:r>
            <a:endParaRPr lang="en-GB" sz="1800"/>
          </a:p>
          <a:p>
            <a:pPr>
              <a:spcAft>
                <a:spcPts val="600"/>
              </a:spcAft>
              <a:defRPr/>
            </a:pPr>
            <a:r>
              <a:rPr lang="en-GB" sz="1800"/>
              <a:t>With an imaging detector, you can get additional coordinates (velocity or momentum) for each fragment.</a:t>
            </a:r>
            <a:endParaRPr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Scientific case 1</a:t>
            </a:r>
            <a:endParaRPr/>
          </a:p>
        </p:txBody>
      </p:sp>
      <p:pic>
        <p:nvPicPr>
          <p:cNvPr id="6" name="Picture 3" descr="C:\Users\Erik\Documents\reports\2011-10 Xenon 2e\illustrations\clip-art\puzzle 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442549" y="1184433"/>
            <a:ext cx="1754820" cy="1712345"/>
          </a:xfrm>
          <a:prstGeom prst="rect">
            <a:avLst/>
          </a:prstGeom>
          <a:noFill/>
        </p:spPr>
      </p:pic>
      <p:pic>
        <p:nvPicPr>
          <p:cNvPr id="7" name="Picture 5" descr="C:\Users\Erik\Documents\reports\2011-10 Xenon 2e\illustrations\clip-art\puzzle 3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6816080" y="1128654"/>
            <a:ext cx="2592288" cy="1868298"/>
          </a:xfrm>
          <a:prstGeom prst="rect">
            <a:avLst/>
          </a:prstGeom>
          <a:noFill/>
        </p:spPr>
      </p:pic>
      <p:pic>
        <p:nvPicPr>
          <p:cNvPr id="8" name="Picture 7" descr="C:\Users\Erik\Documents\reports\2011-10 Xenon 2e\illustrations\clip-art\puzzle 0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388922" y="1341074"/>
            <a:ext cx="1235606" cy="12356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Multiple pieces of the molecular puzzle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3068960"/>
            <a:ext cx="11376025" cy="3347716"/>
          </a:xfrm>
        </p:spPr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GB" sz="1800"/>
              <a:t>Already single ionization gives two particles we can study: one electron and one ion. 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Electron spectrum: state populated by the photoionization, “initial condition” for dynamics in the molecular ion.</a:t>
            </a:r>
            <a:endParaRPr/>
          </a:p>
          <a:p>
            <a:pPr lvl="1">
              <a:spcAft>
                <a:spcPts val="1200"/>
              </a:spcAft>
              <a:defRPr/>
            </a:pPr>
            <a:r>
              <a:rPr lang="en-GB"/>
              <a:t>Ion mass: Did the molecule break? Which bond(s)? Which side of the broken bond has the electron-hole?</a:t>
            </a:r>
            <a:br>
              <a:rPr lang="en-GB"/>
            </a:br>
            <a:endParaRPr lang="en-GB"/>
          </a:p>
          <a:p>
            <a:pPr>
              <a:spcAft>
                <a:spcPts val="600"/>
              </a:spcAft>
              <a:defRPr/>
            </a:pPr>
            <a:r>
              <a:rPr lang="en-GB" sz="1800"/>
              <a:t>What combinations of electron energy &amp; ion mass occur, and how often?</a:t>
            </a:r>
            <a:endParaRPr lang="en-GB"/>
          </a:p>
          <a:p>
            <a:pPr lvl="1">
              <a:spcAft>
                <a:spcPts val="600"/>
              </a:spcAft>
              <a:defRPr/>
            </a:pPr>
            <a:r>
              <a:rPr lang="en-GB"/>
              <a:t>Linking which state leads to which fragmentation outcome</a:t>
            </a:r>
            <a:br>
              <a:rPr lang="en-GB"/>
            </a:br>
            <a:r>
              <a:rPr lang="en-GB"/>
              <a:t>offers insight into the “landscape” of potential energy curves.</a:t>
            </a:r>
            <a:endParaRPr/>
          </a:p>
          <a:p>
            <a:pPr lvl="1">
              <a:spcAft>
                <a:spcPts val="600"/>
              </a:spcAft>
              <a:defRPr/>
            </a:pPr>
            <a:r>
              <a:rPr lang="en-GB"/>
              <a:t>Can help improving theoretical/computational models of ultrafast molecular dynamics.</a:t>
            </a:r>
            <a:endParaRPr/>
          </a:p>
        </p:txBody>
      </p:sp>
      <p:sp>
        <p:nvSpPr>
          <p:cNvPr id="5" name="Subtitle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Scientific case 2</a:t>
            </a:r>
            <a:endParaRPr/>
          </a:p>
        </p:txBody>
      </p:sp>
      <p:pic>
        <p:nvPicPr>
          <p:cNvPr id="6" name="Picture 3" descr="C:\Users\Erik\Documents\reports\2011-10 Xenon 2e\illustrations\clip-art\puzzle 1.pn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442549" y="1184433"/>
            <a:ext cx="1754820" cy="1712345"/>
          </a:xfrm>
          <a:prstGeom prst="rect">
            <a:avLst/>
          </a:prstGeom>
          <a:noFill/>
        </p:spPr>
      </p:pic>
      <p:pic>
        <p:nvPicPr>
          <p:cNvPr id="7" name="Picture 5" descr="C:\Users\Erik\Documents\reports\2011-10 Xenon 2e\illustrations\clip-art\puzzle 3.png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6816080" y="1128654"/>
            <a:ext cx="2592288" cy="1868298"/>
          </a:xfrm>
          <a:prstGeom prst="rect">
            <a:avLst/>
          </a:prstGeom>
          <a:noFill/>
        </p:spPr>
      </p:pic>
      <p:pic>
        <p:nvPicPr>
          <p:cNvPr id="8" name="Picture 7" descr="C:\Users\Erik\Documents\reports\2011-10 Xenon 2e\illustrations\clip-art\puzzle 0.pn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4388922" y="1341074"/>
            <a:ext cx="1235606" cy="123560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How do we record the pieces?</a:t>
            </a:r>
            <a:endParaRPr/>
          </a:p>
        </p:txBody>
      </p:sp>
      <p:sp>
        <p:nvSpPr>
          <p:cNvPr id="5" name="Sottotitolo 4" hidden="0"/>
          <p:cNvSpPr>
            <a:spLocks noGrp="1"/>
          </p:cNvSpPr>
          <p:nvPr isPhoto="0" userDrawn="0">
            <p:ph type="subTitle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Segnaposto contenuto 6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1">
            <a:off x="1558876" y="908720"/>
            <a:ext cx="8425556" cy="3259888"/>
          </a:xfrm>
          <a:prstGeom prst="rect">
            <a:avLst/>
          </a:prstGeom>
        </p:spPr>
      </p:pic>
      <p:cxnSp>
        <p:nvCxnSpPr>
          <p:cNvPr id="27" name="Connettore 2 26" hidden="0"/>
          <p:cNvCxnSpPr>
            <a:cxnSpLocks/>
          </p:cNvCxnSpPr>
          <p:nvPr isPhoto="0" userDrawn="0"/>
        </p:nvCxnSpPr>
        <p:spPr bwMode="auto">
          <a:xfrm flipV="1">
            <a:off x="6672064" y="3576138"/>
            <a:ext cx="321600" cy="1021474"/>
          </a:xfrm>
          <a:prstGeom prst="straightConnector1">
            <a:avLst/>
          </a:prstGeom>
          <a:ln w="28575" cap="flat" cmpd="sng" algn="ctr">
            <a:solidFill>
              <a:srgbClr val="8B6EC9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28" name="CasellaDiTesto 27" hidden="0"/>
          <p:cNvSpPr txBox="1"/>
          <p:nvPr isPhoto="0" userDrawn="0"/>
        </p:nvSpPr>
        <p:spPr bwMode="auto">
          <a:xfrm flipH="1">
            <a:off x="6862313" y="4077295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8B6EC9"/>
                </a:solidFill>
              </a:rPr>
              <a:t>Laser</a:t>
            </a:r>
            <a:endParaRPr/>
          </a:p>
        </p:txBody>
      </p:sp>
      <p:cxnSp>
        <p:nvCxnSpPr>
          <p:cNvPr id="32" name="Connettore 2 31" hidden="0"/>
          <p:cNvCxnSpPr>
            <a:cxnSpLocks/>
          </p:cNvCxnSpPr>
          <p:nvPr isPhoto="0" userDrawn="0"/>
        </p:nvCxnSpPr>
        <p:spPr bwMode="auto">
          <a:xfrm>
            <a:off x="7104112" y="1918566"/>
            <a:ext cx="0" cy="50786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 hidden="0"/>
          <p:cNvSpPr txBox="1"/>
          <p:nvPr isPhoto="0" userDrawn="0"/>
        </p:nvSpPr>
        <p:spPr bwMode="auto">
          <a:xfrm flipH="1">
            <a:off x="6369256" y="1562954"/>
            <a:ext cx="1872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/>
              <a:t>Sample (</a:t>
            </a:r>
            <a:r>
              <a:rPr lang="en-US" sz="1600" b="1"/>
              <a:t>vapour</a:t>
            </a:r>
            <a:r>
              <a:rPr lang="en-US" sz="1600" b="1"/>
              <a:t>)</a:t>
            </a:r>
            <a:endParaRPr/>
          </a:p>
        </p:txBody>
      </p:sp>
      <p:grpSp>
        <p:nvGrpSpPr>
          <p:cNvPr id="34" name="Gruppo 33" hidden="0"/>
          <p:cNvGrpSpPr/>
          <p:nvPr isPhoto="0" userDrawn="0"/>
        </p:nvGrpSpPr>
        <p:grpSpPr bwMode="auto">
          <a:xfrm>
            <a:off x="9616436" y="2932257"/>
            <a:ext cx="2014905" cy="2462400"/>
            <a:chOff x="8970160" y="950864"/>
            <a:chExt cx="2014905" cy="2462400"/>
          </a:xfrm>
        </p:grpSpPr>
        <p:pic>
          <p:nvPicPr>
            <p:cNvPr id="35" name="Immagine 10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9319607" y="1790534"/>
              <a:ext cx="1298786" cy="123604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6" name="CasellaDiTesto 11" hidden="0"/>
            <p:cNvSpPr txBox="1"/>
            <p:nvPr isPhoto="0" userDrawn="0"/>
          </p:nvSpPr>
          <p:spPr bwMode="auto">
            <a:xfrm>
              <a:off x="9400886" y="950864"/>
              <a:ext cx="1584179" cy="83099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  <a:t>Electron</a:t>
              </a:r>
              <a:endParaRPr/>
            </a:p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600">
                  <a:solidFill>
                    <a:srgbClr val="000000"/>
                  </a:solidFill>
                  <a:latin typeface="Arial"/>
                </a:rPr>
                <a:t>2D </a:t>
              </a:r>
              <a: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  <a:t>velocity</a:t>
              </a:r>
              <a:b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</a:br>
              <a:r>
                <a:rPr lang="en-US" sz="1600" b="0" i="0" u="none" strike="noStrike" cap="none" spc="0">
                  <a:solidFill>
                    <a:srgbClr val="000000"/>
                  </a:solidFill>
                  <a:latin typeface="Arial"/>
                </a:rPr>
                <a:t>map image</a:t>
              </a:r>
              <a:endParaRPr/>
            </a:p>
          </p:txBody>
        </p:sp>
        <p:sp>
          <p:nvSpPr>
            <p:cNvPr id="37" name="CasellaDiTesto 44" hidden="0"/>
            <p:cNvSpPr txBox="1"/>
            <p:nvPr isPhoto="0" userDrawn="0"/>
          </p:nvSpPr>
          <p:spPr bwMode="auto">
            <a:xfrm>
              <a:off x="8970160" y="2180626"/>
              <a:ext cx="377026" cy="369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1440" tIns="45720" rIns="91440" bIns="45720" anchor="t" anchorCtr="0" compatLnSpc="1"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800" b="0" i="1" u="none" strike="noStrike" cap="none" spc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n-US" sz="1800" b="0" i="0" u="none" strike="noStrike" cap="none" spc="0" baseline="-25000">
                  <a:solidFill>
                    <a:srgbClr val="000000"/>
                  </a:solidFill>
                  <a:latin typeface="Arial"/>
                </a:rPr>
                <a:t>y</a:t>
              </a:r>
              <a:endParaRPr lang="en-US" sz="1800" b="0" i="0" u="none" strike="noStrike" cap="none" spc="0" baseline="-25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CasellaDiTesto 45" hidden="0"/>
            <p:cNvSpPr txBox="1"/>
            <p:nvPr isPhoto="0" userDrawn="0"/>
          </p:nvSpPr>
          <p:spPr bwMode="auto">
            <a:xfrm>
              <a:off x="9814864" y="3043929"/>
              <a:ext cx="540062" cy="36933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sz="1800" b="0" i="0" u="none" strike="noStrike" cap="none" spc="0">
                  <a:solidFill>
                    <a:srgbClr val="000000"/>
                  </a:solidFill>
                </a:defRPr>
              </a:pPr>
              <a:r>
                <a:rPr lang="en-US" sz="1800" b="0" i="1" u="none" strike="noStrike" cap="none" spc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n-US" sz="1800" b="0" i="0" u="none" strike="noStrike" cap="none" spc="0" baseline="-25000">
                  <a:solidFill>
                    <a:srgbClr val="000000"/>
                  </a:solidFill>
                  <a:latin typeface="Arial"/>
                </a:rPr>
                <a:t>x</a:t>
              </a:r>
              <a:endParaRPr lang="en-US" sz="1800" b="0" i="0" u="none" strike="noStrike" cap="none" spc="0" baseline="-2500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4" name="CasellaDiTesto 53" hidden="0"/>
          <p:cNvSpPr txBox="1"/>
          <p:nvPr isPhoto="0" userDrawn="0"/>
        </p:nvSpPr>
        <p:spPr bwMode="auto">
          <a:xfrm>
            <a:off x="7843339" y="3018461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00B050"/>
                </a:solidFill>
              </a:rPr>
              <a:t>e</a:t>
            </a:r>
            <a:r>
              <a:rPr lang="en-US" sz="2000" baseline="30000">
                <a:solidFill>
                  <a:srgbClr val="00B050"/>
                </a:solidFill>
              </a:rPr>
              <a:t>-</a:t>
            </a:r>
            <a:endParaRPr/>
          </a:p>
        </p:txBody>
      </p:sp>
      <p:cxnSp>
        <p:nvCxnSpPr>
          <p:cNvPr id="56" name="Connettore 2 55" hidden="0"/>
          <p:cNvCxnSpPr>
            <a:cxnSpLocks/>
          </p:cNvCxnSpPr>
          <p:nvPr isPhoto="0" userDrawn="0"/>
        </p:nvCxnSpPr>
        <p:spPr bwMode="auto">
          <a:xfrm>
            <a:off x="8241885" y="3218516"/>
            <a:ext cx="446403" cy="0"/>
          </a:xfrm>
          <a:prstGeom prst="straightConnector1">
            <a:avLst/>
          </a:prstGeom>
          <a:ln w="28575">
            <a:solidFill>
              <a:srgbClr val="2CA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 hidden="0"/>
          <p:cNvCxnSpPr>
            <a:cxnSpLocks/>
          </p:cNvCxnSpPr>
          <p:nvPr isPhoto="0" userDrawn="0"/>
        </p:nvCxnSpPr>
        <p:spPr bwMode="auto">
          <a:xfrm>
            <a:off x="8241885" y="3290524"/>
            <a:ext cx="374395" cy="216024"/>
          </a:xfrm>
          <a:prstGeom prst="straightConnector1">
            <a:avLst/>
          </a:prstGeom>
          <a:ln w="28575">
            <a:solidFill>
              <a:srgbClr val="2CA0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 hidden="0"/>
          <p:cNvSpPr txBox="1"/>
          <p:nvPr isPhoto="0" userDrawn="0"/>
        </p:nvSpPr>
        <p:spPr bwMode="auto">
          <a:xfrm>
            <a:off x="5550860" y="250194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B0F0"/>
                </a:solidFill>
              </a:rPr>
              <a:t>i</a:t>
            </a:r>
            <a:r>
              <a:rPr lang="en-US" sz="2000" baseline="30000">
                <a:solidFill>
                  <a:srgbClr val="00B0F0"/>
                </a:solidFill>
              </a:rPr>
              <a:t>+</a:t>
            </a:r>
            <a:endParaRPr/>
          </a:p>
        </p:txBody>
      </p:sp>
      <p:cxnSp>
        <p:nvCxnSpPr>
          <p:cNvPr id="62" name="Connettore 2 61" hidden="0"/>
          <p:cNvCxnSpPr>
            <a:cxnSpLocks/>
          </p:cNvCxnSpPr>
          <p:nvPr isPhoto="0" userDrawn="0"/>
        </p:nvCxnSpPr>
        <p:spPr bwMode="auto">
          <a:xfrm flipH="1" flipV="1">
            <a:off x="5044168" y="2538664"/>
            <a:ext cx="475769" cy="10378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curvo 81" hidden="0"/>
          <p:cNvCxnSpPr>
            <a:cxnSpLocks/>
          </p:cNvCxnSpPr>
          <p:nvPr isPhoto="0" userDrawn="0"/>
        </p:nvCxnSpPr>
        <p:spPr bwMode="auto">
          <a:xfrm rot="12239999" flipH="1" flipV="1">
            <a:off x="3581839" y="2342439"/>
            <a:ext cx="533853" cy="325622"/>
          </a:xfrm>
          <a:prstGeom prst="curvedConnector3">
            <a:avLst>
              <a:gd name="adj1" fmla="val -66876"/>
            </a:avLst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sellaDiTesto 95" hidden="0"/>
          <p:cNvSpPr txBox="1"/>
          <p:nvPr isPhoto="0" userDrawn="0"/>
        </p:nvSpPr>
        <p:spPr bwMode="auto">
          <a:xfrm>
            <a:off x="7190331" y="6079557"/>
            <a:ext cx="45943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E. 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Månsson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, </a:t>
            </a:r>
            <a:r>
              <a:rPr lang="en-US" sz="1200" i="1">
                <a:solidFill>
                  <a:schemeClr val="tx2"/>
                </a:solidFill>
                <a:latin typeface="Arial"/>
                <a:ea typeface="Times New Roman"/>
              </a:rPr>
              <a:t>et al.  EPJ Web of Conferences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Arial"/>
                <a:ea typeface="Times New Roman"/>
              </a:rPr>
              <a:t>205</a:t>
            </a:r>
            <a:r>
              <a:rPr lang="en-US" sz="1200">
                <a:solidFill>
                  <a:schemeClr val="tx2"/>
                </a:solidFill>
                <a:latin typeface="Arial"/>
                <a:ea typeface="Times New Roman"/>
              </a:rPr>
              <a:t> (2018) 03007</a:t>
            </a:r>
            <a:endParaRPr lang="en-US" sz="1200">
              <a:solidFill>
                <a:schemeClr val="tx2"/>
              </a:solidFill>
              <a:latin typeface="Arial"/>
            </a:endParaRPr>
          </a:p>
        </p:txBody>
      </p:sp>
      <p:sp>
        <p:nvSpPr>
          <p:cNvPr id="4" name="Segnaposto piè di pagina 3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pic>
        <p:nvPicPr>
          <p:cNvPr id="31" name="Picture 30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783367" y="3207083"/>
            <a:ext cx="2016401" cy="1263894"/>
          </a:xfrm>
          <a:prstGeom prst="rect">
            <a:avLst/>
          </a:prstGeom>
        </p:spPr>
      </p:pic>
      <p:sp>
        <p:nvSpPr>
          <p:cNvPr id="90" name="CasellaDiTesto 89" hidden="0"/>
          <p:cNvSpPr txBox="1"/>
          <p:nvPr isPhoto="0" userDrawn="0"/>
        </p:nvSpPr>
        <p:spPr bwMode="auto">
          <a:xfrm>
            <a:off x="2875968" y="3464435"/>
            <a:ext cx="223046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spc="0">
                <a:solidFill>
                  <a:srgbClr val="000000"/>
                </a:solidFill>
              </a:defRPr>
            </a:pP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Ion</a:t>
            </a: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 time-of-</a:t>
            </a: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flight</a:t>
            </a:r>
            <a:b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</a:br>
            <a:r>
              <a:rPr lang="it-IT" sz="1600" b="0" i="0" u="none" strike="noStrike" cap="none" spc="0">
                <a:solidFill>
                  <a:srgbClr val="000000"/>
                </a:solidFill>
                <a:latin typeface="Arial"/>
              </a:rPr>
              <a:t>mass spectrum</a:t>
            </a:r>
            <a:endParaRPr lang="en-US" sz="1600" b="0" i="0" u="none" strike="noStrike" cap="non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CasellaDiTesto 11" hidden="0"/>
          <p:cNvSpPr txBox="1"/>
          <p:nvPr isPhoto="0" userDrawn="0"/>
        </p:nvSpPr>
        <p:spPr bwMode="auto">
          <a:xfrm>
            <a:off x="9399711" y="5393713"/>
            <a:ext cx="2600945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/>
            </a:pPr>
            <a:r>
              <a:rPr lang="en-GB"/>
              <a:t>(angularly-resolved electron spectra)</a:t>
            </a:r>
            <a:endParaRPr lang="en-US" sz="1600" b="0" i="0" u="none" strike="noStrike" cap="none" spc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CasellaDiTesto 11" hidden="0"/>
          <p:cNvSpPr txBox="1"/>
          <p:nvPr isPhoto="0" userDrawn="0"/>
        </p:nvSpPr>
        <p:spPr bwMode="auto">
          <a:xfrm>
            <a:off x="9382591" y="1995992"/>
            <a:ext cx="2402039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/>
            </a:pPr>
            <a:r>
              <a:rPr lang="en-GB"/>
              <a:t>Microchannel plate</a:t>
            </a:r>
            <a:br>
              <a:rPr lang="en-GB"/>
            </a:br>
            <a:r>
              <a:rPr lang="en-GB"/>
              <a:t>&amp; phosphor screen</a:t>
            </a:r>
            <a:endParaRPr lang="en-US" sz="1600" b="0" i="0" u="none" strike="noStrike" cap="none" spc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Example: Acetone</a:t>
            </a:r>
            <a:endParaRPr/>
          </a:p>
        </p:txBody>
      </p:sp>
      <p:sp>
        <p:nvSpPr>
          <p:cNvPr id="4" name="Segnaposto piè di pagina 3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pic>
        <p:nvPicPr>
          <p:cNvPr id="16" name="Picture 15" hidden="0"/>
          <p:cNvPicPr>
            <a:picLocks noChangeAspect="1"/>
          </p:cNvPicPr>
          <p:nvPr isPhoto="0" userDrawn="0"/>
        </p:nvPicPr>
        <p:blipFill>
          <a:blip r:embed="rId2"/>
          <a:srcRect l="53145" t="0" r="8939" b="73087"/>
          <a:stretch/>
        </p:blipFill>
        <p:spPr bwMode="auto">
          <a:xfrm>
            <a:off x="9464804" y="1437306"/>
            <a:ext cx="1615319" cy="748176"/>
          </a:xfrm>
          <a:prstGeom prst="rect">
            <a:avLst/>
          </a:prstGeom>
        </p:spPr>
      </p:pic>
      <p:pic>
        <p:nvPicPr>
          <p:cNvPr id="17" name="Picture 16" hidden="0"/>
          <p:cNvPicPr>
            <a:picLocks noChangeAspect="1"/>
          </p:cNvPicPr>
          <p:nvPr isPhoto="0" userDrawn="0"/>
        </p:nvPicPr>
        <p:blipFill>
          <a:blip r:embed="rId2"/>
          <a:srcRect l="14275" t="0" r="58070" b="73087"/>
          <a:stretch/>
        </p:blipFill>
        <p:spPr bwMode="auto">
          <a:xfrm>
            <a:off x="6816080" y="1437306"/>
            <a:ext cx="1178205" cy="748176"/>
          </a:xfrm>
          <a:prstGeom prst="rect">
            <a:avLst/>
          </a:prstGeom>
        </p:spPr>
      </p:pic>
      <p:grpSp>
        <p:nvGrpSpPr>
          <p:cNvPr id="18" name="Group 17" hidden="0"/>
          <p:cNvGrpSpPr/>
          <p:nvPr isPhoto="0" userDrawn="0"/>
        </p:nvGrpSpPr>
        <p:grpSpPr bwMode="auto">
          <a:xfrm>
            <a:off x="233963" y="1988840"/>
            <a:ext cx="5357981" cy="3358420"/>
            <a:chOff x="2654275" y="33855759"/>
            <a:chExt cx="6851814" cy="4294765"/>
          </a:xfrm>
        </p:grpSpPr>
        <p:pic>
          <p:nvPicPr>
            <p:cNvPr id="19" name="Picture 18" hidden="0"/>
            <p:cNvPicPr>
              <a:picLocks noChangeAspect="1"/>
            </p:cNvPicPr>
            <p:nvPr isPhoto="0" userDrawn="0"/>
          </p:nvPicPr>
          <p:blipFill>
            <a:blip r:embed="rId3"/>
            <a:stretch/>
          </p:blipFill>
          <p:spPr bwMode="auto">
            <a:xfrm>
              <a:off x="2654275" y="33855759"/>
              <a:ext cx="6851814" cy="4294765"/>
            </a:xfrm>
            <a:prstGeom prst="rect">
              <a:avLst/>
            </a:prstGeom>
          </p:spPr>
        </p:pic>
        <p:pic>
          <p:nvPicPr>
            <p:cNvPr id="20" name="Picture 19" hidden="0"/>
            <p:cNvPicPr>
              <a:picLocks noChangeAspect="1"/>
            </p:cNvPicPr>
            <p:nvPr isPhoto="0" userDrawn="0"/>
          </p:nvPicPr>
          <p:blipFill>
            <a:blip r:embed="rId2"/>
            <a:srcRect l="63278" t="0" r="14457" b="73638"/>
            <a:stretch/>
          </p:blipFill>
          <p:spPr bwMode="auto">
            <a:xfrm>
              <a:off x="7820443" y="34304690"/>
              <a:ext cx="1388253" cy="1072626"/>
            </a:xfrm>
            <a:prstGeom prst="rect">
              <a:avLst/>
            </a:prstGeom>
          </p:spPr>
        </p:pic>
        <p:pic>
          <p:nvPicPr>
            <p:cNvPr id="21" name="Picture 20" hidden="0"/>
            <p:cNvPicPr>
              <a:picLocks noChangeAspect="1"/>
            </p:cNvPicPr>
            <p:nvPr isPhoto="0" userDrawn="0"/>
          </p:nvPicPr>
          <p:blipFill>
            <a:blip r:embed="rId2"/>
            <a:srcRect l="21782" t="0" r="63191" b="73638"/>
            <a:stretch/>
          </p:blipFill>
          <p:spPr bwMode="auto">
            <a:xfrm>
              <a:off x="6231747" y="35578415"/>
              <a:ext cx="936974" cy="1072626"/>
            </a:xfrm>
            <a:prstGeom prst="rect">
              <a:avLst/>
            </a:prstGeom>
          </p:spPr>
        </p:pic>
      </p:grpSp>
      <p:pic>
        <p:nvPicPr>
          <p:cNvPr id="23" name="Picture 22" hidden="0"/>
          <p:cNvPicPr>
            <a:picLocks noChangeAspect="1"/>
          </p:cNvPicPr>
          <p:nvPr isPhoto="0" userDrawn="0"/>
        </p:nvPicPr>
        <p:blipFill>
          <a:blip r:embed="rId2"/>
          <a:srcRect l="0" t="27391" r="0" b="0"/>
          <a:stretch/>
        </p:blipFill>
        <p:spPr bwMode="auto">
          <a:xfrm>
            <a:off x="5723448" y="2339185"/>
            <a:ext cx="6421224" cy="3042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Example: Acetone</a:t>
            </a:r>
            <a:endParaRPr/>
          </a:p>
        </p:txBody>
      </p:sp>
      <p:sp>
        <p:nvSpPr>
          <p:cNvPr id="4" name="Segnaposto piè di pagina 3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grpSp>
        <p:nvGrpSpPr>
          <p:cNvPr id="18" name="Group 17" hidden="0"/>
          <p:cNvGrpSpPr/>
          <p:nvPr isPhoto="0" userDrawn="0"/>
        </p:nvGrpSpPr>
        <p:grpSpPr bwMode="auto">
          <a:xfrm>
            <a:off x="233963" y="1988840"/>
            <a:ext cx="5357981" cy="3358420"/>
            <a:chOff x="2654275" y="33855759"/>
            <a:chExt cx="6851814" cy="4294765"/>
          </a:xfrm>
        </p:grpSpPr>
        <p:pic>
          <p:nvPicPr>
            <p:cNvPr id="19" name="Picture 18" hidden="0"/>
            <p:cNvPicPr>
              <a:picLocks noChangeAspect="1"/>
            </p:cNvPicPr>
            <p:nvPr isPhoto="0" userDrawn="0"/>
          </p:nvPicPr>
          <p:blipFill>
            <a:blip r:embed="rId2"/>
            <a:stretch/>
          </p:blipFill>
          <p:spPr bwMode="auto">
            <a:xfrm>
              <a:off x="2654275" y="33855759"/>
              <a:ext cx="6851814" cy="4294765"/>
            </a:xfrm>
            <a:prstGeom prst="rect">
              <a:avLst/>
            </a:prstGeom>
          </p:spPr>
        </p:pic>
        <p:pic>
          <p:nvPicPr>
            <p:cNvPr id="20" name="Picture 19" hidden="0"/>
            <p:cNvPicPr>
              <a:picLocks noChangeAspect="1"/>
            </p:cNvPicPr>
            <p:nvPr isPhoto="0" userDrawn="0"/>
          </p:nvPicPr>
          <p:blipFill>
            <a:blip r:embed="rId3"/>
            <a:srcRect l="63278" t="0" r="14457" b="73638"/>
            <a:stretch/>
          </p:blipFill>
          <p:spPr bwMode="auto">
            <a:xfrm>
              <a:off x="7820443" y="34304690"/>
              <a:ext cx="1388253" cy="1072626"/>
            </a:xfrm>
            <a:prstGeom prst="rect">
              <a:avLst/>
            </a:prstGeom>
          </p:spPr>
        </p:pic>
        <p:pic>
          <p:nvPicPr>
            <p:cNvPr id="21" name="Picture 20" hidden="0"/>
            <p:cNvPicPr>
              <a:picLocks noChangeAspect="1"/>
            </p:cNvPicPr>
            <p:nvPr isPhoto="0" userDrawn="0"/>
          </p:nvPicPr>
          <p:blipFill>
            <a:blip r:embed="rId3"/>
            <a:srcRect l="21782" t="0" r="63191" b="73638"/>
            <a:stretch/>
          </p:blipFill>
          <p:spPr bwMode="auto">
            <a:xfrm>
              <a:off x="6231747" y="35578415"/>
              <a:ext cx="936974" cy="1072626"/>
            </a:xfrm>
            <a:prstGeom prst="rect">
              <a:avLst/>
            </a:prstGeom>
          </p:spPr>
        </p:pic>
      </p:grpSp>
      <p:grpSp>
        <p:nvGrpSpPr>
          <p:cNvPr id="22" name="Group 21" hidden="0"/>
          <p:cNvGrpSpPr/>
          <p:nvPr isPhoto="0" userDrawn="0"/>
        </p:nvGrpSpPr>
        <p:grpSpPr bwMode="auto">
          <a:xfrm>
            <a:off x="6694146" y="1951506"/>
            <a:ext cx="4046369" cy="3430814"/>
            <a:chOff x="12250386" y="33937990"/>
            <a:chExt cx="4524179" cy="3835937"/>
          </a:xfrm>
        </p:grpSpPr>
        <p:sp>
          <p:nvSpPr>
            <p:cNvPr id="27" name="Line 268" hidden="0"/>
            <p:cNvSpPr>
              <a:spLocks noChangeShapeType="1"/>
            </p:cNvSpPr>
            <p:nvPr isPhoto="0" userDrawn="0"/>
          </p:nvSpPr>
          <p:spPr bwMode="auto">
            <a:xfrm flipV="1">
              <a:off x="15137035" y="35649644"/>
              <a:ext cx="0" cy="1481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28" name="Picture 27" hidden="0"/>
            <p:cNvPicPr>
              <a:picLocks noChangeAspect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12250386" y="33937990"/>
              <a:ext cx="4524179" cy="3835937"/>
            </a:xfrm>
            <a:prstGeom prst="rect">
              <a:avLst/>
            </a:prstGeom>
          </p:spPr>
        </p:pic>
        <p:pic>
          <p:nvPicPr>
            <p:cNvPr id="29" name="Picture 28" hidden="0"/>
            <p:cNvPicPr>
              <a:picLocks noChangeAspect="1"/>
            </p:cNvPicPr>
            <p:nvPr isPhoto="0" userDrawn="0"/>
          </p:nvPicPr>
          <p:blipFill>
            <a:blip r:embed="rId3"/>
            <a:srcRect l="63278" t="0" r="14457" b="73638"/>
            <a:stretch/>
          </p:blipFill>
          <p:spPr bwMode="auto">
            <a:xfrm>
              <a:off x="15180893" y="35834405"/>
              <a:ext cx="1053608" cy="814064"/>
            </a:xfrm>
            <a:prstGeom prst="rect">
              <a:avLst/>
            </a:prstGeom>
          </p:spPr>
        </p:pic>
        <p:pic>
          <p:nvPicPr>
            <p:cNvPr id="30" name="Picture 29" hidden="0"/>
            <p:cNvPicPr>
              <a:picLocks noChangeAspect="1"/>
            </p:cNvPicPr>
            <p:nvPr isPhoto="0" userDrawn="0"/>
          </p:nvPicPr>
          <p:blipFill>
            <a:blip r:embed="rId3"/>
            <a:srcRect l="21782" t="0" r="63191" b="73638"/>
            <a:stretch/>
          </p:blipFill>
          <p:spPr bwMode="auto">
            <a:xfrm>
              <a:off x="15541825" y="34330335"/>
              <a:ext cx="711112" cy="814064"/>
            </a:xfrm>
            <a:prstGeom prst="rect">
              <a:avLst/>
            </a:prstGeom>
          </p:spPr>
        </p:pic>
        <p:cxnSp>
          <p:nvCxnSpPr>
            <p:cNvPr id="35" name="Straight Connector 34" hidden="0"/>
            <p:cNvCxnSpPr>
              <a:cxnSpLocks/>
            </p:cNvCxnSpPr>
            <p:nvPr isPhoto="0" userDrawn="0"/>
          </p:nvCxnSpPr>
          <p:spPr bwMode="auto">
            <a:xfrm flipV="1">
              <a:off x="13567251" y="35283220"/>
              <a:ext cx="0" cy="152138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 hidden="0"/>
            <p:cNvSpPr txBox="1"/>
            <p:nvPr isPhoto="0" userDrawn="0"/>
          </p:nvSpPr>
          <p:spPr bwMode="auto">
            <a:xfrm>
              <a:off x="13216034" y="3491388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800"/>
                <a:t>0.75 eV</a:t>
              </a:r>
              <a:endParaRPr lang="en-GB" sz="18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How to record the pieces?</a:t>
            </a:r>
            <a:endParaRPr/>
          </a:p>
        </p:txBody>
      </p:sp>
      <p:sp>
        <p:nvSpPr>
          <p:cNvPr id="3" name="Footer Placeholder 2" hidden="0"/>
          <p:cNvSpPr>
            <a:spLocks noGrp="1"/>
          </p:cNvSpPr>
          <p:nvPr isPhoto="0" userDrawn="0">
            <p:ph type="ftr" sz="quarter" idx="10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| HDF plugins and compression summit | Erik Månsson | 20 September 2023</a:t>
            </a:r>
            <a:endParaRPr lang="en-US"/>
          </a:p>
        </p:txBody>
      </p:sp>
      <p:sp>
        <p:nvSpPr>
          <p:cNvPr id="4" name="Content Placeholder 3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07987" y="1052736"/>
            <a:ext cx="11376025" cy="5363940"/>
          </a:xfrm>
        </p:spPr>
        <p:txBody>
          <a:bodyPr anchor="t"/>
          <a:lstStyle/>
          <a:p>
            <a:pPr>
              <a:spcAft>
                <a:spcPts val="600"/>
              </a:spcAft>
              <a:defRPr/>
            </a:pPr>
            <a:r>
              <a:rPr lang="en-GB"/>
              <a:t>Coincidence approach</a:t>
            </a:r>
            <a:endParaRPr/>
          </a:p>
          <a:p>
            <a:pPr lvl="1">
              <a:spcAft>
                <a:spcPts val="400"/>
              </a:spcAft>
              <a:defRPr/>
            </a:pPr>
            <a:r>
              <a:rPr lang="en-GB" sz="1800"/>
              <a:t>“Small data”:</a:t>
            </a:r>
            <a:endParaRPr/>
          </a:p>
          <a:p>
            <a:pPr lvl="2">
              <a:spcAft>
                <a:spcPts val="400"/>
              </a:spcAft>
              <a:defRPr/>
            </a:pPr>
            <a:r>
              <a:rPr lang="en-GB"/>
              <a:t>Find discrete particle hits from each laser shot.</a:t>
            </a:r>
            <a:endParaRPr/>
          </a:p>
          <a:p>
            <a:pPr lvl="2">
              <a:spcAft>
                <a:spcPts val="400"/>
              </a:spcAft>
              <a:defRPr/>
            </a:pPr>
            <a:r>
              <a:rPr lang="en-GB"/>
              <a:t>Store a few scalar </a:t>
            </a:r>
            <a:r>
              <a:rPr lang="en-GB" b="1"/>
              <a:t>coordinate values </a:t>
            </a:r>
            <a:r>
              <a:rPr lang="en-GB"/>
              <a:t>in a table. (A kind of “sparse data” representation.)</a:t>
            </a:r>
            <a:endParaRPr/>
          </a:p>
          <a:p>
            <a:pPr lvl="2">
              <a:defRPr/>
            </a:pPr>
            <a:r>
              <a:rPr lang="en-GB"/>
              <a:t>Simple mental model for analysis even when multi-dimensional coordinates.</a:t>
            </a:r>
            <a:endParaRPr/>
          </a:p>
          <a:p>
            <a:pPr lvl="1">
              <a:spcAft>
                <a:spcPts val="400"/>
              </a:spcAft>
              <a:defRPr/>
            </a:pPr>
            <a:r>
              <a:rPr lang="en-GB" sz="1800"/>
              <a:t>Approximates all particles detected for a laser shot really came from </a:t>
            </a:r>
            <a:r>
              <a:rPr lang="en-GB" sz="1800" i="1"/>
              <a:t>the same </a:t>
            </a:r>
            <a:r>
              <a:rPr lang="en-GB" sz="1800"/>
              <a:t>molecule.</a:t>
            </a:r>
            <a:endParaRPr/>
          </a:p>
          <a:p>
            <a:pPr lvl="2">
              <a:spcAft>
                <a:spcPts val="400"/>
              </a:spcAft>
              <a:defRPr/>
            </a:pPr>
            <a:r>
              <a:rPr lang="en-GB"/>
              <a:t>Requires average &lt; 1 molecule ionized per shot (wastes laser shots without events)</a:t>
            </a:r>
            <a:endParaRPr/>
          </a:p>
          <a:p>
            <a:pPr lvl="2">
              <a:defRPr/>
            </a:pPr>
            <a:r>
              <a:rPr lang="en-GB"/>
              <a:t>OK for synchrotron, bad for lasers with high power but low repetition rate (table-top or FLASH)</a:t>
            </a:r>
            <a:endParaRPr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/>
              <a:t>Covariance approach</a:t>
            </a:r>
            <a:endParaRPr/>
          </a:p>
          <a:p>
            <a:pPr lvl="1">
              <a:spcAft>
                <a:spcPts val="400"/>
              </a:spcAft>
              <a:defRPr/>
            </a:pPr>
            <a:r>
              <a:rPr lang="en-GB" sz="1800"/>
              <a:t>General statistical analysis, any number of ionized molecules per laser shot.</a:t>
            </a:r>
            <a:endParaRPr/>
          </a:p>
          <a:p>
            <a:pPr lvl="2">
              <a:spcAft>
                <a:spcPts val="400"/>
              </a:spcAft>
              <a:defRPr/>
            </a:pPr>
            <a:r>
              <a:rPr lang="en-GB"/>
              <a:t>Finds the correlation of “which pieces tend to come together”.</a:t>
            </a:r>
            <a:endParaRPr/>
          </a:p>
          <a:p>
            <a:pPr lvl="2">
              <a:defRPr/>
            </a:pPr>
            <a:r>
              <a:rPr lang="en-GB"/>
              <a:t>OK even without being able to isolate discrete particle hits from each laser shot.</a:t>
            </a:r>
            <a:endParaRPr/>
          </a:p>
          <a:p>
            <a:pPr lvl="1">
              <a:spcBef>
                <a:spcPts val="600"/>
              </a:spcBef>
              <a:spcAft>
                <a:spcPts val="400"/>
              </a:spcAft>
              <a:defRPr/>
            </a:pPr>
            <a:r>
              <a:rPr lang="en-GB" sz="1800"/>
              <a:t>Typically “big data”:</a:t>
            </a:r>
            <a:endParaRPr/>
          </a:p>
          <a:p>
            <a:pPr lvl="2">
              <a:spcAft>
                <a:spcPts val="400"/>
              </a:spcAft>
              <a:defRPr/>
            </a:pPr>
            <a:r>
              <a:rPr lang="en-GB"/>
              <a:t>When one keeps the raw </a:t>
            </a:r>
            <a:r>
              <a:rPr lang="en-GB" b="1"/>
              <a:t>array of intensities </a:t>
            </a:r>
            <a:r>
              <a:rPr lang="en-GB"/>
              <a:t>(spectrum, waveform, image, histogram) for each laser shot.</a:t>
            </a:r>
            <a:endParaRPr/>
          </a:p>
          <a:p>
            <a:pPr lvl="2">
              <a:defRPr/>
            </a:pPr>
            <a:r>
              <a:rPr lang="en-GB">
                <a:solidFill>
                  <a:schemeClr val="bg1">
                    <a:lumMod val="50000"/>
                  </a:schemeClr>
                </a:solidFill>
              </a:rPr>
              <a:t>(Well, if one would give up the ability to refine calibration, it might be possible to compute the covariance live without saving the raw data – but we prefer to keep the ability to calibrate afterwards.)</a:t>
            </a:r>
            <a:endParaRPr/>
          </a:p>
          <a:p>
            <a:pPr>
              <a:defRPr/>
            </a:pPr>
            <a:endParaRPr lang="en-GB"/>
          </a:p>
        </p:txBody>
      </p:sp>
      <p:grpSp>
        <p:nvGrpSpPr>
          <p:cNvPr id="26" name="Group 25" hidden="0"/>
          <p:cNvGrpSpPr/>
          <p:nvPr isPhoto="0" userDrawn="0"/>
        </p:nvGrpSpPr>
        <p:grpSpPr bwMode="auto">
          <a:xfrm>
            <a:off x="10187029" y="1700808"/>
            <a:ext cx="1596983" cy="1279390"/>
            <a:chOff x="10187029" y="1700808"/>
            <a:chExt cx="1596983" cy="1279390"/>
          </a:xfrm>
        </p:grpSpPr>
        <p:cxnSp>
          <p:nvCxnSpPr>
            <p:cNvPr id="6" name="Straight Arrow Connector 5" hidden="0"/>
            <p:cNvCxnSpPr>
              <a:cxnSpLocks/>
            </p:cNvCxnSpPr>
            <p:nvPr isPhoto="0" userDrawn="0"/>
          </p:nvCxnSpPr>
          <p:spPr bwMode="auto">
            <a:xfrm>
              <a:off x="10272463" y="1772816"/>
              <a:ext cx="15115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 hidden="0"/>
            <p:cNvSpPr/>
            <p:nvPr isPhoto="0" userDrawn="0"/>
          </p:nvSpPr>
          <p:spPr bwMode="auto">
            <a:xfrm>
              <a:off x="10488488" y="170080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8" name="Oval 7" hidden="0"/>
            <p:cNvSpPr/>
            <p:nvPr isPhoto="0" userDrawn="0"/>
          </p:nvSpPr>
          <p:spPr bwMode="auto">
            <a:xfrm>
              <a:off x="10992234" y="1700808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9" name="Straight Arrow Connector 8" hidden="0"/>
            <p:cNvCxnSpPr>
              <a:cxnSpLocks/>
            </p:cNvCxnSpPr>
            <p:nvPr isPhoto="0" userDrawn="0"/>
          </p:nvCxnSpPr>
          <p:spPr bwMode="auto">
            <a:xfrm>
              <a:off x="10272463" y="2125168"/>
              <a:ext cx="15115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 hidden="0"/>
            <p:cNvSpPr/>
            <p:nvPr isPhoto="0" userDrawn="0"/>
          </p:nvSpPr>
          <p:spPr bwMode="auto">
            <a:xfrm>
              <a:off x="10848528" y="2053160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2" name="Straight Arrow Connector 11" hidden="0"/>
            <p:cNvCxnSpPr>
              <a:cxnSpLocks/>
            </p:cNvCxnSpPr>
            <p:nvPr isPhoto="0" userDrawn="0"/>
          </p:nvCxnSpPr>
          <p:spPr bwMode="auto">
            <a:xfrm>
              <a:off x="10272463" y="2477519"/>
              <a:ext cx="15115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 hidden="0"/>
            <p:cNvSpPr/>
            <p:nvPr isPhoto="0" userDrawn="0"/>
          </p:nvSpPr>
          <p:spPr bwMode="auto">
            <a:xfrm>
              <a:off x="10992544" y="2405511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 sz="1600">
                <a:solidFill>
                  <a:schemeClr val="tx1"/>
                </a:solidFill>
              </a:endParaRPr>
            </a:p>
          </p:txBody>
        </p:sp>
        <p:sp>
          <p:nvSpPr>
            <p:cNvPr id="14" name="Oval 13" hidden="0"/>
            <p:cNvSpPr/>
            <p:nvPr isPhoto="0" userDrawn="0"/>
          </p:nvSpPr>
          <p:spPr bwMode="auto">
            <a:xfrm>
              <a:off x="10704512" y="2405511"/>
              <a:ext cx="144016" cy="14401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Box 14" hidden="0"/>
            <p:cNvSpPr txBox="1"/>
            <p:nvPr isPhoto="0" userDrawn="0"/>
          </p:nvSpPr>
          <p:spPr bwMode="auto">
            <a:xfrm>
              <a:off x="10187029" y="2641644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600"/>
                <a:t>…</a:t>
              </a:r>
              <a:endParaRPr/>
            </a:p>
          </p:txBody>
        </p:sp>
      </p:grpSp>
      <p:grpSp>
        <p:nvGrpSpPr>
          <p:cNvPr id="35" name="Group 34" hidden="0"/>
          <p:cNvGrpSpPr/>
          <p:nvPr isPhoto="0" userDrawn="0"/>
        </p:nvGrpSpPr>
        <p:grpSpPr bwMode="auto">
          <a:xfrm>
            <a:off x="10187029" y="3726558"/>
            <a:ext cx="1596983" cy="1586218"/>
            <a:chOff x="10187029" y="3726558"/>
            <a:chExt cx="1596983" cy="1586218"/>
          </a:xfrm>
        </p:grpSpPr>
        <p:cxnSp>
          <p:nvCxnSpPr>
            <p:cNvPr id="17" name="Straight Arrow Connector 16" hidden="0"/>
            <p:cNvCxnSpPr>
              <a:cxnSpLocks/>
            </p:cNvCxnSpPr>
            <p:nvPr isPhoto="0" userDrawn="0"/>
          </p:nvCxnSpPr>
          <p:spPr bwMode="auto">
            <a:xfrm>
              <a:off x="10272463" y="4105394"/>
              <a:ext cx="15115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 hidden="0"/>
            <p:cNvCxnSpPr>
              <a:cxnSpLocks/>
            </p:cNvCxnSpPr>
            <p:nvPr isPhoto="0" userDrawn="0"/>
          </p:nvCxnSpPr>
          <p:spPr bwMode="auto">
            <a:xfrm>
              <a:off x="10272463" y="4457746"/>
              <a:ext cx="15115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 hidden="0"/>
            <p:cNvCxnSpPr>
              <a:cxnSpLocks/>
            </p:cNvCxnSpPr>
            <p:nvPr isPhoto="0" userDrawn="0"/>
          </p:nvCxnSpPr>
          <p:spPr bwMode="auto">
            <a:xfrm>
              <a:off x="10272463" y="4810097"/>
              <a:ext cx="151154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 hidden="0"/>
            <p:cNvSpPr txBox="1"/>
            <p:nvPr isPhoto="0" userDrawn="0"/>
          </p:nvSpPr>
          <p:spPr bwMode="auto">
            <a:xfrm>
              <a:off x="10187029" y="4974222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1600"/>
                <a:t>…</a:t>
              </a:r>
              <a:endParaRPr/>
            </a:p>
          </p:txBody>
        </p:sp>
        <p:sp>
          <p:nvSpPr>
            <p:cNvPr id="27" name="Freeform: Shape 26" hidden="0"/>
            <p:cNvSpPr/>
            <p:nvPr isPhoto="0" userDrawn="0"/>
          </p:nvSpPr>
          <p:spPr bwMode="auto">
            <a:xfrm>
              <a:off x="10325100" y="3726558"/>
              <a:ext cx="1338262" cy="409575"/>
            </a:xfrm>
            <a:custGeom>
              <a:avLst/>
              <a:gdLst>
                <a:gd name="connsiteX0" fmla="*/ 0 w 1352550"/>
                <a:gd name="connsiteY0" fmla="*/ 409575 h 409575"/>
                <a:gd name="connsiteX1" fmla="*/ 47625 w 1352550"/>
                <a:gd name="connsiteY1" fmla="*/ 400050 h 409575"/>
                <a:gd name="connsiteX2" fmla="*/ 171450 w 1352550"/>
                <a:gd name="connsiteY2" fmla="*/ 381000 h 409575"/>
                <a:gd name="connsiteX3" fmla="*/ 200025 w 1352550"/>
                <a:gd name="connsiteY3" fmla="*/ 361950 h 409575"/>
                <a:gd name="connsiteX4" fmla="*/ 228600 w 1352550"/>
                <a:gd name="connsiteY4" fmla="*/ 276225 h 409575"/>
                <a:gd name="connsiteX5" fmla="*/ 266700 w 1352550"/>
                <a:gd name="connsiteY5" fmla="*/ 200025 h 409575"/>
                <a:gd name="connsiteX6" fmla="*/ 285750 w 1352550"/>
                <a:gd name="connsiteY6" fmla="*/ 133350 h 409575"/>
                <a:gd name="connsiteX7" fmla="*/ 295275 w 1352550"/>
                <a:gd name="connsiteY7" fmla="*/ 104775 h 409575"/>
                <a:gd name="connsiteX8" fmla="*/ 304800 w 1352550"/>
                <a:gd name="connsiteY8" fmla="*/ 57150 h 409575"/>
                <a:gd name="connsiteX9" fmla="*/ 352425 w 1352550"/>
                <a:gd name="connsiteY9" fmla="*/ 0 h 409575"/>
                <a:gd name="connsiteX10" fmla="*/ 371475 w 1352550"/>
                <a:gd name="connsiteY10" fmla="*/ 28575 h 409575"/>
                <a:gd name="connsiteX11" fmla="*/ 381000 w 1352550"/>
                <a:gd name="connsiteY11" fmla="*/ 76200 h 409575"/>
                <a:gd name="connsiteX12" fmla="*/ 400050 w 1352550"/>
                <a:gd name="connsiteY12" fmla="*/ 247650 h 409575"/>
                <a:gd name="connsiteX13" fmla="*/ 409575 w 1352550"/>
                <a:gd name="connsiteY13" fmla="*/ 314325 h 409575"/>
                <a:gd name="connsiteX14" fmla="*/ 419100 w 1352550"/>
                <a:gd name="connsiteY14" fmla="*/ 342900 h 409575"/>
                <a:gd name="connsiteX15" fmla="*/ 476250 w 1352550"/>
                <a:gd name="connsiteY15" fmla="*/ 361950 h 409575"/>
                <a:gd name="connsiteX16" fmla="*/ 600075 w 1352550"/>
                <a:gd name="connsiteY16" fmla="*/ 381000 h 409575"/>
                <a:gd name="connsiteX17" fmla="*/ 685800 w 1352550"/>
                <a:gd name="connsiteY17" fmla="*/ 371475 h 409575"/>
                <a:gd name="connsiteX18" fmla="*/ 714375 w 1352550"/>
                <a:gd name="connsiteY18" fmla="*/ 314325 h 409575"/>
                <a:gd name="connsiteX19" fmla="*/ 742950 w 1352550"/>
                <a:gd name="connsiteY19" fmla="*/ 285750 h 409575"/>
                <a:gd name="connsiteX20" fmla="*/ 800100 w 1352550"/>
                <a:gd name="connsiteY20" fmla="*/ 228600 h 409575"/>
                <a:gd name="connsiteX21" fmla="*/ 847725 w 1352550"/>
                <a:gd name="connsiteY21" fmla="*/ 238125 h 409575"/>
                <a:gd name="connsiteX22" fmla="*/ 866775 w 1352550"/>
                <a:gd name="connsiteY22" fmla="*/ 295275 h 409575"/>
                <a:gd name="connsiteX23" fmla="*/ 885825 w 1352550"/>
                <a:gd name="connsiteY23" fmla="*/ 323850 h 409575"/>
                <a:gd name="connsiteX24" fmla="*/ 904875 w 1352550"/>
                <a:gd name="connsiteY24" fmla="*/ 361950 h 409575"/>
                <a:gd name="connsiteX25" fmla="*/ 933450 w 1352550"/>
                <a:gd name="connsiteY25" fmla="*/ 371475 h 409575"/>
                <a:gd name="connsiteX26" fmla="*/ 1038225 w 1352550"/>
                <a:gd name="connsiteY26" fmla="*/ 352425 h 409575"/>
                <a:gd name="connsiteX27" fmla="*/ 1076325 w 1352550"/>
                <a:gd name="connsiteY27" fmla="*/ 342900 h 409575"/>
                <a:gd name="connsiteX28" fmla="*/ 1171575 w 1352550"/>
                <a:gd name="connsiteY28" fmla="*/ 352425 h 409575"/>
                <a:gd name="connsiteX29" fmla="*/ 1276350 w 1352550"/>
                <a:gd name="connsiteY29" fmla="*/ 381000 h 409575"/>
                <a:gd name="connsiteX30" fmla="*/ 1352550 w 1352550"/>
                <a:gd name="connsiteY30" fmla="*/ 390525 h 409575"/>
                <a:gd name="connsiteX0" fmla="*/ 0 w 1352550"/>
                <a:gd name="connsiteY0" fmla="*/ 409575 h 409575"/>
                <a:gd name="connsiteX1" fmla="*/ 47625 w 1352550"/>
                <a:gd name="connsiteY1" fmla="*/ 400050 h 409575"/>
                <a:gd name="connsiteX2" fmla="*/ 171450 w 1352550"/>
                <a:gd name="connsiteY2" fmla="*/ 381000 h 409575"/>
                <a:gd name="connsiteX3" fmla="*/ 228600 w 1352550"/>
                <a:gd name="connsiteY3" fmla="*/ 276225 h 409575"/>
                <a:gd name="connsiteX4" fmla="*/ 266700 w 1352550"/>
                <a:gd name="connsiteY4" fmla="*/ 200025 h 409575"/>
                <a:gd name="connsiteX5" fmla="*/ 285750 w 1352550"/>
                <a:gd name="connsiteY5" fmla="*/ 133350 h 409575"/>
                <a:gd name="connsiteX6" fmla="*/ 295275 w 1352550"/>
                <a:gd name="connsiteY6" fmla="*/ 104775 h 409575"/>
                <a:gd name="connsiteX7" fmla="*/ 304800 w 1352550"/>
                <a:gd name="connsiteY7" fmla="*/ 57150 h 409575"/>
                <a:gd name="connsiteX8" fmla="*/ 352425 w 1352550"/>
                <a:gd name="connsiteY8" fmla="*/ 0 h 409575"/>
                <a:gd name="connsiteX9" fmla="*/ 371475 w 1352550"/>
                <a:gd name="connsiteY9" fmla="*/ 28575 h 409575"/>
                <a:gd name="connsiteX10" fmla="*/ 381000 w 1352550"/>
                <a:gd name="connsiteY10" fmla="*/ 76200 h 409575"/>
                <a:gd name="connsiteX11" fmla="*/ 400050 w 1352550"/>
                <a:gd name="connsiteY11" fmla="*/ 247650 h 409575"/>
                <a:gd name="connsiteX12" fmla="*/ 409575 w 1352550"/>
                <a:gd name="connsiteY12" fmla="*/ 314325 h 409575"/>
                <a:gd name="connsiteX13" fmla="*/ 419100 w 1352550"/>
                <a:gd name="connsiteY13" fmla="*/ 342900 h 409575"/>
                <a:gd name="connsiteX14" fmla="*/ 476250 w 1352550"/>
                <a:gd name="connsiteY14" fmla="*/ 361950 h 409575"/>
                <a:gd name="connsiteX15" fmla="*/ 600075 w 1352550"/>
                <a:gd name="connsiteY15" fmla="*/ 381000 h 409575"/>
                <a:gd name="connsiteX16" fmla="*/ 685800 w 1352550"/>
                <a:gd name="connsiteY16" fmla="*/ 371475 h 409575"/>
                <a:gd name="connsiteX17" fmla="*/ 714375 w 1352550"/>
                <a:gd name="connsiteY17" fmla="*/ 314325 h 409575"/>
                <a:gd name="connsiteX18" fmla="*/ 742950 w 1352550"/>
                <a:gd name="connsiteY18" fmla="*/ 285750 h 409575"/>
                <a:gd name="connsiteX19" fmla="*/ 800100 w 1352550"/>
                <a:gd name="connsiteY19" fmla="*/ 228600 h 409575"/>
                <a:gd name="connsiteX20" fmla="*/ 847725 w 1352550"/>
                <a:gd name="connsiteY20" fmla="*/ 238125 h 409575"/>
                <a:gd name="connsiteX21" fmla="*/ 866775 w 1352550"/>
                <a:gd name="connsiteY21" fmla="*/ 295275 h 409575"/>
                <a:gd name="connsiteX22" fmla="*/ 885825 w 1352550"/>
                <a:gd name="connsiteY22" fmla="*/ 323850 h 409575"/>
                <a:gd name="connsiteX23" fmla="*/ 904875 w 1352550"/>
                <a:gd name="connsiteY23" fmla="*/ 361950 h 409575"/>
                <a:gd name="connsiteX24" fmla="*/ 933450 w 1352550"/>
                <a:gd name="connsiteY24" fmla="*/ 371475 h 409575"/>
                <a:gd name="connsiteX25" fmla="*/ 1038225 w 1352550"/>
                <a:gd name="connsiteY25" fmla="*/ 352425 h 409575"/>
                <a:gd name="connsiteX26" fmla="*/ 1076325 w 1352550"/>
                <a:gd name="connsiteY26" fmla="*/ 342900 h 409575"/>
                <a:gd name="connsiteX27" fmla="*/ 1171575 w 1352550"/>
                <a:gd name="connsiteY27" fmla="*/ 352425 h 409575"/>
                <a:gd name="connsiteX28" fmla="*/ 1276350 w 1352550"/>
                <a:gd name="connsiteY28" fmla="*/ 381000 h 409575"/>
                <a:gd name="connsiteX29" fmla="*/ 1352550 w 1352550"/>
                <a:gd name="connsiteY29" fmla="*/ 390525 h 409575"/>
                <a:gd name="connsiteX0" fmla="*/ 0 w 1385887"/>
                <a:gd name="connsiteY0" fmla="*/ 409575 h 409575"/>
                <a:gd name="connsiteX1" fmla="*/ 47625 w 1385887"/>
                <a:gd name="connsiteY1" fmla="*/ 400050 h 409575"/>
                <a:gd name="connsiteX2" fmla="*/ 171450 w 1385887"/>
                <a:gd name="connsiteY2" fmla="*/ 381000 h 409575"/>
                <a:gd name="connsiteX3" fmla="*/ 228600 w 1385887"/>
                <a:gd name="connsiteY3" fmla="*/ 276225 h 409575"/>
                <a:gd name="connsiteX4" fmla="*/ 266700 w 1385887"/>
                <a:gd name="connsiteY4" fmla="*/ 200025 h 409575"/>
                <a:gd name="connsiteX5" fmla="*/ 285750 w 1385887"/>
                <a:gd name="connsiteY5" fmla="*/ 133350 h 409575"/>
                <a:gd name="connsiteX6" fmla="*/ 295275 w 1385887"/>
                <a:gd name="connsiteY6" fmla="*/ 104775 h 409575"/>
                <a:gd name="connsiteX7" fmla="*/ 304800 w 1385887"/>
                <a:gd name="connsiteY7" fmla="*/ 57150 h 409575"/>
                <a:gd name="connsiteX8" fmla="*/ 352425 w 1385887"/>
                <a:gd name="connsiteY8" fmla="*/ 0 h 409575"/>
                <a:gd name="connsiteX9" fmla="*/ 371475 w 1385887"/>
                <a:gd name="connsiteY9" fmla="*/ 28575 h 409575"/>
                <a:gd name="connsiteX10" fmla="*/ 381000 w 1385887"/>
                <a:gd name="connsiteY10" fmla="*/ 76200 h 409575"/>
                <a:gd name="connsiteX11" fmla="*/ 400050 w 1385887"/>
                <a:gd name="connsiteY11" fmla="*/ 247650 h 409575"/>
                <a:gd name="connsiteX12" fmla="*/ 409575 w 1385887"/>
                <a:gd name="connsiteY12" fmla="*/ 314325 h 409575"/>
                <a:gd name="connsiteX13" fmla="*/ 419100 w 1385887"/>
                <a:gd name="connsiteY13" fmla="*/ 342900 h 409575"/>
                <a:gd name="connsiteX14" fmla="*/ 476250 w 1385887"/>
                <a:gd name="connsiteY14" fmla="*/ 361950 h 409575"/>
                <a:gd name="connsiteX15" fmla="*/ 600075 w 1385887"/>
                <a:gd name="connsiteY15" fmla="*/ 381000 h 409575"/>
                <a:gd name="connsiteX16" fmla="*/ 685800 w 1385887"/>
                <a:gd name="connsiteY16" fmla="*/ 371475 h 409575"/>
                <a:gd name="connsiteX17" fmla="*/ 714375 w 1385887"/>
                <a:gd name="connsiteY17" fmla="*/ 314325 h 409575"/>
                <a:gd name="connsiteX18" fmla="*/ 742950 w 1385887"/>
                <a:gd name="connsiteY18" fmla="*/ 285750 h 409575"/>
                <a:gd name="connsiteX19" fmla="*/ 800100 w 1385887"/>
                <a:gd name="connsiteY19" fmla="*/ 228600 h 409575"/>
                <a:gd name="connsiteX20" fmla="*/ 847725 w 1385887"/>
                <a:gd name="connsiteY20" fmla="*/ 238125 h 409575"/>
                <a:gd name="connsiteX21" fmla="*/ 866775 w 1385887"/>
                <a:gd name="connsiteY21" fmla="*/ 295275 h 409575"/>
                <a:gd name="connsiteX22" fmla="*/ 885825 w 1385887"/>
                <a:gd name="connsiteY22" fmla="*/ 323850 h 409575"/>
                <a:gd name="connsiteX23" fmla="*/ 904875 w 1385887"/>
                <a:gd name="connsiteY23" fmla="*/ 361950 h 409575"/>
                <a:gd name="connsiteX24" fmla="*/ 933450 w 1385887"/>
                <a:gd name="connsiteY24" fmla="*/ 371475 h 409575"/>
                <a:gd name="connsiteX25" fmla="*/ 1038225 w 1385887"/>
                <a:gd name="connsiteY25" fmla="*/ 352425 h 409575"/>
                <a:gd name="connsiteX26" fmla="*/ 1076325 w 1385887"/>
                <a:gd name="connsiteY26" fmla="*/ 342900 h 409575"/>
                <a:gd name="connsiteX27" fmla="*/ 1171575 w 1385887"/>
                <a:gd name="connsiteY27" fmla="*/ 352425 h 409575"/>
                <a:gd name="connsiteX28" fmla="*/ 1276350 w 1385887"/>
                <a:gd name="connsiteY28" fmla="*/ 381000 h 409575"/>
                <a:gd name="connsiteX29" fmla="*/ 1385887 w 1385887"/>
                <a:gd name="connsiteY29" fmla="*/ 400050 h 409575"/>
                <a:gd name="connsiteX0" fmla="*/ 0 w 1385887"/>
                <a:gd name="connsiteY0" fmla="*/ 409575 h 409575"/>
                <a:gd name="connsiteX1" fmla="*/ 47625 w 1385887"/>
                <a:gd name="connsiteY1" fmla="*/ 400050 h 409575"/>
                <a:gd name="connsiteX2" fmla="*/ 171450 w 1385887"/>
                <a:gd name="connsiteY2" fmla="*/ 381000 h 409575"/>
                <a:gd name="connsiteX3" fmla="*/ 228600 w 1385887"/>
                <a:gd name="connsiteY3" fmla="*/ 276225 h 409575"/>
                <a:gd name="connsiteX4" fmla="*/ 266700 w 1385887"/>
                <a:gd name="connsiteY4" fmla="*/ 200025 h 409575"/>
                <a:gd name="connsiteX5" fmla="*/ 285750 w 1385887"/>
                <a:gd name="connsiteY5" fmla="*/ 133350 h 409575"/>
                <a:gd name="connsiteX6" fmla="*/ 295275 w 1385887"/>
                <a:gd name="connsiteY6" fmla="*/ 104775 h 409575"/>
                <a:gd name="connsiteX7" fmla="*/ 304800 w 1385887"/>
                <a:gd name="connsiteY7" fmla="*/ 57150 h 409575"/>
                <a:gd name="connsiteX8" fmla="*/ 352425 w 1385887"/>
                <a:gd name="connsiteY8" fmla="*/ 0 h 409575"/>
                <a:gd name="connsiteX9" fmla="*/ 371475 w 1385887"/>
                <a:gd name="connsiteY9" fmla="*/ 28575 h 409575"/>
                <a:gd name="connsiteX10" fmla="*/ 381000 w 1385887"/>
                <a:gd name="connsiteY10" fmla="*/ 76200 h 409575"/>
                <a:gd name="connsiteX11" fmla="*/ 400050 w 1385887"/>
                <a:gd name="connsiteY11" fmla="*/ 247650 h 409575"/>
                <a:gd name="connsiteX12" fmla="*/ 409575 w 1385887"/>
                <a:gd name="connsiteY12" fmla="*/ 314325 h 409575"/>
                <a:gd name="connsiteX13" fmla="*/ 419100 w 1385887"/>
                <a:gd name="connsiteY13" fmla="*/ 342900 h 409575"/>
                <a:gd name="connsiteX14" fmla="*/ 476250 w 1385887"/>
                <a:gd name="connsiteY14" fmla="*/ 361950 h 409575"/>
                <a:gd name="connsiteX15" fmla="*/ 600075 w 1385887"/>
                <a:gd name="connsiteY15" fmla="*/ 381000 h 409575"/>
                <a:gd name="connsiteX16" fmla="*/ 685800 w 1385887"/>
                <a:gd name="connsiteY16" fmla="*/ 371475 h 409575"/>
                <a:gd name="connsiteX17" fmla="*/ 714375 w 1385887"/>
                <a:gd name="connsiteY17" fmla="*/ 314325 h 409575"/>
                <a:gd name="connsiteX18" fmla="*/ 742950 w 1385887"/>
                <a:gd name="connsiteY18" fmla="*/ 285750 h 409575"/>
                <a:gd name="connsiteX19" fmla="*/ 800100 w 1385887"/>
                <a:gd name="connsiteY19" fmla="*/ 228600 h 409575"/>
                <a:gd name="connsiteX20" fmla="*/ 847725 w 1385887"/>
                <a:gd name="connsiteY20" fmla="*/ 238125 h 409575"/>
                <a:gd name="connsiteX21" fmla="*/ 866775 w 1385887"/>
                <a:gd name="connsiteY21" fmla="*/ 295275 h 409575"/>
                <a:gd name="connsiteX22" fmla="*/ 885825 w 1385887"/>
                <a:gd name="connsiteY22" fmla="*/ 323850 h 409575"/>
                <a:gd name="connsiteX23" fmla="*/ 904875 w 1385887"/>
                <a:gd name="connsiteY23" fmla="*/ 361950 h 409575"/>
                <a:gd name="connsiteX24" fmla="*/ 933450 w 1385887"/>
                <a:gd name="connsiteY24" fmla="*/ 371475 h 409575"/>
                <a:gd name="connsiteX25" fmla="*/ 1038225 w 1385887"/>
                <a:gd name="connsiteY25" fmla="*/ 352425 h 409575"/>
                <a:gd name="connsiteX26" fmla="*/ 1076325 w 1385887"/>
                <a:gd name="connsiteY26" fmla="*/ 342900 h 409575"/>
                <a:gd name="connsiteX27" fmla="*/ 1171575 w 1385887"/>
                <a:gd name="connsiteY27" fmla="*/ 352425 h 409575"/>
                <a:gd name="connsiteX28" fmla="*/ 1276350 w 1385887"/>
                <a:gd name="connsiteY28" fmla="*/ 381000 h 409575"/>
                <a:gd name="connsiteX29" fmla="*/ 1385887 w 1385887"/>
                <a:gd name="connsiteY29" fmla="*/ 409575 h 409575"/>
                <a:gd name="connsiteX0" fmla="*/ 0 w 1338262"/>
                <a:gd name="connsiteY0" fmla="*/ 409575 h 409575"/>
                <a:gd name="connsiteX1" fmla="*/ 47625 w 1338262"/>
                <a:gd name="connsiteY1" fmla="*/ 400050 h 409575"/>
                <a:gd name="connsiteX2" fmla="*/ 171450 w 1338262"/>
                <a:gd name="connsiteY2" fmla="*/ 381000 h 409575"/>
                <a:gd name="connsiteX3" fmla="*/ 228600 w 1338262"/>
                <a:gd name="connsiteY3" fmla="*/ 276225 h 409575"/>
                <a:gd name="connsiteX4" fmla="*/ 266700 w 1338262"/>
                <a:gd name="connsiteY4" fmla="*/ 200025 h 409575"/>
                <a:gd name="connsiteX5" fmla="*/ 285750 w 1338262"/>
                <a:gd name="connsiteY5" fmla="*/ 133350 h 409575"/>
                <a:gd name="connsiteX6" fmla="*/ 295275 w 1338262"/>
                <a:gd name="connsiteY6" fmla="*/ 104775 h 409575"/>
                <a:gd name="connsiteX7" fmla="*/ 304800 w 1338262"/>
                <a:gd name="connsiteY7" fmla="*/ 57150 h 409575"/>
                <a:gd name="connsiteX8" fmla="*/ 352425 w 1338262"/>
                <a:gd name="connsiteY8" fmla="*/ 0 h 409575"/>
                <a:gd name="connsiteX9" fmla="*/ 371475 w 1338262"/>
                <a:gd name="connsiteY9" fmla="*/ 28575 h 409575"/>
                <a:gd name="connsiteX10" fmla="*/ 381000 w 1338262"/>
                <a:gd name="connsiteY10" fmla="*/ 76200 h 409575"/>
                <a:gd name="connsiteX11" fmla="*/ 400050 w 1338262"/>
                <a:gd name="connsiteY11" fmla="*/ 247650 h 409575"/>
                <a:gd name="connsiteX12" fmla="*/ 409575 w 1338262"/>
                <a:gd name="connsiteY12" fmla="*/ 314325 h 409575"/>
                <a:gd name="connsiteX13" fmla="*/ 419100 w 1338262"/>
                <a:gd name="connsiteY13" fmla="*/ 342900 h 409575"/>
                <a:gd name="connsiteX14" fmla="*/ 476250 w 1338262"/>
                <a:gd name="connsiteY14" fmla="*/ 361950 h 409575"/>
                <a:gd name="connsiteX15" fmla="*/ 600075 w 1338262"/>
                <a:gd name="connsiteY15" fmla="*/ 381000 h 409575"/>
                <a:gd name="connsiteX16" fmla="*/ 685800 w 1338262"/>
                <a:gd name="connsiteY16" fmla="*/ 371475 h 409575"/>
                <a:gd name="connsiteX17" fmla="*/ 714375 w 1338262"/>
                <a:gd name="connsiteY17" fmla="*/ 314325 h 409575"/>
                <a:gd name="connsiteX18" fmla="*/ 742950 w 1338262"/>
                <a:gd name="connsiteY18" fmla="*/ 285750 h 409575"/>
                <a:gd name="connsiteX19" fmla="*/ 800100 w 1338262"/>
                <a:gd name="connsiteY19" fmla="*/ 228600 h 409575"/>
                <a:gd name="connsiteX20" fmla="*/ 847725 w 1338262"/>
                <a:gd name="connsiteY20" fmla="*/ 238125 h 409575"/>
                <a:gd name="connsiteX21" fmla="*/ 866775 w 1338262"/>
                <a:gd name="connsiteY21" fmla="*/ 295275 h 409575"/>
                <a:gd name="connsiteX22" fmla="*/ 885825 w 1338262"/>
                <a:gd name="connsiteY22" fmla="*/ 323850 h 409575"/>
                <a:gd name="connsiteX23" fmla="*/ 904875 w 1338262"/>
                <a:gd name="connsiteY23" fmla="*/ 361950 h 409575"/>
                <a:gd name="connsiteX24" fmla="*/ 933450 w 1338262"/>
                <a:gd name="connsiteY24" fmla="*/ 371475 h 409575"/>
                <a:gd name="connsiteX25" fmla="*/ 1038225 w 1338262"/>
                <a:gd name="connsiteY25" fmla="*/ 352425 h 409575"/>
                <a:gd name="connsiteX26" fmla="*/ 1076325 w 1338262"/>
                <a:gd name="connsiteY26" fmla="*/ 342900 h 409575"/>
                <a:gd name="connsiteX27" fmla="*/ 1171575 w 1338262"/>
                <a:gd name="connsiteY27" fmla="*/ 352425 h 409575"/>
                <a:gd name="connsiteX28" fmla="*/ 1276350 w 1338262"/>
                <a:gd name="connsiteY28" fmla="*/ 381000 h 409575"/>
                <a:gd name="connsiteX29" fmla="*/ 1338262 w 1338262"/>
                <a:gd name="connsiteY29" fmla="*/ 404812 h 409575"/>
                <a:gd name="connsiteX0" fmla="*/ 0 w 1338262"/>
                <a:gd name="connsiteY0" fmla="*/ 409575 h 409575"/>
                <a:gd name="connsiteX1" fmla="*/ 47625 w 1338262"/>
                <a:gd name="connsiteY1" fmla="*/ 400050 h 409575"/>
                <a:gd name="connsiteX2" fmla="*/ 171450 w 1338262"/>
                <a:gd name="connsiteY2" fmla="*/ 381000 h 409575"/>
                <a:gd name="connsiteX3" fmla="*/ 228600 w 1338262"/>
                <a:gd name="connsiteY3" fmla="*/ 276225 h 409575"/>
                <a:gd name="connsiteX4" fmla="*/ 266700 w 1338262"/>
                <a:gd name="connsiteY4" fmla="*/ 200025 h 409575"/>
                <a:gd name="connsiteX5" fmla="*/ 285750 w 1338262"/>
                <a:gd name="connsiteY5" fmla="*/ 133350 h 409575"/>
                <a:gd name="connsiteX6" fmla="*/ 295275 w 1338262"/>
                <a:gd name="connsiteY6" fmla="*/ 104775 h 409575"/>
                <a:gd name="connsiteX7" fmla="*/ 304800 w 1338262"/>
                <a:gd name="connsiteY7" fmla="*/ 57150 h 409575"/>
                <a:gd name="connsiteX8" fmla="*/ 352425 w 1338262"/>
                <a:gd name="connsiteY8" fmla="*/ 0 h 409575"/>
                <a:gd name="connsiteX9" fmla="*/ 371475 w 1338262"/>
                <a:gd name="connsiteY9" fmla="*/ 28575 h 409575"/>
                <a:gd name="connsiteX10" fmla="*/ 381000 w 1338262"/>
                <a:gd name="connsiteY10" fmla="*/ 76200 h 409575"/>
                <a:gd name="connsiteX11" fmla="*/ 400050 w 1338262"/>
                <a:gd name="connsiteY11" fmla="*/ 247650 h 409575"/>
                <a:gd name="connsiteX12" fmla="*/ 409575 w 1338262"/>
                <a:gd name="connsiteY12" fmla="*/ 314325 h 409575"/>
                <a:gd name="connsiteX13" fmla="*/ 419100 w 1338262"/>
                <a:gd name="connsiteY13" fmla="*/ 342900 h 409575"/>
                <a:gd name="connsiteX14" fmla="*/ 476250 w 1338262"/>
                <a:gd name="connsiteY14" fmla="*/ 361950 h 409575"/>
                <a:gd name="connsiteX15" fmla="*/ 600075 w 1338262"/>
                <a:gd name="connsiteY15" fmla="*/ 381000 h 409575"/>
                <a:gd name="connsiteX16" fmla="*/ 685800 w 1338262"/>
                <a:gd name="connsiteY16" fmla="*/ 371475 h 409575"/>
                <a:gd name="connsiteX17" fmla="*/ 714375 w 1338262"/>
                <a:gd name="connsiteY17" fmla="*/ 314325 h 409575"/>
                <a:gd name="connsiteX18" fmla="*/ 742950 w 1338262"/>
                <a:gd name="connsiteY18" fmla="*/ 285750 h 409575"/>
                <a:gd name="connsiteX19" fmla="*/ 800100 w 1338262"/>
                <a:gd name="connsiteY19" fmla="*/ 228600 h 409575"/>
                <a:gd name="connsiteX20" fmla="*/ 847725 w 1338262"/>
                <a:gd name="connsiteY20" fmla="*/ 238125 h 409575"/>
                <a:gd name="connsiteX21" fmla="*/ 866775 w 1338262"/>
                <a:gd name="connsiteY21" fmla="*/ 295275 h 409575"/>
                <a:gd name="connsiteX22" fmla="*/ 885825 w 1338262"/>
                <a:gd name="connsiteY22" fmla="*/ 323850 h 409575"/>
                <a:gd name="connsiteX23" fmla="*/ 904875 w 1338262"/>
                <a:gd name="connsiteY23" fmla="*/ 361950 h 409575"/>
                <a:gd name="connsiteX24" fmla="*/ 933450 w 1338262"/>
                <a:gd name="connsiteY24" fmla="*/ 371475 h 409575"/>
                <a:gd name="connsiteX25" fmla="*/ 1038225 w 1338262"/>
                <a:gd name="connsiteY25" fmla="*/ 352425 h 409575"/>
                <a:gd name="connsiteX26" fmla="*/ 1090613 w 1338262"/>
                <a:gd name="connsiteY26" fmla="*/ 376237 h 409575"/>
                <a:gd name="connsiteX27" fmla="*/ 1171575 w 1338262"/>
                <a:gd name="connsiteY27" fmla="*/ 352425 h 409575"/>
                <a:gd name="connsiteX28" fmla="*/ 1276350 w 1338262"/>
                <a:gd name="connsiteY28" fmla="*/ 381000 h 409575"/>
                <a:gd name="connsiteX29" fmla="*/ 1338262 w 1338262"/>
                <a:gd name="connsiteY29" fmla="*/ 404812 h 409575"/>
                <a:gd name="connsiteX0" fmla="*/ 0 w 1338262"/>
                <a:gd name="connsiteY0" fmla="*/ 409575 h 409575"/>
                <a:gd name="connsiteX1" fmla="*/ 47625 w 1338262"/>
                <a:gd name="connsiteY1" fmla="*/ 400050 h 409575"/>
                <a:gd name="connsiteX2" fmla="*/ 171450 w 1338262"/>
                <a:gd name="connsiteY2" fmla="*/ 381000 h 409575"/>
                <a:gd name="connsiteX3" fmla="*/ 228600 w 1338262"/>
                <a:gd name="connsiteY3" fmla="*/ 276225 h 409575"/>
                <a:gd name="connsiteX4" fmla="*/ 266700 w 1338262"/>
                <a:gd name="connsiteY4" fmla="*/ 200025 h 409575"/>
                <a:gd name="connsiteX5" fmla="*/ 285750 w 1338262"/>
                <a:gd name="connsiteY5" fmla="*/ 133350 h 409575"/>
                <a:gd name="connsiteX6" fmla="*/ 295275 w 1338262"/>
                <a:gd name="connsiteY6" fmla="*/ 104775 h 409575"/>
                <a:gd name="connsiteX7" fmla="*/ 304800 w 1338262"/>
                <a:gd name="connsiteY7" fmla="*/ 57150 h 409575"/>
                <a:gd name="connsiteX8" fmla="*/ 352425 w 1338262"/>
                <a:gd name="connsiteY8" fmla="*/ 0 h 409575"/>
                <a:gd name="connsiteX9" fmla="*/ 371475 w 1338262"/>
                <a:gd name="connsiteY9" fmla="*/ 28575 h 409575"/>
                <a:gd name="connsiteX10" fmla="*/ 381000 w 1338262"/>
                <a:gd name="connsiteY10" fmla="*/ 76200 h 409575"/>
                <a:gd name="connsiteX11" fmla="*/ 400050 w 1338262"/>
                <a:gd name="connsiteY11" fmla="*/ 247650 h 409575"/>
                <a:gd name="connsiteX12" fmla="*/ 409575 w 1338262"/>
                <a:gd name="connsiteY12" fmla="*/ 314325 h 409575"/>
                <a:gd name="connsiteX13" fmla="*/ 419100 w 1338262"/>
                <a:gd name="connsiteY13" fmla="*/ 342900 h 409575"/>
                <a:gd name="connsiteX14" fmla="*/ 476250 w 1338262"/>
                <a:gd name="connsiteY14" fmla="*/ 361950 h 409575"/>
                <a:gd name="connsiteX15" fmla="*/ 600075 w 1338262"/>
                <a:gd name="connsiteY15" fmla="*/ 381000 h 409575"/>
                <a:gd name="connsiteX16" fmla="*/ 685800 w 1338262"/>
                <a:gd name="connsiteY16" fmla="*/ 371475 h 409575"/>
                <a:gd name="connsiteX17" fmla="*/ 714375 w 1338262"/>
                <a:gd name="connsiteY17" fmla="*/ 314325 h 409575"/>
                <a:gd name="connsiteX18" fmla="*/ 742950 w 1338262"/>
                <a:gd name="connsiteY18" fmla="*/ 285750 h 409575"/>
                <a:gd name="connsiteX19" fmla="*/ 800100 w 1338262"/>
                <a:gd name="connsiteY19" fmla="*/ 228600 h 409575"/>
                <a:gd name="connsiteX20" fmla="*/ 847725 w 1338262"/>
                <a:gd name="connsiteY20" fmla="*/ 238125 h 409575"/>
                <a:gd name="connsiteX21" fmla="*/ 866775 w 1338262"/>
                <a:gd name="connsiteY21" fmla="*/ 295275 h 409575"/>
                <a:gd name="connsiteX22" fmla="*/ 885825 w 1338262"/>
                <a:gd name="connsiteY22" fmla="*/ 323850 h 409575"/>
                <a:gd name="connsiteX23" fmla="*/ 904875 w 1338262"/>
                <a:gd name="connsiteY23" fmla="*/ 361950 h 409575"/>
                <a:gd name="connsiteX24" fmla="*/ 933450 w 1338262"/>
                <a:gd name="connsiteY24" fmla="*/ 371475 h 409575"/>
                <a:gd name="connsiteX25" fmla="*/ 1038225 w 1338262"/>
                <a:gd name="connsiteY25" fmla="*/ 352425 h 409575"/>
                <a:gd name="connsiteX26" fmla="*/ 1090613 w 1338262"/>
                <a:gd name="connsiteY26" fmla="*/ 376237 h 409575"/>
                <a:gd name="connsiteX27" fmla="*/ 1171575 w 1338262"/>
                <a:gd name="connsiteY27" fmla="*/ 352425 h 409575"/>
                <a:gd name="connsiteX28" fmla="*/ 1338262 w 1338262"/>
                <a:gd name="connsiteY28" fmla="*/ 404812 h 409575"/>
                <a:gd name="connsiteX0" fmla="*/ 0 w 1338262"/>
                <a:gd name="connsiteY0" fmla="*/ 409575 h 409575"/>
                <a:gd name="connsiteX1" fmla="*/ 47625 w 1338262"/>
                <a:gd name="connsiteY1" fmla="*/ 400050 h 409575"/>
                <a:gd name="connsiteX2" fmla="*/ 171450 w 1338262"/>
                <a:gd name="connsiteY2" fmla="*/ 381000 h 409575"/>
                <a:gd name="connsiteX3" fmla="*/ 228600 w 1338262"/>
                <a:gd name="connsiteY3" fmla="*/ 276225 h 409575"/>
                <a:gd name="connsiteX4" fmla="*/ 266700 w 1338262"/>
                <a:gd name="connsiteY4" fmla="*/ 200025 h 409575"/>
                <a:gd name="connsiteX5" fmla="*/ 285750 w 1338262"/>
                <a:gd name="connsiteY5" fmla="*/ 133350 h 409575"/>
                <a:gd name="connsiteX6" fmla="*/ 295275 w 1338262"/>
                <a:gd name="connsiteY6" fmla="*/ 104775 h 409575"/>
                <a:gd name="connsiteX7" fmla="*/ 304800 w 1338262"/>
                <a:gd name="connsiteY7" fmla="*/ 57150 h 409575"/>
                <a:gd name="connsiteX8" fmla="*/ 352425 w 1338262"/>
                <a:gd name="connsiteY8" fmla="*/ 0 h 409575"/>
                <a:gd name="connsiteX9" fmla="*/ 371475 w 1338262"/>
                <a:gd name="connsiteY9" fmla="*/ 28575 h 409575"/>
                <a:gd name="connsiteX10" fmla="*/ 381000 w 1338262"/>
                <a:gd name="connsiteY10" fmla="*/ 76200 h 409575"/>
                <a:gd name="connsiteX11" fmla="*/ 400050 w 1338262"/>
                <a:gd name="connsiteY11" fmla="*/ 247650 h 409575"/>
                <a:gd name="connsiteX12" fmla="*/ 409575 w 1338262"/>
                <a:gd name="connsiteY12" fmla="*/ 314325 h 409575"/>
                <a:gd name="connsiteX13" fmla="*/ 419100 w 1338262"/>
                <a:gd name="connsiteY13" fmla="*/ 342900 h 409575"/>
                <a:gd name="connsiteX14" fmla="*/ 476250 w 1338262"/>
                <a:gd name="connsiteY14" fmla="*/ 361950 h 409575"/>
                <a:gd name="connsiteX15" fmla="*/ 600075 w 1338262"/>
                <a:gd name="connsiteY15" fmla="*/ 381000 h 409575"/>
                <a:gd name="connsiteX16" fmla="*/ 685800 w 1338262"/>
                <a:gd name="connsiteY16" fmla="*/ 371475 h 409575"/>
                <a:gd name="connsiteX17" fmla="*/ 714375 w 1338262"/>
                <a:gd name="connsiteY17" fmla="*/ 314325 h 409575"/>
                <a:gd name="connsiteX18" fmla="*/ 742950 w 1338262"/>
                <a:gd name="connsiteY18" fmla="*/ 285750 h 409575"/>
                <a:gd name="connsiteX19" fmla="*/ 800100 w 1338262"/>
                <a:gd name="connsiteY19" fmla="*/ 228600 h 409575"/>
                <a:gd name="connsiteX20" fmla="*/ 847725 w 1338262"/>
                <a:gd name="connsiteY20" fmla="*/ 238125 h 409575"/>
                <a:gd name="connsiteX21" fmla="*/ 866775 w 1338262"/>
                <a:gd name="connsiteY21" fmla="*/ 295275 h 409575"/>
                <a:gd name="connsiteX22" fmla="*/ 885825 w 1338262"/>
                <a:gd name="connsiteY22" fmla="*/ 323850 h 409575"/>
                <a:gd name="connsiteX23" fmla="*/ 904875 w 1338262"/>
                <a:gd name="connsiteY23" fmla="*/ 361950 h 409575"/>
                <a:gd name="connsiteX24" fmla="*/ 933450 w 1338262"/>
                <a:gd name="connsiteY24" fmla="*/ 371475 h 409575"/>
                <a:gd name="connsiteX25" fmla="*/ 1038225 w 1338262"/>
                <a:gd name="connsiteY25" fmla="*/ 352425 h 409575"/>
                <a:gd name="connsiteX26" fmla="*/ 1090613 w 1338262"/>
                <a:gd name="connsiteY26" fmla="*/ 376237 h 409575"/>
                <a:gd name="connsiteX27" fmla="*/ 1171575 w 1338262"/>
                <a:gd name="connsiteY27" fmla="*/ 352425 h 409575"/>
                <a:gd name="connsiteX28" fmla="*/ 1266825 w 1338262"/>
                <a:gd name="connsiteY28" fmla="*/ 395288 h 409575"/>
                <a:gd name="connsiteX29" fmla="*/ 1338262 w 1338262"/>
                <a:gd name="connsiteY29" fmla="*/ 404812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38262" h="409575" fill="norm" stroke="1" extrusionOk="0">
                  <a:moveTo>
                    <a:pt x="0" y="409575"/>
                  </a:moveTo>
                  <a:cubicBezTo>
                    <a:pt x="15875" y="406400"/>
                    <a:pt x="31656" y="402712"/>
                    <a:pt x="47625" y="400050"/>
                  </a:cubicBezTo>
                  <a:cubicBezTo>
                    <a:pt x="88817" y="393185"/>
                    <a:pt x="141288" y="401637"/>
                    <a:pt x="171450" y="381000"/>
                  </a:cubicBezTo>
                  <a:cubicBezTo>
                    <a:pt x="201612" y="360363"/>
                    <a:pt x="212725" y="306387"/>
                    <a:pt x="228600" y="276225"/>
                  </a:cubicBezTo>
                  <a:cubicBezTo>
                    <a:pt x="244475" y="246063"/>
                    <a:pt x="256153" y="226392"/>
                    <a:pt x="266700" y="200025"/>
                  </a:cubicBezTo>
                  <a:cubicBezTo>
                    <a:pt x="275284" y="178564"/>
                    <a:pt x="279108" y="155490"/>
                    <a:pt x="285750" y="133350"/>
                  </a:cubicBezTo>
                  <a:cubicBezTo>
                    <a:pt x="288635" y="123733"/>
                    <a:pt x="292840" y="114515"/>
                    <a:pt x="295275" y="104775"/>
                  </a:cubicBezTo>
                  <a:cubicBezTo>
                    <a:pt x="299202" y="89069"/>
                    <a:pt x="297048" y="71363"/>
                    <a:pt x="304800" y="57150"/>
                  </a:cubicBezTo>
                  <a:cubicBezTo>
                    <a:pt x="316674" y="35380"/>
                    <a:pt x="336550" y="19050"/>
                    <a:pt x="352425" y="0"/>
                  </a:cubicBezTo>
                  <a:cubicBezTo>
                    <a:pt x="358775" y="9525"/>
                    <a:pt x="367455" y="17856"/>
                    <a:pt x="371475" y="28575"/>
                  </a:cubicBezTo>
                  <a:cubicBezTo>
                    <a:pt x="377159" y="43734"/>
                    <a:pt x="378906" y="60147"/>
                    <a:pt x="381000" y="76200"/>
                  </a:cubicBezTo>
                  <a:cubicBezTo>
                    <a:pt x="388437" y="133219"/>
                    <a:pt x="391918" y="190726"/>
                    <a:pt x="400050" y="247650"/>
                  </a:cubicBezTo>
                  <a:cubicBezTo>
                    <a:pt x="403225" y="269875"/>
                    <a:pt x="405172" y="292310"/>
                    <a:pt x="409575" y="314325"/>
                  </a:cubicBezTo>
                  <a:cubicBezTo>
                    <a:pt x="411544" y="324170"/>
                    <a:pt x="410930" y="337064"/>
                    <a:pt x="419100" y="342900"/>
                  </a:cubicBezTo>
                  <a:cubicBezTo>
                    <a:pt x="435440" y="354572"/>
                    <a:pt x="456443" y="358649"/>
                    <a:pt x="476250" y="361950"/>
                  </a:cubicBezTo>
                  <a:cubicBezTo>
                    <a:pt x="555545" y="375166"/>
                    <a:pt x="514281" y="368744"/>
                    <a:pt x="600075" y="381000"/>
                  </a:cubicBezTo>
                  <a:cubicBezTo>
                    <a:pt x="628650" y="377825"/>
                    <a:pt x="658780" y="381300"/>
                    <a:pt x="685800" y="371475"/>
                  </a:cubicBezTo>
                  <a:cubicBezTo>
                    <a:pt x="705584" y="364281"/>
                    <a:pt x="705471" y="327681"/>
                    <a:pt x="714375" y="314325"/>
                  </a:cubicBezTo>
                  <a:cubicBezTo>
                    <a:pt x="721847" y="303117"/>
                    <a:pt x="734184" y="295977"/>
                    <a:pt x="742950" y="285750"/>
                  </a:cubicBezTo>
                  <a:cubicBezTo>
                    <a:pt x="790208" y="230616"/>
                    <a:pt x="749797" y="262136"/>
                    <a:pt x="800100" y="228600"/>
                  </a:cubicBezTo>
                  <a:cubicBezTo>
                    <a:pt x="815975" y="231775"/>
                    <a:pt x="836277" y="226677"/>
                    <a:pt x="847725" y="238125"/>
                  </a:cubicBezTo>
                  <a:cubicBezTo>
                    <a:pt x="861924" y="252324"/>
                    <a:pt x="855636" y="278567"/>
                    <a:pt x="866775" y="295275"/>
                  </a:cubicBezTo>
                  <a:cubicBezTo>
                    <a:pt x="873125" y="304800"/>
                    <a:pt x="880145" y="313911"/>
                    <a:pt x="885825" y="323850"/>
                  </a:cubicBezTo>
                  <a:cubicBezTo>
                    <a:pt x="892870" y="336178"/>
                    <a:pt x="894835" y="351910"/>
                    <a:pt x="904875" y="361950"/>
                  </a:cubicBezTo>
                  <a:cubicBezTo>
                    <a:pt x="911975" y="369050"/>
                    <a:pt x="923925" y="368300"/>
                    <a:pt x="933450" y="371475"/>
                  </a:cubicBezTo>
                  <a:cubicBezTo>
                    <a:pt x="968375" y="365125"/>
                    <a:pt x="1012031" y="351631"/>
                    <a:pt x="1038225" y="352425"/>
                  </a:cubicBezTo>
                  <a:cubicBezTo>
                    <a:pt x="1064419" y="353219"/>
                    <a:pt x="1077522" y="376237"/>
                    <a:pt x="1090613" y="376237"/>
                  </a:cubicBezTo>
                  <a:cubicBezTo>
                    <a:pt x="1122521" y="376237"/>
                    <a:pt x="1139825" y="349250"/>
                    <a:pt x="1171575" y="352425"/>
                  </a:cubicBezTo>
                  <a:cubicBezTo>
                    <a:pt x="1200944" y="353219"/>
                    <a:pt x="1239044" y="386557"/>
                    <a:pt x="1266825" y="395288"/>
                  </a:cubicBezTo>
                  <a:cubicBezTo>
                    <a:pt x="1294606" y="404019"/>
                    <a:pt x="1326356" y="400843"/>
                    <a:pt x="1338262" y="40481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: Shape 27" hidden="0"/>
            <p:cNvSpPr/>
            <p:nvPr isPhoto="0" userDrawn="0"/>
          </p:nvSpPr>
          <p:spPr bwMode="auto">
            <a:xfrm>
              <a:off x="10306049" y="4286249"/>
              <a:ext cx="1381125" cy="182653"/>
            </a:xfrm>
            <a:custGeom>
              <a:avLst/>
              <a:gdLst>
                <a:gd name="connsiteX0" fmla="*/ 0 w 1428750"/>
                <a:gd name="connsiteY0" fmla="*/ 123825 h 162925"/>
                <a:gd name="connsiteX1" fmla="*/ 47625 w 1428750"/>
                <a:gd name="connsiteY1" fmla="*/ 161925 h 162925"/>
                <a:gd name="connsiteX2" fmla="*/ 200025 w 1428750"/>
                <a:gd name="connsiteY2" fmla="*/ 142875 h 162925"/>
                <a:gd name="connsiteX3" fmla="*/ 266700 w 1428750"/>
                <a:gd name="connsiteY3" fmla="*/ 104775 h 162925"/>
                <a:gd name="connsiteX4" fmla="*/ 314325 w 1428750"/>
                <a:gd name="connsiteY4" fmla="*/ 95250 h 162925"/>
                <a:gd name="connsiteX5" fmla="*/ 381000 w 1428750"/>
                <a:gd name="connsiteY5" fmla="*/ 104775 h 162925"/>
                <a:gd name="connsiteX6" fmla="*/ 409575 w 1428750"/>
                <a:gd name="connsiteY6" fmla="*/ 123825 h 162925"/>
                <a:gd name="connsiteX7" fmla="*/ 523875 w 1428750"/>
                <a:gd name="connsiteY7" fmla="*/ 114300 h 162925"/>
                <a:gd name="connsiteX8" fmla="*/ 561975 w 1428750"/>
                <a:gd name="connsiteY8" fmla="*/ 95250 h 162925"/>
                <a:gd name="connsiteX9" fmla="*/ 600075 w 1428750"/>
                <a:gd name="connsiteY9" fmla="*/ 28575 h 162925"/>
                <a:gd name="connsiteX10" fmla="*/ 628650 w 1428750"/>
                <a:gd name="connsiteY10" fmla="*/ 0 h 162925"/>
                <a:gd name="connsiteX11" fmla="*/ 742950 w 1428750"/>
                <a:gd name="connsiteY11" fmla="*/ 9525 h 162925"/>
                <a:gd name="connsiteX12" fmla="*/ 781050 w 1428750"/>
                <a:gd name="connsiteY12" fmla="*/ 95250 h 162925"/>
                <a:gd name="connsiteX13" fmla="*/ 800100 w 1428750"/>
                <a:gd name="connsiteY13" fmla="*/ 133350 h 162925"/>
                <a:gd name="connsiteX14" fmla="*/ 1076325 w 1428750"/>
                <a:gd name="connsiteY14" fmla="*/ 114300 h 162925"/>
                <a:gd name="connsiteX15" fmla="*/ 1152525 w 1428750"/>
                <a:gd name="connsiteY15" fmla="*/ 123825 h 162925"/>
                <a:gd name="connsiteX16" fmla="*/ 1181100 w 1428750"/>
                <a:gd name="connsiteY16" fmla="*/ 142875 h 162925"/>
                <a:gd name="connsiteX17" fmla="*/ 1285875 w 1428750"/>
                <a:gd name="connsiteY17" fmla="*/ 133350 h 162925"/>
                <a:gd name="connsiteX18" fmla="*/ 1390650 w 1428750"/>
                <a:gd name="connsiteY18" fmla="*/ 104775 h 162925"/>
                <a:gd name="connsiteX19" fmla="*/ 1428750 w 1428750"/>
                <a:gd name="connsiteY19" fmla="*/ 104775 h 162925"/>
                <a:gd name="connsiteX0" fmla="*/ 0 w 1428750"/>
                <a:gd name="connsiteY0" fmla="*/ 152400 h 191500"/>
                <a:gd name="connsiteX1" fmla="*/ 47625 w 1428750"/>
                <a:gd name="connsiteY1" fmla="*/ 190500 h 191500"/>
                <a:gd name="connsiteX2" fmla="*/ 200025 w 1428750"/>
                <a:gd name="connsiteY2" fmla="*/ 171450 h 191500"/>
                <a:gd name="connsiteX3" fmla="*/ 266700 w 1428750"/>
                <a:gd name="connsiteY3" fmla="*/ 133350 h 191500"/>
                <a:gd name="connsiteX4" fmla="*/ 314325 w 1428750"/>
                <a:gd name="connsiteY4" fmla="*/ 123825 h 191500"/>
                <a:gd name="connsiteX5" fmla="*/ 381000 w 1428750"/>
                <a:gd name="connsiteY5" fmla="*/ 133350 h 191500"/>
                <a:gd name="connsiteX6" fmla="*/ 409575 w 1428750"/>
                <a:gd name="connsiteY6" fmla="*/ 152400 h 191500"/>
                <a:gd name="connsiteX7" fmla="*/ 523875 w 1428750"/>
                <a:gd name="connsiteY7" fmla="*/ 142875 h 191500"/>
                <a:gd name="connsiteX8" fmla="*/ 561975 w 1428750"/>
                <a:gd name="connsiteY8" fmla="*/ 123825 h 191500"/>
                <a:gd name="connsiteX9" fmla="*/ 600075 w 1428750"/>
                <a:gd name="connsiteY9" fmla="*/ 57150 h 191500"/>
                <a:gd name="connsiteX10" fmla="*/ 676275 w 1428750"/>
                <a:gd name="connsiteY10" fmla="*/ 0 h 191500"/>
                <a:gd name="connsiteX11" fmla="*/ 742950 w 1428750"/>
                <a:gd name="connsiteY11" fmla="*/ 38100 h 191500"/>
                <a:gd name="connsiteX12" fmla="*/ 781050 w 1428750"/>
                <a:gd name="connsiteY12" fmla="*/ 123825 h 191500"/>
                <a:gd name="connsiteX13" fmla="*/ 800100 w 1428750"/>
                <a:gd name="connsiteY13" fmla="*/ 161925 h 191500"/>
                <a:gd name="connsiteX14" fmla="*/ 1076325 w 1428750"/>
                <a:gd name="connsiteY14" fmla="*/ 142875 h 191500"/>
                <a:gd name="connsiteX15" fmla="*/ 1152525 w 1428750"/>
                <a:gd name="connsiteY15" fmla="*/ 152400 h 191500"/>
                <a:gd name="connsiteX16" fmla="*/ 1181100 w 1428750"/>
                <a:gd name="connsiteY16" fmla="*/ 171450 h 191500"/>
                <a:gd name="connsiteX17" fmla="*/ 1285875 w 1428750"/>
                <a:gd name="connsiteY17" fmla="*/ 161925 h 191500"/>
                <a:gd name="connsiteX18" fmla="*/ 1390650 w 1428750"/>
                <a:gd name="connsiteY18" fmla="*/ 133350 h 191500"/>
                <a:gd name="connsiteX19" fmla="*/ 1428750 w 1428750"/>
                <a:gd name="connsiteY19" fmla="*/ 133350 h 191500"/>
                <a:gd name="connsiteX0" fmla="*/ 0 w 1390650"/>
                <a:gd name="connsiteY0" fmla="*/ 152400 h 191500"/>
                <a:gd name="connsiteX1" fmla="*/ 47625 w 1390650"/>
                <a:gd name="connsiteY1" fmla="*/ 190500 h 191500"/>
                <a:gd name="connsiteX2" fmla="*/ 200025 w 1390650"/>
                <a:gd name="connsiteY2" fmla="*/ 171450 h 191500"/>
                <a:gd name="connsiteX3" fmla="*/ 266700 w 1390650"/>
                <a:gd name="connsiteY3" fmla="*/ 133350 h 191500"/>
                <a:gd name="connsiteX4" fmla="*/ 314325 w 1390650"/>
                <a:gd name="connsiteY4" fmla="*/ 123825 h 191500"/>
                <a:gd name="connsiteX5" fmla="*/ 381000 w 1390650"/>
                <a:gd name="connsiteY5" fmla="*/ 133350 h 191500"/>
                <a:gd name="connsiteX6" fmla="*/ 409575 w 1390650"/>
                <a:gd name="connsiteY6" fmla="*/ 152400 h 191500"/>
                <a:gd name="connsiteX7" fmla="*/ 523875 w 1390650"/>
                <a:gd name="connsiteY7" fmla="*/ 142875 h 191500"/>
                <a:gd name="connsiteX8" fmla="*/ 561975 w 1390650"/>
                <a:gd name="connsiteY8" fmla="*/ 123825 h 191500"/>
                <a:gd name="connsiteX9" fmla="*/ 600075 w 1390650"/>
                <a:gd name="connsiteY9" fmla="*/ 57150 h 191500"/>
                <a:gd name="connsiteX10" fmla="*/ 676275 w 1390650"/>
                <a:gd name="connsiteY10" fmla="*/ 0 h 191500"/>
                <a:gd name="connsiteX11" fmla="*/ 742950 w 1390650"/>
                <a:gd name="connsiteY11" fmla="*/ 38100 h 191500"/>
                <a:gd name="connsiteX12" fmla="*/ 781050 w 1390650"/>
                <a:gd name="connsiteY12" fmla="*/ 123825 h 191500"/>
                <a:gd name="connsiteX13" fmla="*/ 800100 w 1390650"/>
                <a:gd name="connsiteY13" fmla="*/ 161925 h 191500"/>
                <a:gd name="connsiteX14" fmla="*/ 1076325 w 1390650"/>
                <a:gd name="connsiteY14" fmla="*/ 142875 h 191500"/>
                <a:gd name="connsiteX15" fmla="*/ 1152525 w 1390650"/>
                <a:gd name="connsiteY15" fmla="*/ 152400 h 191500"/>
                <a:gd name="connsiteX16" fmla="*/ 1181100 w 1390650"/>
                <a:gd name="connsiteY16" fmla="*/ 171450 h 191500"/>
                <a:gd name="connsiteX17" fmla="*/ 1285875 w 1390650"/>
                <a:gd name="connsiteY17" fmla="*/ 161925 h 191500"/>
                <a:gd name="connsiteX18" fmla="*/ 1390650 w 1390650"/>
                <a:gd name="connsiteY18" fmla="*/ 133350 h 191500"/>
                <a:gd name="connsiteX0" fmla="*/ 0 w 1381125"/>
                <a:gd name="connsiteY0" fmla="*/ 152400 h 191500"/>
                <a:gd name="connsiteX1" fmla="*/ 47625 w 1381125"/>
                <a:gd name="connsiteY1" fmla="*/ 190500 h 191500"/>
                <a:gd name="connsiteX2" fmla="*/ 200025 w 1381125"/>
                <a:gd name="connsiteY2" fmla="*/ 171450 h 191500"/>
                <a:gd name="connsiteX3" fmla="*/ 266700 w 1381125"/>
                <a:gd name="connsiteY3" fmla="*/ 133350 h 191500"/>
                <a:gd name="connsiteX4" fmla="*/ 314325 w 1381125"/>
                <a:gd name="connsiteY4" fmla="*/ 123825 h 191500"/>
                <a:gd name="connsiteX5" fmla="*/ 381000 w 1381125"/>
                <a:gd name="connsiteY5" fmla="*/ 133350 h 191500"/>
                <a:gd name="connsiteX6" fmla="*/ 409575 w 1381125"/>
                <a:gd name="connsiteY6" fmla="*/ 152400 h 191500"/>
                <a:gd name="connsiteX7" fmla="*/ 523875 w 1381125"/>
                <a:gd name="connsiteY7" fmla="*/ 142875 h 191500"/>
                <a:gd name="connsiteX8" fmla="*/ 561975 w 1381125"/>
                <a:gd name="connsiteY8" fmla="*/ 123825 h 191500"/>
                <a:gd name="connsiteX9" fmla="*/ 600075 w 1381125"/>
                <a:gd name="connsiteY9" fmla="*/ 57150 h 191500"/>
                <a:gd name="connsiteX10" fmla="*/ 676275 w 1381125"/>
                <a:gd name="connsiteY10" fmla="*/ 0 h 191500"/>
                <a:gd name="connsiteX11" fmla="*/ 742950 w 1381125"/>
                <a:gd name="connsiteY11" fmla="*/ 38100 h 191500"/>
                <a:gd name="connsiteX12" fmla="*/ 781050 w 1381125"/>
                <a:gd name="connsiteY12" fmla="*/ 123825 h 191500"/>
                <a:gd name="connsiteX13" fmla="*/ 800100 w 1381125"/>
                <a:gd name="connsiteY13" fmla="*/ 161925 h 191500"/>
                <a:gd name="connsiteX14" fmla="*/ 1076325 w 1381125"/>
                <a:gd name="connsiteY14" fmla="*/ 142875 h 191500"/>
                <a:gd name="connsiteX15" fmla="*/ 1152525 w 1381125"/>
                <a:gd name="connsiteY15" fmla="*/ 152400 h 191500"/>
                <a:gd name="connsiteX16" fmla="*/ 1181100 w 1381125"/>
                <a:gd name="connsiteY16" fmla="*/ 171450 h 191500"/>
                <a:gd name="connsiteX17" fmla="*/ 1285875 w 1381125"/>
                <a:gd name="connsiteY17" fmla="*/ 161925 h 191500"/>
                <a:gd name="connsiteX18" fmla="*/ 1381125 w 1381125"/>
                <a:gd name="connsiteY18" fmla="*/ 152400 h 191500"/>
                <a:gd name="connsiteX0" fmla="*/ 0 w 1381125"/>
                <a:gd name="connsiteY0" fmla="*/ 152400 h 182653"/>
                <a:gd name="connsiteX1" fmla="*/ 85725 w 1381125"/>
                <a:gd name="connsiteY1" fmla="*/ 180975 h 182653"/>
                <a:gd name="connsiteX2" fmla="*/ 200025 w 1381125"/>
                <a:gd name="connsiteY2" fmla="*/ 171450 h 182653"/>
                <a:gd name="connsiteX3" fmla="*/ 266700 w 1381125"/>
                <a:gd name="connsiteY3" fmla="*/ 133350 h 182653"/>
                <a:gd name="connsiteX4" fmla="*/ 314325 w 1381125"/>
                <a:gd name="connsiteY4" fmla="*/ 123825 h 182653"/>
                <a:gd name="connsiteX5" fmla="*/ 381000 w 1381125"/>
                <a:gd name="connsiteY5" fmla="*/ 133350 h 182653"/>
                <a:gd name="connsiteX6" fmla="*/ 409575 w 1381125"/>
                <a:gd name="connsiteY6" fmla="*/ 152400 h 182653"/>
                <a:gd name="connsiteX7" fmla="*/ 523875 w 1381125"/>
                <a:gd name="connsiteY7" fmla="*/ 142875 h 182653"/>
                <a:gd name="connsiteX8" fmla="*/ 561975 w 1381125"/>
                <a:gd name="connsiteY8" fmla="*/ 123825 h 182653"/>
                <a:gd name="connsiteX9" fmla="*/ 600075 w 1381125"/>
                <a:gd name="connsiteY9" fmla="*/ 57150 h 182653"/>
                <a:gd name="connsiteX10" fmla="*/ 676275 w 1381125"/>
                <a:gd name="connsiteY10" fmla="*/ 0 h 182653"/>
                <a:gd name="connsiteX11" fmla="*/ 742950 w 1381125"/>
                <a:gd name="connsiteY11" fmla="*/ 38100 h 182653"/>
                <a:gd name="connsiteX12" fmla="*/ 781050 w 1381125"/>
                <a:gd name="connsiteY12" fmla="*/ 123825 h 182653"/>
                <a:gd name="connsiteX13" fmla="*/ 800100 w 1381125"/>
                <a:gd name="connsiteY13" fmla="*/ 161925 h 182653"/>
                <a:gd name="connsiteX14" fmla="*/ 1076325 w 1381125"/>
                <a:gd name="connsiteY14" fmla="*/ 142875 h 182653"/>
                <a:gd name="connsiteX15" fmla="*/ 1152525 w 1381125"/>
                <a:gd name="connsiteY15" fmla="*/ 152400 h 182653"/>
                <a:gd name="connsiteX16" fmla="*/ 1181100 w 1381125"/>
                <a:gd name="connsiteY16" fmla="*/ 171450 h 182653"/>
                <a:gd name="connsiteX17" fmla="*/ 1285875 w 1381125"/>
                <a:gd name="connsiteY17" fmla="*/ 161925 h 182653"/>
                <a:gd name="connsiteX18" fmla="*/ 1381125 w 1381125"/>
                <a:gd name="connsiteY18" fmla="*/ 152400 h 18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1125" h="182653" fill="norm" stroke="1" extrusionOk="0">
                  <a:moveTo>
                    <a:pt x="0" y="152400"/>
                  </a:moveTo>
                  <a:cubicBezTo>
                    <a:pt x="15875" y="165100"/>
                    <a:pt x="65487" y="179048"/>
                    <a:pt x="85725" y="180975"/>
                  </a:cubicBezTo>
                  <a:cubicBezTo>
                    <a:pt x="136690" y="185829"/>
                    <a:pt x="169862" y="179388"/>
                    <a:pt x="200025" y="171450"/>
                  </a:cubicBezTo>
                  <a:cubicBezTo>
                    <a:pt x="230188" y="163512"/>
                    <a:pt x="225805" y="148686"/>
                    <a:pt x="266700" y="133350"/>
                  </a:cubicBezTo>
                  <a:cubicBezTo>
                    <a:pt x="281859" y="127666"/>
                    <a:pt x="298450" y="127000"/>
                    <a:pt x="314325" y="123825"/>
                  </a:cubicBezTo>
                  <a:cubicBezTo>
                    <a:pt x="336550" y="127000"/>
                    <a:pt x="359496" y="126899"/>
                    <a:pt x="381000" y="133350"/>
                  </a:cubicBezTo>
                  <a:cubicBezTo>
                    <a:pt x="391965" y="136639"/>
                    <a:pt x="398153" y="151639"/>
                    <a:pt x="409575" y="152400"/>
                  </a:cubicBezTo>
                  <a:cubicBezTo>
                    <a:pt x="447722" y="154943"/>
                    <a:pt x="485775" y="146050"/>
                    <a:pt x="523875" y="142875"/>
                  </a:cubicBezTo>
                  <a:cubicBezTo>
                    <a:pt x="536575" y="136525"/>
                    <a:pt x="551194" y="133066"/>
                    <a:pt x="561975" y="123825"/>
                  </a:cubicBezTo>
                  <a:cubicBezTo>
                    <a:pt x="624607" y="70141"/>
                    <a:pt x="581025" y="77787"/>
                    <a:pt x="600075" y="57150"/>
                  </a:cubicBezTo>
                  <a:cubicBezTo>
                    <a:pt x="619125" y="36513"/>
                    <a:pt x="666750" y="9525"/>
                    <a:pt x="676275" y="0"/>
                  </a:cubicBezTo>
                  <a:cubicBezTo>
                    <a:pt x="714375" y="3175"/>
                    <a:pt x="725488" y="17463"/>
                    <a:pt x="742950" y="38100"/>
                  </a:cubicBezTo>
                  <a:cubicBezTo>
                    <a:pt x="760412" y="58737"/>
                    <a:pt x="773581" y="98928"/>
                    <a:pt x="781050" y="123825"/>
                  </a:cubicBezTo>
                  <a:cubicBezTo>
                    <a:pt x="785130" y="137425"/>
                    <a:pt x="793750" y="149225"/>
                    <a:pt x="800100" y="161925"/>
                  </a:cubicBezTo>
                  <a:cubicBezTo>
                    <a:pt x="912295" y="145897"/>
                    <a:pt x="918159" y="142875"/>
                    <a:pt x="1076325" y="142875"/>
                  </a:cubicBezTo>
                  <a:cubicBezTo>
                    <a:pt x="1101923" y="142875"/>
                    <a:pt x="1127125" y="149225"/>
                    <a:pt x="1152525" y="152400"/>
                  </a:cubicBezTo>
                  <a:cubicBezTo>
                    <a:pt x="1162050" y="158750"/>
                    <a:pt x="1169681" y="170634"/>
                    <a:pt x="1181100" y="171450"/>
                  </a:cubicBezTo>
                  <a:cubicBezTo>
                    <a:pt x="1216080" y="173949"/>
                    <a:pt x="1252538" y="165100"/>
                    <a:pt x="1285875" y="161925"/>
                  </a:cubicBezTo>
                  <a:cubicBezTo>
                    <a:pt x="1319212" y="158750"/>
                    <a:pt x="1265059" y="165296"/>
                    <a:pt x="1381125" y="15240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: Shape 33" hidden="0"/>
            <p:cNvSpPr/>
            <p:nvPr isPhoto="0" userDrawn="0"/>
          </p:nvSpPr>
          <p:spPr bwMode="auto">
            <a:xfrm>
              <a:off x="10315575" y="4505325"/>
              <a:ext cx="1362075" cy="342900"/>
            </a:xfrm>
            <a:custGeom>
              <a:avLst/>
              <a:gdLst>
                <a:gd name="connsiteX0" fmla="*/ 0 w 1362075"/>
                <a:gd name="connsiteY0" fmla="*/ 342900 h 342900"/>
                <a:gd name="connsiteX1" fmla="*/ 47625 w 1362075"/>
                <a:gd name="connsiteY1" fmla="*/ 323850 h 342900"/>
                <a:gd name="connsiteX2" fmla="*/ 85725 w 1362075"/>
                <a:gd name="connsiteY2" fmla="*/ 304800 h 342900"/>
                <a:gd name="connsiteX3" fmla="*/ 266700 w 1362075"/>
                <a:gd name="connsiteY3" fmla="*/ 314325 h 342900"/>
                <a:gd name="connsiteX4" fmla="*/ 371475 w 1362075"/>
                <a:gd name="connsiteY4" fmla="*/ 314325 h 342900"/>
                <a:gd name="connsiteX5" fmla="*/ 400050 w 1362075"/>
                <a:gd name="connsiteY5" fmla="*/ 285750 h 342900"/>
                <a:gd name="connsiteX6" fmla="*/ 485775 w 1362075"/>
                <a:gd name="connsiteY6" fmla="*/ 219075 h 342900"/>
                <a:gd name="connsiteX7" fmla="*/ 495300 w 1362075"/>
                <a:gd name="connsiteY7" fmla="*/ 180975 h 342900"/>
                <a:gd name="connsiteX8" fmla="*/ 571500 w 1362075"/>
                <a:gd name="connsiteY8" fmla="*/ 180975 h 342900"/>
                <a:gd name="connsiteX9" fmla="*/ 666750 w 1362075"/>
                <a:gd name="connsiteY9" fmla="*/ 209550 h 342900"/>
                <a:gd name="connsiteX10" fmla="*/ 704850 w 1362075"/>
                <a:gd name="connsiteY10" fmla="*/ 57150 h 342900"/>
                <a:gd name="connsiteX11" fmla="*/ 762000 w 1362075"/>
                <a:gd name="connsiteY11" fmla="*/ 0 h 342900"/>
                <a:gd name="connsiteX12" fmla="*/ 800100 w 1362075"/>
                <a:gd name="connsiteY12" fmla="*/ 19050 h 342900"/>
                <a:gd name="connsiteX13" fmla="*/ 838200 w 1362075"/>
                <a:gd name="connsiteY13" fmla="*/ 114300 h 342900"/>
                <a:gd name="connsiteX14" fmla="*/ 847725 w 1362075"/>
                <a:gd name="connsiteY14" fmla="*/ 152400 h 342900"/>
                <a:gd name="connsiteX15" fmla="*/ 866775 w 1362075"/>
                <a:gd name="connsiteY15" fmla="*/ 209550 h 342900"/>
                <a:gd name="connsiteX16" fmla="*/ 914400 w 1362075"/>
                <a:gd name="connsiteY16" fmla="*/ 266700 h 342900"/>
                <a:gd name="connsiteX17" fmla="*/ 962025 w 1362075"/>
                <a:gd name="connsiteY17" fmla="*/ 314325 h 342900"/>
                <a:gd name="connsiteX18" fmla="*/ 990600 w 1362075"/>
                <a:gd name="connsiteY18" fmla="*/ 304800 h 342900"/>
                <a:gd name="connsiteX19" fmla="*/ 1019175 w 1362075"/>
                <a:gd name="connsiteY19" fmla="*/ 285750 h 342900"/>
                <a:gd name="connsiteX20" fmla="*/ 1057275 w 1362075"/>
                <a:gd name="connsiteY20" fmla="*/ 276225 h 342900"/>
                <a:gd name="connsiteX21" fmla="*/ 1114425 w 1362075"/>
                <a:gd name="connsiteY21" fmla="*/ 285750 h 342900"/>
                <a:gd name="connsiteX22" fmla="*/ 1171575 w 1362075"/>
                <a:gd name="connsiteY22" fmla="*/ 323850 h 342900"/>
                <a:gd name="connsiteX23" fmla="*/ 1228725 w 1362075"/>
                <a:gd name="connsiteY23" fmla="*/ 314325 h 342900"/>
                <a:gd name="connsiteX24" fmla="*/ 1285875 w 1362075"/>
                <a:gd name="connsiteY24" fmla="*/ 276225 h 342900"/>
                <a:gd name="connsiteX25" fmla="*/ 1314450 w 1362075"/>
                <a:gd name="connsiteY25" fmla="*/ 285750 h 342900"/>
                <a:gd name="connsiteX26" fmla="*/ 1333500 w 1362075"/>
                <a:gd name="connsiteY26" fmla="*/ 314325 h 342900"/>
                <a:gd name="connsiteX27" fmla="*/ 1362075 w 1362075"/>
                <a:gd name="connsiteY27" fmla="*/ 31432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2075" h="342900" fill="norm" stroke="1" extrusionOk="0">
                  <a:moveTo>
                    <a:pt x="0" y="342900"/>
                  </a:moveTo>
                  <a:cubicBezTo>
                    <a:pt x="15875" y="336550"/>
                    <a:pt x="32001" y="330794"/>
                    <a:pt x="47625" y="323850"/>
                  </a:cubicBezTo>
                  <a:cubicBezTo>
                    <a:pt x="60600" y="318083"/>
                    <a:pt x="71539" y="305417"/>
                    <a:pt x="85725" y="304800"/>
                  </a:cubicBezTo>
                  <a:lnTo>
                    <a:pt x="266700" y="314325"/>
                  </a:lnTo>
                  <a:cubicBezTo>
                    <a:pt x="307988" y="328088"/>
                    <a:pt x="314814" y="334929"/>
                    <a:pt x="371475" y="314325"/>
                  </a:cubicBezTo>
                  <a:cubicBezTo>
                    <a:pt x="384134" y="309722"/>
                    <a:pt x="389417" y="294020"/>
                    <a:pt x="400050" y="285750"/>
                  </a:cubicBezTo>
                  <a:cubicBezTo>
                    <a:pt x="502587" y="205999"/>
                    <a:pt x="420901" y="283949"/>
                    <a:pt x="485775" y="219075"/>
                  </a:cubicBezTo>
                  <a:cubicBezTo>
                    <a:pt x="488950" y="206375"/>
                    <a:pt x="487122" y="191197"/>
                    <a:pt x="495300" y="180975"/>
                  </a:cubicBezTo>
                  <a:cubicBezTo>
                    <a:pt x="511459" y="160776"/>
                    <a:pt x="558814" y="178438"/>
                    <a:pt x="571500" y="180975"/>
                  </a:cubicBezTo>
                  <a:cubicBezTo>
                    <a:pt x="639542" y="226337"/>
                    <a:pt x="606438" y="224628"/>
                    <a:pt x="666750" y="209550"/>
                  </a:cubicBezTo>
                  <a:cubicBezTo>
                    <a:pt x="676797" y="144247"/>
                    <a:pt x="665581" y="101328"/>
                    <a:pt x="704850" y="57150"/>
                  </a:cubicBezTo>
                  <a:cubicBezTo>
                    <a:pt x="722748" y="37014"/>
                    <a:pt x="762000" y="0"/>
                    <a:pt x="762000" y="0"/>
                  </a:cubicBezTo>
                  <a:cubicBezTo>
                    <a:pt x="774700" y="6350"/>
                    <a:pt x="790060" y="9010"/>
                    <a:pt x="800100" y="19050"/>
                  </a:cubicBezTo>
                  <a:cubicBezTo>
                    <a:pt x="832124" y="51074"/>
                    <a:pt x="829312" y="74304"/>
                    <a:pt x="838200" y="114300"/>
                  </a:cubicBezTo>
                  <a:cubicBezTo>
                    <a:pt x="841040" y="127079"/>
                    <a:pt x="843963" y="139861"/>
                    <a:pt x="847725" y="152400"/>
                  </a:cubicBezTo>
                  <a:cubicBezTo>
                    <a:pt x="853495" y="171634"/>
                    <a:pt x="855636" y="192842"/>
                    <a:pt x="866775" y="209550"/>
                  </a:cubicBezTo>
                  <a:cubicBezTo>
                    <a:pt x="914073" y="280496"/>
                    <a:pt x="853284" y="193361"/>
                    <a:pt x="914400" y="266700"/>
                  </a:cubicBezTo>
                  <a:cubicBezTo>
                    <a:pt x="954087" y="314325"/>
                    <a:pt x="909638" y="279400"/>
                    <a:pt x="962025" y="314325"/>
                  </a:cubicBezTo>
                  <a:cubicBezTo>
                    <a:pt x="971550" y="311150"/>
                    <a:pt x="981620" y="309290"/>
                    <a:pt x="990600" y="304800"/>
                  </a:cubicBezTo>
                  <a:cubicBezTo>
                    <a:pt x="1000839" y="299680"/>
                    <a:pt x="1008653" y="290259"/>
                    <a:pt x="1019175" y="285750"/>
                  </a:cubicBezTo>
                  <a:cubicBezTo>
                    <a:pt x="1031207" y="280593"/>
                    <a:pt x="1044575" y="279400"/>
                    <a:pt x="1057275" y="276225"/>
                  </a:cubicBezTo>
                  <a:cubicBezTo>
                    <a:pt x="1076325" y="279400"/>
                    <a:pt x="1096598" y="278322"/>
                    <a:pt x="1114425" y="285750"/>
                  </a:cubicBezTo>
                  <a:cubicBezTo>
                    <a:pt x="1135559" y="294556"/>
                    <a:pt x="1171575" y="323850"/>
                    <a:pt x="1171575" y="323850"/>
                  </a:cubicBezTo>
                  <a:cubicBezTo>
                    <a:pt x="1190625" y="320675"/>
                    <a:pt x="1210898" y="321753"/>
                    <a:pt x="1228725" y="314325"/>
                  </a:cubicBezTo>
                  <a:cubicBezTo>
                    <a:pt x="1249859" y="305519"/>
                    <a:pt x="1285875" y="276225"/>
                    <a:pt x="1285875" y="276225"/>
                  </a:cubicBezTo>
                  <a:cubicBezTo>
                    <a:pt x="1295400" y="279400"/>
                    <a:pt x="1306610" y="279478"/>
                    <a:pt x="1314450" y="285750"/>
                  </a:cubicBezTo>
                  <a:cubicBezTo>
                    <a:pt x="1323389" y="292901"/>
                    <a:pt x="1323684" y="308435"/>
                    <a:pt x="1333500" y="314325"/>
                  </a:cubicBezTo>
                  <a:cubicBezTo>
                    <a:pt x="1341668" y="319226"/>
                    <a:pt x="1352550" y="314325"/>
                    <a:pt x="1362075" y="314325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FEL_Atto_talk_16x9">
  <a:themeElements>
    <a:clrScheme name="CFEL_atto">
      <a:dk1>
        <a:srgbClr val="000000"/>
      </a:dk1>
      <a:lt1>
        <a:srgbClr val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1"/>
        </a:solidFill>
        <a:ln w="9525"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>CFEL_Atto_talk_16x9</Template>
  <TotalTime>0</TotalTime>
  <Words>0</Words>
  <Application>ONLYOFFICE/7.1.1.23</Application>
  <DocSecurity>0</DocSecurity>
  <PresentationFormat>Widescreen</PresentationFormat>
  <Paragraphs>0</Paragraphs>
  <Slides>29</Slides>
  <Notes>29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lorenzo Colaizzi</dc:creator>
  <cp:keywords/>
  <dc:description/>
  <dc:identifier/>
  <dc:language/>
  <cp:lastModifiedBy>null</cp:lastModifiedBy>
  <cp:revision>273</cp:revision>
  <dcterms:created xsi:type="dcterms:W3CDTF">2021-05-21T13:02:42Z</dcterms:created>
  <dcterms:modified xsi:type="dcterms:W3CDTF">2023-09-20T11:43:52Z</dcterms:modified>
  <cp:category/>
  <cp:contentStatus/>
  <cp:version/>
</cp:coreProperties>
</file>