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5" r:id="rId1"/>
  </p:sldMasterIdLst>
  <p:notesMasterIdLst>
    <p:notesMasterId r:id="rId25"/>
  </p:notesMasterIdLst>
  <p:handoutMasterIdLst>
    <p:handoutMasterId r:id="rId26"/>
  </p:handoutMasterIdLst>
  <p:sldIdLst>
    <p:sldId id="1101" r:id="rId2"/>
    <p:sldId id="1768" r:id="rId3"/>
    <p:sldId id="1764" r:id="rId4"/>
    <p:sldId id="1769" r:id="rId5"/>
    <p:sldId id="1766" r:id="rId6"/>
    <p:sldId id="1770" r:id="rId7"/>
    <p:sldId id="1773" r:id="rId8"/>
    <p:sldId id="1778" r:id="rId9"/>
    <p:sldId id="1775" r:id="rId10"/>
    <p:sldId id="1777" r:id="rId11"/>
    <p:sldId id="1782" r:id="rId12"/>
    <p:sldId id="1779" r:id="rId13"/>
    <p:sldId id="1791" r:id="rId14"/>
    <p:sldId id="1780" r:id="rId15"/>
    <p:sldId id="1784" r:id="rId16"/>
    <p:sldId id="1785" r:id="rId17"/>
    <p:sldId id="1787" r:id="rId18"/>
    <p:sldId id="1786" r:id="rId19"/>
    <p:sldId id="1788" r:id="rId20"/>
    <p:sldId id="1771" r:id="rId21"/>
    <p:sldId id="1783" r:id="rId22"/>
    <p:sldId id="1781" r:id="rId23"/>
    <p:sldId id="1763" r:id="rId24"/>
  </p:sldIdLst>
  <p:sldSz cx="12192000" cy="6858000"/>
  <p:notesSz cx="6858000" cy="9144000"/>
  <p:defaultTextStyle>
    <a:defPPr>
      <a:defRPr lang="fr-FR"/>
    </a:defPPr>
    <a:lvl1pPr marL="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1C83A8-4A90-2F4C-8A61-251FB332805A}">
          <p14:sldIdLst>
            <p14:sldId id="1101"/>
            <p14:sldId id="1768"/>
            <p14:sldId id="1764"/>
            <p14:sldId id="1769"/>
            <p14:sldId id="1766"/>
            <p14:sldId id="1770"/>
            <p14:sldId id="1773"/>
            <p14:sldId id="1778"/>
            <p14:sldId id="1775"/>
            <p14:sldId id="1777"/>
            <p14:sldId id="1782"/>
            <p14:sldId id="1779"/>
            <p14:sldId id="1791"/>
            <p14:sldId id="1780"/>
            <p14:sldId id="1784"/>
            <p14:sldId id="1785"/>
            <p14:sldId id="1787"/>
            <p14:sldId id="1786"/>
            <p14:sldId id="1788"/>
            <p14:sldId id="1771"/>
            <p14:sldId id="1783"/>
            <p14:sldId id="1781"/>
            <p14:sldId id="1763"/>
          </p14:sldIdLst>
        </p14:section>
        <p14:section name="Untitled Section" id="{7580621C-DC13-FB43-B5CC-0AC9A05901B0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orient="horz" pos="346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orient="horz" pos="1026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pos="695" userDrawn="1">
          <p15:clr>
            <a:srgbClr val="A4A3A4"/>
          </p15:clr>
        </p15:guide>
        <p15:guide id="7" pos="69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RAT Isabelle" initials="PI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AF3CD"/>
    <a:srgbClr val="0000FF"/>
    <a:srgbClr val="1429FA"/>
    <a:srgbClr val="ED7703"/>
    <a:srgbClr val="132577"/>
    <a:srgbClr val="F2F2F2"/>
    <a:srgbClr val="AF007C"/>
    <a:srgbClr val="51A026"/>
    <a:srgbClr val="C3EEFF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487" autoAdjust="0"/>
    <p:restoredTop sz="91241" autoAdjust="0"/>
  </p:normalViewPr>
  <p:slideViewPr>
    <p:cSldViewPr showGuides="1">
      <p:cViewPr varScale="1">
        <p:scale>
          <a:sx n="148" d="100"/>
          <a:sy n="148" d="100"/>
        </p:scale>
        <p:origin x="594" y="126"/>
      </p:cViewPr>
      <p:guideLst>
        <p:guide orient="horz" pos="2160"/>
        <p:guide orient="horz" pos="346"/>
        <p:guide orient="horz" pos="3974"/>
        <p:guide orient="horz" pos="1026"/>
        <p:guide pos="3840"/>
        <p:guide pos="695"/>
        <p:guide pos="6985"/>
      </p:guideLst>
    </p:cSldViewPr>
  </p:slideViewPr>
  <p:outlineViewPr>
    <p:cViewPr>
      <p:scale>
        <a:sx n="33" d="100"/>
        <a:sy n="33" d="100"/>
      </p:scale>
      <p:origin x="0" y="-768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9" d="100"/>
          <a:sy n="69" d="100"/>
        </p:scale>
        <p:origin x="3992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3453A9-2717-AA4F-815A-292CD94D0432}" type="datetimeFigureOut">
              <a:rPr lang="en-US" smtClean="0"/>
              <a:pPr/>
              <a:t>9/20/2023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DF195-CAF6-9240-87FA-88F33FF6902A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33774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80E798-53FF-4C51-A981-953463752515}" type="datetimeFigureOut">
              <a:rPr lang="fr-FR" smtClean="0"/>
              <a:pPr/>
              <a:t>20/09/2023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06CD8F-B7ED-4A05-9FB1-A01CC0EF02CC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4084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8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363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545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727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909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090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272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454" algn="l" defTabSz="91436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 to</a:t>
            </a:r>
            <a:r>
              <a:rPr lang="en-US" baseline="0" dirty="0" smtClean="0"/>
              <a:t> Andy Goetz for the invitation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6658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Current stopping</a:t>
            </a:r>
            <a:r>
              <a:rPr lang="en-US" baseline="0" dirty="0" smtClean="0"/>
              <a:t> point. Running on CPU.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Write out sparse data as it comes out of the bslz4 stream (4 kB chunks), filtering the zeros (or 1’s too)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686022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Faster CPU shuffle code</a:t>
            </a:r>
            <a:r>
              <a:rPr lang="en-US" baseline="0" dirty="0" smtClean="0"/>
              <a:t> recently shared by </a:t>
            </a:r>
            <a:r>
              <a:rPr lang="en-US" baseline="0" dirty="0" err="1" smtClean="0"/>
              <a:t>Kal</a:t>
            </a:r>
            <a:r>
              <a:rPr lang="en-US" baseline="0" dirty="0" smtClean="0"/>
              <a:t> Conley from </a:t>
            </a:r>
            <a:r>
              <a:rPr lang="en-US" baseline="0" dirty="0" err="1" smtClean="0"/>
              <a:t>Dectris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613152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Now reached</a:t>
            </a:r>
            <a:r>
              <a:rPr lang="en-US" baseline="0" dirty="0" smtClean="0"/>
              <a:t> a situation where the disk + network IO is the bottleneck rather than the decompression.</a:t>
            </a:r>
          </a:p>
          <a:p>
            <a:endParaRPr lang="en-US" baseline="0" dirty="0" smtClean="0"/>
          </a:p>
          <a:p>
            <a:r>
              <a:rPr lang="en-US" baseline="0" dirty="0" smtClean="0"/>
              <a:t>Huge machine found in the cluster yesterday. Nice surprise. 20 kHz for the real work, which includes filtering to get peaks and writing results. 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653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For</a:t>
            </a:r>
            <a:r>
              <a:rPr lang="en-US" baseline="0" dirty="0" smtClean="0"/>
              <a:t> our experiment we are interested in the strong diffraction spots.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are deleting the pixels with only 1 count. </a:t>
            </a:r>
          </a:p>
          <a:p>
            <a:r>
              <a:rPr lang="en-US" baseline="0" dirty="0" smtClean="0"/>
              <a:t>Also filtering out pixels that do not form connected blobs.</a:t>
            </a:r>
          </a:p>
          <a:p>
            <a:r>
              <a:rPr lang="en-US" baseline="0" dirty="0" smtClean="0"/>
              <a:t>A strong peak is many thousands of photons, so OK to delete the ones.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630492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shall we save the results of our</a:t>
            </a:r>
            <a:r>
              <a:rPr lang="en-US" baseline="0" dirty="0" smtClean="0"/>
              <a:t> sparse matrix?</a:t>
            </a:r>
          </a:p>
          <a:p>
            <a:r>
              <a:rPr lang="en-US" baseline="0" dirty="0" smtClean="0"/>
              <a:t>Various options – we picked something.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084866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did not look into writing in parallel</a:t>
            </a:r>
            <a:r>
              <a:rPr lang="en-US" baseline="0" dirty="0" smtClean="0"/>
              <a:t>. Maybe it is already possible?</a:t>
            </a:r>
          </a:p>
          <a:p>
            <a:endParaRPr lang="en-US" baseline="0" dirty="0" smtClean="0"/>
          </a:p>
          <a:p>
            <a:r>
              <a:rPr lang="en-US" baseline="0" dirty="0" smtClean="0"/>
              <a:t>So there are many files created.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It would make sense to save directly into a sparse array.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Can you decide the plugin chunk-by-chunk?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902762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what you get before</a:t>
            </a:r>
            <a:r>
              <a:rPr lang="en-US" baseline="0" dirty="0" smtClean="0"/>
              <a:t> merging files.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Click for next : and now with motor positions.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03545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Keeping the pixels rather than spot positions is</a:t>
            </a:r>
            <a:r>
              <a:rPr lang="en-US" baseline="0" dirty="0" smtClean="0"/>
              <a:t> because you cannot figure out spots in a simple and unique way.</a:t>
            </a:r>
          </a:p>
          <a:p>
            <a:r>
              <a:rPr lang="en-US" baseline="0" dirty="0" smtClean="0"/>
              <a:t>Also the pixels don’t take much more space than the spots.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Labelling code uses sparse array format directly (this helps as an optimization, but nasty to debug).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7989927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Merging</a:t>
            </a:r>
            <a:r>
              <a:rPr lang="en-US" baseline="0" dirty="0" smtClean="0"/>
              <a:t> peaks across frames in a scan.</a:t>
            </a:r>
          </a:p>
          <a:p>
            <a:r>
              <a:rPr lang="en-US" baseline="0" dirty="0" smtClean="0"/>
              <a:t>Same problem that I did not figure out how to create + append sparse arrays in parallel.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88768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485 seconds is</a:t>
            </a:r>
            <a:r>
              <a:rPr lang="en-US" baseline="0" dirty="0" smtClean="0"/>
              <a:t> about 8 minutes, </a:t>
            </a:r>
          </a:p>
          <a:p>
            <a:r>
              <a:rPr lang="en-US" baseline="0" dirty="0" smtClean="0"/>
              <a:t>17,287,200 million frames</a:t>
            </a:r>
          </a:p>
          <a:p>
            <a:r>
              <a:rPr lang="en-US" baseline="0" dirty="0" smtClean="0"/>
              <a:t>Something like 35 kHz in labelling peaks on frames.</a:t>
            </a:r>
          </a:p>
          <a:p>
            <a:r>
              <a:rPr lang="en-US" baseline="0" dirty="0" smtClean="0"/>
              <a:t>Total peaks found is nearly 2 billion : 1,961,510,283.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841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am a beamline scientist.</a:t>
            </a:r>
          </a:p>
          <a:p>
            <a:endParaRPr lang="en-US" dirty="0" smtClean="0"/>
          </a:p>
          <a:p>
            <a:r>
              <a:rPr lang="en-US" dirty="0" smtClean="0"/>
              <a:t>We</a:t>
            </a:r>
            <a:r>
              <a:rPr lang="en-US" baseline="0" dirty="0" smtClean="0"/>
              <a:t> are doing X-ray diffraction and using this for imaging in materials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555056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After we</a:t>
            </a:r>
            <a:r>
              <a:rPr lang="en-US" baseline="0" dirty="0" smtClean="0"/>
              <a:t> find the peaks we label to diffraction spots and crystals in the sample.</a:t>
            </a:r>
          </a:p>
          <a:p>
            <a:r>
              <a:rPr lang="en-US" baseline="0" dirty="0" smtClean="0"/>
              <a:t>The </a:t>
            </a:r>
            <a:r>
              <a:rPr lang="en-US" baseline="0" dirty="0" err="1" smtClean="0"/>
              <a:t>sinogram</a:t>
            </a:r>
            <a:r>
              <a:rPr lang="en-US" baseline="0" dirty="0" smtClean="0"/>
              <a:t> from one crystal and the reconstruction are also sparse (not used yet).</a:t>
            </a:r>
          </a:p>
          <a:p>
            <a:endParaRPr lang="en-US" baseline="0" dirty="0" smtClean="0"/>
          </a:p>
          <a:p>
            <a:r>
              <a:rPr lang="en-US" baseline="0" dirty="0" smtClean="0"/>
              <a:t>The challenge is to map from one file to the next. 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Track a pixel to the grain or grains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Get back all the pixels for one grain</a:t>
            </a:r>
          </a:p>
          <a:p>
            <a:pPr marL="171450" indent="-171450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2055832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985951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62501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en-US" baseline="0" dirty="0" smtClean="0"/>
              <a:t> am not looking at a general case!</a:t>
            </a:r>
          </a:p>
          <a:p>
            <a:endParaRPr lang="en-US" baseline="0" dirty="0" smtClean="0"/>
          </a:p>
          <a:p>
            <a:r>
              <a:rPr lang="en-US" baseline="0" dirty="0" smtClean="0"/>
              <a:t>We want to optimize our specific case, which is a </a:t>
            </a:r>
            <a:r>
              <a:rPr lang="en-US" baseline="0" dirty="0" err="1" smtClean="0"/>
              <a:t>Dectris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Eiger</a:t>
            </a:r>
            <a:r>
              <a:rPr lang="en-US" baseline="0" dirty="0" smtClean="0"/>
              <a:t> 4M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89177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Infrastructure</a:t>
            </a:r>
            <a:r>
              <a:rPr lang="en-US" baseline="0" dirty="0" smtClean="0"/>
              <a:t> was put in place by the engineering expert teams.</a:t>
            </a:r>
          </a:p>
          <a:p>
            <a:r>
              <a:rPr lang="en-US" baseline="0" dirty="0" smtClean="0"/>
              <a:t>Similar to other facilities, I will skip some details.</a:t>
            </a:r>
          </a:p>
          <a:p>
            <a:r>
              <a:rPr lang="en-US" baseline="0" dirty="0" smtClean="0"/>
              <a:t>We get ROI counters live during scans and the data are in bslz4 format.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795026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Things</a:t>
            </a:r>
            <a:r>
              <a:rPr lang="en-US" baseline="0" dirty="0" smtClean="0"/>
              <a:t> could have been done differently.</a:t>
            </a:r>
          </a:p>
          <a:p>
            <a:r>
              <a:rPr lang="en-US" baseline="0" dirty="0" smtClean="0"/>
              <a:t>If you try to read without file locking you can run into problems.</a:t>
            </a:r>
          </a:p>
          <a:p>
            <a:r>
              <a:rPr lang="en-US" baseline="0" dirty="0" smtClean="0"/>
              <a:t>So we are waiting for a measurement to finish, then process all the data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03638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How fast can</a:t>
            </a:r>
            <a:r>
              <a:rPr lang="en-US" baseline="0" dirty="0" smtClean="0"/>
              <a:t> we read our scan?</a:t>
            </a:r>
          </a:p>
          <a:p>
            <a:endParaRPr lang="en-US" baseline="0" dirty="0" smtClean="0"/>
          </a:p>
          <a:p>
            <a:r>
              <a:rPr lang="en-US" baseline="0" dirty="0" smtClean="0"/>
              <a:t>“Convenience features” reduce performance.</a:t>
            </a: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45444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decided</a:t>
            </a:r>
            <a:r>
              <a:rPr lang="en-US" baseline="0" dirty="0" smtClean="0"/>
              <a:t> the standard reading path was not fast enough.</a:t>
            </a:r>
          </a:p>
          <a:p>
            <a:endParaRPr lang="en-US" baseline="0" dirty="0" smtClean="0"/>
          </a:p>
          <a:p>
            <a:r>
              <a:rPr lang="en-US" baseline="0" dirty="0" smtClean="0"/>
              <a:t>Attempted to decompress on a GPU – Jerome talked more about this yesterday. </a:t>
            </a:r>
          </a:p>
          <a:p>
            <a:endParaRPr lang="en-US" baseline="0" dirty="0" smtClean="0"/>
          </a:p>
          <a:p>
            <a:r>
              <a:rPr lang="en-US" baseline="0" dirty="0" smtClean="0"/>
              <a:t>Put this on the back burner while waiting for GPU’s to be purchased + installed + configured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11571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threading in the </a:t>
            </a:r>
            <a:r>
              <a:rPr lang="en-US" dirty="0" err="1" smtClean="0"/>
              <a:t>bitshuffle</a:t>
            </a:r>
            <a:r>
              <a:rPr lang="en-US" dirty="0" smtClean="0"/>
              <a:t> plugin</a:t>
            </a:r>
            <a:r>
              <a:rPr lang="en-US" baseline="0" dirty="0" smtClean="0"/>
              <a:t> does not scale very well on larger machines.</a:t>
            </a:r>
          </a:p>
          <a:p>
            <a:endParaRPr lang="en-US" baseline="0" dirty="0" smtClean="0"/>
          </a:p>
          <a:p>
            <a:r>
              <a:rPr lang="en-US" baseline="0" dirty="0" smtClean="0"/>
              <a:t>Pull request open that makes all threads read all offsets when decompressing.</a:t>
            </a:r>
          </a:p>
          <a:p>
            <a:endParaRPr lang="en-US" baseline="0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7663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Thanks</a:t>
            </a:r>
            <a:r>
              <a:rPr lang="en-US" baseline="0" dirty="0" smtClean="0"/>
              <a:t> to Thomas Vincent for getting this patch into h5py.</a:t>
            </a:r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06CD8F-B7ED-4A05-9FB1-A01CC0EF02CC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97573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ov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 14" descr="logo_cou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6000" y="1990800"/>
            <a:ext cx="9600000" cy="2880000"/>
          </a:xfrm>
          <a:prstGeom prst="rect">
            <a:avLst/>
          </a:prstGeom>
        </p:spPr>
      </p:pic>
      <p:pic>
        <p:nvPicPr>
          <p:cNvPr id="3" name="Image 14" descr="logo_couv.jpg"/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96000" y="1990800"/>
            <a:ext cx="9600000" cy="2880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solidFill>
            <a:schemeClr val="accent1"/>
          </a:solidFill>
        </p:spPr>
        <p:txBody>
          <a:bodyPr lIns="107996" tIns="0" rIns="107996" anchor="ctr" anchorCtr="0"/>
          <a:lstStyle>
            <a:lvl1pPr>
              <a:lnSpc>
                <a:spcPct val="85000"/>
              </a:lnSpc>
              <a:defRPr sz="2600" cap="none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4468800" y="1098000"/>
            <a:ext cx="7483200" cy="3564000"/>
          </a:xfrm>
          <a:solidFill>
            <a:srgbClr val="4E5B99"/>
          </a:solidFill>
        </p:spPr>
        <p:txBody>
          <a:bodyPr lIns="215991" tIns="251990"/>
          <a:lstStyle>
            <a:lvl1pPr marL="0" indent="0">
              <a:spcAft>
                <a:spcPts val="300"/>
              </a:spcAft>
              <a:buFont typeface="Arial" pitchFamily="34" charset="0"/>
              <a:buNone/>
              <a:defRPr sz="2800">
                <a:solidFill>
                  <a:schemeClr val="bg1"/>
                </a:solidFill>
              </a:defRPr>
            </a:lvl1pPr>
            <a:lvl2pPr marL="0" indent="0">
              <a:spcBef>
                <a:spcPts val="400"/>
              </a:spcBef>
              <a:spcAft>
                <a:spcPts val="0"/>
              </a:spcAft>
              <a:buFont typeface="Arial" pitchFamily="34" charset="0"/>
              <a:buNone/>
              <a:defRPr sz="2600" b="1">
                <a:solidFill>
                  <a:schemeClr val="bg1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Font typeface="Arial" pitchFamily="34" charset="0"/>
              <a:buNone/>
              <a:defRPr sz="2300">
                <a:solidFill>
                  <a:schemeClr val="bg1"/>
                </a:solidFill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SzPct val="80000"/>
              <a:buNone/>
              <a:defRPr sz="1800">
                <a:solidFill>
                  <a:schemeClr val="bg1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 sz="1500" b="1" i="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pour une image  7"/>
          <p:cNvSpPr>
            <a:spLocks noGrp="1"/>
          </p:cNvSpPr>
          <p:nvPr>
            <p:ph type="pic" sz="quarter" idx="13"/>
          </p:nvPr>
        </p:nvSpPr>
        <p:spPr>
          <a:xfrm>
            <a:off x="969600" y="1098000"/>
            <a:ext cx="3432000" cy="3564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fr-FR"/>
          </a:p>
        </p:txBody>
      </p:sp>
      <p:sp>
        <p:nvSpPr>
          <p:cNvPr id="18" name="Espace réservé du numéro de diapositive 1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19" name="Espace réservé du pied de page 1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 bwMode="gray">
          <a:xfrm>
            <a:off x="970251" y="764704"/>
            <a:ext cx="10982400" cy="5400000"/>
          </a:xfrm>
        </p:spPr>
        <p:txBody>
          <a:bodyPr/>
          <a:lstStyle>
            <a:lvl1pPr>
              <a:defRPr baseline="0"/>
            </a:lvl1pPr>
            <a:lvl2pPr>
              <a:defRPr>
                <a:solidFill>
                  <a:schemeClr val="tx1"/>
                </a:solidFill>
              </a:defRPr>
            </a:lvl2pPr>
            <a:lvl4pPr>
              <a:spcBef>
                <a:spcPts val="0"/>
              </a:spcBef>
              <a:spcAft>
                <a:spcPts val="300"/>
              </a:spcAft>
              <a:buSzPct val="80000"/>
              <a:defRPr/>
            </a:lvl4pPr>
            <a:lvl5pPr>
              <a:spcAft>
                <a:spcPts val="300"/>
              </a:spcAft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 dirty="0"/>
          </a:p>
        </p:txBody>
      </p:sp>
      <p:sp>
        <p:nvSpPr>
          <p:cNvPr id="8" name="Espace réservé du numéro de diapositive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pied de page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se for importing 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600" cap="none" baseline="0"/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29597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SY European XF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cap="none" baseline="0"/>
            </a:lvl1pPr>
          </a:lstStyle>
          <a:p>
            <a:pPr lvl="0">
              <a:defRPr sz="1800" b="0">
                <a:solidFill>
                  <a:srgbClr val="000000"/>
                </a:solidFill>
                <a:uFillTx/>
              </a:defRPr>
            </a:pPr>
            <a:r>
              <a:rPr sz="2400" b="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2pPr>
              <a:buClr>
                <a:srgbClr val="33235A"/>
              </a:buClr>
              <a:buChar char=""/>
            </a:lvl2pPr>
            <a:lvl3pPr>
              <a:buChar char=""/>
            </a:lvl3pPr>
            <a:lvl4pPr>
              <a:buClr>
                <a:srgbClr val="33235A"/>
              </a:buClr>
              <a:buChar char=""/>
              <a:defRPr>
                <a:solidFill>
                  <a:srgbClr val="14153D"/>
                </a:solidFill>
                <a:uFill>
                  <a:solidFill>
                    <a:srgbClr val="14153D"/>
                  </a:solidFill>
                </a:uFill>
              </a:defRPr>
            </a:lvl4pPr>
            <a:lvl5pPr>
              <a:buFont typeface="Arial"/>
              <a:buChar char="»"/>
              <a:defRPr>
                <a:solidFill>
                  <a:srgbClr val="14153D"/>
                </a:solidFill>
                <a:uFill>
                  <a:solidFill>
                    <a:srgbClr val="14153D"/>
                  </a:solidFill>
                </a:uFill>
              </a:defRPr>
            </a:lvl5pPr>
          </a:lstStyle>
          <a:p>
            <a:pPr lvl="0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One</a:t>
            </a:r>
          </a:p>
          <a:p>
            <a:pPr lvl="1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Two</a:t>
            </a:r>
          </a:p>
          <a:p>
            <a:pPr lvl="2">
              <a:defRPr sz="1800">
                <a:uFillTx/>
              </a:defRPr>
            </a:pPr>
            <a:r>
              <a:rPr sz="2400">
                <a:uFill>
                  <a:solidFill/>
                </a:u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14153D"/>
                </a:solidFill>
                <a:uFill>
                  <a:solidFill>
                    <a:srgbClr val="14153D"/>
                  </a:solidFill>
                </a:u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  <a:uFillTx/>
              </a:defRPr>
            </a:pPr>
            <a:r>
              <a:rPr sz="2400">
                <a:solidFill>
                  <a:srgbClr val="14153D"/>
                </a:solidFill>
                <a:uFill>
                  <a:solidFill>
                    <a:srgbClr val="14153D"/>
                  </a:solidFill>
                </a:u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xfrm>
            <a:off x="11530049" y="864516"/>
            <a:ext cx="221127" cy="156646"/>
          </a:xfrm>
          <a:prstGeom prst="rect">
            <a:avLst/>
          </a:prstGeom>
        </p:spPr>
        <p:txBody>
          <a:bodyPr lIns="64288" tIns="32145" rIns="64288" bIns="32145"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370331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94917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 descr="logo_texte.jpg"/>
          <p:cNvPicPr>
            <a:picLocks noChangeAspect="1"/>
          </p:cNvPicPr>
          <p:nvPr userDrawn="1"/>
        </p:nvPicPr>
        <p:blipFill>
          <a:blip r:embed="rId8" cstate="print"/>
          <a:stretch>
            <a:fillRect/>
          </a:stretch>
        </p:blipFill>
        <p:spPr>
          <a:xfrm>
            <a:off x="9840416" y="6093297"/>
            <a:ext cx="2346176" cy="764704"/>
          </a:xfrm>
          <a:prstGeom prst="rect">
            <a:avLst/>
          </a:prstGeom>
        </p:spPr>
      </p:pic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 bwMode="gray">
          <a:xfrm>
            <a:off x="969600" y="126000"/>
            <a:ext cx="10982400" cy="496800"/>
          </a:xfrm>
          <a:prstGeom prst="rect">
            <a:avLst/>
          </a:prstGeom>
          <a:solidFill>
            <a:schemeClr val="accent1"/>
          </a:solidFill>
        </p:spPr>
        <p:txBody>
          <a:bodyPr vert="horz" lIns="71997" tIns="0" rIns="71997" bIns="0" rtlCol="0" anchor="ctr" anchorCtr="0">
            <a:noAutofit/>
          </a:bodyPr>
          <a:lstStyle/>
          <a:p>
            <a:r>
              <a:rPr lang="fr-FR" dirty="0"/>
              <a:t>CLICK TO MODIFY THE STYLE OF THE TITLE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 bwMode="gray">
          <a:xfrm>
            <a:off x="969600" y="764704"/>
            <a:ext cx="10982400" cy="5400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fr-FR" dirty="0"/>
              <a:t>Click to </a:t>
            </a:r>
            <a:r>
              <a:rPr lang="fr-FR" dirty="0" err="1"/>
              <a:t>modify</a:t>
            </a:r>
            <a:r>
              <a:rPr lang="fr-FR" dirty="0"/>
              <a:t> </a:t>
            </a:r>
            <a:r>
              <a:rPr lang="fr-FR" dirty="0" err="1"/>
              <a:t>attributes</a:t>
            </a:r>
            <a:endParaRPr lang="fr-FR" dirty="0"/>
          </a:p>
          <a:p>
            <a:pPr lvl="1"/>
            <a:endParaRPr lang="fr-FR" dirty="0"/>
          </a:p>
          <a:p>
            <a:pPr lvl="1"/>
            <a:r>
              <a:rPr lang="fr-FR" dirty="0"/>
              <a:t>Second </a:t>
            </a:r>
            <a:r>
              <a:rPr lang="fr-FR" dirty="0" err="1"/>
              <a:t>level</a:t>
            </a:r>
            <a:endParaRPr lang="fr-FR" dirty="0"/>
          </a:p>
          <a:p>
            <a:pPr lvl="2"/>
            <a:r>
              <a:rPr lang="fr-FR" dirty="0" err="1"/>
              <a:t>Third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3"/>
            <a:r>
              <a:rPr lang="fr-FR" dirty="0" err="1"/>
              <a:t>Fourth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  <a:p>
            <a:pPr lvl="4"/>
            <a:r>
              <a:rPr lang="fr-FR" dirty="0" err="1"/>
              <a:t>Fifth</a:t>
            </a:r>
            <a:r>
              <a:rPr lang="fr-FR" dirty="0"/>
              <a:t> </a:t>
            </a:r>
            <a:r>
              <a:rPr lang="fr-FR" dirty="0" err="1"/>
              <a:t>level</a:t>
            </a:r>
            <a:endParaRPr lang="fr-FR" dirty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 bwMode="gray">
          <a:xfrm>
            <a:off x="959429" y="6483353"/>
            <a:ext cx="8160000" cy="212489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 cap="none" baseline="0">
                <a:solidFill>
                  <a:schemeClr val="tx2"/>
                </a:solidFill>
              </a:defRPr>
            </a:lvl1pPr>
          </a:lstStyle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 bwMode="gray">
          <a:xfrm>
            <a:off x="239351" y="6483438"/>
            <a:ext cx="551412" cy="212400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l">
              <a:defRPr sz="800" b="1">
                <a:solidFill>
                  <a:schemeClr val="tx2"/>
                </a:solidFill>
              </a:defRPr>
            </a:lvl1pPr>
          </a:lstStyle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fr-FR" sz="1800"/>
          </a:p>
        </p:txBody>
      </p:sp>
      <p:sp>
        <p:nvSpPr>
          <p:cNvPr id="11" name="Rectangle 10"/>
          <p:cNvSpPr/>
          <p:nvPr userDrawn="1"/>
        </p:nvSpPr>
        <p:spPr>
          <a:xfrm>
            <a:off x="240000" y="126000"/>
            <a:ext cx="662400" cy="4968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9" rIns="91436" bIns="45719" rtlCol="0" anchor="ctr"/>
          <a:lstStyle/>
          <a:p>
            <a:pPr algn="ctr"/>
            <a:endParaRPr lang="fr-FR" sz="180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2" r:id="rId5"/>
    <p:sldLayoutId id="2147483668" r:id="rId6"/>
  </p:sldLayoutIdLst>
  <p:hf hdr="0" dt="0"/>
  <p:txStyles>
    <p:titleStyle>
      <a:lvl1pPr algn="l" defTabSz="914363" rtl="0" eaLnBrk="1" latinLnBrk="0" hangingPunct="1">
        <a:spcBef>
          <a:spcPct val="0"/>
        </a:spcBef>
        <a:buNone/>
        <a:defRPr sz="1500" b="1" kern="1200" cap="all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363" rtl="0" eaLnBrk="1" latinLnBrk="0" hangingPunct="1">
        <a:spcBef>
          <a:spcPts val="0"/>
        </a:spcBef>
        <a:spcAft>
          <a:spcPts val="1000"/>
        </a:spcAft>
        <a:buFont typeface="Arial" pitchFamily="34" charset="0"/>
        <a:buNone/>
        <a:defRPr sz="1800" b="1" kern="1200" baseline="0">
          <a:solidFill>
            <a:schemeClr val="accent6"/>
          </a:solidFill>
          <a:latin typeface="+mn-lt"/>
          <a:ea typeface="+mn-ea"/>
          <a:cs typeface="+mn-cs"/>
        </a:defRPr>
      </a:lvl1pPr>
      <a:lvl2pPr marL="0" indent="0" algn="l" defTabSz="914363" rtl="0" eaLnBrk="1" latinLnBrk="0" hangingPunct="1">
        <a:spcBef>
          <a:spcPts val="0"/>
        </a:spcBef>
        <a:spcAft>
          <a:spcPts val="1500"/>
        </a:spcAft>
        <a:buFont typeface="Arial" pitchFamily="34" charset="0"/>
        <a:buNone/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0" indent="0" algn="l" defTabSz="914363" rtl="0" eaLnBrk="1" latinLnBrk="0" hangingPunct="1">
        <a:lnSpc>
          <a:spcPct val="105000"/>
        </a:lnSpc>
        <a:spcBef>
          <a:spcPts val="0"/>
        </a:spcBef>
        <a:spcAft>
          <a:spcPts val="500"/>
        </a:spcAft>
        <a:buFont typeface="Arial" pitchFamily="34" charset="0"/>
        <a:buNone/>
        <a:defRPr sz="15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357174" indent="-174619" algn="l" defTabSz="914363" rtl="0" eaLnBrk="1" latinLnBrk="0" hangingPunct="1">
        <a:lnSpc>
          <a:spcPct val="110000"/>
        </a:lnSpc>
        <a:spcBef>
          <a:spcPts val="0"/>
        </a:spcBef>
        <a:spcAft>
          <a:spcPts val="400"/>
        </a:spcAft>
        <a:buClr>
          <a:schemeClr val="accent6"/>
        </a:buClr>
        <a:buFont typeface="Wingdings" pitchFamily="2" charset="2"/>
        <a:buChar char="l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162004" indent="-174619" algn="l" defTabSz="914363" rtl="0" eaLnBrk="1" latinLnBrk="0" hangingPunct="1">
        <a:spcBef>
          <a:spcPts val="0"/>
        </a:spcBef>
        <a:spcAft>
          <a:spcPts val="600"/>
        </a:spcAft>
        <a:buClr>
          <a:schemeClr val="accent6"/>
        </a:buClr>
        <a:buFont typeface="ITCOfficinaSans LT Book" pitchFamily="2" charset="0"/>
        <a:buChar char="&gt;"/>
        <a:defRPr sz="1200" i="1" kern="1200">
          <a:solidFill>
            <a:schemeClr val="tx1"/>
          </a:solidFill>
          <a:latin typeface="+mn-lt"/>
          <a:ea typeface="+mn-ea"/>
          <a:cs typeface="+mn-cs"/>
        </a:defRPr>
      </a:lvl5pPr>
      <a:lvl6pPr marL="2514499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81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63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45" indent="-228591" algn="l" defTabSz="914363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63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45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27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09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90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72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54" algn="l" defTabSz="91436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3884" userDrawn="1">
          <p15:clr>
            <a:srgbClr val="F26B43"/>
          </p15:clr>
        </p15:guide>
        <p15:guide id="2" pos="151" userDrawn="1">
          <p15:clr>
            <a:srgbClr val="F26B43"/>
          </p15:clr>
        </p15:guide>
        <p15:guide id="3" orient="horz" pos="482" userDrawn="1">
          <p15:clr>
            <a:srgbClr val="F26B43"/>
          </p15:clr>
        </p15:guide>
        <p15:guide id="4" pos="604" userDrawn="1">
          <p15:clr>
            <a:srgbClr val="F26B43"/>
          </p15:clr>
        </p15:guide>
        <p15:guide id="5" pos="75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26" Type="http://schemas.openxmlformats.org/officeDocument/2006/relationships/image" Target="../media/image26.jpe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5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6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4.gif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562335" y="6021288"/>
            <a:ext cx="11067332" cy="274114"/>
            <a:chOff x="562334" y="836712"/>
            <a:chExt cx="11067332" cy="274114"/>
          </a:xfrm>
        </p:grpSpPr>
        <p:pic>
          <p:nvPicPr>
            <p:cNvPr id="13" name="Picture 2" descr="flag of Belgium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6233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4" name="Picture 4" descr="flag of Denmark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06655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5" name="Picture 6" descr="flag of Finlan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57076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6" name="Picture 8" descr="flag of France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074982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7" name="Picture 10" descr="flag of Germany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257919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8" name="Picture 12" descr="flag of Italy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308341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19" name="Picture 14" descr="flag of Netherlands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358763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" name="Picture 16" descr="flag of Norway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409184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1" name="Picture 18" descr="flag of Russia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596062" y="836712"/>
              <a:ext cx="479730" cy="2741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</p:pic>
        <p:pic>
          <p:nvPicPr>
            <p:cNvPr id="22" name="Picture 21" descr="flag of Spain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00278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3" name="Picture 22" descr="flag of Sweden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5604494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4" name="Picture 33" descr="flag of Switzerland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6108710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5" name="Picture 26" descr="flag of United Kingdom"/>
            <p:cNvPicPr>
              <a:picLocks noChangeAspect="1" noChangeArrowheads="1"/>
            </p:cNvPicPr>
            <p:nvPr/>
          </p:nvPicPr>
          <p:blipFill>
            <a:blip r:embed="rId15" cstate="print"/>
            <a:srcRect/>
            <a:stretch>
              <a:fillRect/>
            </a:stretch>
          </p:blipFill>
          <p:spPr bwMode="auto">
            <a:xfrm>
              <a:off x="6612926" y="836712"/>
              <a:ext cx="479730" cy="274114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6" name="Picture 2" descr="flag of Austria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1714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4" descr="flag of Czech Republic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135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6" descr="flag of Hungary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25574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8" descr="flag of Israel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9790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10" descr="flag of Poland"/>
            <p:cNvPicPr>
              <a:picLocks noChangeAspect="1" noChangeArrowheads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3400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" name="Picture 12" descr="flag of Portugal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38222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2" name="Picture 14" descr="flag of Slovakia"/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2438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16" descr="flag of South Africa"/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49936" y="836712"/>
              <a:ext cx="479730" cy="274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2" descr="Image of National Flag"/>
            <p:cNvPicPr preferRelativeResize="0">
              <a:picLocks noChangeArrowheads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46654" y="836712"/>
              <a:ext cx="478800" cy="2736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Slide Number Placeholder 42">
            <a:extLst>
              <a:ext uri="{FF2B5EF4-FFF2-40B4-BE49-F238E27FC236}">
                <a16:creationId xmlns:a16="http://schemas.microsoft.com/office/drawing/2014/main" id="{933287AB-F4C7-B141-984F-A35E096E3AE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1</a:t>
            </a:fld>
            <a:endParaRPr lang="fr-FR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5DC9A7B-E8F7-FD4E-A9ED-82BD38D6EF32}"/>
              </a:ext>
            </a:extLst>
          </p:cNvPr>
          <p:cNvSpPr/>
          <p:nvPr/>
        </p:nvSpPr>
        <p:spPr>
          <a:xfrm>
            <a:off x="6240016" y="112369"/>
            <a:ext cx="5836915" cy="355481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lIns="91436" tIns="45719" rIns="91436" bIns="45719">
            <a:spAutoFit/>
          </a:bodyPr>
          <a:lstStyle/>
          <a:p>
            <a:pPr algn="ctr"/>
            <a:endParaRPr lang="en-GB" sz="800" dirty="0">
              <a:solidFill>
                <a:schemeClr val="bg1"/>
              </a:solidFill>
              <a:latin typeface="Calibri" panose="020F0502020204030204" pitchFamily="34" charset="0"/>
              <a:ea typeface="Cooper Black" charset="0"/>
              <a:cs typeface="Calibri" panose="020F0502020204030204" pitchFamily="34" charset="0"/>
            </a:endParaRPr>
          </a:p>
          <a:p>
            <a:pPr algn="ctr"/>
            <a:endParaRPr lang="en-US" sz="2800" b="1" i="1" dirty="0" smtClean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Sparse Arrays for Synchrotron </a:t>
            </a:r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3DXRD-CT </a:t>
            </a:r>
            <a:r>
              <a:rPr lang="en-US" sz="2800" b="1" i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r>
              <a:rPr lang="en-US" sz="2800" b="1" i="1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Reduction</a:t>
            </a:r>
          </a:p>
          <a:p>
            <a:pPr algn="ctr"/>
            <a:endParaRPr lang="en-GB" sz="2800" dirty="0" smtClean="0">
              <a:solidFill>
                <a:schemeClr val="bg1"/>
              </a:solidFill>
              <a:latin typeface="Calibri" panose="020F0502020204030204" pitchFamily="34" charset="0"/>
              <a:ea typeface="Cooper Black" charset="0"/>
              <a:cs typeface="Calibri" panose="020F0502020204030204" pitchFamily="34" charset="0"/>
            </a:endParaRPr>
          </a:p>
          <a:p>
            <a:pPr algn="ctr"/>
            <a:r>
              <a:rPr lang="en-GB" sz="2100" dirty="0" smtClean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  <a:t>Jon WRIGHT</a:t>
            </a:r>
          </a:p>
          <a:p>
            <a:pPr algn="ctr"/>
            <a:endParaRPr lang="en-US" sz="2100" dirty="0">
              <a:solidFill>
                <a:schemeClr val="bg1"/>
              </a:solidFill>
              <a:latin typeface="Calibri" panose="020F0502020204030204" pitchFamily="34" charset="0"/>
              <a:ea typeface="Cooper Black" charset="0"/>
              <a:cs typeface="Calibri" panose="020F0502020204030204" pitchFamily="34" charset="0"/>
            </a:endParaRPr>
          </a:p>
          <a:p>
            <a:pPr algn="ctr"/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  <a:t>2023 European HDF User Group (HUG) </a:t>
            </a:r>
            <a:r>
              <a:rPr lang="en-US" sz="2100" dirty="0" smtClean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  <a:t/>
            </a:r>
            <a:br>
              <a:rPr lang="en-US" sz="2100" dirty="0" smtClean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</a:br>
            <a:r>
              <a:rPr lang="en-US" sz="2100" dirty="0" smtClean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  <a:t>Plugins </a:t>
            </a:r>
            <a:r>
              <a:rPr lang="en-US" sz="2100" dirty="0">
                <a:solidFill>
                  <a:schemeClr val="bg1"/>
                </a:solidFill>
                <a:latin typeface="Calibri" panose="020F0502020204030204" pitchFamily="34" charset="0"/>
                <a:ea typeface="Cooper Black" charset="0"/>
                <a:cs typeface="Calibri" panose="020F0502020204030204" pitchFamily="34" charset="0"/>
              </a:rPr>
              <a:t>and data compression summit</a:t>
            </a:r>
          </a:p>
          <a:p>
            <a:pPr algn="ctr"/>
            <a:endParaRPr lang="en-GB" sz="2100" dirty="0">
              <a:solidFill>
                <a:schemeClr val="bg1"/>
              </a:solidFill>
              <a:latin typeface="Calibri" panose="020F0502020204030204" pitchFamily="34" charset="0"/>
              <a:ea typeface="Cooper Black" charset="0"/>
              <a:cs typeface="Calibri" panose="020F050202020403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485BB15-39B0-3840-AF0E-20E23A986996}"/>
              </a:ext>
            </a:extLst>
          </p:cNvPr>
          <p:cNvSpPr txBox="1"/>
          <p:nvPr/>
        </p:nvSpPr>
        <p:spPr>
          <a:xfrm>
            <a:off x="7525862" y="4005064"/>
            <a:ext cx="344807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PIONEERING SYNCHROTRON SCIENCE</a:t>
            </a:r>
          </a:p>
        </p:txBody>
      </p:sp>
      <p:pic>
        <p:nvPicPr>
          <p:cNvPr id="3" name="Picture 2" descr="jocelynchavy_esrf_low-1.jpg"/>
          <p:cNvPicPr>
            <a:picLocks noChangeAspect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7000" y="116632"/>
            <a:ext cx="5927131" cy="568863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574" y="4689124"/>
            <a:ext cx="2248649" cy="115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461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Conversion to sparse – Currently running 1 frame = 1 core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559496" y="6498846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7" name="Can 6"/>
          <p:cNvSpPr/>
          <p:nvPr/>
        </p:nvSpPr>
        <p:spPr>
          <a:xfrm>
            <a:off x="623392" y="1268760"/>
            <a:ext cx="1296144" cy="1440160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HDF5</a:t>
            </a:r>
          </a:p>
          <a:p>
            <a:pPr algn="ctr"/>
            <a:r>
              <a:rPr lang="en-US" dirty="0" err="1" smtClean="0"/>
              <a:t>MasterFile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83"/>
          <a:stretch/>
        </p:blipFill>
        <p:spPr>
          <a:xfrm>
            <a:off x="3470320" y="836712"/>
            <a:ext cx="3025657" cy="3061320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endCxn id="11" idx="1"/>
          </p:cNvCxnSpPr>
          <p:nvPr/>
        </p:nvCxnSpPr>
        <p:spPr>
          <a:xfrm>
            <a:off x="1991544" y="1983581"/>
            <a:ext cx="1478776" cy="38379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1" idx="3"/>
          </p:cNvCxnSpPr>
          <p:nvPr/>
        </p:nvCxnSpPr>
        <p:spPr>
          <a:xfrm>
            <a:off x="6495977" y="2367372"/>
            <a:ext cx="2264319" cy="17607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04312" y="4037687"/>
            <a:ext cx="28803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Index		Value</a:t>
            </a:r>
          </a:p>
          <a:p>
            <a:r>
              <a:rPr lang="en-US" dirty="0"/>
              <a:t>(</a:t>
            </a:r>
            <a:r>
              <a:rPr lang="en-US" dirty="0" smtClean="0"/>
              <a:t>126, 47)	1</a:t>
            </a:r>
            <a:endParaRPr lang="en-GB" dirty="0" smtClean="0"/>
          </a:p>
          <a:p>
            <a:r>
              <a:rPr lang="en-US" dirty="0" smtClean="0"/>
              <a:t>(212, 1923)</a:t>
            </a:r>
            <a:r>
              <a:rPr lang="en-US" dirty="0"/>
              <a:t>	1</a:t>
            </a:r>
          </a:p>
          <a:p>
            <a:r>
              <a:rPr lang="en-US" dirty="0" smtClean="0"/>
              <a:t>…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1127448" y="1700808"/>
            <a:ext cx="288032" cy="1440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n 18"/>
          <p:cNvSpPr/>
          <p:nvPr/>
        </p:nvSpPr>
        <p:spPr>
          <a:xfrm>
            <a:off x="623392" y="4067949"/>
            <a:ext cx="1224136" cy="576064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Chunks</a:t>
            </a:r>
            <a:endParaRPr lang="en-GB" dirty="0"/>
          </a:p>
        </p:txBody>
      </p:sp>
      <p:sp>
        <p:nvSpPr>
          <p:cNvPr id="20" name="Can 19"/>
          <p:cNvSpPr/>
          <p:nvPr/>
        </p:nvSpPr>
        <p:spPr>
          <a:xfrm>
            <a:off x="623392" y="3552066"/>
            <a:ext cx="1224136" cy="576064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LIMA</a:t>
            </a:r>
            <a:endParaRPr lang="en-GB" dirty="0"/>
          </a:p>
        </p:txBody>
      </p:sp>
      <p:cxnSp>
        <p:nvCxnSpPr>
          <p:cNvPr id="22" name="Straight Arrow Connector 21"/>
          <p:cNvCxnSpPr>
            <a:stCxn id="7" idx="3"/>
            <a:endCxn id="20" idx="1"/>
          </p:cNvCxnSpPr>
          <p:nvPr/>
        </p:nvCxnSpPr>
        <p:spPr>
          <a:xfrm flipH="1">
            <a:off x="1235460" y="2708920"/>
            <a:ext cx="36004" cy="8431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>
            <a:off x="1919536" y="4365104"/>
            <a:ext cx="1440160" cy="57606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412949" y="4687326"/>
            <a:ext cx="975030" cy="507684"/>
          </a:xfrm>
          <a:prstGeom prst="rect">
            <a:avLst/>
          </a:prstGeom>
          <a:pattFill prst="lgConfetti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0" name="TextBox 29"/>
          <p:cNvSpPr txBox="1"/>
          <p:nvPr/>
        </p:nvSpPr>
        <p:spPr>
          <a:xfrm>
            <a:off x="4387979" y="3864115"/>
            <a:ext cx="9156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8.9 MB</a:t>
            </a:r>
            <a:endParaRPr lang="en-GB" dirty="0"/>
          </a:p>
        </p:txBody>
      </p:sp>
      <p:sp>
        <p:nvSpPr>
          <p:cNvPr id="31" name="TextBox 30"/>
          <p:cNvSpPr txBox="1"/>
          <p:nvPr/>
        </p:nvSpPr>
        <p:spPr>
          <a:xfrm>
            <a:off x="4441232" y="4674269"/>
            <a:ext cx="19672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257 kB</a:t>
            </a:r>
          </a:p>
          <a:p>
            <a:r>
              <a:rPr lang="en-US" dirty="0" smtClean="0"/>
              <a:t>4kB blocks inside</a:t>
            </a:r>
            <a:endParaRPr lang="en-GB" dirty="0"/>
          </a:p>
        </p:txBody>
      </p:sp>
      <p:cxnSp>
        <p:nvCxnSpPr>
          <p:cNvPr id="32" name="Straight Arrow Connector 31"/>
          <p:cNvCxnSpPr/>
          <p:nvPr/>
        </p:nvCxnSpPr>
        <p:spPr>
          <a:xfrm flipV="1">
            <a:off x="6460800" y="4722592"/>
            <a:ext cx="2299496" cy="25884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36160" y="930089"/>
            <a:ext cx="3639058" cy="1648055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725344" y="2690709"/>
            <a:ext cx="256993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81 fps for 30,000 pixels</a:t>
            </a:r>
          </a:p>
          <a:p>
            <a:r>
              <a:rPr lang="en-US" dirty="0" smtClean="0"/>
              <a:t>113 fps for 850 pixels</a:t>
            </a:r>
          </a:p>
          <a:p>
            <a:endParaRPr lang="en-GB" dirty="0"/>
          </a:p>
        </p:txBody>
      </p:sp>
      <p:sp>
        <p:nvSpPr>
          <p:cNvPr id="38" name="TextBox 37"/>
          <p:cNvSpPr txBox="1"/>
          <p:nvPr/>
        </p:nvSpPr>
        <p:spPr>
          <a:xfrm>
            <a:off x="3359696" y="5458466"/>
            <a:ext cx="269817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167 fps for 30,000 pixels</a:t>
            </a:r>
          </a:p>
          <a:p>
            <a:r>
              <a:rPr lang="en-US" dirty="0" smtClean="0"/>
              <a:t>173 fps for 850 pixels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GB" dirty="0"/>
          </a:p>
        </p:txBody>
      </p:sp>
      <p:sp>
        <p:nvSpPr>
          <p:cNvPr id="39" name="TextBox 38"/>
          <p:cNvSpPr txBox="1"/>
          <p:nvPr/>
        </p:nvSpPr>
        <p:spPr>
          <a:xfrm>
            <a:off x="6771448" y="5286445"/>
            <a:ext cx="421140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block-local </a:t>
            </a:r>
            <a:r>
              <a:rPr lang="en-US" dirty="0" err="1" smtClean="0"/>
              <a:t>thresholding</a:t>
            </a:r>
            <a:r>
              <a:rPr lang="en-US" dirty="0" smtClean="0"/>
              <a:t> (4 kB at a time)</a:t>
            </a:r>
          </a:p>
          <a:p>
            <a:endParaRPr lang="en-US" dirty="0"/>
          </a:p>
          <a:p>
            <a:r>
              <a:rPr lang="en-US" dirty="0" smtClean="0"/>
              <a:t>bslz4_to_sparse codes</a:t>
            </a:r>
            <a:endParaRPr lang="en-GB" dirty="0"/>
          </a:p>
        </p:txBody>
      </p:sp>
      <p:pic>
        <p:nvPicPr>
          <p:cNvPr id="41" name="Picture 4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689" y="5382359"/>
            <a:ext cx="3071774" cy="638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6588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GB" smtClean="0"/>
              <a:t>WEBINAR - 2023  Jonathan WRIGHT</a:t>
            </a:r>
            <a:endParaRPr lang="fr-FR" dirty="0"/>
          </a:p>
        </p:txBody>
      </p:sp>
      <p:pic>
        <p:nvPicPr>
          <p:cNvPr id="3074" name="Picture 2" descr="https://user-images.githubusercontent.com/632026/260048050-29a4658b-0c13-4f02-81bf-91bbd60e23d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9" y="57176"/>
            <a:ext cx="12130263" cy="661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03712" y="1844824"/>
            <a:ext cx="6535062" cy="88594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5159896" y="6128601"/>
            <a:ext cx="56477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/>
              <a:t>https://github.com/jonwright/bslz4_to_sparse/issues/1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591944" y="3092081"/>
            <a:ext cx="5672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@</a:t>
            </a:r>
            <a:r>
              <a:rPr lang="en-US" dirty="0" err="1" smtClean="0"/>
              <a:t>kalcuttler</a:t>
            </a:r>
            <a:r>
              <a:rPr lang="en-US" dirty="0" smtClean="0"/>
              <a:t> (</a:t>
            </a:r>
            <a:r>
              <a:rPr lang="en-US" dirty="0" err="1" smtClean="0"/>
              <a:t>Dectris</a:t>
            </a:r>
            <a:r>
              <a:rPr lang="en-US" dirty="0" smtClean="0"/>
              <a:t>) CPU optimized shuffles also help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5009254" y="-38756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pyspy</a:t>
            </a:r>
            <a:r>
              <a:rPr lang="en-US" dirty="0" smtClean="0"/>
              <a:t> sampling profiler</a:t>
            </a:r>
            <a:endParaRPr lang="en-GB" dirty="0"/>
          </a:p>
        </p:txBody>
      </p:sp>
      <p:sp>
        <p:nvSpPr>
          <p:cNvPr id="6" name="Oval 5"/>
          <p:cNvSpPr/>
          <p:nvPr/>
        </p:nvSpPr>
        <p:spPr>
          <a:xfrm>
            <a:off x="119336" y="1448780"/>
            <a:ext cx="2304256" cy="79208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Oval 11"/>
          <p:cNvSpPr/>
          <p:nvPr/>
        </p:nvSpPr>
        <p:spPr>
          <a:xfrm>
            <a:off x="5247870" y="5001917"/>
            <a:ext cx="1856242" cy="792088"/>
          </a:xfrm>
          <a:prstGeom prst="ellipse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384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Conversion to sparse – Currently running 1 frame = 1 core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12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1079227" y="6489876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368" y="980728"/>
            <a:ext cx="4636016" cy="2221263"/>
          </a:xfrm>
          <a:prstGeom prst="rect">
            <a:avLst/>
          </a:prstGeom>
        </p:spPr>
      </p:pic>
      <p:sp>
        <p:nvSpPr>
          <p:cNvPr id="24" name="Rounded Rectangle 23"/>
          <p:cNvSpPr/>
          <p:nvPr/>
        </p:nvSpPr>
        <p:spPr>
          <a:xfrm>
            <a:off x="1831108" y="1993389"/>
            <a:ext cx="1745673" cy="6353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1 Hour</a:t>
            </a:r>
          </a:p>
          <a:p>
            <a:pPr algn="ctr"/>
            <a:r>
              <a:rPr lang="en-US" dirty="0" smtClean="0"/>
              <a:t>Many nodes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18" y="1124744"/>
            <a:ext cx="4186859" cy="234284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19" y="3645945"/>
            <a:ext cx="4167988" cy="215931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431704" y="63322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years ago</a:t>
            </a:r>
            <a:endParaRPr lang="en-GB" dirty="0"/>
          </a:p>
        </p:txBody>
      </p:sp>
      <p:sp>
        <p:nvSpPr>
          <p:cNvPr id="33" name="TextBox 32"/>
          <p:cNvSpPr txBox="1"/>
          <p:nvPr/>
        </p:nvSpPr>
        <p:spPr>
          <a:xfrm>
            <a:off x="7461865" y="666235"/>
            <a:ext cx="14798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 weeks ago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790763" y="3717032"/>
            <a:ext cx="457048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Much easier to get CPU cores that GPU</a:t>
            </a:r>
          </a:p>
          <a:p>
            <a:endParaRPr lang="en-US" dirty="0"/>
          </a:p>
          <a:p>
            <a:r>
              <a:rPr lang="en-US" dirty="0" smtClean="0"/>
              <a:t>Jobs scale better (less use of L2/L3 cache)</a:t>
            </a:r>
          </a:p>
          <a:p>
            <a:endParaRPr lang="en-US" dirty="0"/>
          </a:p>
          <a:p>
            <a:r>
              <a:rPr lang="en-US" dirty="0" smtClean="0"/>
              <a:t>I/O got faster?</a:t>
            </a:r>
            <a:endParaRPr lang="en-GB" dirty="0"/>
          </a:p>
        </p:txBody>
      </p:sp>
      <p:sp>
        <p:nvSpPr>
          <p:cNvPr id="12" name="TextBox 11"/>
          <p:cNvSpPr txBox="1"/>
          <p:nvPr/>
        </p:nvSpPr>
        <p:spPr>
          <a:xfrm>
            <a:off x="9120336" y="3861048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GB/s</a:t>
            </a:r>
            <a:endParaRPr lang="en-GB" dirty="0"/>
          </a:p>
        </p:txBody>
      </p:sp>
      <p:cxnSp>
        <p:nvCxnSpPr>
          <p:cNvPr id="17" name="Straight Arrow Connector 16"/>
          <p:cNvCxnSpPr/>
          <p:nvPr/>
        </p:nvCxnSpPr>
        <p:spPr>
          <a:xfrm>
            <a:off x="5159896" y="2024487"/>
            <a:ext cx="100811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04379" y="704432"/>
            <a:ext cx="2181529" cy="1238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910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Single node – tested yesterday - I/O limited (at last!)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90763" y="6488255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408749" y="695072"/>
            <a:ext cx="6378669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hpc7 nodes installed. (2x48)=96 cores. </a:t>
            </a:r>
            <a:r>
              <a:rPr lang="it-IT" dirty="0" smtClean="0"/>
              <a:t>AMD </a:t>
            </a:r>
            <a:r>
              <a:rPr lang="it-IT" dirty="0"/>
              <a:t>EPYC </a:t>
            </a:r>
            <a:r>
              <a:rPr lang="it-IT" dirty="0" smtClean="0"/>
              <a:t>9454.</a:t>
            </a:r>
            <a:endParaRPr lang="en-US" dirty="0" smtClean="0"/>
          </a:p>
          <a:p>
            <a:endParaRPr lang="en-US" dirty="0"/>
          </a:p>
          <a:p>
            <a:r>
              <a:rPr lang="en-US" dirty="0" err="1" smtClean="0"/>
              <a:t>Testcase</a:t>
            </a:r>
            <a:r>
              <a:rPr lang="en-US" dirty="0"/>
              <a:t> </a:t>
            </a:r>
            <a:r>
              <a:rPr lang="en-US" dirty="0" smtClean="0"/>
              <a:t>: 96 * 4 * 7200 = 2,764,800 frames</a:t>
            </a:r>
          </a:p>
          <a:p>
            <a:r>
              <a:rPr lang="en-US" dirty="0" smtClean="0"/>
              <a:t>			376 GB compressed</a:t>
            </a:r>
          </a:p>
          <a:p>
            <a:r>
              <a:rPr lang="en-US" dirty="0"/>
              <a:t>	</a:t>
            </a:r>
            <a:r>
              <a:rPr lang="en-US" dirty="0" smtClean="0"/>
              <a:t>		24.7 TB raw</a:t>
            </a:r>
          </a:p>
          <a:p>
            <a:endParaRPr lang="en-US" dirty="0"/>
          </a:p>
          <a:p>
            <a:r>
              <a:rPr lang="en-US" dirty="0" smtClean="0"/>
              <a:t>Standard plugin: 340 seconds = 8,131 fps = 96 fps/thread</a:t>
            </a:r>
          </a:p>
          <a:p>
            <a:endParaRPr lang="en-US" dirty="0"/>
          </a:p>
          <a:p>
            <a:r>
              <a:rPr lang="en-US" dirty="0">
                <a:solidFill>
                  <a:schemeClr val="bg2">
                    <a:lumMod val="75000"/>
                  </a:schemeClr>
                </a:solidFill>
              </a:rPr>
              <a:t>b</a:t>
            </a:r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slz4_to_sparse: 137 seconds = 20,181 fps = 210 fps/thread</a:t>
            </a:r>
          </a:p>
          <a:p>
            <a:endParaRPr lang="en-US" dirty="0"/>
          </a:p>
          <a:p>
            <a:endParaRPr lang="en-GB" dirty="0"/>
          </a:p>
        </p:txBody>
      </p:sp>
      <p:pic>
        <p:nvPicPr>
          <p:cNvPr id="1026" name="Picture 2" descr="http://ganglia.esrf.fr/nice/graph.php?r=hour&amp;z=xlarge&amp;h=hpc7-03.esrf.fr&amp;m=load_one&amp;s=by+name&amp;mc=2&amp;g=cpu_report&amp;c=cluster-SLU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4072" y="3480712"/>
            <a:ext cx="4882927" cy="2732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ganglia.esrf.fr/nice/graph.php?r=hour&amp;z=xlarge&amp;h=hpc7-03.esrf.fr&amp;m=load_one&amp;s=by+name&amp;mc=2&amp;g=network_report&amp;c=cluster-SLUR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502" y="3476885"/>
            <a:ext cx="5111610" cy="2648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/>
        </p:nvCxnSpPr>
        <p:spPr>
          <a:xfrm>
            <a:off x="8841512" y="2996952"/>
            <a:ext cx="926896" cy="792088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9048328" y="2996952"/>
            <a:ext cx="1008112" cy="826951"/>
          </a:xfrm>
          <a:prstGeom prst="straightConnector1">
            <a:avLst/>
          </a:prstGeom>
          <a:ln>
            <a:solidFill>
              <a:schemeClr val="bg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328248" y="2636912"/>
            <a:ext cx="1005403" cy="646331"/>
          </a:xfrm>
          <a:prstGeom prst="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Blocked</a:t>
            </a:r>
          </a:p>
          <a:p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4kB</a:t>
            </a:r>
            <a:endParaRPr lang="en-GB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0486579" y="1332524"/>
            <a:ext cx="11208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Standard</a:t>
            </a:r>
          </a:p>
          <a:p>
            <a:pPr algn="ctr"/>
            <a:r>
              <a:rPr lang="en-US" dirty="0" smtClean="0"/>
              <a:t>plugin</a:t>
            </a:r>
            <a:endParaRPr lang="en-GB" dirty="0"/>
          </a:p>
        </p:txBody>
      </p:sp>
      <p:cxnSp>
        <p:nvCxnSpPr>
          <p:cNvPr id="26" name="Straight Arrow Connector 25"/>
          <p:cNvCxnSpPr>
            <a:stCxn id="25" idx="2"/>
          </p:cNvCxnSpPr>
          <p:nvPr/>
        </p:nvCxnSpPr>
        <p:spPr>
          <a:xfrm flipH="1">
            <a:off x="10920536" y="1978855"/>
            <a:ext cx="126453" cy="1666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flipH="1">
            <a:off x="10474871" y="1978855"/>
            <a:ext cx="445665" cy="16661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9251065" y="1613037"/>
            <a:ext cx="10951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Killed</a:t>
            </a:r>
          </a:p>
          <a:p>
            <a:pPr algn="ctr"/>
            <a:r>
              <a:rPr lang="en-US" dirty="0" err="1" smtClean="0"/>
              <a:t>OpenMP</a:t>
            </a:r>
            <a:endParaRPr lang="en-US" dirty="0" smtClean="0"/>
          </a:p>
          <a:p>
            <a:pPr algn="ctr"/>
            <a:r>
              <a:rPr lang="en-US" dirty="0" smtClean="0"/>
              <a:t>96*96</a:t>
            </a:r>
            <a:endParaRPr lang="en-GB" dirty="0"/>
          </a:p>
        </p:txBody>
      </p:sp>
      <p:cxnSp>
        <p:nvCxnSpPr>
          <p:cNvPr id="32" name="Straight Arrow Connector 31"/>
          <p:cNvCxnSpPr>
            <a:stCxn id="31" idx="2"/>
          </p:cNvCxnSpPr>
          <p:nvPr/>
        </p:nvCxnSpPr>
        <p:spPr>
          <a:xfrm>
            <a:off x="9798651" y="2536367"/>
            <a:ext cx="410784" cy="150185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2135560" y="3933128"/>
            <a:ext cx="14414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25 Gb link</a:t>
            </a:r>
          </a:p>
          <a:p>
            <a:r>
              <a:rPr lang="en-US" dirty="0" smtClean="0"/>
              <a:t>(3.125 GB?)</a:t>
            </a:r>
            <a:endParaRPr lang="en-GB" dirty="0"/>
          </a:p>
        </p:txBody>
      </p:sp>
      <p:sp>
        <p:nvSpPr>
          <p:cNvPr id="30" name="Rounded Rectangle 29"/>
          <p:cNvSpPr/>
          <p:nvPr/>
        </p:nvSpPr>
        <p:spPr>
          <a:xfrm>
            <a:off x="7247170" y="3823903"/>
            <a:ext cx="2305214" cy="1811653"/>
          </a:xfrm>
          <a:prstGeom prst="roundRect">
            <a:avLst>
              <a:gd name="adj" fmla="val 412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dirty="0" smtClean="0">
                <a:solidFill>
                  <a:schemeClr val="tx1"/>
                </a:solidFill>
              </a:rPr>
              <a:t>2 runs repeated for each method: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4685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err="1" smtClean="0"/>
              <a:t>Lossy</a:t>
            </a:r>
            <a:r>
              <a:rPr lang="en-US" sz="2800" dirty="0" smtClean="0"/>
              <a:t> vs lossless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39416" y="6483438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5" name="TextBox 4"/>
          <p:cNvSpPr txBox="1"/>
          <p:nvPr/>
        </p:nvSpPr>
        <p:spPr>
          <a:xfrm>
            <a:off x="5591944" y="1052736"/>
            <a:ext cx="5731056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Diffraction data can have very strong spots </a:t>
            </a:r>
          </a:p>
          <a:p>
            <a:r>
              <a:rPr lang="en-US" dirty="0" smtClean="0"/>
              <a:t>and low background</a:t>
            </a:r>
          </a:p>
          <a:p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Delete the “1”. Lost photons and information.</a:t>
            </a:r>
          </a:p>
          <a:p>
            <a:pPr marL="285750" indent="-285750">
              <a:buFontTx/>
              <a:buChar char="-"/>
            </a:pPr>
            <a:endParaRPr lang="en-US" dirty="0" smtClean="0"/>
          </a:p>
          <a:p>
            <a:pPr marL="285750" indent="-285750">
              <a:buFontTx/>
              <a:buChar char="-"/>
            </a:pPr>
            <a:r>
              <a:rPr lang="en-US" dirty="0" smtClean="0"/>
              <a:t>Accumulation of low counts: no photons are lost</a:t>
            </a:r>
          </a:p>
          <a:p>
            <a:pPr marL="285750" indent="-285750">
              <a:buFontTx/>
              <a:buChar char="-"/>
            </a:pPr>
            <a:endParaRPr lang="en-US" dirty="0"/>
          </a:p>
          <a:p>
            <a:pPr marL="285750" indent="-285750">
              <a:buFontTx/>
              <a:buChar char="-"/>
            </a:pPr>
            <a:r>
              <a:rPr lang="en-US" dirty="0" smtClean="0"/>
              <a:t>For grain mapping : only photons in peaks are used</a:t>
            </a:r>
          </a:p>
          <a:p>
            <a:pPr marL="742932" lvl="1" indent="-285750">
              <a:buFontTx/>
              <a:buChar char="-"/>
            </a:pPr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800" y="3449456"/>
            <a:ext cx="4196121" cy="279741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794812"/>
            <a:ext cx="5309287" cy="530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4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Writing HDF5 files with sparse pixels …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39416" y="6483438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919" y="1150922"/>
            <a:ext cx="5294260" cy="17049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2024" y="836712"/>
            <a:ext cx="5508935" cy="268159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5360" y="764704"/>
            <a:ext cx="2898807" cy="7070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0574" y="3792953"/>
            <a:ext cx="4860871" cy="163396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2279576" y="5497815"/>
            <a:ext cx="20783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Value, step to next</a:t>
            </a:r>
          </a:p>
          <a:p>
            <a:r>
              <a:rPr lang="en-US" dirty="0" smtClean="0"/>
              <a:t>Value, step to next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6327794" y="4154277"/>
            <a:ext cx="480131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Scipy</a:t>
            </a:r>
            <a:r>
              <a:rPr lang="en-US" dirty="0" smtClean="0"/>
              <a:t> : CSC / CSR / COO </a:t>
            </a:r>
            <a:r>
              <a:rPr lang="en-US" dirty="0" err="1" smtClean="0"/>
              <a:t>etc</a:t>
            </a:r>
            <a:r>
              <a:rPr lang="en-US" dirty="0" smtClean="0"/>
              <a:t> (h5sparse,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</a:p>
          <a:p>
            <a:endParaRPr lang="en-US" dirty="0"/>
          </a:p>
          <a:p>
            <a:r>
              <a:rPr lang="en-US" dirty="0" smtClean="0"/>
              <a:t>Using : </a:t>
            </a:r>
          </a:p>
          <a:p>
            <a:r>
              <a:rPr lang="en-US" dirty="0"/>
              <a:t>	</a:t>
            </a:r>
            <a:r>
              <a:rPr lang="en-US" dirty="0" smtClean="0"/>
              <a:t>row	uint16</a:t>
            </a:r>
          </a:p>
          <a:p>
            <a:r>
              <a:rPr lang="en-US" dirty="0"/>
              <a:t>	</a:t>
            </a:r>
            <a:r>
              <a:rPr lang="en-US" dirty="0" smtClean="0"/>
              <a:t>column	uint16</a:t>
            </a:r>
          </a:p>
          <a:p>
            <a:r>
              <a:rPr lang="en-US" dirty="0"/>
              <a:t>	</a:t>
            </a:r>
            <a:r>
              <a:rPr lang="en-US" dirty="0" smtClean="0"/>
              <a:t>intensity	[as read]</a:t>
            </a:r>
          </a:p>
          <a:p>
            <a:r>
              <a:rPr lang="en-US" dirty="0"/>
              <a:t>	</a:t>
            </a:r>
            <a:r>
              <a:rPr lang="en-US" dirty="0" err="1" smtClean="0"/>
              <a:t>nnz</a:t>
            </a:r>
            <a:r>
              <a:rPr lang="en-US" dirty="0" smtClean="0"/>
              <a:t> = pixels per frame</a:t>
            </a:r>
          </a:p>
          <a:p>
            <a:endParaRPr lang="en-GB" dirty="0"/>
          </a:p>
        </p:txBody>
      </p:sp>
      <p:sp>
        <p:nvSpPr>
          <p:cNvPr id="5" name="Rounded Rectangle 4"/>
          <p:cNvSpPr/>
          <p:nvPr/>
        </p:nvSpPr>
        <p:spPr>
          <a:xfrm>
            <a:off x="6327794" y="4653136"/>
            <a:ext cx="3656638" cy="1584176"/>
          </a:xfrm>
          <a:prstGeom prst="roundRect">
            <a:avLst/>
          </a:prstGeom>
          <a:noFill/>
          <a:ln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397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Writing HDF5 files with sparse pixels …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39416" y="6483438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13" name="TextBox 12"/>
          <p:cNvSpPr txBox="1"/>
          <p:nvPr/>
        </p:nvSpPr>
        <p:spPr>
          <a:xfrm>
            <a:off x="515057" y="1028982"/>
            <a:ext cx="4428815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Storage : without compression </a:t>
            </a:r>
          </a:p>
          <a:p>
            <a:r>
              <a:rPr lang="en-US" dirty="0" smtClean="0"/>
              <a:t> 	3X active pixels</a:t>
            </a:r>
            <a:r>
              <a:rPr lang="en-US" dirty="0"/>
              <a:t>	</a:t>
            </a:r>
            <a:r>
              <a:rPr lang="en-US" dirty="0" smtClean="0"/>
              <a:t>		</a:t>
            </a:r>
          </a:p>
          <a:p>
            <a:r>
              <a:rPr lang="en-US" dirty="0" smtClean="0"/>
              <a:t>30,000 pixels: 	172 kB</a:t>
            </a:r>
          </a:p>
          <a:p>
            <a:r>
              <a:rPr lang="en-US" dirty="0"/>
              <a:t>850 pixels:  </a:t>
            </a:r>
            <a:r>
              <a:rPr lang="en-US" dirty="0" smtClean="0"/>
              <a:t>	5 kB</a:t>
            </a:r>
          </a:p>
          <a:p>
            <a:endParaRPr lang="en-US" dirty="0"/>
          </a:p>
          <a:p>
            <a:r>
              <a:rPr lang="en-US" dirty="0" smtClean="0"/>
              <a:t>(</a:t>
            </a:r>
            <a:r>
              <a:rPr lang="en-US" dirty="0"/>
              <a:t>8.9 MB </a:t>
            </a:r>
            <a:r>
              <a:rPr lang="en-US" dirty="0" smtClean="0"/>
              <a:t>raw,  </a:t>
            </a:r>
            <a:r>
              <a:rPr lang="en-US" dirty="0"/>
              <a:t>257 kB for </a:t>
            </a:r>
            <a:r>
              <a:rPr lang="en-US" dirty="0" err="1" smtClean="0"/>
              <a:t>bitshuffle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Indices compress well.</a:t>
            </a:r>
          </a:p>
          <a:p>
            <a:endParaRPr lang="en-US" dirty="0"/>
          </a:p>
          <a:p>
            <a:r>
              <a:rPr lang="en-US" b="1" u="sng" dirty="0" smtClean="0"/>
              <a:t>COO format selected </a:t>
            </a:r>
            <a:r>
              <a:rPr lang="en-US" dirty="0" smtClean="0"/>
              <a:t>so that we can later sort pixels into a different order</a:t>
            </a:r>
            <a:r>
              <a:rPr lang="en-US" dirty="0" smtClean="0"/>
              <a:t>.</a:t>
            </a: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  <a:p>
            <a:r>
              <a:rPr lang="en-US" dirty="0" smtClean="0"/>
              <a:t>Using h5py </a:t>
            </a:r>
            <a:r>
              <a:rPr lang="en-US" b="1" i="1" u="sng" dirty="0" smtClean="0"/>
              <a:t>standard??</a:t>
            </a:r>
            <a:r>
              <a:rPr lang="en-US" dirty="0" smtClean="0"/>
              <a:t> fast </a:t>
            </a:r>
            <a:r>
              <a:rPr lang="en-US" dirty="0" smtClean="0"/>
              <a:t>integer:</a:t>
            </a:r>
          </a:p>
          <a:p>
            <a:r>
              <a:rPr lang="en-US" dirty="0"/>
              <a:t>	</a:t>
            </a:r>
            <a:r>
              <a:rPr lang="en-US" dirty="0" err="1" smtClean="0"/>
              <a:t>lzf</a:t>
            </a:r>
            <a:r>
              <a:rPr lang="en-US" dirty="0" smtClean="0"/>
              <a:t> + byte-shuffle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</a:p>
          <a:p>
            <a:r>
              <a:rPr lang="en-US" dirty="0"/>
              <a:t>	</a:t>
            </a:r>
            <a:r>
              <a:rPr lang="en-US" dirty="0" smtClean="0"/>
              <a:t>			</a:t>
            </a:r>
            <a:endParaRPr lang="en-GB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96736" y="4188644"/>
            <a:ext cx="2952328" cy="7913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663952" y="4597377"/>
            <a:ext cx="477566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FUTURE:</a:t>
            </a:r>
          </a:p>
          <a:p>
            <a:endParaRPr lang="en-US" dirty="0"/>
          </a:p>
          <a:p>
            <a:r>
              <a:rPr lang="en-US" dirty="0" smtClean="0"/>
              <a:t>Save data directly as sparse ?</a:t>
            </a:r>
          </a:p>
          <a:p>
            <a:endParaRPr lang="en-US" dirty="0"/>
          </a:p>
          <a:p>
            <a:r>
              <a:rPr lang="en-US" dirty="0" smtClean="0"/>
              <a:t>Choice of compression depending on frame?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10632504" y="4293096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Lima</a:t>
            </a:r>
            <a:endParaRPr lang="en-GB" dirty="0"/>
          </a:p>
        </p:txBody>
      </p:sp>
      <p:sp>
        <p:nvSpPr>
          <p:cNvPr id="6" name="Rounded Rectangle 5"/>
          <p:cNvSpPr/>
          <p:nvPr/>
        </p:nvSpPr>
        <p:spPr>
          <a:xfrm>
            <a:off x="5519936" y="861894"/>
            <a:ext cx="6432064" cy="2927145"/>
          </a:xfrm>
          <a:prstGeom prst="roundRect">
            <a:avLst>
              <a:gd name="adj" fmla="val 10879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t" anchorCtr="0"/>
          <a:lstStyle/>
          <a:p>
            <a:r>
              <a:rPr lang="en-US" sz="2400" dirty="0" smtClean="0">
                <a:solidFill>
                  <a:schemeClr val="bg2"/>
                </a:solidFill>
              </a:rPr>
              <a:t>How does this (fail to) run in parallel?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Lima files are blocked in 7200 frames</a:t>
            </a:r>
          </a:p>
          <a:p>
            <a:r>
              <a:rPr lang="en-US" sz="2400" dirty="0">
                <a:solidFill>
                  <a:schemeClr val="bg2"/>
                </a:solidFill>
              </a:rPr>
              <a:t>	</a:t>
            </a:r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One process -&gt; one file</a:t>
            </a:r>
          </a:p>
          <a:p>
            <a:endParaRPr lang="en-US" sz="2400" dirty="0" smtClean="0">
              <a:solidFill>
                <a:schemeClr val="bg2"/>
              </a:solidFill>
            </a:endParaRPr>
          </a:p>
          <a:p>
            <a:r>
              <a:rPr lang="en-US" sz="2400" dirty="0" smtClean="0">
                <a:solidFill>
                  <a:schemeClr val="bg2"/>
                </a:solidFill>
              </a:rPr>
              <a:t>Thousands of files created, and then merged</a:t>
            </a:r>
          </a:p>
          <a:p>
            <a:endParaRPr lang="en-US" dirty="0">
              <a:solidFill>
                <a:schemeClr val="bg2"/>
              </a:solidFill>
            </a:endParaRPr>
          </a:p>
          <a:p>
            <a:r>
              <a:rPr lang="en-US" dirty="0" smtClean="0">
                <a:solidFill>
                  <a:schemeClr val="bg2"/>
                </a:solidFill>
              </a:rPr>
              <a:t>	</a:t>
            </a:r>
            <a:endParaRPr lang="en-US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908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839416" y="6483438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8" y="102971"/>
            <a:ext cx="12041779" cy="66442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3033" y="359456"/>
            <a:ext cx="9053155" cy="6123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38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Labelling pixels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18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969600" y="6464060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688" y="2060848"/>
            <a:ext cx="6168685" cy="37012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35360" y="980728"/>
            <a:ext cx="464101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This example : ~ 8.5 Giga-pixels (sum </a:t>
            </a:r>
            <a:r>
              <a:rPr lang="en-US" dirty="0" err="1" smtClean="0"/>
              <a:t>nnz</a:t>
            </a:r>
            <a:r>
              <a:rPr lang="en-US" dirty="0" smtClean="0"/>
              <a:t>) </a:t>
            </a:r>
          </a:p>
          <a:p>
            <a:endParaRPr lang="en-US" dirty="0" smtClean="0"/>
          </a:p>
          <a:p>
            <a:r>
              <a:rPr lang="en-US" dirty="0" smtClean="0"/>
              <a:t>10 bytes / pixel   (frame, row, col, value)</a:t>
            </a:r>
          </a:p>
          <a:p>
            <a:r>
              <a:rPr lang="en-US" dirty="0" smtClean="0"/>
              <a:t>~ 85 GB</a:t>
            </a:r>
          </a:p>
          <a:p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6312024" y="1014309"/>
            <a:ext cx="4865434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Peaks on 2D frames : 423 million</a:t>
            </a:r>
          </a:p>
          <a:p>
            <a:endParaRPr lang="en-US" dirty="0"/>
          </a:p>
          <a:p>
            <a:r>
              <a:rPr lang="en-US" dirty="0" smtClean="0"/>
              <a:t>Uphill / local max assignment (directed graph)</a:t>
            </a:r>
          </a:p>
          <a:p>
            <a:r>
              <a:rPr lang="en-US" dirty="0" smtClean="0"/>
              <a:t>Connected components (undirected graph)</a:t>
            </a:r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35960" y="2420888"/>
            <a:ext cx="5964707" cy="2999592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5938862" y="2751263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Intensity</a:t>
            </a:r>
            <a:endParaRPr lang="en-GB" dirty="0"/>
          </a:p>
        </p:txBody>
      </p:sp>
      <p:sp>
        <p:nvSpPr>
          <p:cNvPr id="14" name="TextBox 13"/>
          <p:cNvSpPr txBox="1"/>
          <p:nvPr/>
        </p:nvSpPr>
        <p:spPr>
          <a:xfrm>
            <a:off x="8976320" y="2751263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Label (uphill)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5872168" y="5563517"/>
            <a:ext cx="40446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Split / overlapping peaks are common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39712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Labelling peaks across frames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9936" y="908720"/>
            <a:ext cx="5472608" cy="515912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880" y="1138037"/>
            <a:ext cx="39549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“The same” peak on adjacent frames</a:t>
            </a:r>
          </a:p>
          <a:p>
            <a:endParaRPr lang="en-US" dirty="0"/>
          </a:p>
          <a:p>
            <a:r>
              <a:rPr lang="en-US" dirty="0" smtClean="0"/>
              <a:t>Connected components of a graph</a:t>
            </a:r>
            <a:endParaRPr lang="en-GB" dirty="0"/>
          </a:p>
        </p:txBody>
      </p:sp>
      <p:sp>
        <p:nvSpPr>
          <p:cNvPr id="8" name="Flowchart: Connector 7"/>
          <p:cNvSpPr/>
          <p:nvPr/>
        </p:nvSpPr>
        <p:spPr>
          <a:xfrm>
            <a:off x="2783632" y="2924944"/>
            <a:ext cx="216024" cy="216024"/>
          </a:xfrm>
          <a:prstGeom prst="flowChartConnector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Flowchart: Connector 8"/>
          <p:cNvSpPr/>
          <p:nvPr/>
        </p:nvSpPr>
        <p:spPr>
          <a:xfrm>
            <a:off x="2783632" y="2330098"/>
            <a:ext cx="216024" cy="21602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Flowchart: Connector 9"/>
          <p:cNvSpPr/>
          <p:nvPr/>
        </p:nvSpPr>
        <p:spPr>
          <a:xfrm>
            <a:off x="2783632" y="3519790"/>
            <a:ext cx="216024" cy="21602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Flowchart: Connector 10"/>
          <p:cNvSpPr/>
          <p:nvPr/>
        </p:nvSpPr>
        <p:spPr>
          <a:xfrm>
            <a:off x="3308848" y="2942013"/>
            <a:ext cx="216024" cy="21602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Flowchart: Connector 11"/>
          <p:cNvSpPr/>
          <p:nvPr/>
        </p:nvSpPr>
        <p:spPr>
          <a:xfrm>
            <a:off x="2258416" y="2942013"/>
            <a:ext cx="216024" cy="216024"/>
          </a:xfrm>
          <a:prstGeom prst="flowChartConnector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6" name="Straight Arrow Connector 15"/>
          <p:cNvCxnSpPr>
            <a:stCxn id="8" idx="0"/>
            <a:endCxn id="9" idx="4"/>
          </p:cNvCxnSpPr>
          <p:nvPr/>
        </p:nvCxnSpPr>
        <p:spPr>
          <a:xfrm flipV="1">
            <a:off x="2891644" y="2546122"/>
            <a:ext cx="0" cy="3788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8" idx="6"/>
            <a:endCxn id="11" idx="2"/>
          </p:cNvCxnSpPr>
          <p:nvPr/>
        </p:nvCxnSpPr>
        <p:spPr>
          <a:xfrm>
            <a:off x="2999656" y="3032956"/>
            <a:ext cx="309192" cy="170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8" idx="2"/>
            <a:endCxn id="12" idx="6"/>
          </p:cNvCxnSpPr>
          <p:nvPr/>
        </p:nvCxnSpPr>
        <p:spPr>
          <a:xfrm flipH="1">
            <a:off x="2474440" y="3032956"/>
            <a:ext cx="309192" cy="17069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stCxn id="10" idx="0"/>
            <a:endCxn id="8" idx="4"/>
          </p:cNvCxnSpPr>
          <p:nvPr/>
        </p:nvCxnSpPr>
        <p:spPr>
          <a:xfrm flipV="1">
            <a:off x="2891644" y="3140968"/>
            <a:ext cx="0" cy="378822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663952" y="622800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Centroid</a:t>
            </a:r>
            <a:endParaRPr lang="en-GB" dirty="0"/>
          </a:p>
        </p:txBody>
      </p:sp>
      <p:sp>
        <p:nvSpPr>
          <p:cNvPr id="24" name="TextBox 23"/>
          <p:cNvSpPr txBox="1"/>
          <p:nvPr/>
        </p:nvSpPr>
        <p:spPr>
          <a:xfrm>
            <a:off x="8184232" y="606784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Angle</a:t>
            </a:r>
            <a:endParaRPr lang="en-GB" dirty="0"/>
          </a:p>
        </p:txBody>
      </p:sp>
      <p:sp>
        <p:nvSpPr>
          <p:cNvPr id="28" name="TextBox 27"/>
          <p:cNvSpPr txBox="1"/>
          <p:nvPr/>
        </p:nvSpPr>
        <p:spPr>
          <a:xfrm>
            <a:off x="480959" y="4098656"/>
            <a:ext cx="477566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 average: ~2 links per peak</a:t>
            </a:r>
          </a:p>
          <a:p>
            <a:endParaRPr lang="en-US" dirty="0"/>
          </a:p>
          <a:p>
            <a:r>
              <a:rPr lang="en-US" dirty="0" smtClean="0"/>
              <a:t>… cannot pre-allocate edge list</a:t>
            </a:r>
            <a:endParaRPr lang="en-US" dirty="0"/>
          </a:p>
          <a:p>
            <a:endParaRPr lang="en-US" dirty="0"/>
          </a:p>
          <a:p>
            <a:r>
              <a:rPr lang="en-US" dirty="0" smtClean="0"/>
              <a:t>Build sparse matrix in parallel </a:t>
            </a:r>
          </a:p>
          <a:p>
            <a:r>
              <a:rPr lang="en-US" dirty="0"/>
              <a:t>	</a:t>
            </a:r>
            <a:r>
              <a:rPr lang="en-US" dirty="0" smtClean="0"/>
              <a:t>shared memory</a:t>
            </a:r>
          </a:p>
          <a:p>
            <a:r>
              <a:rPr lang="en-US" dirty="0"/>
              <a:t>	</a:t>
            </a:r>
            <a:r>
              <a:rPr lang="en-US" dirty="0" smtClean="0"/>
              <a:t>OOM – crash - /dev/</a:t>
            </a:r>
            <a:r>
              <a:rPr lang="en-US" dirty="0" err="1" smtClean="0"/>
              <a:t>shm</a:t>
            </a:r>
            <a:r>
              <a:rPr lang="en-US" dirty="0" smtClean="0"/>
              <a:t> is left full !!</a:t>
            </a:r>
            <a:endParaRPr lang="en-GB" dirty="0"/>
          </a:p>
        </p:txBody>
      </p:sp>
      <p:sp>
        <p:nvSpPr>
          <p:cNvPr id="31" name="Flowchart: Connector 30"/>
          <p:cNvSpPr/>
          <p:nvPr/>
        </p:nvSpPr>
        <p:spPr>
          <a:xfrm>
            <a:off x="3287688" y="2348880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2" name="Flowchart: Connector 31"/>
          <p:cNvSpPr/>
          <p:nvPr/>
        </p:nvSpPr>
        <p:spPr>
          <a:xfrm>
            <a:off x="3287688" y="3538572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3" name="Flowchart: Connector 32"/>
          <p:cNvSpPr/>
          <p:nvPr/>
        </p:nvSpPr>
        <p:spPr>
          <a:xfrm>
            <a:off x="3863752" y="2348880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Flowchart: Connector 33"/>
          <p:cNvSpPr/>
          <p:nvPr/>
        </p:nvSpPr>
        <p:spPr>
          <a:xfrm>
            <a:off x="3863752" y="3538572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5" name="Flowchart: Connector 34"/>
          <p:cNvSpPr/>
          <p:nvPr/>
        </p:nvSpPr>
        <p:spPr>
          <a:xfrm>
            <a:off x="2279576" y="2348880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6" name="Flowchart: Connector 35"/>
          <p:cNvSpPr/>
          <p:nvPr/>
        </p:nvSpPr>
        <p:spPr>
          <a:xfrm>
            <a:off x="2279576" y="3538572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Flowchart: Connector 36"/>
          <p:cNvSpPr/>
          <p:nvPr/>
        </p:nvSpPr>
        <p:spPr>
          <a:xfrm>
            <a:off x="1703512" y="2348880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8" name="Flowchart: Connector 37"/>
          <p:cNvSpPr/>
          <p:nvPr/>
        </p:nvSpPr>
        <p:spPr>
          <a:xfrm>
            <a:off x="1703512" y="3538572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9" name="Flowchart: Connector 38"/>
          <p:cNvSpPr/>
          <p:nvPr/>
        </p:nvSpPr>
        <p:spPr>
          <a:xfrm>
            <a:off x="1703512" y="2924944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Flowchart: Connector 39"/>
          <p:cNvSpPr/>
          <p:nvPr/>
        </p:nvSpPr>
        <p:spPr>
          <a:xfrm>
            <a:off x="3863752" y="2924944"/>
            <a:ext cx="216024" cy="216024"/>
          </a:xfrm>
          <a:prstGeom prst="flowChartConnector">
            <a:avLst/>
          </a:prstGeom>
          <a:noFill/>
          <a:ln>
            <a:solidFill>
              <a:schemeClr val="tx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4712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15350" r="15350" b="16400"/>
          <a:stretch/>
        </p:blipFill>
        <p:spPr>
          <a:xfrm>
            <a:off x="8302935" y="2305525"/>
            <a:ext cx="3702360" cy="38815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Scientific case : Imaging materials in color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WEBINAR – 2023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</a:t>
            </a:fld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6600056" y="6308043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20402"/>
                </a:solidFill>
                <a:latin typeface="-apple-system"/>
              </a:rPr>
              <a:t>[2401,7220]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770" y="2221592"/>
            <a:ext cx="7781503" cy="40900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8586621" y="6285805"/>
            <a:ext cx="14029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20402"/>
                </a:solidFill>
                <a:latin typeface="-apple-system"/>
              </a:rPr>
              <a:t>[</a:t>
            </a:r>
            <a:r>
              <a:rPr lang="en-GB" dirty="0" smtClean="0">
                <a:solidFill>
                  <a:srgbClr val="020402"/>
                </a:solidFill>
                <a:latin typeface="-apple-system"/>
              </a:rPr>
              <a:t>2401,2401]</a:t>
            </a:r>
            <a:endParaRPr lang="en-GB" dirty="0"/>
          </a:p>
        </p:txBody>
      </p:sp>
      <p:sp>
        <p:nvSpPr>
          <p:cNvPr id="9" name="TextBox 8"/>
          <p:cNvSpPr txBox="1"/>
          <p:nvPr/>
        </p:nvSpPr>
        <p:spPr>
          <a:xfrm>
            <a:off x="2814710" y="6323751"/>
            <a:ext cx="246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Sample Rotation / </a:t>
            </a:r>
            <a:r>
              <a:rPr lang="en-US" dirty="0" err="1" smtClean="0"/>
              <a:t>deg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912246" y="4081953"/>
            <a:ext cx="26725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 Position / microns</a:t>
            </a:r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422336" y="850505"/>
            <a:ext cx="47404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2D scan over motors</a:t>
            </a:r>
          </a:p>
          <a:p>
            <a:r>
              <a:rPr lang="en-US" sz="3200" dirty="0" smtClean="0"/>
              <a:t>XRD image at each point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8605373" y="945594"/>
            <a:ext cx="349326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Strain (distance between atoms)</a:t>
            </a:r>
          </a:p>
          <a:p>
            <a:r>
              <a:rPr lang="en-US" dirty="0" smtClean="0"/>
              <a:t>Chemistry / atomic structures</a:t>
            </a:r>
          </a:p>
          <a:p>
            <a:r>
              <a:rPr lang="en-US" dirty="0" smtClean="0"/>
              <a:t>Microstructure, grain boundaries</a:t>
            </a:r>
          </a:p>
          <a:p>
            <a:r>
              <a:rPr lang="en-US" dirty="0" smtClean="0"/>
              <a:t>Slip + deformation</a:t>
            </a:r>
            <a:endParaRPr lang="en-GB" dirty="0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0005" y="704067"/>
            <a:ext cx="2532999" cy="2644859"/>
          </a:xfrm>
          <a:prstGeom prst="rect">
            <a:avLst/>
          </a:prstGeom>
        </p:spPr>
      </p:pic>
      <p:cxnSp>
        <p:nvCxnSpPr>
          <p:cNvPr id="18" name="Straight Arrow Connector 17"/>
          <p:cNvCxnSpPr>
            <a:endCxn id="16" idx="1"/>
          </p:cNvCxnSpPr>
          <p:nvPr/>
        </p:nvCxnSpPr>
        <p:spPr>
          <a:xfrm flipV="1">
            <a:off x="4223792" y="2026497"/>
            <a:ext cx="1246213" cy="169053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716218" y="2406710"/>
            <a:ext cx="2188094" cy="27504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85298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Labelling still manageable for now …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335" y="692696"/>
            <a:ext cx="10402339" cy="49683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2311" y="5445224"/>
            <a:ext cx="44999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About 35 kHz on this dataset (2D + graph)</a:t>
            </a:r>
          </a:p>
          <a:p>
            <a:endParaRPr lang="en-US" dirty="0" smtClean="0"/>
          </a:p>
          <a:p>
            <a:r>
              <a:rPr lang="en-US" dirty="0" smtClean="0"/>
              <a:t>Faster detectors </a:t>
            </a:r>
            <a:r>
              <a:rPr lang="en-US" dirty="0" smtClean="0"/>
              <a:t>coming?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>
            <a:off x="54434" y="3933056"/>
            <a:ext cx="950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17,287,200</a:t>
            </a:r>
          </a:p>
          <a:p>
            <a:r>
              <a:rPr lang="en-US" sz="1200" dirty="0" smtClean="0"/>
              <a:t>frames</a:t>
            </a:r>
            <a:endParaRPr lang="en-GB" sz="1200" dirty="0"/>
          </a:p>
        </p:txBody>
      </p:sp>
    </p:spTree>
    <p:extLst>
      <p:ext uri="{BB962C8B-B14F-4D97-AF65-F5344CB8AC3E}">
        <p14:creationId xmlns:p14="http://schemas.microsoft.com/office/powerpoint/2010/main" val="875308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Reconstruction problem is sparse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21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37820" y="6504121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7" name="Flowchart: Multidocument 6"/>
          <p:cNvSpPr/>
          <p:nvPr/>
        </p:nvSpPr>
        <p:spPr>
          <a:xfrm>
            <a:off x="557658" y="1004967"/>
            <a:ext cx="1872208" cy="2088232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Pixels on detector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8" name="Flowchart: Multidocument 7"/>
          <p:cNvSpPr/>
          <p:nvPr/>
        </p:nvSpPr>
        <p:spPr>
          <a:xfrm>
            <a:off x="3614861" y="1004967"/>
            <a:ext cx="1872208" cy="2016224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Peak position, intensity on 2D frame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" name="Flowchart: Multidocument 8"/>
          <p:cNvSpPr/>
          <p:nvPr/>
        </p:nvSpPr>
        <p:spPr>
          <a:xfrm>
            <a:off x="6672064" y="957398"/>
            <a:ext cx="1800200" cy="2003403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Diffraction spot projections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" name="Flowchart: Multidocument 12"/>
          <p:cNvSpPr/>
          <p:nvPr/>
        </p:nvSpPr>
        <p:spPr>
          <a:xfrm>
            <a:off x="9552384" y="934909"/>
            <a:ext cx="1800200" cy="2003403"/>
          </a:xfrm>
          <a:prstGeom prst="flowChartMultidocument">
            <a:avLst/>
          </a:prstGeom>
          <a:solidFill>
            <a:srgbClr val="92D050"/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/>
                </a:solidFill>
              </a:rPr>
              <a:t>Crystals in the sample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39616" y="1635064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5591944" y="1563056"/>
            <a:ext cx="868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8616280" y="1563056"/>
            <a:ext cx="7920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5591944" y="2067112"/>
            <a:ext cx="86885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8616280" y="2067112"/>
            <a:ext cx="72008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0096" y="3213188"/>
            <a:ext cx="4485778" cy="30915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5560" y="3220624"/>
            <a:ext cx="4392611" cy="3050724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0953" y="3532132"/>
            <a:ext cx="207460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“Made up formats”</a:t>
            </a:r>
          </a:p>
          <a:p>
            <a:endParaRPr lang="en-US" dirty="0"/>
          </a:p>
          <a:p>
            <a:r>
              <a:rPr lang="en-US" dirty="0" smtClean="0"/>
              <a:t>Performance is often very bad !</a:t>
            </a:r>
          </a:p>
          <a:p>
            <a:endParaRPr lang="en-US" dirty="0"/>
          </a:p>
          <a:p>
            <a:r>
              <a:rPr lang="en-US" dirty="0" smtClean="0"/>
              <a:t>(Future:</a:t>
            </a:r>
            <a:endParaRPr lang="en-GB" dirty="0"/>
          </a:p>
          <a:p>
            <a:r>
              <a:rPr lang="en-US" dirty="0" smtClean="0"/>
              <a:t>Structured Chunks?)</a:t>
            </a:r>
          </a:p>
        </p:txBody>
      </p:sp>
    </p:spTree>
    <p:extLst>
      <p:ext uri="{BB962C8B-B14F-4D97-AF65-F5344CB8AC3E}">
        <p14:creationId xmlns:p14="http://schemas.microsoft.com/office/powerpoint/2010/main" val="1362154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Thanks!</a:t>
            </a:r>
            <a:endParaRPr lang="en-GB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3807544" y="850682"/>
            <a:ext cx="5384800" cy="4525963"/>
          </a:xfrm>
        </p:spPr>
        <p:txBody>
          <a:bodyPr/>
          <a:lstStyle/>
          <a:p>
            <a:r>
              <a:rPr lang="en-US" dirty="0" smtClean="0"/>
              <a:t>ID11 Team</a:t>
            </a:r>
          </a:p>
          <a:p>
            <a:r>
              <a:rPr lang="en-US" sz="1800" dirty="0" smtClean="0"/>
              <a:t>Wolfgang Ludwig</a:t>
            </a:r>
          </a:p>
          <a:p>
            <a:r>
              <a:rPr lang="en-US" sz="1800" dirty="0" err="1" smtClean="0"/>
              <a:t>Haixing</a:t>
            </a:r>
            <a:r>
              <a:rPr lang="en-US" sz="1800" dirty="0" smtClean="0"/>
              <a:t> Fang</a:t>
            </a:r>
          </a:p>
          <a:p>
            <a:r>
              <a:rPr lang="en-US" sz="1800" dirty="0" smtClean="0"/>
              <a:t>Pierre Olivier </a:t>
            </a:r>
            <a:r>
              <a:rPr lang="en-US" sz="1800" dirty="0" err="1" smtClean="0"/>
              <a:t>Autran</a:t>
            </a:r>
            <a:endParaRPr lang="en-US" sz="1800" dirty="0" smtClean="0"/>
          </a:p>
          <a:p>
            <a:r>
              <a:rPr lang="en-US" sz="1800" dirty="0" smtClean="0"/>
              <a:t>Henri </a:t>
            </a:r>
            <a:r>
              <a:rPr lang="en-US" sz="1800" dirty="0" err="1" smtClean="0"/>
              <a:t>Gleyzolle</a:t>
            </a:r>
            <a:endParaRPr lang="en-US" sz="1800" dirty="0" smtClean="0"/>
          </a:p>
          <a:p>
            <a:r>
              <a:rPr lang="en-US" sz="1800" dirty="0" smtClean="0"/>
              <a:t>Pedro </a:t>
            </a:r>
            <a:r>
              <a:rPr lang="en-US" sz="1800" dirty="0" err="1" smtClean="0"/>
              <a:t>Damas</a:t>
            </a:r>
            <a:r>
              <a:rPr lang="en-US" sz="1800" dirty="0" smtClean="0"/>
              <a:t> </a:t>
            </a:r>
            <a:r>
              <a:rPr lang="en-US" sz="1800" dirty="0" err="1" smtClean="0"/>
              <a:t>Resende</a:t>
            </a:r>
            <a:endParaRPr lang="en-US" sz="1800" dirty="0" smtClean="0"/>
          </a:p>
          <a:p>
            <a:endParaRPr lang="en-US" sz="1800" dirty="0"/>
          </a:p>
          <a:p>
            <a:r>
              <a:rPr lang="en-US" dirty="0" smtClean="0"/>
              <a:t>Scientific </a:t>
            </a:r>
          </a:p>
          <a:p>
            <a:r>
              <a:rPr lang="en-US" dirty="0" smtClean="0"/>
              <a:t>collaborators</a:t>
            </a:r>
          </a:p>
          <a:p>
            <a:r>
              <a:rPr lang="en-US" sz="1800" dirty="0" smtClean="0"/>
              <a:t>Axel </a:t>
            </a:r>
            <a:r>
              <a:rPr lang="en-US" sz="1800" dirty="0" err="1" smtClean="0"/>
              <a:t>Henningsson</a:t>
            </a:r>
            <a:endParaRPr lang="en-US" sz="1800" dirty="0" smtClean="0"/>
          </a:p>
          <a:p>
            <a:endParaRPr lang="en-US" sz="1800" dirty="0" smtClean="0"/>
          </a:p>
          <a:p>
            <a:r>
              <a:rPr lang="en-US" sz="1800" dirty="0" smtClean="0"/>
              <a:t>Many patient user groups!</a:t>
            </a:r>
            <a:endParaRPr lang="en-US" sz="18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91344" y="850682"/>
            <a:ext cx="5384800" cy="4525963"/>
          </a:xfrm>
        </p:spPr>
        <p:txBody>
          <a:bodyPr/>
          <a:lstStyle/>
          <a:p>
            <a:r>
              <a:rPr lang="en-US" dirty="0" smtClean="0"/>
              <a:t>Expert Colleagues</a:t>
            </a:r>
          </a:p>
          <a:p>
            <a:r>
              <a:rPr lang="en-US" sz="2000" dirty="0" smtClean="0"/>
              <a:t>Thomas Vincent</a:t>
            </a:r>
          </a:p>
          <a:p>
            <a:r>
              <a:rPr lang="en-US" sz="2000" dirty="0" smtClean="0"/>
              <a:t>Jerome </a:t>
            </a:r>
            <a:r>
              <a:rPr lang="en-US" sz="2000" dirty="0" err="1" smtClean="0"/>
              <a:t>Kieffer</a:t>
            </a:r>
            <a:endParaRPr lang="en-US" sz="2000" dirty="0" smtClean="0"/>
          </a:p>
          <a:p>
            <a:r>
              <a:rPr lang="en-US" sz="2000" dirty="0" smtClean="0"/>
              <a:t>Emmanuel </a:t>
            </a:r>
            <a:r>
              <a:rPr lang="en-US" sz="2000" dirty="0" err="1" smtClean="0"/>
              <a:t>Papillon</a:t>
            </a:r>
            <a:endParaRPr lang="en-US" sz="2000" dirty="0" smtClean="0"/>
          </a:p>
          <a:p>
            <a:r>
              <a:rPr lang="en-US" sz="2000" dirty="0" smtClean="0"/>
              <a:t>Alejandro Homs</a:t>
            </a:r>
          </a:p>
          <a:p>
            <a:r>
              <a:rPr lang="en-US" sz="2000" dirty="0" smtClean="0"/>
              <a:t>Sebastien </a:t>
            </a:r>
            <a:r>
              <a:rPr lang="en-US" sz="2000" dirty="0" err="1" smtClean="0"/>
              <a:t>Petitdemange</a:t>
            </a:r>
            <a:endParaRPr lang="en-US" sz="2000" dirty="0" smtClean="0"/>
          </a:p>
          <a:p>
            <a:r>
              <a:rPr lang="en-US" sz="2000" dirty="0" smtClean="0"/>
              <a:t>Marie </a:t>
            </a:r>
            <a:r>
              <a:rPr lang="en-US" sz="2000" dirty="0" err="1" smtClean="0"/>
              <a:t>Ruat</a:t>
            </a:r>
            <a:endParaRPr lang="en-US" sz="2000" dirty="0" smtClean="0"/>
          </a:p>
          <a:p>
            <a:r>
              <a:rPr lang="en-US" sz="2000" dirty="0" smtClean="0"/>
              <a:t>TID/computing team</a:t>
            </a:r>
          </a:p>
          <a:p>
            <a:endParaRPr lang="en-US" sz="2000" dirty="0"/>
          </a:p>
          <a:p>
            <a:r>
              <a:rPr lang="en-US" dirty="0" err="1" smtClean="0"/>
              <a:t>Dectris</a:t>
            </a:r>
            <a:endParaRPr lang="en-US" dirty="0" smtClean="0"/>
          </a:p>
          <a:p>
            <a:r>
              <a:rPr lang="en-US" sz="1800" dirty="0" err="1" smtClean="0"/>
              <a:t>Kal</a:t>
            </a:r>
            <a:r>
              <a:rPr lang="en-US" sz="1800" dirty="0" smtClean="0"/>
              <a:t> Conley</a:t>
            </a:r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0" y="6483350"/>
            <a:ext cx="550863" cy="212725"/>
          </a:xfrm>
        </p:spPr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22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839416" y="6525560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50" t="15350" r="15350" b="16400"/>
          <a:stretch/>
        </p:blipFill>
        <p:spPr>
          <a:xfrm>
            <a:off x="6912924" y="810395"/>
            <a:ext cx="5039076" cy="5282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931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F87706-1E99-D34C-8CA8-7A23D4CA448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/>
              <a:t>Page </a:t>
            </a:r>
            <a:fld id="{733122C9-A0B9-462F-8757-0847AD287B6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9321966-1BC5-0B4A-99D2-D518DDB4F9B7}"/>
              </a:ext>
            </a:extLst>
          </p:cNvPr>
          <p:cNvSpPr/>
          <p:nvPr/>
        </p:nvSpPr>
        <p:spPr>
          <a:xfrm>
            <a:off x="6888088" y="160136"/>
            <a:ext cx="5640625" cy="523218"/>
          </a:xfrm>
          <a:prstGeom prst="rect">
            <a:avLst/>
          </a:prstGeom>
        </p:spPr>
        <p:txBody>
          <a:bodyPr wrap="square" lIns="91436" tIns="45719" rIns="91436" bIns="45719">
            <a:spAutoFit/>
          </a:bodyPr>
          <a:lstStyle/>
          <a:p>
            <a:r>
              <a:rPr lang="en-GB" sz="2800" dirty="0">
                <a:solidFill>
                  <a:schemeClr val="accent1"/>
                </a:solidFill>
                <a:latin typeface="Calibri" pitchFamily="34" charset="0"/>
              </a:rPr>
              <a:t>THANK YOU FOR YOUR ATTENTION</a:t>
            </a:r>
          </a:p>
        </p:txBody>
      </p:sp>
      <p:pic>
        <p:nvPicPr>
          <p:cNvPr id="42" name="Picture 41" descr="Capture d’écran 2020-05-29 à 17.12.49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529" b="7110"/>
          <a:stretch/>
        </p:blipFill>
        <p:spPr>
          <a:xfrm>
            <a:off x="10982" y="810809"/>
            <a:ext cx="12192000" cy="362875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346838"/>
            <a:ext cx="11955543" cy="56205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159" y="4116966"/>
            <a:ext cx="12003175" cy="11526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6" y="1099188"/>
            <a:ext cx="6197759" cy="136469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7330" y="6021288"/>
            <a:ext cx="108219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https://www.linkedin.com/posts/institutcarnotchimiebalardcirimat_pdoc-intercarnot-%C3%A0-lesrf-activity-7108378276108062720-Ktbi/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3945198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scientific method: scanning 3D-XRD-CT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WEBINAR – 2023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3</a:t>
            </a:fld>
            <a:endParaRPr lang="fr-FR"/>
          </a:p>
        </p:txBody>
      </p:sp>
      <p:sp>
        <p:nvSpPr>
          <p:cNvPr id="5" name="Right Arrow Callout 4"/>
          <p:cNvSpPr/>
          <p:nvPr/>
        </p:nvSpPr>
        <p:spPr>
          <a:xfrm>
            <a:off x="650309" y="4077072"/>
            <a:ext cx="2664296" cy="2088232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smtClean="0"/>
              <a:t>500 fps</a:t>
            </a:r>
            <a:endParaRPr lang="en-GB" sz="5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327" y="810034"/>
            <a:ext cx="4032448" cy="2297379"/>
          </a:xfrm>
          <a:prstGeom prst="rect">
            <a:avLst/>
          </a:prstGeom>
        </p:spPr>
      </p:pic>
      <p:sp>
        <p:nvSpPr>
          <p:cNvPr id="7" name="Circular Arrow 6"/>
          <p:cNvSpPr/>
          <p:nvPr/>
        </p:nvSpPr>
        <p:spPr>
          <a:xfrm flipH="1">
            <a:off x="650309" y="2276872"/>
            <a:ext cx="2088232" cy="1872208"/>
          </a:xfrm>
          <a:prstGeom prst="circularArrow">
            <a:avLst>
              <a:gd name="adj1" fmla="val 14366"/>
              <a:gd name="adj2" fmla="val 1591301"/>
              <a:gd name="adj3" fmla="val 9066938"/>
              <a:gd name="adj4" fmla="val 65534"/>
              <a:gd name="adj5" fmla="val 2236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60179" y="772110"/>
            <a:ext cx="3105327" cy="212567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760296" y="756183"/>
            <a:ext cx="339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[30] [201] [7200] [2162] [2068]</a:t>
            </a:r>
            <a:endParaRPr lang="en-GB" dirty="0"/>
          </a:p>
        </p:txBody>
      </p:sp>
      <p:sp>
        <p:nvSpPr>
          <p:cNvPr id="10" name="TextBox 9"/>
          <p:cNvSpPr txBox="1"/>
          <p:nvPr/>
        </p:nvSpPr>
        <p:spPr>
          <a:xfrm>
            <a:off x="3314605" y="4055922"/>
            <a:ext cx="56973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Data rate (raw)</a:t>
            </a:r>
          </a:p>
          <a:p>
            <a:r>
              <a:rPr lang="en-US" sz="2400" dirty="0" smtClean="0"/>
              <a:t> … 4 GB/s</a:t>
            </a:r>
            <a:endParaRPr lang="en-US" sz="2400" dirty="0"/>
          </a:p>
          <a:p>
            <a:r>
              <a:rPr lang="en-US" sz="2400" dirty="0" smtClean="0"/>
              <a:t> … 14 TB / hour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… 345 TB / day</a:t>
            </a:r>
            <a:r>
              <a:rPr lang="en-GB" sz="2400" dirty="0" smtClean="0"/>
              <a:t>	</a:t>
            </a:r>
            <a:endParaRPr lang="en-US" sz="2400" dirty="0" smtClean="0"/>
          </a:p>
        </p:txBody>
      </p:sp>
      <p:sp>
        <p:nvSpPr>
          <p:cNvPr id="11" name="Down Arrow Callout 10"/>
          <p:cNvSpPr/>
          <p:nvPr/>
        </p:nvSpPr>
        <p:spPr>
          <a:xfrm>
            <a:off x="9840416" y="756183"/>
            <a:ext cx="2160240" cy="858377"/>
          </a:xfrm>
          <a:prstGeom prst="downArrowCallout">
            <a:avLst>
              <a:gd name="adj1" fmla="val 49240"/>
              <a:gd name="adj2" fmla="val 54185"/>
              <a:gd name="adj3" fmla="val 32768"/>
              <a:gd name="adj4" fmla="val 46113"/>
            </a:avLst>
          </a:prstGeom>
          <a:noFill/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10238298" y="1614560"/>
            <a:ext cx="1364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seconds</a:t>
            </a:r>
            <a:endParaRPr lang="en-GB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0663" y="3122004"/>
            <a:ext cx="6122640" cy="306132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904312" y="1035054"/>
            <a:ext cx="7960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Z,    Y</a:t>
            </a:r>
            <a:endParaRPr lang="en-GB" dirty="0"/>
          </a:p>
        </p:txBody>
      </p:sp>
      <p:sp>
        <p:nvSpPr>
          <p:cNvPr id="15" name="TextBox 14"/>
          <p:cNvSpPr txBox="1"/>
          <p:nvPr/>
        </p:nvSpPr>
        <p:spPr>
          <a:xfrm>
            <a:off x="9457661" y="2802804"/>
            <a:ext cx="22878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500 frames summed</a:t>
            </a:r>
            <a:endParaRPr lang="en-GB" dirty="0"/>
          </a:p>
        </p:txBody>
      </p:sp>
      <p:sp>
        <p:nvSpPr>
          <p:cNvPr id="16" name="TextBox 15"/>
          <p:cNvSpPr txBox="1"/>
          <p:nvPr/>
        </p:nvSpPr>
        <p:spPr>
          <a:xfrm>
            <a:off x="7135013" y="2852936"/>
            <a:ext cx="9669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frame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280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Use of HDF5 : </a:t>
            </a:r>
            <a:r>
              <a:rPr lang="en-US" dirty="0" err="1" smtClean="0"/>
              <a:t>Dectris</a:t>
            </a:r>
            <a:r>
              <a:rPr lang="en-US" dirty="0" smtClean="0"/>
              <a:t> (bitshuffle+lz4) + ESRF (lima + </a:t>
            </a:r>
            <a:r>
              <a:rPr lang="en-US" dirty="0" err="1" smtClean="0"/>
              <a:t>nexuswriter</a:t>
            </a:r>
            <a:r>
              <a:rPr lang="en-US" dirty="0" smtClean="0"/>
              <a:t>)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836712"/>
            <a:ext cx="3105327" cy="21256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5947" y="3514986"/>
            <a:ext cx="5439118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DATATYPE  H5T_STD_U16LE</a:t>
            </a:r>
          </a:p>
          <a:p>
            <a:r>
              <a:rPr lang="en-GB" sz="1400" dirty="0" smtClean="0"/>
              <a:t>DATASPACE  SIMPLE</a:t>
            </a:r>
          </a:p>
          <a:p>
            <a:r>
              <a:rPr lang="en-GB" sz="1400" dirty="0"/>
              <a:t> </a:t>
            </a:r>
            <a:r>
              <a:rPr lang="en-GB" sz="1400" dirty="0" smtClean="0"/>
              <a:t> { ( </a:t>
            </a:r>
            <a:r>
              <a:rPr lang="en-GB" sz="1400" dirty="0"/>
              <a:t>7200, 2162, 2068 ) / </a:t>
            </a:r>
            <a:r>
              <a:rPr lang="en-GB" sz="1400" dirty="0" smtClean="0"/>
              <a:t>( </a:t>
            </a:r>
            <a:r>
              <a:rPr lang="en-GB" sz="1400" dirty="0"/>
              <a:t>H5S_UNLIMITED, 2162, 2068 ) }</a:t>
            </a:r>
          </a:p>
          <a:p>
            <a:r>
              <a:rPr lang="en-GB" sz="1400" dirty="0" smtClean="0"/>
              <a:t>STORAGE_LAYOUT {  </a:t>
            </a:r>
            <a:r>
              <a:rPr lang="en-GB" sz="1400" dirty="0"/>
              <a:t>CHUNKED ( 1, 2162, 2068 )</a:t>
            </a:r>
          </a:p>
          <a:p>
            <a:r>
              <a:rPr lang="en-GB" sz="1400" dirty="0" smtClean="0"/>
              <a:t>      </a:t>
            </a:r>
            <a:r>
              <a:rPr lang="en-GB" sz="1400" dirty="0"/>
              <a:t>SIZE 1851712748 </a:t>
            </a:r>
            <a:r>
              <a:rPr lang="en-GB" sz="1400" dirty="0">
                <a:solidFill>
                  <a:schemeClr val="bg2">
                    <a:lumMod val="75000"/>
                  </a:schemeClr>
                </a:solidFill>
              </a:rPr>
              <a:t>(34.769:1 </a:t>
            </a:r>
            <a:r>
              <a:rPr lang="en-GB" sz="1400" dirty="0"/>
              <a:t>COMPRESSION</a:t>
            </a:r>
            <a:r>
              <a:rPr lang="en-GB" sz="1400" dirty="0" smtClean="0"/>
              <a:t>)               </a:t>
            </a:r>
            <a:r>
              <a:rPr lang="en-GB" sz="1400" dirty="0"/>
              <a:t>}</a:t>
            </a:r>
          </a:p>
          <a:p>
            <a:r>
              <a:rPr lang="en-GB" sz="1400" dirty="0" smtClean="0"/>
              <a:t>FILTERS { USER_DEFINED_FILTER { FILTER_ID </a:t>
            </a:r>
            <a:r>
              <a:rPr lang="en-GB" sz="1400" dirty="0"/>
              <a:t>32008</a:t>
            </a:r>
          </a:p>
          <a:p>
            <a:r>
              <a:rPr lang="en-GB" sz="1400" dirty="0" smtClean="0"/>
              <a:t> </a:t>
            </a:r>
            <a:r>
              <a:rPr lang="en-GB" sz="1400" dirty="0"/>
              <a:t>COMMENT </a:t>
            </a:r>
            <a:r>
              <a:rPr lang="en-GB" sz="1400" dirty="0" err="1"/>
              <a:t>bitshuffle</a:t>
            </a:r>
            <a:r>
              <a:rPr lang="en-GB" sz="1400" dirty="0"/>
              <a:t>; see https://github.com/kiyo-masui/bitshuffle</a:t>
            </a:r>
          </a:p>
          <a:p>
            <a:r>
              <a:rPr lang="en-GB" sz="1400" dirty="0" smtClean="0"/>
              <a:t>PARAMS </a:t>
            </a:r>
            <a:r>
              <a:rPr lang="en-GB" sz="1400" dirty="0"/>
              <a:t>{ 0 3 2 0 2 </a:t>
            </a:r>
            <a:r>
              <a:rPr lang="en-GB" sz="1400" dirty="0" smtClean="0"/>
              <a:t>}    }       </a:t>
            </a:r>
            <a:r>
              <a:rPr lang="en-GB" sz="1400" dirty="0"/>
              <a:t>}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1864" y="1430946"/>
            <a:ext cx="2952328" cy="7913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24392" y="982567"/>
            <a:ext cx="1788989" cy="1979815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11585" y="2472990"/>
            <a:ext cx="141417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Data </a:t>
            </a:r>
          </a:p>
          <a:p>
            <a:r>
              <a:rPr lang="en-US" sz="3200" dirty="0" smtClean="0"/>
              <a:t>Center</a:t>
            </a:r>
            <a:endParaRPr lang="en-GB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5669488" y="1061614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Lima</a:t>
            </a:r>
            <a:endParaRPr lang="en-GB" dirty="0"/>
          </a:p>
        </p:txBody>
      </p:sp>
      <p:sp>
        <p:nvSpPr>
          <p:cNvPr id="13" name="TextBox 12"/>
          <p:cNvSpPr txBox="1"/>
          <p:nvPr/>
        </p:nvSpPr>
        <p:spPr>
          <a:xfrm>
            <a:off x="9624392" y="636600"/>
            <a:ext cx="114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Beamline</a:t>
            </a:r>
            <a:endParaRPr lang="en-GB" dirty="0"/>
          </a:p>
        </p:txBody>
      </p:sp>
      <p:sp>
        <p:nvSpPr>
          <p:cNvPr id="14" name="Right Arrow Callout 13"/>
          <p:cNvSpPr/>
          <p:nvPr/>
        </p:nvSpPr>
        <p:spPr>
          <a:xfrm>
            <a:off x="3503712" y="1556792"/>
            <a:ext cx="1296144" cy="576064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bslz4</a:t>
            </a:r>
            <a:endParaRPr lang="en-GB" dirty="0"/>
          </a:p>
        </p:txBody>
      </p:sp>
      <p:sp>
        <p:nvSpPr>
          <p:cNvPr id="15" name="Down Arrow Callout 14"/>
          <p:cNvSpPr/>
          <p:nvPr/>
        </p:nvSpPr>
        <p:spPr>
          <a:xfrm>
            <a:off x="5956744" y="2471866"/>
            <a:ext cx="1008112" cy="1305117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bslz4</a:t>
            </a:r>
            <a:endParaRPr lang="en-GB" dirty="0"/>
          </a:p>
        </p:txBody>
      </p:sp>
      <p:sp>
        <p:nvSpPr>
          <p:cNvPr id="16" name="Right Arrow Callout 15"/>
          <p:cNvSpPr/>
          <p:nvPr/>
        </p:nvSpPr>
        <p:spPr>
          <a:xfrm>
            <a:off x="7896200" y="1556792"/>
            <a:ext cx="1656184" cy="864096"/>
          </a:xfrm>
          <a:prstGeom prst="righ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ROI counters</a:t>
            </a:r>
            <a:endParaRPr lang="en-GB" dirty="0"/>
          </a:p>
        </p:txBody>
      </p:sp>
      <p:sp>
        <p:nvSpPr>
          <p:cNvPr id="17" name="Down Arrow Callout 16"/>
          <p:cNvSpPr/>
          <p:nvPr/>
        </p:nvSpPr>
        <p:spPr>
          <a:xfrm>
            <a:off x="9624392" y="3068960"/>
            <a:ext cx="1440160" cy="1584176"/>
          </a:xfrm>
          <a:prstGeom prst="down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Motor positions + counters</a:t>
            </a:r>
            <a:endParaRPr lang="en-GB" dirty="0"/>
          </a:p>
        </p:txBody>
      </p:sp>
      <p:sp>
        <p:nvSpPr>
          <p:cNvPr id="19" name="Can 18"/>
          <p:cNvSpPr/>
          <p:nvPr/>
        </p:nvSpPr>
        <p:spPr>
          <a:xfrm>
            <a:off x="9408368" y="4653136"/>
            <a:ext cx="1872208" cy="1728192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Master.h5</a:t>
            </a:r>
            <a:endParaRPr lang="en-GB" dirty="0"/>
          </a:p>
        </p:txBody>
      </p:sp>
      <p:sp>
        <p:nvSpPr>
          <p:cNvPr id="21" name="Left Arrow Callout 20"/>
          <p:cNvSpPr/>
          <p:nvPr/>
        </p:nvSpPr>
        <p:spPr>
          <a:xfrm>
            <a:off x="7788166" y="5031178"/>
            <a:ext cx="1331263" cy="972108"/>
          </a:xfrm>
          <a:prstGeom prst="leftArrowCallou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VDS</a:t>
            </a:r>
            <a:endParaRPr lang="en-GB" dirty="0"/>
          </a:p>
        </p:txBody>
      </p:sp>
      <p:sp>
        <p:nvSpPr>
          <p:cNvPr id="22" name="Can 21"/>
          <p:cNvSpPr/>
          <p:nvPr/>
        </p:nvSpPr>
        <p:spPr>
          <a:xfrm>
            <a:off x="5555168" y="4929468"/>
            <a:ext cx="1872208" cy="1258730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scan0002/</a:t>
            </a:r>
          </a:p>
          <a:p>
            <a:pPr algn="ctr"/>
            <a:r>
              <a:rPr lang="en-US" dirty="0" smtClean="0"/>
              <a:t>eiger_0000.h5</a:t>
            </a:r>
            <a:endParaRPr lang="en-GB" dirty="0"/>
          </a:p>
        </p:txBody>
      </p:sp>
      <p:sp>
        <p:nvSpPr>
          <p:cNvPr id="18" name="Can 17"/>
          <p:cNvSpPr/>
          <p:nvPr/>
        </p:nvSpPr>
        <p:spPr>
          <a:xfrm>
            <a:off x="5573641" y="3810948"/>
            <a:ext cx="1872208" cy="1258730"/>
          </a:xfrm>
          <a:prstGeom prst="ca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scan0001/</a:t>
            </a:r>
          </a:p>
          <a:p>
            <a:pPr algn="ctr"/>
            <a:r>
              <a:rPr lang="en-US" dirty="0" smtClean="0"/>
              <a:t>eiger_0000.h5</a:t>
            </a:r>
            <a:endParaRPr lang="en-GB" dirty="0"/>
          </a:p>
        </p:txBody>
      </p:sp>
      <p:sp>
        <p:nvSpPr>
          <p:cNvPr id="23" name="Rounded Rectangle 22"/>
          <p:cNvSpPr/>
          <p:nvPr/>
        </p:nvSpPr>
        <p:spPr>
          <a:xfrm>
            <a:off x="8453797" y="622800"/>
            <a:ext cx="3498203" cy="3886320"/>
          </a:xfrm>
          <a:prstGeom prst="roundRect">
            <a:avLst/>
          </a:prstGeom>
          <a:solidFill>
            <a:srgbClr val="92D050">
              <a:alpha val="1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19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HDF5_USE_FILE_LOCKING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dirty="0" smtClean="0"/>
              <a:t>WEBINAR – 2023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1028" name="Picture 4" descr="https://media.tenor.com/IrK76SZQjzoAAAAd/mr-bean-copy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351" y="773118"/>
            <a:ext cx="8352928" cy="5559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211967" y="4026460"/>
            <a:ext cx="432073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err="1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NexusWriter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159896" y="2780928"/>
            <a:ext cx="31277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Scientist</a:t>
            </a:r>
            <a:endParaRPr lang="en-US" sz="54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69269" y="1857598"/>
            <a:ext cx="3303396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FAQ: Why </a:t>
            </a:r>
            <a:r>
              <a:rPr lang="en-US" b="1" dirty="0"/>
              <a:t>the ESRF does not use </a:t>
            </a:r>
            <a:r>
              <a:rPr lang="en-US" b="1" dirty="0" smtClean="0"/>
              <a:t>SWMR…</a:t>
            </a:r>
            <a:endParaRPr lang="en-US" b="1" dirty="0"/>
          </a:p>
          <a:p>
            <a:endParaRPr lang="en-US" dirty="0" smtClean="0"/>
          </a:p>
          <a:p>
            <a:r>
              <a:rPr lang="en-US" dirty="0" smtClean="0"/>
              <a:t>…the only </a:t>
            </a:r>
            <a:r>
              <a:rPr lang="en-US" dirty="0"/>
              <a:t>way to read an HDF5 file during the acquisition is to disable HDF5 file </a:t>
            </a:r>
            <a:r>
              <a:rPr lang="en-US" dirty="0" smtClean="0"/>
              <a:t>locking.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This has consequences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25375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Goal : process a scan quickly, but only after the scan ends</a:t>
            </a:r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5" name="TextBox 4"/>
          <p:cNvSpPr txBox="1"/>
          <p:nvPr/>
        </p:nvSpPr>
        <p:spPr>
          <a:xfrm>
            <a:off x="271526" y="836712"/>
            <a:ext cx="92088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Using plugins, standard reads : 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smtClean="0"/>
              <a:t>VDS adds overhead (5%)</a:t>
            </a:r>
          </a:p>
          <a:p>
            <a:r>
              <a:rPr lang="en-US" dirty="0" smtClean="0"/>
              <a:t> </a:t>
            </a:r>
          </a:p>
          <a:p>
            <a:r>
              <a:rPr lang="en-US" dirty="0"/>
              <a:t>	</a:t>
            </a:r>
            <a:r>
              <a:rPr lang="en-US" dirty="0" smtClean="0"/>
              <a:t>Threading is sub-linear</a:t>
            </a:r>
          </a:p>
          <a:p>
            <a:endParaRPr lang="en-US" dirty="0" smtClean="0"/>
          </a:p>
          <a:p>
            <a:r>
              <a:rPr lang="en-US" dirty="0"/>
              <a:t>	</a:t>
            </a:r>
            <a:r>
              <a:rPr lang="en-US" dirty="0" err="1"/>
              <a:t>r</a:t>
            </a:r>
            <a:r>
              <a:rPr lang="en-US" dirty="0" err="1" smtClean="0"/>
              <a:t>ead_direct</a:t>
            </a:r>
            <a:r>
              <a:rPr lang="en-US" dirty="0" smtClean="0"/>
              <a:t> might help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4499" y="3356992"/>
            <a:ext cx="2467319" cy="28769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1624" y="3480834"/>
            <a:ext cx="2857899" cy="2753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5411" y="973287"/>
            <a:ext cx="6906589" cy="5877745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888088" y="5157192"/>
            <a:ext cx="2952328" cy="1008112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5598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Long Detour : read chunks and decompress these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7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767408" y="6528643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7368" y="692696"/>
            <a:ext cx="7992590" cy="269595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71464" y="3567378"/>
            <a:ext cx="2621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 frame is about 256 kB</a:t>
            </a:r>
            <a:endParaRPr lang="en-GB" dirty="0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695400" y="3388647"/>
            <a:ext cx="538877" cy="31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65" y="4368461"/>
            <a:ext cx="10659963" cy="21148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9336360" y="1196752"/>
            <a:ext cx="237757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Best case was about </a:t>
            </a:r>
          </a:p>
          <a:p>
            <a:r>
              <a:rPr lang="en-US" dirty="0" smtClean="0"/>
              <a:t>3 kHz using a GPU 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See J. </a:t>
            </a:r>
            <a:r>
              <a:rPr lang="en-US" dirty="0" err="1" smtClean="0"/>
              <a:t>Kieffer’s</a:t>
            </a:r>
            <a:r>
              <a:rPr lang="en-US" dirty="0" smtClean="0"/>
              <a:t> talk</a:t>
            </a:r>
          </a:p>
          <a:p>
            <a:r>
              <a:rPr lang="en-US" dirty="0" smtClean="0"/>
              <a:t>Yesterday: 11h30 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4583832" y="4653136"/>
            <a:ext cx="792088" cy="28803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8356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Sub-linear threading  …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GB" smtClean="0"/>
              <a:t>WEBINAR - 2023  Jonathan WRIGHT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1026" name="Picture 2" descr="20230206_ben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728" y="2054324"/>
            <a:ext cx="8819457" cy="4409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776002"/>
            <a:ext cx="5903246" cy="132933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896200" y="1052736"/>
            <a:ext cx="3823538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[[offset, blob], [offset, blob], …]</a:t>
            </a:r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Offset reading is shared between threads in the </a:t>
            </a:r>
            <a:r>
              <a:rPr lang="en-US" dirty="0" err="1" smtClean="0"/>
              <a:t>bitshuffle</a:t>
            </a:r>
            <a:r>
              <a:rPr lang="en-US" dirty="0" smtClean="0"/>
              <a:t> plugin.</a:t>
            </a:r>
          </a:p>
          <a:p>
            <a:endParaRPr lang="en-US" dirty="0"/>
          </a:p>
          <a:p>
            <a:r>
              <a:rPr lang="en-US" dirty="0" smtClean="0"/>
              <a:t>It is quicker to have all threads reading all offsets…</a:t>
            </a:r>
          </a:p>
          <a:p>
            <a:r>
              <a:rPr lang="en-US" dirty="0" smtClean="0"/>
              <a:t>… or one thread scanning all offsets.</a:t>
            </a:r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Although you can gain here: it is still </a:t>
            </a:r>
            <a:r>
              <a:rPr lang="en-US" b="1" i="1" dirty="0" smtClean="0"/>
              <a:t>hard to keep pixels local to cores</a:t>
            </a:r>
            <a:r>
              <a:rPr lang="en-US" dirty="0" smtClean="0"/>
              <a:t> for subsequent processing. Decoding a whole image is not needed.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6434904" y="2027807"/>
            <a:ext cx="116730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(6 February)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1979546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Long Detour: avoid </a:t>
            </a:r>
            <a:r>
              <a:rPr lang="en-US" sz="2800" dirty="0"/>
              <a:t>a </a:t>
            </a:r>
            <a:r>
              <a:rPr lang="en-US" sz="2800" dirty="0" err="1"/>
              <a:t>malloc</a:t>
            </a:r>
            <a:r>
              <a:rPr lang="en-US" sz="2800" dirty="0"/>
              <a:t> and </a:t>
            </a:r>
            <a:r>
              <a:rPr lang="en-US" sz="2800" dirty="0" smtClean="0"/>
              <a:t>copy</a:t>
            </a:r>
            <a:endParaRPr lang="en-GB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r>
              <a:rPr lang="fr-FR" smtClean="0"/>
              <a:t>Page </a:t>
            </a:r>
            <a:fld id="{733122C9-A0B9-462F-8757-0847AD287B6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911424" y="6483438"/>
            <a:ext cx="8161338" cy="212725"/>
          </a:xfrm>
        </p:spPr>
        <p:txBody>
          <a:bodyPr/>
          <a:lstStyle/>
          <a:p>
            <a:r>
              <a:rPr lang="en-GB" dirty="0" smtClean="0"/>
              <a:t>WEBINAR - 2023  Jonathan WRIGHT</a:t>
            </a:r>
            <a:endParaRPr lang="fr-FR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3" y="2861962"/>
            <a:ext cx="8317551" cy="27585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368" y="836712"/>
            <a:ext cx="6173061" cy="16004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04112" y="836712"/>
            <a:ext cx="4334480" cy="146705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35360" y="5812521"/>
            <a:ext cx="10945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(note: </a:t>
            </a:r>
            <a:r>
              <a:rPr lang="en-US" dirty="0" err="1" smtClean="0"/>
              <a:t>bytestring</a:t>
            </a:r>
            <a:r>
              <a:rPr lang="en-US" dirty="0" smtClean="0"/>
              <a:t> in python2.7 was/is also a problem).</a:t>
            </a:r>
            <a:endParaRPr lang="en-GB" dirty="0"/>
          </a:p>
        </p:txBody>
      </p:sp>
      <p:sp>
        <p:nvSpPr>
          <p:cNvPr id="14" name="Oval 13"/>
          <p:cNvSpPr/>
          <p:nvPr/>
        </p:nvSpPr>
        <p:spPr>
          <a:xfrm>
            <a:off x="5303912" y="1628800"/>
            <a:ext cx="936104" cy="648072"/>
          </a:xfrm>
          <a:prstGeom prst="ellipse">
            <a:avLst/>
          </a:prstGeom>
          <a:noFill/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5428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SRF-default">
  <a:themeElements>
    <a:clrScheme name="ESRF-LightBlue">
      <a:dk1>
        <a:sysClr val="windowText" lastClr="000000"/>
      </a:dk1>
      <a:lt1>
        <a:sysClr val="window" lastClr="FFFFFF"/>
      </a:lt1>
      <a:dk2>
        <a:srgbClr val="132577"/>
      </a:dk2>
      <a:lt2>
        <a:srgbClr val="51A026"/>
      </a:lt2>
      <a:accent1>
        <a:srgbClr val="132577"/>
      </a:accent1>
      <a:accent2>
        <a:srgbClr val="ED7703"/>
      </a:accent2>
      <a:accent3>
        <a:srgbClr val="F4A300"/>
      </a:accent3>
      <a:accent4>
        <a:srgbClr val="FFDD00"/>
      </a:accent4>
      <a:accent5>
        <a:srgbClr val="AF007C"/>
      </a:accent5>
      <a:accent6>
        <a:srgbClr val="0098D4"/>
      </a:accent6>
      <a:hlink>
        <a:srgbClr val="000000"/>
      </a:hlink>
      <a:folHlink>
        <a:srgbClr val="000000"/>
      </a:folHlink>
    </a:clrScheme>
    <a:fontScheme name="Solocal_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Blank.potx" id="{67C11CAC-9023-4D7C-A201-0E73168C1C5C}" vid="{657381B9-D2A2-47F3-8C63-832BC4565506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0</TotalTime>
  <Words>1873</Words>
  <Application>Microsoft Office PowerPoint</Application>
  <PresentationFormat>Widescreen</PresentationFormat>
  <Paragraphs>401</Paragraphs>
  <Slides>23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-apple-system</vt:lpstr>
      <vt:lpstr>Arial</vt:lpstr>
      <vt:lpstr>Calibri</vt:lpstr>
      <vt:lpstr>Cooper Black</vt:lpstr>
      <vt:lpstr>ITCOfficinaSans LT Book</vt:lpstr>
      <vt:lpstr>Wingdings</vt:lpstr>
      <vt:lpstr>ESRF-default</vt:lpstr>
      <vt:lpstr>PowerPoint Presentation</vt:lpstr>
      <vt:lpstr>Scientific case : Imaging materials in color</vt:lpstr>
      <vt:lpstr>The scientific method: scanning 3D-XRD-CT</vt:lpstr>
      <vt:lpstr>Use of HDF5 : Dectris (bitshuffle+lz4) + ESRF (lima + nexuswriter)</vt:lpstr>
      <vt:lpstr>HDF5_USE_FILE_LOCKING</vt:lpstr>
      <vt:lpstr>Goal : process a scan quickly, but only after the scan ends</vt:lpstr>
      <vt:lpstr>Long Detour : read chunks and decompress these</vt:lpstr>
      <vt:lpstr>Sub-linear threading  …</vt:lpstr>
      <vt:lpstr>Long Detour: avoid a malloc and copy</vt:lpstr>
      <vt:lpstr>Conversion to sparse – Currently running 1 frame = 1 core</vt:lpstr>
      <vt:lpstr>PowerPoint Presentation</vt:lpstr>
      <vt:lpstr>Conversion to sparse – Currently running 1 frame = 1 core</vt:lpstr>
      <vt:lpstr>Single node – tested yesterday - I/O limited (at last!)</vt:lpstr>
      <vt:lpstr>Lossy vs lossless</vt:lpstr>
      <vt:lpstr>Writing HDF5 files with sparse pixels …</vt:lpstr>
      <vt:lpstr>Writing HDF5 files with sparse pixels …</vt:lpstr>
      <vt:lpstr>PowerPoint Presentation</vt:lpstr>
      <vt:lpstr>Labelling pixels</vt:lpstr>
      <vt:lpstr>Labelling peaks across frames</vt:lpstr>
      <vt:lpstr>Labelling still manageable for now …</vt:lpstr>
      <vt:lpstr>Reconstruction problem is sparse</vt:lpstr>
      <vt:lpstr>Thanks!</vt:lpstr>
      <vt:lpstr>PowerPoint Presentation</vt:lpstr>
    </vt:vector>
  </TitlesOfParts>
  <Company>ESRF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DEMESSIEUX Laura</dc:creator>
  <cp:lastModifiedBy>WRIGHT Jonathan</cp:lastModifiedBy>
  <cp:revision>1640</cp:revision>
  <cp:lastPrinted>2020-03-29T14:00:08Z</cp:lastPrinted>
  <dcterms:created xsi:type="dcterms:W3CDTF">2015-04-08T05:55:09Z</dcterms:created>
  <dcterms:modified xsi:type="dcterms:W3CDTF">2023-09-20T09:39:22Z</dcterms:modified>
</cp:coreProperties>
</file>