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64" r:id="rId3"/>
    <p:sldId id="266" r:id="rId4"/>
    <p:sldId id="267" r:id="rId5"/>
    <p:sldId id="258" r:id="rId6"/>
    <p:sldId id="259" r:id="rId7"/>
    <p:sldId id="317" r:id="rId8"/>
    <p:sldId id="268" r:id="rId9"/>
    <p:sldId id="269" r:id="rId10"/>
    <p:sldId id="262" r:id="rId11"/>
    <p:sldId id="356" r:id="rId12"/>
    <p:sldId id="320" r:id="rId13"/>
    <p:sldId id="351" r:id="rId14"/>
    <p:sldId id="265" r:id="rId15"/>
    <p:sldId id="352" r:id="rId16"/>
    <p:sldId id="358" r:id="rId17"/>
    <p:sldId id="354" r:id="rId18"/>
    <p:sldId id="353" r:id="rId19"/>
    <p:sldId id="343" r:id="rId20"/>
    <p:sldId id="304" r:id="rId21"/>
    <p:sldId id="359" r:id="rId22"/>
    <p:sldId id="270" r:id="rId23"/>
    <p:sldId id="357"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802" autoAdjust="0"/>
  </p:normalViewPr>
  <p:slideViewPr>
    <p:cSldViewPr snapToGrid="0">
      <p:cViewPr varScale="1">
        <p:scale>
          <a:sx n="80" d="100"/>
          <a:sy n="80" d="100"/>
        </p:scale>
        <p:origin x="1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70135-66FA-43F1-BE60-307764DE0E4E}"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ru-RU"/>
        </a:p>
      </dgm:t>
    </dgm:pt>
    <dgm:pt modelId="{F62584BA-AB1D-4CCA-8DB6-8A7786812F10}">
      <dgm:prSet phldrT="[Текст]" custT="1"/>
      <dgm:spPr/>
      <dgm:t>
        <a:bodyPr/>
        <a:lstStyle/>
        <a:p>
          <a:r>
            <a:rPr lang="en-US" sz="2000" b="1" dirty="0"/>
            <a:t>Possible strategies for data reduction</a:t>
          </a:r>
          <a:endParaRPr lang="ru-RU" sz="2000" b="1" dirty="0"/>
        </a:p>
      </dgm:t>
    </dgm:pt>
    <dgm:pt modelId="{48322678-A711-4DA5-AC74-8B6A783345F3}" type="parTrans" cxnId="{DD5BA3D1-0073-495A-BBFB-A72588F6F697}">
      <dgm:prSet/>
      <dgm:spPr/>
      <dgm:t>
        <a:bodyPr/>
        <a:lstStyle/>
        <a:p>
          <a:endParaRPr lang="ru-RU" sz="2000"/>
        </a:p>
      </dgm:t>
    </dgm:pt>
    <dgm:pt modelId="{B1DC956E-C781-4DF1-9EED-28EE6E07CDD2}" type="sibTrans" cxnId="{DD5BA3D1-0073-495A-BBFB-A72588F6F697}">
      <dgm:prSet/>
      <dgm:spPr/>
      <dgm:t>
        <a:bodyPr/>
        <a:lstStyle/>
        <a:p>
          <a:endParaRPr lang="ru-RU" sz="2000"/>
        </a:p>
      </dgm:t>
    </dgm:pt>
    <dgm:pt modelId="{64BC3E03-4A58-4FED-887B-7B7403C1C95A}">
      <dgm:prSet phldrT="[Текст]" custT="1"/>
      <dgm:spPr/>
      <dgm:t>
        <a:bodyPr/>
        <a:lstStyle/>
        <a:p>
          <a:r>
            <a:rPr lang="en-US" sz="2000" dirty="0"/>
            <a:t>Lossless compression</a:t>
          </a:r>
          <a:endParaRPr lang="ru-RU" sz="2000" dirty="0"/>
        </a:p>
      </dgm:t>
    </dgm:pt>
    <dgm:pt modelId="{AB3EA846-2482-4CEC-B3F4-DE764062D73A}" type="parTrans" cxnId="{FE1914F9-AB90-4AB6-B6FC-0A6E6FA34662}">
      <dgm:prSet/>
      <dgm:spPr/>
      <dgm:t>
        <a:bodyPr/>
        <a:lstStyle/>
        <a:p>
          <a:endParaRPr lang="ru-RU" sz="2000"/>
        </a:p>
      </dgm:t>
    </dgm:pt>
    <dgm:pt modelId="{01D20A55-EAE4-46F6-83B1-955450AD48EB}" type="sibTrans" cxnId="{FE1914F9-AB90-4AB6-B6FC-0A6E6FA34662}">
      <dgm:prSet/>
      <dgm:spPr/>
      <dgm:t>
        <a:bodyPr/>
        <a:lstStyle/>
        <a:p>
          <a:endParaRPr lang="ru-RU" sz="2000"/>
        </a:p>
      </dgm:t>
    </dgm:pt>
    <dgm:pt modelId="{521CBD31-B865-4A28-A032-B17477FB5A95}">
      <dgm:prSet phldrT="[Текст]" custT="1"/>
      <dgm:spPr/>
      <dgm:t>
        <a:bodyPr/>
        <a:lstStyle/>
        <a:p>
          <a:r>
            <a:rPr lang="en-US" sz="2000" dirty="0"/>
            <a:t>Lossy with lossless compression</a:t>
          </a:r>
          <a:endParaRPr lang="ru-RU" sz="2000" dirty="0"/>
        </a:p>
      </dgm:t>
    </dgm:pt>
    <dgm:pt modelId="{EC1923CE-92A7-4427-A667-C845DAE69C9E}" type="parTrans" cxnId="{0F3FC36A-9050-4F5D-9F32-7F0CC44C81B0}">
      <dgm:prSet/>
      <dgm:spPr/>
      <dgm:t>
        <a:bodyPr/>
        <a:lstStyle/>
        <a:p>
          <a:endParaRPr lang="ru-RU" sz="2000"/>
        </a:p>
      </dgm:t>
    </dgm:pt>
    <dgm:pt modelId="{898DA43C-BF3F-4F58-8EB9-89320A9D5630}" type="sibTrans" cxnId="{0F3FC36A-9050-4F5D-9F32-7F0CC44C81B0}">
      <dgm:prSet/>
      <dgm:spPr/>
      <dgm:t>
        <a:bodyPr/>
        <a:lstStyle/>
        <a:p>
          <a:endParaRPr lang="ru-RU" sz="2000"/>
        </a:p>
      </dgm:t>
    </dgm:pt>
    <dgm:pt modelId="{3122700C-BA82-40DA-A89B-2CE1150014FB}">
      <dgm:prSet phldrT="[Текст]" custT="1"/>
      <dgm:spPr/>
      <dgm:t>
        <a:bodyPr/>
        <a:lstStyle/>
        <a:p>
          <a:r>
            <a:rPr lang="en-US" sz="2000" dirty="0"/>
            <a:t>Saving the 1/2/3 significant bit/s. </a:t>
          </a:r>
          <a:endParaRPr lang="ru-RU" sz="2000" dirty="0"/>
        </a:p>
      </dgm:t>
    </dgm:pt>
    <dgm:pt modelId="{6357D4F5-FCF7-4F3A-B2C1-AC6395483459}" type="parTrans" cxnId="{7C95C2B6-E43A-4A33-9037-0FACD9546A0B}">
      <dgm:prSet/>
      <dgm:spPr/>
      <dgm:t>
        <a:bodyPr/>
        <a:lstStyle/>
        <a:p>
          <a:endParaRPr lang="ru-RU" sz="2000"/>
        </a:p>
      </dgm:t>
    </dgm:pt>
    <dgm:pt modelId="{CA6C0EC9-8A95-4EE6-98FF-AF8A6CF6E2A0}" type="sibTrans" cxnId="{7C95C2B6-E43A-4A33-9037-0FACD9546A0B}">
      <dgm:prSet/>
      <dgm:spPr/>
      <dgm:t>
        <a:bodyPr/>
        <a:lstStyle/>
        <a:p>
          <a:endParaRPr lang="ru-RU" sz="2000"/>
        </a:p>
      </dgm:t>
    </dgm:pt>
    <dgm:pt modelId="{5E9684FE-E1E9-4ED4-9047-D3349B580A27}">
      <dgm:prSet phldrT="[Текст]" custT="1"/>
      <dgm:spPr/>
      <dgm:t>
        <a:bodyPr/>
        <a:lstStyle/>
        <a:p>
          <a:r>
            <a:rPr lang="en-US" sz="2000" dirty="0"/>
            <a:t>Binning</a:t>
          </a:r>
          <a:endParaRPr lang="ru-RU" sz="2000" dirty="0"/>
        </a:p>
      </dgm:t>
    </dgm:pt>
    <dgm:pt modelId="{52BC2FBA-818A-42C0-B5F2-D80BB5A76B25}" type="parTrans" cxnId="{82A46DC6-1586-4D48-A80C-270DA2C9EA21}">
      <dgm:prSet/>
      <dgm:spPr/>
      <dgm:t>
        <a:bodyPr/>
        <a:lstStyle/>
        <a:p>
          <a:endParaRPr lang="ru-RU"/>
        </a:p>
      </dgm:t>
    </dgm:pt>
    <dgm:pt modelId="{7275F9A7-61AD-4D84-A4D9-CE26EE82C87C}" type="sibTrans" cxnId="{82A46DC6-1586-4D48-A80C-270DA2C9EA21}">
      <dgm:prSet/>
      <dgm:spPr/>
      <dgm:t>
        <a:bodyPr/>
        <a:lstStyle/>
        <a:p>
          <a:endParaRPr lang="ru-RU"/>
        </a:p>
      </dgm:t>
    </dgm:pt>
    <dgm:pt modelId="{5BA2B24A-7529-4DA2-8A4A-F4298BAF1935}">
      <dgm:prSet phldrT="[Текст]" custT="1"/>
      <dgm:spPr/>
      <dgm:t>
        <a:bodyPr/>
        <a:lstStyle/>
        <a:p>
          <a:r>
            <a:rPr lang="en-US" sz="2000" dirty="0"/>
            <a:t>Rounding with constant step (incl. integer and photon conversion)</a:t>
          </a:r>
          <a:endParaRPr lang="ru-RU" sz="2000" dirty="0"/>
        </a:p>
      </dgm:t>
    </dgm:pt>
    <dgm:pt modelId="{4A4EFC44-53B1-4D9A-811B-410F47F212E5}" type="parTrans" cxnId="{4C6568C8-F1D5-4E49-87BF-9C2E5CEF5259}">
      <dgm:prSet/>
      <dgm:spPr/>
      <dgm:t>
        <a:bodyPr/>
        <a:lstStyle/>
        <a:p>
          <a:endParaRPr lang="ru-RU"/>
        </a:p>
      </dgm:t>
    </dgm:pt>
    <dgm:pt modelId="{6A4D20E6-7C03-4B6D-9753-298670F05506}" type="sibTrans" cxnId="{4C6568C8-F1D5-4E49-87BF-9C2E5CEF5259}">
      <dgm:prSet/>
      <dgm:spPr/>
      <dgm:t>
        <a:bodyPr/>
        <a:lstStyle/>
        <a:p>
          <a:endParaRPr lang="ru-RU"/>
        </a:p>
      </dgm:t>
    </dgm:pt>
    <dgm:pt modelId="{1E9D66B9-402A-485C-81E1-8FAC9EFD44AE}">
      <dgm:prSet phldrT="[Текст]" custT="1"/>
      <dgm:spPr/>
      <dgm:t>
        <a:bodyPr/>
        <a:lstStyle/>
        <a:p>
          <a:r>
            <a:rPr lang="en-US" sz="2000" dirty="0"/>
            <a:t>Measuring less data</a:t>
          </a:r>
          <a:endParaRPr lang="ru-RU" sz="2000" dirty="0"/>
        </a:p>
      </dgm:t>
    </dgm:pt>
    <dgm:pt modelId="{20F7A620-65C4-45DC-96AD-E6388C627E81}" type="parTrans" cxnId="{251F0B9D-50DD-45E4-A2A2-4C36F1B4CE4A}">
      <dgm:prSet/>
      <dgm:spPr/>
      <dgm:t>
        <a:bodyPr/>
        <a:lstStyle/>
        <a:p>
          <a:endParaRPr lang="ru-RU"/>
        </a:p>
      </dgm:t>
    </dgm:pt>
    <dgm:pt modelId="{19A3AAC8-AC6D-4D4F-88CD-75B04798FB38}" type="sibTrans" cxnId="{251F0B9D-50DD-45E4-A2A2-4C36F1B4CE4A}">
      <dgm:prSet/>
      <dgm:spPr/>
      <dgm:t>
        <a:bodyPr/>
        <a:lstStyle/>
        <a:p>
          <a:endParaRPr lang="ru-RU"/>
        </a:p>
      </dgm:t>
    </dgm:pt>
    <dgm:pt modelId="{BF4DB00B-4AE8-409C-A46B-9DDA63343823}">
      <dgm:prSet phldrT="[Текст]" custT="1"/>
      <dgm:spPr/>
      <dgm:t>
        <a:bodyPr/>
        <a:lstStyle/>
        <a:p>
          <a:r>
            <a:rPr lang="en-US" sz="2000" dirty="0"/>
            <a:t>Non-hits rejection</a:t>
          </a:r>
          <a:endParaRPr lang="ru-RU" sz="2000" dirty="0"/>
        </a:p>
      </dgm:t>
    </dgm:pt>
    <dgm:pt modelId="{A3900810-4AB1-435B-96F2-4301959EA32C}" type="parTrans" cxnId="{0A5CF53A-099D-43D7-92CC-BDFE56031BD4}">
      <dgm:prSet/>
      <dgm:spPr/>
      <dgm:t>
        <a:bodyPr/>
        <a:lstStyle/>
        <a:p>
          <a:endParaRPr lang="ru-RU"/>
        </a:p>
      </dgm:t>
    </dgm:pt>
    <dgm:pt modelId="{95D6049B-9780-4B2C-B4FB-DF9CD6D9C7B7}" type="sibTrans" cxnId="{0A5CF53A-099D-43D7-92CC-BDFE56031BD4}">
      <dgm:prSet/>
      <dgm:spPr/>
      <dgm:t>
        <a:bodyPr/>
        <a:lstStyle/>
        <a:p>
          <a:endParaRPr lang="ru-RU"/>
        </a:p>
      </dgm:t>
    </dgm:pt>
    <dgm:pt modelId="{DBCEB02A-7F30-40EE-BB16-D6913D8246BB}" type="pres">
      <dgm:prSet presAssocID="{2D170135-66FA-43F1-BE60-307764DE0E4E}" presName="mainComposite" presStyleCnt="0">
        <dgm:presLayoutVars>
          <dgm:chPref val="1"/>
          <dgm:dir/>
          <dgm:animOne val="branch"/>
          <dgm:animLvl val="lvl"/>
          <dgm:resizeHandles val="exact"/>
        </dgm:presLayoutVars>
      </dgm:prSet>
      <dgm:spPr/>
    </dgm:pt>
    <dgm:pt modelId="{939CC98D-93DB-45E3-87A2-E043E2CC40EE}" type="pres">
      <dgm:prSet presAssocID="{2D170135-66FA-43F1-BE60-307764DE0E4E}" presName="hierFlow" presStyleCnt="0"/>
      <dgm:spPr/>
    </dgm:pt>
    <dgm:pt modelId="{E93E7E88-98F9-472D-B416-DA158AA77CA7}" type="pres">
      <dgm:prSet presAssocID="{2D170135-66FA-43F1-BE60-307764DE0E4E}" presName="hierChild1" presStyleCnt="0">
        <dgm:presLayoutVars>
          <dgm:chPref val="1"/>
          <dgm:animOne val="branch"/>
          <dgm:animLvl val="lvl"/>
        </dgm:presLayoutVars>
      </dgm:prSet>
      <dgm:spPr/>
    </dgm:pt>
    <dgm:pt modelId="{61EA7660-980F-4258-96DB-D6849CA79DD5}" type="pres">
      <dgm:prSet presAssocID="{F62584BA-AB1D-4CCA-8DB6-8A7786812F10}" presName="Name14" presStyleCnt="0"/>
      <dgm:spPr/>
    </dgm:pt>
    <dgm:pt modelId="{9E4CDE52-D4D4-409E-8740-5CFD48A39269}" type="pres">
      <dgm:prSet presAssocID="{F62584BA-AB1D-4CCA-8DB6-8A7786812F10}" presName="level1Shape" presStyleLbl="node0" presStyleIdx="0" presStyleCnt="1">
        <dgm:presLayoutVars>
          <dgm:chPref val="3"/>
        </dgm:presLayoutVars>
      </dgm:prSet>
      <dgm:spPr/>
    </dgm:pt>
    <dgm:pt modelId="{B79BF3AC-7393-431A-9E0B-E0BA70E9AADB}" type="pres">
      <dgm:prSet presAssocID="{F62584BA-AB1D-4CCA-8DB6-8A7786812F10}" presName="hierChild2" presStyleCnt="0"/>
      <dgm:spPr/>
    </dgm:pt>
    <dgm:pt modelId="{5D1D5F16-CE35-49ED-91DE-3F649D98FC8B}" type="pres">
      <dgm:prSet presAssocID="{AB3EA846-2482-4CEC-B3F4-DE764062D73A}" presName="Name19" presStyleLbl="parChTrans1D2" presStyleIdx="0" presStyleCnt="2"/>
      <dgm:spPr/>
    </dgm:pt>
    <dgm:pt modelId="{3C2B4E89-D068-4A59-9539-DE69160F4C99}" type="pres">
      <dgm:prSet presAssocID="{64BC3E03-4A58-4FED-887B-7B7403C1C95A}" presName="Name21" presStyleCnt="0"/>
      <dgm:spPr/>
    </dgm:pt>
    <dgm:pt modelId="{F3AE3C68-FF50-4EA8-9ABC-E205D5A94AD0}" type="pres">
      <dgm:prSet presAssocID="{64BC3E03-4A58-4FED-887B-7B7403C1C95A}" presName="level2Shape" presStyleLbl="node2" presStyleIdx="0" presStyleCnt="2"/>
      <dgm:spPr/>
    </dgm:pt>
    <dgm:pt modelId="{DFC72475-249A-4AB7-82BF-E7E82398A9EC}" type="pres">
      <dgm:prSet presAssocID="{64BC3E03-4A58-4FED-887B-7B7403C1C95A}" presName="hierChild3" presStyleCnt="0"/>
      <dgm:spPr/>
    </dgm:pt>
    <dgm:pt modelId="{08C9E15B-64FC-4B28-B16A-8AA91FB2DE97}" type="pres">
      <dgm:prSet presAssocID="{EC1923CE-92A7-4427-A667-C845DAE69C9E}" presName="Name19" presStyleLbl="parChTrans1D2" presStyleIdx="1" presStyleCnt="2"/>
      <dgm:spPr/>
    </dgm:pt>
    <dgm:pt modelId="{67C9D642-CB29-47B6-A020-E2D8B2801F6E}" type="pres">
      <dgm:prSet presAssocID="{521CBD31-B865-4A28-A032-B17477FB5A95}" presName="Name21" presStyleCnt="0"/>
      <dgm:spPr/>
    </dgm:pt>
    <dgm:pt modelId="{69B0512F-ED7A-4D58-8D39-ACC2A0AA3B93}" type="pres">
      <dgm:prSet presAssocID="{521CBD31-B865-4A28-A032-B17477FB5A95}" presName="level2Shape" presStyleLbl="node2" presStyleIdx="1" presStyleCnt="2"/>
      <dgm:spPr/>
    </dgm:pt>
    <dgm:pt modelId="{D6A1613C-E268-49FA-9D58-2D8534BB26E4}" type="pres">
      <dgm:prSet presAssocID="{521CBD31-B865-4A28-A032-B17477FB5A95}" presName="hierChild3" presStyleCnt="0"/>
      <dgm:spPr/>
    </dgm:pt>
    <dgm:pt modelId="{A5130B30-BCB6-4780-B7AF-45D71AE92047}" type="pres">
      <dgm:prSet presAssocID="{A3900810-4AB1-435B-96F2-4301959EA32C}" presName="Name19" presStyleLbl="parChTrans1D3" presStyleIdx="0" presStyleCnt="5"/>
      <dgm:spPr/>
    </dgm:pt>
    <dgm:pt modelId="{D1995CBC-A6AB-4FBF-A793-D74A652D3644}" type="pres">
      <dgm:prSet presAssocID="{BF4DB00B-4AE8-409C-A46B-9DDA63343823}" presName="Name21" presStyleCnt="0"/>
      <dgm:spPr/>
    </dgm:pt>
    <dgm:pt modelId="{2D8CDFA4-C784-44CE-B594-74D2F7F538C8}" type="pres">
      <dgm:prSet presAssocID="{BF4DB00B-4AE8-409C-A46B-9DDA63343823}" presName="level2Shape" presStyleLbl="node3" presStyleIdx="0" presStyleCnt="5"/>
      <dgm:spPr/>
    </dgm:pt>
    <dgm:pt modelId="{901623A4-8542-42D1-BC69-94122A5419E3}" type="pres">
      <dgm:prSet presAssocID="{BF4DB00B-4AE8-409C-A46B-9DDA63343823}" presName="hierChild3" presStyleCnt="0"/>
      <dgm:spPr/>
    </dgm:pt>
    <dgm:pt modelId="{C563C7FD-BAF7-4626-B969-BEFC13D7C32C}" type="pres">
      <dgm:prSet presAssocID="{20F7A620-65C4-45DC-96AD-E6388C627E81}" presName="Name19" presStyleLbl="parChTrans1D3" presStyleIdx="1" presStyleCnt="5"/>
      <dgm:spPr/>
    </dgm:pt>
    <dgm:pt modelId="{39E9BE41-9FF5-4395-837C-7AFCA030A3B5}" type="pres">
      <dgm:prSet presAssocID="{1E9D66B9-402A-485C-81E1-8FAC9EFD44AE}" presName="Name21" presStyleCnt="0"/>
      <dgm:spPr/>
    </dgm:pt>
    <dgm:pt modelId="{1EB293A9-CF76-4D56-B573-75891FA9AFC8}" type="pres">
      <dgm:prSet presAssocID="{1E9D66B9-402A-485C-81E1-8FAC9EFD44AE}" presName="level2Shape" presStyleLbl="node3" presStyleIdx="1" presStyleCnt="5"/>
      <dgm:spPr/>
    </dgm:pt>
    <dgm:pt modelId="{C3C756CD-9268-4F3F-911F-77F0972E19C2}" type="pres">
      <dgm:prSet presAssocID="{1E9D66B9-402A-485C-81E1-8FAC9EFD44AE}" presName="hierChild3" presStyleCnt="0"/>
      <dgm:spPr/>
    </dgm:pt>
    <dgm:pt modelId="{86521C32-80C2-4FAD-96A5-E9EE5AA9E831}" type="pres">
      <dgm:prSet presAssocID="{52BC2FBA-818A-42C0-B5F2-D80BB5A76B25}" presName="Name19" presStyleLbl="parChTrans1D3" presStyleIdx="2" presStyleCnt="5"/>
      <dgm:spPr/>
    </dgm:pt>
    <dgm:pt modelId="{8605F08F-71A3-4633-A746-8680A8BCDD05}" type="pres">
      <dgm:prSet presAssocID="{5E9684FE-E1E9-4ED4-9047-D3349B580A27}" presName="Name21" presStyleCnt="0"/>
      <dgm:spPr/>
    </dgm:pt>
    <dgm:pt modelId="{F74826FD-3C64-4474-B4E5-F2C5CCAC280B}" type="pres">
      <dgm:prSet presAssocID="{5E9684FE-E1E9-4ED4-9047-D3349B580A27}" presName="level2Shape" presStyleLbl="node3" presStyleIdx="2" presStyleCnt="5"/>
      <dgm:spPr/>
    </dgm:pt>
    <dgm:pt modelId="{AB47DEA9-16CC-4A0C-9DE4-78A9BDCE7972}" type="pres">
      <dgm:prSet presAssocID="{5E9684FE-E1E9-4ED4-9047-D3349B580A27}" presName="hierChild3" presStyleCnt="0"/>
      <dgm:spPr/>
    </dgm:pt>
    <dgm:pt modelId="{1E5F51DF-FE80-4945-B557-A2CB9BA3F479}" type="pres">
      <dgm:prSet presAssocID="{4A4EFC44-53B1-4D9A-811B-410F47F212E5}" presName="Name19" presStyleLbl="parChTrans1D3" presStyleIdx="3" presStyleCnt="5"/>
      <dgm:spPr/>
    </dgm:pt>
    <dgm:pt modelId="{A318CED9-34AE-4224-91BF-189C784294B2}" type="pres">
      <dgm:prSet presAssocID="{5BA2B24A-7529-4DA2-8A4A-F4298BAF1935}" presName="Name21" presStyleCnt="0"/>
      <dgm:spPr/>
    </dgm:pt>
    <dgm:pt modelId="{DF7CE6CE-4725-4061-8233-41E621A72C18}" type="pres">
      <dgm:prSet presAssocID="{5BA2B24A-7529-4DA2-8A4A-F4298BAF1935}" presName="level2Shape" presStyleLbl="node3" presStyleIdx="3" presStyleCnt="5" custScaleX="136090" custScaleY="99914"/>
      <dgm:spPr/>
    </dgm:pt>
    <dgm:pt modelId="{4101B039-782B-43D5-B39C-A0C8059A5A09}" type="pres">
      <dgm:prSet presAssocID="{5BA2B24A-7529-4DA2-8A4A-F4298BAF1935}" presName="hierChild3" presStyleCnt="0"/>
      <dgm:spPr/>
    </dgm:pt>
    <dgm:pt modelId="{9867D379-B453-44F5-99B9-E850415DE0FD}" type="pres">
      <dgm:prSet presAssocID="{6357D4F5-FCF7-4F3A-B2C1-AC6395483459}" presName="Name19" presStyleLbl="parChTrans1D3" presStyleIdx="4" presStyleCnt="5"/>
      <dgm:spPr/>
    </dgm:pt>
    <dgm:pt modelId="{8C3A2640-0603-4259-A4EA-E63F2B35AB13}" type="pres">
      <dgm:prSet presAssocID="{3122700C-BA82-40DA-A89B-2CE1150014FB}" presName="Name21" presStyleCnt="0"/>
      <dgm:spPr/>
    </dgm:pt>
    <dgm:pt modelId="{B88E0EFB-3B58-414E-BBE4-C4D86A9A0E98}" type="pres">
      <dgm:prSet presAssocID="{3122700C-BA82-40DA-A89B-2CE1150014FB}" presName="level2Shape" presStyleLbl="node3" presStyleIdx="4" presStyleCnt="5"/>
      <dgm:spPr/>
    </dgm:pt>
    <dgm:pt modelId="{51727E91-4A1B-4AC5-A593-5AB2D8F1A9C7}" type="pres">
      <dgm:prSet presAssocID="{3122700C-BA82-40DA-A89B-2CE1150014FB}" presName="hierChild3" presStyleCnt="0"/>
      <dgm:spPr/>
    </dgm:pt>
    <dgm:pt modelId="{C389E73B-F826-4D40-9323-EAF55A9EA406}" type="pres">
      <dgm:prSet presAssocID="{2D170135-66FA-43F1-BE60-307764DE0E4E}" presName="bgShapesFlow" presStyleCnt="0"/>
      <dgm:spPr/>
    </dgm:pt>
  </dgm:ptLst>
  <dgm:cxnLst>
    <dgm:cxn modelId="{1751D001-A664-4D32-AC9A-6FF8B75D30D6}" type="presOf" srcId="{A3900810-4AB1-435B-96F2-4301959EA32C}" destId="{A5130B30-BCB6-4780-B7AF-45D71AE92047}" srcOrd="0" destOrd="0" presId="urn:microsoft.com/office/officeart/2005/8/layout/hierarchy6"/>
    <dgm:cxn modelId="{34DF220C-C2D5-4E51-B788-027CB1F657A7}" type="presOf" srcId="{5E9684FE-E1E9-4ED4-9047-D3349B580A27}" destId="{F74826FD-3C64-4474-B4E5-F2C5CCAC280B}" srcOrd="0" destOrd="0" presId="urn:microsoft.com/office/officeart/2005/8/layout/hierarchy6"/>
    <dgm:cxn modelId="{B13AB311-7AD6-4E70-B70F-EAD33C3B8130}" type="presOf" srcId="{2D170135-66FA-43F1-BE60-307764DE0E4E}" destId="{DBCEB02A-7F30-40EE-BB16-D6913D8246BB}" srcOrd="0" destOrd="0" presId="urn:microsoft.com/office/officeart/2005/8/layout/hierarchy6"/>
    <dgm:cxn modelId="{941BF916-5B7E-429B-AAD0-0B03CD84FDD7}" type="presOf" srcId="{AB3EA846-2482-4CEC-B3F4-DE764062D73A}" destId="{5D1D5F16-CE35-49ED-91DE-3F649D98FC8B}" srcOrd="0" destOrd="0" presId="urn:microsoft.com/office/officeart/2005/8/layout/hierarchy6"/>
    <dgm:cxn modelId="{6B05CF29-572A-4F5D-AEA0-ED560CCE194B}" type="presOf" srcId="{521CBD31-B865-4A28-A032-B17477FB5A95}" destId="{69B0512F-ED7A-4D58-8D39-ACC2A0AA3B93}" srcOrd="0" destOrd="0" presId="urn:microsoft.com/office/officeart/2005/8/layout/hierarchy6"/>
    <dgm:cxn modelId="{801F3732-42B2-4B3C-B3C4-80236138F760}" type="presOf" srcId="{52BC2FBA-818A-42C0-B5F2-D80BB5A76B25}" destId="{86521C32-80C2-4FAD-96A5-E9EE5AA9E831}" srcOrd="0" destOrd="0" presId="urn:microsoft.com/office/officeart/2005/8/layout/hierarchy6"/>
    <dgm:cxn modelId="{0A5CF53A-099D-43D7-92CC-BDFE56031BD4}" srcId="{521CBD31-B865-4A28-A032-B17477FB5A95}" destId="{BF4DB00B-4AE8-409C-A46B-9DDA63343823}" srcOrd="0" destOrd="0" parTransId="{A3900810-4AB1-435B-96F2-4301959EA32C}" sibTransId="{95D6049B-9780-4B2C-B4FB-DF9CD6D9C7B7}"/>
    <dgm:cxn modelId="{9DD0B53C-B246-46DD-AF6C-CF91A8E56E65}" type="presOf" srcId="{BF4DB00B-4AE8-409C-A46B-9DDA63343823}" destId="{2D8CDFA4-C784-44CE-B594-74D2F7F538C8}" srcOrd="0" destOrd="0" presId="urn:microsoft.com/office/officeart/2005/8/layout/hierarchy6"/>
    <dgm:cxn modelId="{E16E2947-5A46-4FDE-B1FA-7238F575B832}" type="presOf" srcId="{64BC3E03-4A58-4FED-887B-7B7403C1C95A}" destId="{F3AE3C68-FF50-4EA8-9ABC-E205D5A94AD0}" srcOrd="0" destOrd="0" presId="urn:microsoft.com/office/officeart/2005/8/layout/hierarchy6"/>
    <dgm:cxn modelId="{0F3FC36A-9050-4F5D-9F32-7F0CC44C81B0}" srcId="{F62584BA-AB1D-4CCA-8DB6-8A7786812F10}" destId="{521CBD31-B865-4A28-A032-B17477FB5A95}" srcOrd="1" destOrd="0" parTransId="{EC1923CE-92A7-4427-A667-C845DAE69C9E}" sibTransId="{898DA43C-BF3F-4F58-8EB9-89320A9D5630}"/>
    <dgm:cxn modelId="{A944704B-B222-4156-8937-ED229E2A4233}" type="presOf" srcId="{1E9D66B9-402A-485C-81E1-8FAC9EFD44AE}" destId="{1EB293A9-CF76-4D56-B573-75891FA9AFC8}" srcOrd="0" destOrd="0" presId="urn:microsoft.com/office/officeart/2005/8/layout/hierarchy6"/>
    <dgm:cxn modelId="{E2337A7B-B9DA-412B-BCCE-C47171614ED9}" type="presOf" srcId="{EC1923CE-92A7-4427-A667-C845DAE69C9E}" destId="{08C9E15B-64FC-4B28-B16A-8AA91FB2DE97}" srcOrd="0" destOrd="0" presId="urn:microsoft.com/office/officeart/2005/8/layout/hierarchy6"/>
    <dgm:cxn modelId="{43B21287-CB3B-48A5-AD92-155D27B44E75}" type="presOf" srcId="{F62584BA-AB1D-4CCA-8DB6-8A7786812F10}" destId="{9E4CDE52-D4D4-409E-8740-5CFD48A39269}" srcOrd="0" destOrd="0" presId="urn:microsoft.com/office/officeart/2005/8/layout/hierarchy6"/>
    <dgm:cxn modelId="{251F0B9D-50DD-45E4-A2A2-4C36F1B4CE4A}" srcId="{521CBD31-B865-4A28-A032-B17477FB5A95}" destId="{1E9D66B9-402A-485C-81E1-8FAC9EFD44AE}" srcOrd="1" destOrd="0" parTransId="{20F7A620-65C4-45DC-96AD-E6388C627E81}" sibTransId="{19A3AAC8-AC6D-4D4F-88CD-75B04798FB38}"/>
    <dgm:cxn modelId="{1ACD23A0-D683-4D54-A0CE-3432006FB7F5}" type="presOf" srcId="{5BA2B24A-7529-4DA2-8A4A-F4298BAF1935}" destId="{DF7CE6CE-4725-4061-8233-41E621A72C18}" srcOrd="0" destOrd="0" presId="urn:microsoft.com/office/officeart/2005/8/layout/hierarchy6"/>
    <dgm:cxn modelId="{7C95C2B6-E43A-4A33-9037-0FACD9546A0B}" srcId="{521CBD31-B865-4A28-A032-B17477FB5A95}" destId="{3122700C-BA82-40DA-A89B-2CE1150014FB}" srcOrd="4" destOrd="0" parTransId="{6357D4F5-FCF7-4F3A-B2C1-AC6395483459}" sibTransId="{CA6C0EC9-8A95-4EE6-98FF-AF8A6CF6E2A0}"/>
    <dgm:cxn modelId="{91E2E6C1-3605-4044-A03A-7F231121D6F0}" type="presOf" srcId="{3122700C-BA82-40DA-A89B-2CE1150014FB}" destId="{B88E0EFB-3B58-414E-BBE4-C4D86A9A0E98}" srcOrd="0" destOrd="0" presId="urn:microsoft.com/office/officeart/2005/8/layout/hierarchy6"/>
    <dgm:cxn modelId="{82A46DC6-1586-4D48-A80C-270DA2C9EA21}" srcId="{521CBD31-B865-4A28-A032-B17477FB5A95}" destId="{5E9684FE-E1E9-4ED4-9047-D3349B580A27}" srcOrd="2" destOrd="0" parTransId="{52BC2FBA-818A-42C0-B5F2-D80BB5A76B25}" sibTransId="{7275F9A7-61AD-4D84-A4D9-CE26EE82C87C}"/>
    <dgm:cxn modelId="{4C6568C8-F1D5-4E49-87BF-9C2E5CEF5259}" srcId="{521CBD31-B865-4A28-A032-B17477FB5A95}" destId="{5BA2B24A-7529-4DA2-8A4A-F4298BAF1935}" srcOrd="3" destOrd="0" parTransId="{4A4EFC44-53B1-4D9A-811B-410F47F212E5}" sibTransId="{6A4D20E6-7C03-4B6D-9753-298670F05506}"/>
    <dgm:cxn modelId="{DD5BA3D1-0073-495A-BBFB-A72588F6F697}" srcId="{2D170135-66FA-43F1-BE60-307764DE0E4E}" destId="{F62584BA-AB1D-4CCA-8DB6-8A7786812F10}" srcOrd="0" destOrd="0" parTransId="{48322678-A711-4DA5-AC74-8B6A783345F3}" sibTransId="{B1DC956E-C781-4DF1-9EED-28EE6E07CDD2}"/>
    <dgm:cxn modelId="{D95A7DD7-02A4-446E-B39D-683BAD20B3FA}" type="presOf" srcId="{20F7A620-65C4-45DC-96AD-E6388C627E81}" destId="{C563C7FD-BAF7-4626-B969-BEFC13D7C32C}" srcOrd="0" destOrd="0" presId="urn:microsoft.com/office/officeart/2005/8/layout/hierarchy6"/>
    <dgm:cxn modelId="{064262DE-065E-453B-BB92-A21A8F7F8BE0}" type="presOf" srcId="{6357D4F5-FCF7-4F3A-B2C1-AC6395483459}" destId="{9867D379-B453-44F5-99B9-E850415DE0FD}" srcOrd="0" destOrd="0" presId="urn:microsoft.com/office/officeart/2005/8/layout/hierarchy6"/>
    <dgm:cxn modelId="{B12EBFF5-F438-4CF3-B165-370D4ED14A18}" type="presOf" srcId="{4A4EFC44-53B1-4D9A-811B-410F47F212E5}" destId="{1E5F51DF-FE80-4945-B557-A2CB9BA3F479}" srcOrd="0" destOrd="0" presId="urn:microsoft.com/office/officeart/2005/8/layout/hierarchy6"/>
    <dgm:cxn modelId="{FE1914F9-AB90-4AB6-B6FC-0A6E6FA34662}" srcId="{F62584BA-AB1D-4CCA-8DB6-8A7786812F10}" destId="{64BC3E03-4A58-4FED-887B-7B7403C1C95A}" srcOrd="0" destOrd="0" parTransId="{AB3EA846-2482-4CEC-B3F4-DE764062D73A}" sibTransId="{01D20A55-EAE4-46F6-83B1-955450AD48EB}"/>
    <dgm:cxn modelId="{ACA9DF2C-2457-4C7F-AE71-2C20BA8B09C6}" type="presParOf" srcId="{DBCEB02A-7F30-40EE-BB16-D6913D8246BB}" destId="{939CC98D-93DB-45E3-87A2-E043E2CC40EE}" srcOrd="0" destOrd="0" presId="urn:microsoft.com/office/officeart/2005/8/layout/hierarchy6"/>
    <dgm:cxn modelId="{43C41759-BE95-4CB8-B93A-06C2F3B29FE2}" type="presParOf" srcId="{939CC98D-93DB-45E3-87A2-E043E2CC40EE}" destId="{E93E7E88-98F9-472D-B416-DA158AA77CA7}" srcOrd="0" destOrd="0" presId="urn:microsoft.com/office/officeart/2005/8/layout/hierarchy6"/>
    <dgm:cxn modelId="{D082896A-A538-47D9-9D3D-542DC911A635}" type="presParOf" srcId="{E93E7E88-98F9-472D-B416-DA158AA77CA7}" destId="{61EA7660-980F-4258-96DB-D6849CA79DD5}" srcOrd="0" destOrd="0" presId="urn:microsoft.com/office/officeart/2005/8/layout/hierarchy6"/>
    <dgm:cxn modelId="{620AD318-F129-48C7-A9E8-3AB2EBEBEEBA}" type="presParOf" srcId="{61EA7660-980F-4258-96DB-D6849CA79DD5}" destId="{9E4CDE52-D4D4-409E-8740-5CFD48A39269}" srcOrd="0" destOrd="0" presId="urn:microsoft.com/office/officeart/2005/8/layout/hierarchy6"/>
    <dgm:cxn modelId="{29B507D5-DCD8-4987-B457-BA6C20AA06BC}" type="presParOf" srcId="{61EA7660-980F-4258-96DB-D6849CA79DD5}" destId="{B79BF3AC-7393-431A-9E0B-E0BA70E9AADB}" srcOrd="1" destOrd="0" presId="urn:microsoft.com/office/officeart/2005/8/layout/hierarchy6"/>
    <dgm:cxn modelId="{DA4B810E-0DF9-4C19-ADDD-A8DBB81C5F07}" type="presParOf" srcId="{B79BF3AC-7393-431A-9E0B-E0BA70E9AADB}" destId="{5D1D5F16-CE35-49ED-91DE-3F649D98FC8B}" srcOrd="0" destOrd="0" presId="urn:microsoft.com/office/officeart/2005/8/layout/hierarchy6"/>
    <dgm:cxn modelId="{45A79466-B6F1-4B3B-8897-44A09C1C0412}" type="presParOf" srcId="{B79BF3AC-7393-431A-9E0B-E0BA70E9AADB}" destId="{3C2B4E89-D068-4A59-9539-DE69160F4C99}" srcOrd="1" destOrd="0" presId="urn:microsoft.com/office/officeart/2005/8/layout/hierarchy6"/>
    <dgm:cxn modelId="{8BAECD1E-3381-4FF3-A504-7FD819746806}" type="presParOf" srcId="{3C2B4E89-D068-4A59-9539-DE69160F4C99}" destId="{F3AE3C68-FF50-4EA8-9ABC-E205D5A94AD0}" srcOrd="0" destOrd="0" presId="urn:microsoft.com/office/officeart/2005/8/layout/hierarchy6"/>
    <dgm:cxn modelId="{BB173A55-03DB-46AD-AA75-3D279A2A8CE2}" type="presParOf" srcId="{3C2B4E89-D068-4A59-9539-DE69160F4C99}" destId="{DFC72475-249A-4AB7-82BF-E7E82398A9EC}" srcOrd="1" destOrd="0" presId="urn:microsoft.com/office/officeart/2005/8/layout/hierarchy6"/>
    <dgm:cxn modelId="{6B73ADC8-4EB0-4844-80EC-26BB53B8D8DB}" type="presParOf" srcId="{B79BF3AC-7393-431A-9E0B-E0BA70E9AADB}" destId="{08C9E15B-64FC-4B28-B16A-8AA91FB2DE97}" srcOrd="2" destOrd="0" presId="urn:microsoft.com/office/officeart/2005/8/layout/hierarchy6"/>
    <dgm:cxn modelId="{DE9CB991-677F-49E0-8D71-54F9511CAD85}" type="presParOf" srcId="{B79BF3AC-7393-431A-9E0B-E0BA70E9AADB}" destId="{67C9D642-CB29-47B6-A020-E2D8B2801F6E}" srcOrd="3" destOrd="0" presId="urn:microsoft.com/office/officeart/2005/8/layout/hierarchy6"/>
    <dgm:cxn modelId="{A9022245-262E-4DCE-A897-8A013805F30C}" type="presParOf" srcId="{67C9D642-CB29-47B6-A020-E2D8B2801F6E}" destId="{69B0512F-ED7A-4D58-8D39-ACC2A0AA3B93}" srcOrd="0" destOrd="0" presId="urn:microsoft.com/office/officeart/2005/8/layout/hierarchy6"/>
    <dgm:cxn modelId="{1FB3382A-73A8-47F1-8A86-57730D71A548}" type="presParOf" srcId="{67C9D642-CB29-47B6-A020-E2D8B2801F6E}" destId="{D6A1613C-E268-49FA-9D58-2D8534BB26E4}" srcOrd="1" destOrd="0" presId="urn:microsoft.com/office/officeart/2005/8/layout/hierarchy6"/>
    <dgm:cxn modelId="{32B1C01F-1D6B-420E-88B7-121329AF9B1C}" type="presParOf" srcId="{D6A1613C-E268-49FA-9D58-2D8534BB26E4}" destId="{A5130B30-BCB6-4780-B7AF-45D71AE92047}" srcOrd="0" destOrd="0" presId="urn:microsoft.com/office/officeart/2005/8/layout/hierarchy6"/>
    <dgm:cxn modelId="{45267027-D96E-40F6-99D4-2A1471BFC813}" type="presParOf" srcId="{D6A1613C-E268-49FA-9D58-2D8534BB26E4}" destId="{D1995CBC-A6AB-4FBF-A793-D74A652D3644}" srcOrd="1" destOrd="0" presId="urn:microsoft.com/office/officeart/2005/8/layout/hierarchy6"/>
    <dgm:cxn modelId="{49D80959-6620-4910-BCD6-847DD819CA35}" type="presParOf" srcId="{D1995CBC-A6AB-4FBF-A793-D74A652D3644}" destId="{2D8CDFA4-C784-44CE-B594-74D2F7F538C8}" srcOrd="0" destOrd="0" presId="urn:microsoft.com/office/officeart/2005/8/layout/hierarchy6"/>
    <dgm:cxn modelId="{5F55A8FD-4A11-4388-A22F-DF279051E07D}" type="presParOf" srcId="{D1995CBC-A6AB-4FBF-A793-D74A652D3644}" destId="{901623A4-8542-42D1-BC69-94122A5419E3}" srcOrd="1" destOrd="0" presId="urn:microsoft.com/office/officeart/2005/8/layout/hierarchy6"/>
    <dgm:cxn modelId="{EC40D662-8641-40D5-A4BB-AABB63C7136E}" type="presParOf" srcId="{D6A1613C-E268-49FA-9D58-2D8534BB26E4}" destId="{C563C7FD-BAF7-4626-B969-BEFC13D7C32C}" srcOrd="2" destOrd="0" presId="urn:microsoft.com/office/officeart/2005/8/layout/hierarchy6"/>
    <dgm:cxn modelId="{D1629E8E-3C71-4F33-9AFC-1E817D71C1CA}" type="presParOf" srcId="{D6A1613C-E268-49FA-9D58-2D8534BB26E4}" destId="{39E9BE41-9FF5-4395-837C-7AFCA030A3B5}" srcOrd="3" destOrd="0" presId="urn:microsoft.com/office/officeart/2005/8/layout/hierarchy6"/>
    <dgm:cxn modelId="{EEBA6AFB-5EA3-4CAB-84B9-9336B4A80D10}" type="presParOf" srcId="{39E9BE41-9FF5-4395-837C-7AFCA030A3B5}" destId="{1EB293A9-CF76-4D56-B573-75891FA9AFC8}" srcOrd="0" destOrd="0" presId="urn:microsoft.com/office/officeart/2005/8/layout/hierarchy6"/>
    <dgm:cxn modelId="{808B2F50-6E09-4373-9D16-CC4F98E4B610}" type="presParOf" srcId="{39E9BE41-9FF5-4395-837C-7AFCA030A3B5}" destId="{C3C756CD-9268-4F3F-911F-77F0972E19C2}" srcOrd="1" destOrd="0" presId="urn:microsoft.com/office/officeart/2005/8/layout/hierarchy6"/>
    <dgm:cxn modelId="{BA6EB49E-69E3-4B12-93EB-FE859194679D}" type="presParOf" srcId="{D6A1613C-E268-49FA-9D58-2D8534BB26E4}" destId="{86521C32-80C2-4FAD-96A5-E9EE5AA9E831}" srcOrd="4" destOrd="0" presId="urn:microsoft.com/office/officeart/2005/8/layout/hierarchy6"/>
    <dgm:cxn modelId="{F8983513-D6FF-4FC8-916B-101B29990D18}" type="presParOf" srcId="{D6A1613C-E268-49FA-9D58-2D8534BB26E4}" destId="{8605F08F-71A3-4633-A746-8680A8BCDD05}" srcOrd="5" destOrd="0" presId="urn:microsoft.com/office/officeart/2005/8/layout/hierarchy6"/>
    <dgm:cxn modelId="{CF6BED6B-6FC3-42C4-AED8-9960DEB43B0A}" type="presParOf" srcId="{8605F08F-71A3-4633-A746-8680A8BCDD05}" destId="{F74826FD-3C64-4474-B4E5-F2C5CCAC280B}" srcOrd="0" destOrd="0" presId="urn:microsoft.com/office/officeart/2005/8/layout/hierarchy6"/>
    <dgm:cxn modelId="{64BFBD0F-142A-4ED1-81BF-93BB0D0835D4}" type="presParOf" srcId="{8605F08F-71A3-4633-A746-8680A8BCDD05}" destId="{AB47DEA9-16CC-4A0C-9DE4-78A9BDCE7972}" srcOrd="1" destOrd="0" presId="urn:microsoft.com/office/officeart/2005/8/layout/hierarchy6"/>
    <dgm:cxn modelId="{0B232793-E064-4724-BA2E-77DE432130FC}" type="presParOf" srcId="{D6A1613C-E268-49FA-9D58-2D8534BB26E4}" destId="{1E5F51DF-FE80-4945-B557-A2CB9BA3F479}" srcOrd="6" destOrd="0" presId="urn:microsoft.com/office/officeart/2005/8/layout/hierarchy6"/>
    <dgm:cxn modelId="{314E6C04-EB4E-4AA3-96C7-020B0131810D}" type="presParOf" srcId="{D6A1613C-E268-49FA-9D58-2D8534BB26E4}" destId="{A318CED9-34AE-4224-91BF-189C784294B2}" srcOrd="7" destOrd="0" presId="urn:microsoft.com/office/officeart/2005/8/layout/hierarchy6"/>
    <dgm:cxn modelId="{1AA1E591-4384-4A36-9DE2-3FA6CD650882}" type="presParOf" srcId="{A318CED9-34AE-4224-91BF-189C784294B2}" destId="{DF7CE6CE-4725-4061-8233-41E621A72C18}" srcOrd="0" destOrd="0" presId="urn:microsoft.com/office/officeart/2005/8/layout/hierarchy6"/>
    <dgm:cxn modelId="{313D74DC-0BE0-4462-BD22-061DF47F6F43}" type="presParOf" srcId="{A318CED9-34AE-4224-91BF-189C784294B2}" destId="{4101B039-782B-43D5-B39C-A0C8059A5A09}" srcOrd="1" destOrd="0" presId="urn:microsoft.com/office/officeart/2005/8/layout/hierarchy6"/>
    <dgm:cxn modelId="{45F130A8-6057-480D-8BDD-D2539396E913}" type="presParOf" srcId="{D6A1613C-E268-49FA-9D58-2D8534BB26E4}" destId="{9867D379-B453-44F5-99B9-E850415DE0FD}" srcOrd="8" destOrd="0" presId="urn:microsoft.com/office/officeart/2005/8/layout/hierarchy6"/>
    <dgm:cxn modelId="{CFE60C1B-45C6-4300-B714-E0D4A5EC3FBB}" type="presParOf" srcId="{D6A1613C-E268-49FA-9D58-2D8534BB26E4}" destId="{8C3A2640-0603-4259-A4EA-E63F2B35AB13}" srcOrd="9" destOrd="0" presId="urn:microsoft.com/office/officeart/2005/8/layout/hierarchy6"/>
    <dgm:cxn modelId="{26857F4C-D172-477F-A881-B591E5AD683D}" type="presParOf" srcId="{8C3A2640-0603-4259-A4EA-E63F2B35AB13}" destId="{B88E0EFB-3B58-414E-BBE4-C4D86A9A0E98}" srcOrd="0" destOrd="0" presId="urn:microsoft.com/office/officeart/2005/8/layout/hierarchy6"/>
    <dgm:cxn modelId="{B8FCEC2F-0D94-4301-93E2-422468F4636F}" type="presParOf" srcId="{8C3A2640-0603-4259-A4EA-E63F2B35AB13}" destId="{51727E91-4A1B-4AC5-A593-5AB2D8F1A9C7}" srcOrd="1" destOrd="0" presId="urn:microsoft.com/office/officeart/2005/8/layout/hierarchy6"/>
    <dgm:cxn modelId="{4175AA6C-9842-4908-8A49-9A670761CE9E}" type="presParOf" srcId="{DBCEB02A-7F30-40EE-BB16-D6913D8246BB}" destId="{C389E73B-F826-4D40-9323-EAF55A9EA40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CDE52-D4D4-409E-8740-5CFD48A39269}">
      <dsp:nvSpPr>
        <dsp:cNvPr id="0" name=""/>
        <dsp:cNvSpPr/>
      </dsp:nvSpPr>
      <dsp:spPr>
        <a:xfrm>
          <a:off x="3918898" y="702054"/>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Possible strategies for data reduction</a:t>
          </a:r>
          <a:endParaRPr lang="ru-RU" sz="2000" b="1" kern="1200" dirty="0"/>
        </a:p>
      </dsp:txBody>
      <dsp:txXfrm>
        <a:off x="3954789" y="737945"/>
        <a:ext cx="1766306" cy="1153610"/>
      </dsp:txXfrm>
    </dsp:sp>
    <dsp:sp modelId="{5D1D5F16-CE35-49ED-91DE-3F649D98FC8B}">
      <dsp:nvSpPr>
        <dsp:cNvPr id="0" name=""/>
        <dsp:cNvSpPr/>
      </dsp:nvSpPr>
      <dsp:spPr>
        <a:xfrm>
          <a:off x="3643185" y="1927447"/>
          <a:ext cx="1194757" cy="490156"/>
        </a:xfrm>
        <a:custGeom>
          <a:avLst/>
          <a:gdLst/>
          <a:ahLst/>
          <a:cxnLst/>
          <a:rect l="0" t="0" r="0" b="0"/>
          <a:pathLst>
            <a:path>
              <a:moveTo>
                <a:pt x="1194757" y="0"/>
              </a:moveTo>
              <a:lnTo>
                <a:pt x="1194757" y="245078"/>
              </a:lnTo>
              <a:lnTo>
                <a:pt x="0" y="245078"/>
              </a:lnTo>
              <a:lnTo>
                <a:pt x="0" y="49015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E3C68-FF50-4EA8-9ABC-E205D5A94AD0}">
      <dsp:nvSpPr>
        <dsp:cNvPr id="0" name=""/>
        <dsp:cNvSpPr/>
      </dsp:nvSpPr>
      <dsp:spPr>
        <a:xfrm>
          <a:off x="2724141" y="2417603"/>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Lossless compression</a:t>
          </a:r>
          <a:endParaRPr lang="ru-RU" sz="2000" kern="1200" dirty="0"/>
        </a:p>
      </dsp:txBody>
      <dsp:txXfrm>
        <a:off x="2760032" y="2453494"/>
        <a:ext cx="1766306" cy="1153610"/>
      </dsp:txXfrm>
    </dsp:sp>
    <dsp:sp modelId="{08C9E15B-64FC-4B28-B16A-8AA91FB2DE97}">
      <dsp:nvSpPr>
        <dsp:cNvPr id="0" name=""/>
        <dsp:cNvSpPr/>
      </dsp:nvSpPr>
      <dsp:spPr>
        <a:xfrm>
          <a:off x="4837942" y="1927447"/>
          <a:ext cx="1194757" cy="490156"/>
        </a:xfrm>
        <a:custGeom>
          <a:avLst/>
          <a:gdLst/>
          <a:ahLst/>
          <a:cxnLst/>
          <a:rect l="0" t="0" r="0" b="0"/>
          <a:pathLst>
            <a:path>
              <a:moveTo>
                <a:pt x="0" y="0"/>
              </a:moveTo>
              <a:lnTo>
                <a:pt x="0" y="245078"/>
              </a:lnTo>
              <a:lnTo>
                <a:pt x="1194757" y="245078"/>
              </a:lnTo>
              <a:lnTo>
                <a:pt x="1194757" y="49015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B0512F-ED7A-4D58-8D39-ACC2A0AA3B93}">
      <dsp:nvSpPr>
        <dsp:cNvPr id="0" name=""/>
        <dsp:cNvSpPr/>
      </dsp:nvSpPr>
      <dsp:spPr>
        <a:xfrm>
          <a:off x="5113655" y="2417603"/>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Lossy with lossless compression</a:t>
          </a:r>
          <a:endParaRPr lang="ru-RU" sz="2000" kern="1200" dirty="0"/>
        </a:p>
      </dsp:txBody>
      <dsp:txXfrm>
        <a:off x="5149546" y="2453494"/>
        <a:ext cx="1766306" cy="1153610"/>
      </dsp:txXfrm>
    </dsp:sp>
    <dsp:sp modelId="{A5130B30-BCB6-4780-B7AF-45D71AE92047}">
      <dsp:nvSpPr>
        <dsp:cNvPr id="0" name=""/>
        <dsp:cNvSpPr/>
      </dsp:nvSpPr>
      <dsp:spPr>
        <a:xfrm>
          <a:off x="921987" y="3642996"/>
          <a:ext cx="5110712" cy="490156"/>
        </a:xfrm>
        <a:custGeom>
          <a:avLst/>
          <a:gdLst/>
          <a:ahLst/>
          <a:cxnLst/>
          <a:rect l="0" t="0" r="0" b="0"/>
          <a:pathLst>
            <a:path>
              <a:moveTo>
                <a:pt x="5110712" y="0"/>
              </a:moveTo>
              <a:lnTo>
                <a:pt x="5110712" y="245078"/>
              </a:lnTo>
              <a:lnTo>
                <a:pt x="0" y="245078"/>
              </a:lnTo>
              <a:lnTo>
                <a:pt x="0" y="49015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CDFA4-C784-44CE-B594-74D2F7F538C8}">
      <dsp:nvSpPr>
        <dsp:cNvPr id="0" name=""/>
        <dsp:cNvSpPr/>
      </dsp:nvSpPr>
      <dsp:spPr>
        <a:xfrm>
          <a:off x="2943" y="4133152"/>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Non-hits rejection</a:t>
          </a:r>
          <a:endParaRPr lang="ru-RU" sz="2000" kern="1200" dirty="0"/>
        </a:p>
      </dsp:txBody>
      <dsp:txXfrm>
        <a:off x="38834" y="4169043"/>
        <a:ext cx="1766306" cy="1153610"/>
      </dsp:txXfrm>
    </dsp:sp>
    <dsp:sp modelId="{C563C7FD-BAF7-4626-B969-BEFC13D7C32C}">
      <dsp:nvSpPr>
        <dsp:cNvPr id="0" name=""/>
        <dsp:cNvSpPr/>
      </dsp:nvSpPr>
      <dsp:spPr>
        <a:xfrm>
          <a:off x="3311502" y="3642996"/>
          <a:ext cx="2721197" cy="490156"/>
        </a:xfrm>
        <a:custGeom>
          <a:avLst/>
          <a:gdLst/>
          <a:ahLst/>
          <a:cxnLst/>
          <a:rect l="0" t="0" r="0" b="0"/>
          <a:pathLst>
            <a:path>
              <a:moveTo>
                <a:pt x="2721197" y="0"/>
              </a:moveTo>
              <a:lnTo>
                <a:pt x="2721197" y="245078"/>
              </a:lnTo>
              <a:lnTo>
                <a:pt x="0" y="245078"/>
              </a:lnTo>
              <a:lnTo>
                <a:pt x="0" y="49015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B293A9-CF76-4D56-B573-75891FA9AFC8}">
      <dsp:nvSpPr>
        <dsp:cNvPr id="0" name=""/>
        <dsp:cNvSpPr/>
      </dsp:nvSpPr>
      <dsp:spPr>
        <a:xfrm>
          <a:off x="2392458" y="4133152"/>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Measuring less data</a:t>
          </a:r>
          <a:endParaRPr lang="ru-RU" sz="2000" kern="1200" dirty="0"/>
        </a:p>
      </dsp:txBody>
      <dsp:txXfrm>
        <a:off x="2428349" y="4169043"/>
        <a:ext cx="1766306" cy="1153610"/>
      </dsp:txXfrm>
    </dsp:sp>
    <dsp:sp modelId="{86521C32-80C2-4FAD-96A5-E9EE5AA9E831}">
      <dsp:nvSpPr>
        <dsp:cNvPr id="0" name=""/>
        <dsp:cNvSpPr/>
      </dsp:nvSpPr>
      <dsp:spPr>
        <a:xfrm>
          <a:off x="5701016" y="3642996"/>
          <a:ext cx="331683" cy="490156"/>
        </a:xfrm>
        <a:custGeom>
          <a:avLst/>
          <a:gdLst/>
          <a:ahLst/>
          <a:cxnLst/>
          <a:rect l="0" t="0" r="0" b="0"/>
          <a:pathLst>
            <a:path>
              <a:moveTo>
                <a:pt x="331683" y="0"/>
              </a:moveTo>
              <a:lnTo>
                <a:pt x="331683" y="245078"/>
              </a:lnTo>
              <a:lnTo>
                <a:pt x="0" y="245078"/>
              </a:lnTo>
              <a:lnTo>
                <a:pt x="0" y="49015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4826FD-3C64-4474-B4E5-F2C5CCAC280B}">
      <dsp:nvSpPr>
        <dsp:cNvPr id="0" name=""/>
        <dsp:cNvSpPr/>
      </dsp:nvSpPr>
      <dsp:spPr>
        <a:xfrm>
          <a:off x="4781972" y="4133152"/>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Binning</a:t>
          </a:r>
          <a:endParaRPr lang="ru-RU" sz="2000" kern="1200" dirty="0"/>
        </a:p>
      </dsp:txBody>
      <dsp:txXfrm>
        <a:off x="4817863" y="4169043"/>
        <a:ext cx="1766306" cy="1153610"/>
      </dsp:txXfrm>
    </dsp:sp>
    <dsp:sp modelId="{1E5F51DF-FE80-4945-B557-A2CB9BA3F479}">
      <dsp:nvSpPr>
        <dsp:cNvPr id="0" name=""/>
        <dsp:cNvSpPr/>
      </dsp:nvSpPr>
      <dsp:spPr>
        <a:xfrm>
          <a:off x="6032699" y="3642996"/>
          <a:ext cx="2389514" cy="490156"/>
        </a:xfrm>
        <a:custGeom>
          <a:avLst/>
          <a:gdLst/>
          <a:ahLst/>
          <a:cxnLst/>
          <a:rect l="0" t="0" r="0" b="0"/>
          <a:pathLst>
            <a:path>
              <a:moveTo>
                <a:pt x="0" y="0"/>
              </a:moveTo>
              <a:lnTo>
                <a:pt x="0" y="245078"/>
              </a:lnTo>
              <a:lnTo>
                <a:pt x="2389514" y="245078"/>
              </a:lnTo>
              <a:lnTo>
                <a:pt x="2389514" y="49015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7CE6CE-4725-4061-8233-41E621A72C18}">
      <dsp:nvSpPr>
        <dsp:cNvPr id="0" name=""/>
        <dsp:cNvSpPr/>
      </dsp:nvSpPr>
      <dsp:spPr>
        <a:xfrm>
          <a:off x="7171487" y="4133152"/>
          <a:ext cx="2501454" cy="12243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Rounding with constant step (incl. integer and photon conversion)</a:t>
          </a:r>
          <a:endParaRPr lang="ru-RU" sz="2000" kern="1200" dirty="0"/>
        </a:p>
      </dsp:txBody>
      <dsp:txXfrm>
        <a:off x="7207347" y="4169012"/>
        <a:ext cx="2429734" cy="1152618"/>
      </dsp:txXfrm>
    </dsp:sp>
    <dsp:sp modelId="{9867D379-B453-44F5-99B9-E850415DE0FD}">
      <dsp:nvSpPr>
        <dsp:cNvPr id="0" name=""/>
        <dsp:cNvSpPr/>
      </dsp:nvSpPr>
      <dsp:spPr>
        <a:xfrm>
          <a:off x="6032699" y="3642996"/>
          <a:ext cx="5110712" cy="490156"/>
        </a:xfrm>
        <a:custGeom>
          <a:avLst/>
          <a:gdLst/>
          <a:ahLst/>
          <a:cxnLst/>
          <a:rect l="0" t="0" r="0" b="0"/>
          <a:pathLst>
            <a:path>
              <a:moveTo>
                <a:pt x="0" y="0"/>
              </a:moveTo>
              <a:lnTo>
                <a:pt x="0" y="245078"/>
              </a:lnTo>
              <a:lnTo>
                <a:pt x="5110712" y="245078"/>
              </a:lnTo>
              <a:lnTo>
                <a:pt x="5110712" y="49015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8E0EFB-3B58-414E-BBE4-C4D86A9A0E98}">
      <dsp:nvSpPr>
        <dsp:cNvPr id="0" name=""/>
        <dsp:cNvSpPr/>
      </dsp:nvSpPr>
      <dsp:spPr>
        <a:xfrm>
          <a:off x="10224368" y="4133152"/>
          <a:ext cx="1838088" cy="12253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Saving the 1/2/3 significant bit/s. </a:t>
          </a:r>
          <a:endParaRPr lang="ru-RU" sz="2000" kern="1200" dirty="0"/>
        </a:p>
      </dsp:txBody>
      <dsp:txXfrm>
        <a:off x="10260259" y="4169043"/>
        <a:ext cx="1766306" cy="11536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7FAC2-F264-47E0-A673-A8CE0FA35208}" type="datetimeFigureOut">
              <a:rPr lang="ru-RU" smtClean="0"/>
              <a:t>20.09.2023</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1EE33-9C02-415C-914D-1581E7EDBF74}" type="slidenum">
              <a:rPr lang="ru-RU" smtClean="0"/>
              <a:t>‹#›</a:t>
            </a:fld>
            <a:endParaRPr lang="ru-RU"/>
          </a:p>
        </p:txBody>
      </p:sp>
    </p:spTree>
    <p:extLst>
      <p:ext uri="{BB962C8B-B14F-4D97-AF65-F5344CB8AC3E}">
        <p14:creationId xmlns:p14="http://schemas.microsoft.com/office/powerpoint/2010/main" val="331618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p:nvPr>
        </p:nvSpPr>
        <p:spPr/>
        <p:txBody>
          <a:bodyPr/>
          <a:lstStyle/>
          <a:p>
            <a:pPr algn="r">
              <a:buNone/>
            </a:pPr>
            <a:fld id="{CF2EC5B6-7D12-4242-8403-30EF52345E2A}" type="slidenum">
              <a:rPr lang="ru-RU" sz="1400" b="0" strike="noStrike" spc="-1" smtClean="0">
                <a:latin typeface="Times New Roman"/>
              </a:rPr>
              <a:t>5</a:t>
            </a:fld>
            <a:endParaRPr lang="ru-RU" sz="1400" b="0" strike="noStrike" spc="-1">
              <a:latin typeface="Times New Roman"/>
            </a:endParaRPr>
          </a:p>
        </p:txBody>
      </p:sp>
    </p:spTree>
    <p:extLst>
      <p:ext uri="{BB962C8B-B14F-4D97-AF65-F5344CB8AC3E}">
        <p14:creationId xmlns:p14="http://schemas.microsoft.com/office/powerpoint/2010/main" val="96112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7B5255-5329-45F9-87F3-A2F9FB4734DF}" type="slidenum">
              <a:rPr lang="de-DE" smtClean="0"/>
              <a:t>6</a:t>
            </a:fld>
            <a:endParaRPr lang="de-DE"/>
          </a:p>
        </p:txBody>
      </p:sp>
    </p:spTree>
    <p:extLst>
      <p:ext uri="{BB962C8B-B14F-4D97-AF65-F5344CB8AC3E}">
        <p14:creationId xmlns:p14="http://schemas.microsoft.com/office/powerpoint/2010/main" val="94769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a:t>
            </a:r>
            <a:r>
              <a:rPr lang="de-DE" sz="1800" kern="100" dirty="0" err="1">
                <a:effectLst/>
                <a:latin typeface="Calibri" panose="020F0502020204030204" pitchFamily="34" charset="0"/>
                <a:ea typeface="Calibri" panose="020F0502020204030204" pitchFamily="34" charset="0"/>
              </a:rPr>
              <a:t>features</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of</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a:t>
            </a:r>
            <a:r>
              <a:rPr lang="en-US" dirty="0"/>
              <a:t>diffraction pattern:</a:t>
            </a:r>
          </a:p>
          <a:p>
            <a:pPr marL="285750" indent="-285750">
              <a:buFont typeface="Arial" panose="020B0604020202020204" pitchFamily="34" charset="0"/>
              <a:buChar char="•"/>
            </a:pPr>
            <a:r>
              <a:rPr lang="en-US" dirty="0"/>
              <a:t>It compromises </a:t>
            </a:r>
            <a:r>
              <a:rPr lang="de-DE" sz="1800" kern="100" dirty="0" err="1">
                <a:effectLst/>
                <a:latin typeface="Calibri" panose="020F0502020204030204" pitchFamily="34" charset="0"/>
                <a:ea typeface="Calibri" panose="020F0502020204030204" pitchFamily="34" charset="0"/>
              </a:rPr>
              <a:t>bright</a:t>
            </a:r>
            <a:r>
              <a:rPr lang="de-DE" sz="1800" kern="100" dirty="0">
                <a:effectLst/>
                <a:latin typeface="Calibri" panose="020F0502020204030204" pitchFamily="34" charset="0"/>
                <a:ea typeface="Calibri" panose="020F0502020204030204" pitchFamily="34" charset="0"/>
              </a:rPr>
              <a:t> and </a:t>
            </a:r>
            <a:r>
              <a:rPr lang="de-DE" sz="1800" kern="100" dirty="0" err="1">
                <a:effectLst/>
                <a:latin typeface="Calibri" panose="020F0502020204030204" pitchFamily="34" charset="0"/>
                <a:ea typeface="Calibri" panose="020F0502020204030204" pitchFamily="34" charset="0"/>
              </a:rPr>
              <a:t>sharply</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defined</a:t>
            </a:r>
            <a:r>
              <a:rPr lang="de-DE" sz="1800" kern="100" dirty="0">
                <a:effectLst/>
                <a:latin typeface="Calibri" panose="020F0502020204030204" pitchFamily="34" charset="0"/>
                <a:ea typeface="Calibri" panose="020F0502020204030204" pitchFamily="34" charset="0"/>
              </a:rPr>
              <a:t> Bragg </a:t>
            </a:r>
            <a:r>
              <a:rPr lang="de-DE" sz="1800" kern="100" dirty="0" err="1">
                <a:effectLst/>
                <a:latin typeface="Calibri" panose="020F0502020204030204" pitchFamily="34" charset="0"/>
                <a:ea typeface="Calibri" panose="020F0502020204030204" pitchFamily="34" charset="0"/>
              </a:rPr>
              <a:t>peaks</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greed</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circles</a:t>
            </a:r>
            <a:r>
              <a:rPr lang="de-DE" sz="1800" kern="100" dirty="0">
                <a:effectLst/>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de-DE" sz="1800" kern="100" dirty="0" err="1">
                <a:effectLst/>
                <a:latin typeface="Calibri" panose="020F0502020204030204" pitchFamily="34" charset="0"/>
                <a:ea typeface="Calibri" panose="020F0502020204030204" pitchFamily="34" charset="0"/>
              </a:rPr>
              <a:t>It</a:t>
            </a:r>
            <a:r>
              <a:rPr lang="de-DE" sz="1800" kern="100" dirty="0">
                <a:effectLst/>
                <a:latin typeface="Calibri" panose="020F0502020204030204" pitchFamily="34" charset="0"/>
                <a:ea typeface="Calibri" panose="020F0502020204030204" pitchFamily="34" charset="0"/>
              </a:rPr>
              <a:t> </a:t>
            </a:r>
            <a:r>
              <a:rPr lang="de-DE" kern="100" dirty="0" err="1">
                <a:latin typeface="Calibri" panose="020F0502020204030204" pitchFamily="34" charset="0"/>
                <a:ea typeface="Calibri" panose="020F0502020204030204" pitchFamily="34" charset="0"/>
              </a:rPr>
              <a:t>h</a:t>
            </a:r>
            <a:r>
              <a:rPr lang="de-DE" sz="1800" kern="100" dirty="0" err="1">
                <a:effectLst/>
                <a:latin typeface="Calibri" panose="020F0502020204030204" pitchFamily="34" charset="0"/>
                <a:ea typeface="Calibri" panose="020F0502020204030204" pitchFamily="34" charset="0"/>
              </a:rPr>
              <a:t>as</a:t>
            </a:r>
            <a:r>
              <a:rPr lang="de-DE" sz="1800" kern="100" dirty="0">
                <a:effectLst/>
                <a:latin typeface="Calibri" panose="020F0502020204030204" pitchFamily="34" charset="0"/>
                <a:ea typeface="Calibri" panose="020F0502020204030204" pitchFamily="34" charset="0"/>
              </a:rPr>
              <a:t> a </a:t>
            </a:r>
            <a:r>
              <a:rPr lang="de-DE" sz="1800" kern="100" dirty="0" err="1">
                <a:effectLst/>
                <a:latin typeface="Calibri" panose="020F0502020204030204" pitchFamily="34" charset="0"/>
                <a:ea typeface="Calibri" panose="020F0502020204030204" pitchFamily="34" charset="0"/>
              </a:rPr>
              <a:t>relatively</a:t>
            </a:r>
            <a:r>
              <a:rPr lang="de-DE" sz="1800" kern="100" dirty="0">
                <a:effectLst/>
                <a:latin typeface="Calibri" panose="020F0502020204030204" pitchFamily="34" charset="0"/>
                <a:ea typeface="Calibri" panose="020F0502020204030204" pitchFamily="34" charset="0"/>
              </a:rPr>
              <a:t> smooth </a:t>
            </a:r>
            <a:r>
              <a:rPr lang="de-DE" sz="1800" kern="100" dirty="0" err="1">
                <a:effectLst/>
                <a:latin typeface="Calibri" panose="020F0502020204030204" pitchFamily="34" charset="0"/>
                <a:ea typeface="Calibri" panose="020F0502020204030204" pitchFamily="34" charset="0"/>
              </a:rPr>
              <a:t>background</a:t>
            </a:r>
            <a:r>
              <a:rPr lang="de-DE" sz="1800" kern="100" dirty="0">
                <a:effectLst/>
                <a:latin typeface="Calibri" panose="020F0502020204030204" pitchFamily="34" charset="0"/>
                <a:ea typeface="Calibri" panose="020F0502020204030204" pitchFamily="34" charset="0"/>
              </a:rPr>
              <a:t> </a:t>
            </a:r>
            <a:endParaRPr lang="de-DE" kern="100"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sample </a:t>
            </a:r>
            <a:r>
              <a:rPr lang="de-DE" sz="1800" kern="100" dirty="0" err="1">
                <a:effectLst/>
                <a:latin typeface="Calibri" panose="020F0502020204030204" pitchFamily="34" charset="0"/>
                <a:ea typeface="Calibri" panose="020F0502020204030204" pitchFamily="34" charset="0"/>
              </a:rPr>
              <a:t>delivery</a:t>
            </a:r>
            <a:r>
              <a:rPr lang="de-DE" sz="1800" kern="100" dirty="0">
                <a:effectLst/>
                <a:latin typeface="Calibri" panose="020F0502020204030204" pitchFamily="34" charset="0"/>
                <a:ea typeface="Calibri" panose="020F0502020204030204" pitchFamily="34" charset="0"/>
              </a:rPr>
              <a:t> medium</a:t>
            </a:r>
          </a:p>
          <a:p>
            <a:pPr marL="742950" lvl="1" indent="-285750">
              <a:buFont typeface="Arial" panose="020B0604020202020204" pitchFamily="34" charset="0"/>
              <a:buChar char="•"/>
            </a:pPr>
            <a:r>
              <a:rPr lang="de-DE" sz="1800" kern="100" dirty="0" err="1">
                <a:effectLst/>
                <a:latin typeface="Calibri" panose="020F0502020204030204" pitchFamily="34" charset="0"/>
                <a:ea typeface="Calibri" panose="020F0502020204030204" pitchFamily="34" charset="0"/>
              </a:rPr>
              <a:t>disordered</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structure</a:t>
            </a:r>
            <a:endParaRPr lang="de-DE" kern="100"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de-DE" sz="1800" kern="100" dirty="0">
                <a:effectLst/>
                <a:latin typeface="Calibri" panose="020F0502020204030204" pitchFamily="34" charset="0"/>
                <a:ea typeface="Calibri" panose="020F0502020204030204" pitchFamily="34" charset="0"/>
              </a:rPr>
              <a:t>solvent </a:t>
            </a:r>
            <a:r>
              <a:rPr lang="de-DE" sz="1800" kern="100" dirty="0" err="1">
                <a:effectLst/>
                <a:latin typeface="Calibri" panose="020F0502020204030204" pitchFamily="34" charset="0"/>
                <a:ea typeface="Calibri" panose="020F0502020204030204" pitchFamily="34" charset="0"/>
              </a:rPr>
              <a:t>within</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crystal</a:t>
            </a:r>
            <a:endParaRPr lang="de-DE" sz="1800" kern="1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de-DE" sz="1800" kern="100" dirty="0" err="1">
                <a:effectLst/>
                <a:latin typeface="Calibri" panose="020F0502020204030204" pitchFamily="34" charset="0"/>
                <a:ea typeface="Calibri" panose="020F0502020204030204" pitchFamily="34" charset="0"/>
              </a:rPr>
              <a:t>parasitic</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scattering</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from</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beamline</a:t>
            </a:r>
            <a:endParaRPr lang="en-US" sz="1800" kern="1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rPr>
              <a:t>T</a:t>
            </a:r>
            <a:r>
              <a:rPr lang="de-DE" sz="1800" kern="100" dirty="0">
                <a:effectLst/>
                <a:latin typeface="Calibri" panose="020F0502020204030204" pitchFamily="34" charset="0"/>
                <a:ea typeface="Calibri" panose="020F0502020204030204" pitchFamily="34" charset="0"/>
              </a:rPr>
              <a:t>he Bragg </a:t>
            </a:r>
            <a:r>
              <a:rPr lang="de-DE" sz="1800" kern="100" dirty="0" err="1">
                <a:effectLst/>
                <a:latin typeface="Calibri" panose="020F0502020204030204" pitchFamily="34" charset="0"/>
                <a:ea typeface="Calibri" panose="020F0502020204030204" pitchFamily="34" charset="0"/>
              </a:rPr>
              <a:t>peaks</a:t>
            </a:r>
            <a:r>
              <a:rPr lang="de-DE" sz="1800" kern="100" dirty="0">
                <a:effectLst/>
                <a:latin typeface="Calibri" panose="020F0502020204030204" pitchFamily="34" charset="0"/>
                <a:ea typeface="Calibri" panose="020F0502020204030204" pitchFamily="34" charset="0"/>
              </a:rPr>
              <a:t> at high </a:t>
            </a:r>
            <a:r>
              <a:rPr lang="de-DE" sz="1800" kern="100" dirty="0" err="1">
                <a:effectLst/>
                <a:latin typeface="Calibri" panose="020F0502020204030204" pitchFamily="34" charset="0"/>
                <a:ea typeface="Calibri" panose="020F0502020204030204" pitchFamily="34" charset="0"/>
              </a:rPr>
              <a:t>scattering</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angles</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may</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be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comparable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to</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background</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noise</a:t>
            </a:r>
            <a:endParaRPr lang="de-DE" kern="100" dirty="0">
              <a:effectLst/>
              <a:latin typeface="Calibri" panose="020F0502020204030204" pitchFamily="34" charset="0"/>
              <a:ea typeface="Calibri" panose="020F0502020204030204" pitchFamily="34" charset="0"/>
            </a:endParaRPr>
          </a:p>
          <a:p>
            <a:endParaRPr lang="ru-RU" dirty="0"/>
          </a:p>
        </p:txBody>
      </p:sp>
      <p:sp>
        <p:nvSpPr>
          <p:cNvPr id="4" name="Slide Number Placeholder 3"/>
          <p:cNvSpPr>
            <a:spLocks noGrp="1"/>
          </p:cNvSpPr>
          <p:nvPr>
            <p:ph type="sldNum" sz="quarter" idx="5"/>
          </p:nvPr>
        </p:nvSpPr>
        <p:spPr/>
        <p:txBody>
          <a:bodyPr/>
          <a:lstStyle/>
          <a:p>
            <a:fld id="{7EB1EE33-9C02-415C-914D-1581E7EDBF74}" type="slidenum">
              <a:rPr lang="ru-RU" smtClean="0"/>
              <a:t>7</a:t>
            </a:fld>
            <a:endParaRPr lang="ru-RU"/>
          </a:p>
        </p:txBody>
      </p:sp>
    </p:spTree>
    <p:extLst>
      <p:ext uri="{BB962C8B-B14F-4D97-AF65-F5344CB8AC3E}">
        <p14:creationId xmlns:p14="http://schemas.microsoft.com/office/powerpoint/2010/main" val="43353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7EB1EE33-9C02-415C-914D-1581E7EDBF74}" type="slidenum">
              <a:rPr lang="ru-RU" smtClean="0"/>
              <a:t>10</a:t>
            </a:fld>
            <a:endParaRPr lang="ru-RU"/>
          </a:p>
        </p:txBody>
      </p:sp>
    </p:spTree>
    <p:extLst>
      <p:ext uri="{BB962C8B-B14F-4D97-AF65-F5344CB8AC3E}">
        <p14:creationId xmlns:p14="http://schemas.microsoft.com/office/powerpoint/2010/main" val="190509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7EB1EE33-9C02-415C-914D-1581E7EDBF74}" type="slidenum">
              <a:rPr lang="ru-RU" smtClean="0"/>
              <a:t>11</a:t>
            </a:fld>
            <a:endParaRPr lang="ru-RU"/>
          </a:p>
        </p:txBody>
      </p:sp>
    </p:spTree>
    <p:extLst>
      <p:ext uri="{BB962C8B-B14F-4D97-AF65-F5344CB8AC3E}">
        <p14:creationId xmlns:p14="http://schemas.microsoft.com/office/powerpoint/2010/main" val="188304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a1e0f235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a1e0f235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100"/>
              <a:t>Since we want to check whether masking does not make things worse, we need to check the quality somehow. There are many figures of merit that can be used to check data quality  at the different steps of the processing pipeline, for example: СС*, Rsplit, Rwork and R free and many others. In this studies we focused only on this metrics.  Each metric is applicable for a specific step of data processing. Here on this slide you can see the formula for this metrics.</a:t>
            </a:r>
            <a:endParaRPr sz="2100"/>
          </a:p>
          <a:p>
            <a:pPr marL="0" lvl="0" indent="0" algn="l" rtl="0">
              <a:spcBef>
                <a:spcPts val="0"/>
              </a:spcBef>
              <a:spcAft>
                <a:spcPts val="0"/>
              </a:spcAft>
              <a:buNone/>
            </a:pPr>
            <a:endParaRPr sz="2100"/>
          </a:p>
          <a:p>
            <a:pPr marL="0" lvl="0" indent="0" algn="l" rtl="0">
              <a:spcBef>
                <a:spcPts val="0"/>
              </a:spcBef>
              <a:spcAft>
                <a:spcPts val="0"/>
              </a:spcAft>
              <a:buNone/>
            </a:pPr>
            <a:endParaRPr sz="2100"/>
          </a:p>
          <a:p>
            <a:pPr marL="0" lvl="0" indent="0" algn="l" rtl="0">
              <a:spcBef>
                <a:spcPts val="0"/>
              </a:spcBef>
              <a:spcAft>
                <a:spcPts val="0"/>
              </a:spcAft>
              <a:buNone/>
            </a:pPr>
            <a:r>
              <a:rPr lang="ru" sz="2100"/>
              <a:t>СС* is Coefficient derived from CC1/2 in order to estimate the correlation of the merged dataset with the true intensities using the assumption that errors in the subsets are random. R-values measure the agreement between observed and calculated structure factors moduli. CC1\2 is Pearson correlation coefficient.</a:t>
            </a:r>
            <a:endParaRPr sz="2100"/>
          </a:p>
          <a:p>
            <a:pPr marL="0" lvl="0" indent="0" algn="l" rtl="0">
              <a:spcBef>
                <a:spcPts val="0"/>
              </a:spcBef>
              <a:spcAft>
                <a:spcPts val="0"/>
              </a:spcAft>
              <a:buNone/>
            </a:pPr>
            <a:endParaRPr sz="2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D20F-0081-4ED9-B903-630C3BFE8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02B59EF8-0B06-4C27-BAE6-02A4C9BE3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B68AD80C-5739-47E3-99CC-0469D9D3E79D}"/>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A824041B-CE09-440A-BB68-50D48FABA87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FBAE247-D6F0-499A-BE89-160999FAA4C4}"/>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39421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7562-299C-4E3E-91FE-A06CAE75A236}"/>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068DDDAD-F0DB-4B98-A054-E5F6D5604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A279627-C2BE-41E1-9037-6E95506AE680}"/>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E0A9F06F-A99F-461C-88F8-C6A9D2A04DD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9367B82D-23C1-42F4-8B79-2FBB31FD2B6E}"/>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251682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7E4B6-AC90-4472-9D5E-92CB334094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9564EA9C-60D8-42BF-A0F1-0BCB347F3F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D95D6A6-AD64-4728-A8DA-76125E1F98DB}"/>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E02B7040-B86C-4D6F-A145-C8E4B53C28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4B4F0073-83DE-43FA-9D8D-8FE085F68FAD}"/>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79948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en-US" noProof="0"/>
              <a:t>Click to edit Master text styles</a:t>
            </a:r>
          </a:p>
        </p:txBody>
      </p:sp>
      <p:sp>
        <p:nvSpPr>
          <p:cNvPr id="5" name="Footer Placeholder 4"/>
          <p:cNvSpPr>
            <a:spLocks noGrp="1"/>
          </p:cNvSpPr>
          <p:nvPr>
            <p:ph type="ftr" sz="quarter" idx="11"/>
          </p:nvPr>
        </p:nvSpPr>
        <p:spPr/>
        <p:txBody>
          <a:bodyPr/>
          <a:lstStyle/>
          <a:p>
            <a:r>
              <a:rPr lang="en-US" noProof="0"/>
              <a:t>RAC meeting | Oleksandr Yefanov | 6.03.2020</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Click to 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Click to edit Master text styles</a:t>
            </a:r>
          </a:p>
        </p:txBody>
      </p:sp>
    </p:spTree>
    <p:extLst>
      <p:ext uri="{BB962C8B-B14F-4D97-AF65-F5344CB8AC3E}">
        <p14:creationId xmlns:p14="http://schemas.microsoft.com/office/powerpoint/2010/main" val="147533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 name="Google Shape;13;p2"/>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45601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71545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206114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556665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2400"/>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35" name="Google Shape;35;p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426100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5196833" y="33"/>
            <a:ext cx="6995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rot="-5400000">
            <a:off x="2098033" y="3098800"/>
            <a:ext cx="6858000" cy="6604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225233" y="2039633"/>
            <a:ext cx="4438000" cy="4107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0"/>
              </a:spcBef>
              <a:spcAft>
                <a:spcPts val="0"/>
              </a:spcAft>
              <a:buClr>
                <a:schemeClr val="lt1"/>
              </a:buClr>
              <a:buSzPts val="1200"/>
              <a:buChar char="○"/>
              <a:defRPr sz="1600">
                <a:solidFill>
                  <a:schemeClr val="lt1"/>
                </a:solidFill>
              </a:defRPr>
            </a:lvl2pPr>
            <a:lvl3pPr marL="1828754" lvl="2" indent="-406390">
              <a:spcBef>
                <a:spcPts val="0"/>
              </a:spcBef>
              <a:spcAft>
                <a:spcPts val="0"/>
              </a:spcAft>
              <a:buClr>
                <a:schemeClr val="lt1"/>
              </a:buClr>
              <a:buSzPts val="1200"/>
              <a:buChar char="■"/>
              <a:defRPr sz="1600">
                <a:solidFill>
                  <a:schemeClr val="lt1"/>
                </a:solidFill>
              </a:defRPr>
            </a:lvl3pPr>
            <a:lvl4pPr marL="2438339" lvl="3" indent="-406390">
              <a:spcBef>
                <a:spcPts val="0"/>
              </a:spcBef>
              <a:spcAft>
                <a:spcPts val="0"/>
              </a:spcAft>
              <a:buClr>
                <a:schemeClr val="lt1"/>
              </a:buClr>
              <a:buSzPts val="1200"/>
              <a:buChar char="●"/>
              <a:defRPr sz="1600">
                <a:solidFill>
                  <a:schemeClr val="lt1"/>
                </a:solidFill>
              </a:defRPr>
            </a:lvl4pPr>
            <a:lvl5pPr marL="3047924" lvl="4" indent="-406390">
              <a:spcBef>
                <a:spcPts val="0"/>
              </a:spcBef>
              <a:spcAft>
                <a:spcPts val="0"/>
              </a:spcAft>
              <a:buClr>
                <a:schemeClr val="lt1"/>
              </a:buClr>
              <a:buSzPts val="1200"/>
              <a:buChar char="○"/>
              <a:defRPr sz="1600">
                <a:solidFill>
                  <a:schemeClr val="lt1"/>
                </a:solidFill>
              </a:defRPr>
            </a:lvl5pPr>
            <a:lvl6pPr marL="3657509" lvl="5" indent="-406390">
              <a:spcBef>
                <a:spcPts val="0"/>
              </a:spcBef>
              <a:spcAft>
                <a:spcPts val="0"/>
              </a:spcAft>
              <a:buClr>
                <a:schemeClr val="lt1"/>
              </a:buClr>
              <a:buSzPts val="1200"/>
              <a:buChar char="■"/>
              <a:defRPr sz="1600">
                <a:solidFill>
                  <a:schemeClr val="lt1"/>
                </a:solidFill>
              </a:defRPr>
            </a:lvl6pPr>
            <a:lvl7pPr marL="4267093" lvl="6" indent="-406390">
              <a:spcBef>
                <a:spcPts val="0"/>
              </a:spcBef>
              <a:spcAft>
                <a:spcPts val="0"/>
              </a:spcAft>
              <a:buClr>
                <a:schemeClr val="lt1"/>
              </a:buClr>
              <a:buSzPts val="1200"/>
              <a:buChar char="●"/>
              <a:defRPr sz="1600">
                <a:solidFill>
                  <a:schemeClr val="lt1"/>
                </a:solidFill>
              </a:defRPr>
            </a:lvl7pPr>
            <a:lvl8pPr marL="4876678" lvl="7" indent="-406390">
              <a:spcBef>
                <a:spcPts val="0"/>
              </a:spcBef>
              <a:spcAft>
                <a:spcPts val="0"/>
              </a:spcAft>
              <a:buClr>
                <a:schemeClr val="lt1"/>
              </a:buClr>
              <a:buSzPts val="1200"/>
              <a:buChar char="○"/>
              <a:defRPr sz="1600">
                <a:solidFill>
                  <a:schemeClr val="lt1"/>
                </a:solidFill>
              </a:defRPr>
            </a:lvl8pPr>
            <a:lvl9pPr marL="5486263" lvl="8" indent="-406390">
              <a:spcBef>
                <a:spcPts val="0"/>
              </a:spcBef>
              <a:spcAft>
                <a:spcPts val="0"/>
              </a:spcAft>
              <a:buClr>
                <a:schemeClr val="lt1"/>
              </a:buClr>
              <a:buSzPts val="1200"/>
              <a:buChar char="■"/>
              <a:defRPr sz="1600">
                <a:solidFill>
                  <a:schemeClr val="lt1"/>
                </a:solidFill>
              </a:defRPr>
            </a:lvl9pPr>
          </a:lstStyle>
          <a:p>
            <a:endParaRPr/>
          </a:p>
        </p:txBody>
      </p:sp>
      <p:sp>
        <p:nvSpPr>
          <p:cNvPr id="41" name="Google Shape;41;p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00778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54224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B03D-B52B-4D68-89BC-C1C970D51040}"/>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6E7C1F0-B417-43A6-B8CD-367D1D8E62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E87D367-9567-4AC9-9DC2-558F8545A343}"/>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AB0E7A7C-5AE7-4150-BF4F-DAF0E315F108}"/>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CB5820D6-DDA0-4D88-9914-57F03C535CC5}"/>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14261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660601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lt1"/>
              </a:buClr>
              <a:buSzPts val="1200"/>
              <a:buNone/>
              <a:defRPr sz="1600">
                <a:solidFill>
                  <a:schemeClr val="lt1"/>
                </a:solidFill>
              </a:defRPr>
            </a:lvl1pPr>
          </a:lstStyle>
          <a:p>
            <a:endParaRPr/>
          </a:p>
        </p:txBody>
      </p:sp>
      <p:sp>
        <p:nvSpPr>
          <p:cNvPr id="56" name="Google Shape;56;p1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605892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59" name="Google Shape;59;p11"/>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56096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86107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AE94-6AC6-49A2-B865-DA024E014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057F1B9B-D3FE-474B-BF70-73EA63E36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F61BD2-2AAF-4FB1-B6F0-17FFBAF9AAF5}"/>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B9352F04-2B96-41A5-8B97-F3A89D8108B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6F73218-EBF4-47A2-8E06-42E816D3DA64}"/>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4210309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D8E7-E82D-46E9-85B0-54476DFBD0DE}"/>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70D2A67-291B-48BF-9030-423C1D0E3B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1AA85988-9AE6-4905-9785-43A2B30F6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65754ADE-872C-48B5-AE8A-67BB23FC0746}"/>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6" name="Footer Placeholder 5">
            <a:extLst>
              <a:ext uri="{FF2B5EF4-FFF2-40B4-BE49-F238E27FC236}">
                <a16:creationId xmlns:a16="http://schemas.microsoft.com/office/drawing/2014/main" id="{2780E549-1086-48F0-8BE6-16E5B546328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F79A7EE-BFAD-4A3C-B933-FC576AFE515F}"/>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8044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75A4-19A0-43AA-836E-E9A38C34053D}"/>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A7188D2-1691-48A9-89DF-690E24387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A1E7D-A83F-4789-BB7C-CC6303D091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F8DC171B-542A-4176-B789-D5FF9CF85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EAC66-A077-42B8-9DD2-6123A1EA6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51C06C3C-ACCB-452D-8D8D-C093B698270F}"/>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8" name="Footer Placeholder 7">
            <a:extLst>
              <a:ext uri="{FF2B5EF4-FFF2-40B4-BE49-F238E27FC236}">
                <a16:creationId xmlns:a16="http://schemas.microsoft.com/office/drawing/2014/main" id="{21B559EF-F2F9-4B05-89B4-9D3280679A50}"/>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4F497D30-4A99-4CB9-993F-4CD89E750BC7}"/>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31978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6AA5-CE5E-4C2E-9D07-22C543E18274}"/>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F9CD2172-F85B-450C-A480-C8C97093F903}"/>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4" name="Footer Placeholder 3">
            <a:extLst>
              <a:ext uri="{FF2B5EF4-FFF2-40B4-BE49-F238E27FC236}">
                <a16:creationId xmlns:a16="http://schemas.microsoft.com/office/drawing/2014/main" id="{70D7B472-BB7E-4D39-9480-CB6835CD8F81}"/>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F8A8EF29-FC19-4B51-9F64-951FD6470643}"/>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9181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17043-16D4-4E11-9D16-95DF66A3C151}"/>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3" name="Footer Placeholder 2">
            <a:extLst>
              <a:ext uri="{FF2B5EF4-FFF2-40B4-BE49-F238E27FC236}">
                <a16:creationId xmlns:a16="http://schemas.microsoft.com/office/drawing/2014/main" id="{6416BF03-19A8-4F59-B3BC-C4F51C12B062}"/>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F5F456A7-F988-4D6F-9107-80E5493EDCA2}"/>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297739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954-B2FE-4D9E-9E83-ACCA36454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F8983310-3BE0-4A01-9AF3-4F11862BB1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7A1DDAEF-0CDD-4F45-BE85-87093E3C9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C64C1-887B-4CD2-97A2-C13D917C89A6}"/>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6" name="Footer Placeholder 5">
            <a:extLst>
              <a:ext uri="{FF2B5EF4-FFF2-40B4-BE49-F238E27FC236}">
                <a16:creationId xmlns:a16="http://schemas.microsoft.com/office/drawing/2014/main" id="{DA079CE9-6A62-4BE5-B956-5E1258639E90}"/>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62CAD47A-CF31-4851-8877-B81291D6C116}"/>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336818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76A7-5014-4C38-A2A9-1E5E256C21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5B45EAC3-76F6-4AFC-9BF5-820FF7917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AB15DA27-E259-4870-A6CF-59504BA18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845697-B1AB-40B8-8BC7-7AD92C9C11A0}"/>
              </a:ext>
            </a:extLst>
          </p:cNvPr>
          <p:cNvSpPr>
            <a:spLocks noGrp="1"/>
          </p:cNvSpPr>
          <p:nvPr>
            <p:ph type="dt" sz="half" idx="10"/>
          </p:nvPr>
        </p:nvSpPr>
        <p:spPr/>
        <p:txBody>
          <a:bodyPr/>
          <a:lstStyle/>
          <a:p>
            <a:fld id="{2F90693A-02AB-4E6C-9113-9954107FF99C}" type="datetimeFigureOut">
              <a:rPr lang="ru-RU" smtClean="0"/>
              <a:t>20.09.2023</a:t>
            </a:fld>
            <a:endParaRPr lang="ru-RU"/>
          </a:p>
        </p:txBody>
      </p:sp>
      <p:sp>
        <p:nvSpPr>
          <p:cNvPr id="6" name="Footer Placeholder 5">
            <a:extLst>
              <a:ext uri="{FF2B5EF4-FFF2-40B4-BE49-F238E27FC236}">
                <a16:creationId xmlns:a16="http://schemas.microsoft.com/office/drawing/2014/main" id="{BE94F43F-4BBF-4D9C-8142-5508F44ADD3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6690567-4A4A-4C51-BA0D-EE87AAE69D6F}"/>
              </a:ext>
            </a:extLst>
          </p:cNvPr>
          <p:cNvSpPr>
            <a:spLocks noGrp="1"/>
          </p:cNvSpPr>
          <p:nvPr>
            <p:ph type="sldNum" sz="quarter" idx="12"/>
          </p:nvPr>
        </p:nvSpPr>
        <p:spPr/>
        <p:txBody>
          <a:bodyPr/>
          <a:lstStyle/>
          <a:p>
            <a:fld id="{46BAFA85-B0C9-4F7F-8FAD-D3C30B503D0B}" type="slidenum">
              <a:rPr lang="ru-RU" smtClean="0"/>
              <a:t>‹#›</a:t>
            </a:fld>
            <a:endParaRPr lang="ru-RU"/>
          </a:p>
        </p:txBody>
      </p:sp>
    </p:spTree>
    <p:extLst>
      <p:ext uri="{BB962C8B-B14F-4D97-AF65-F5344CB8AC3E}">
        <p14:creationId xmlns:p14="http://schemas.microsoft.com/office/powerpoint/2010/main" val="413686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A754D-D437-49AC-AE76-CF459899E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8812EB58-012D-449B-BDD0-D3327F718B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13E6A86-B20F-4B2A-A067-D46182EEA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693A-02AB-4E6C-9113-9954107FF99C}" type="datetimeFigureOut">
              <a:rPr lang="ru-RU" smtClean="0"/>
              <a:t>20.09.2023</a:t>
            </a:fld>
            <a:endParaRPr lang="ru-RU"/>
          </a:p>
        </p:txBody>
      </p:sp>
      <p:sp>
        <p:nvSpPr>
          <p:cNvPr id="5" name="Footer Placeholder 4">
            <a:extLst>
              <a:ext uri="{FF2B5EF4-FFF2-40B4-BE49-F238E27FC236}">
                <a16:creationId xmlns:a16="http://schemas.microsoft.com/office/drawing/2014/main" id="{36E7A6FE-5257-469D-AC18-2398DE9FBA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907E5A24-A42E-4C8C-8629-6AEEC8E91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AFA85-B0C9-4F7F-8FAD-D3C30B503D0B}" type="slidenum">
              <a:rPr lang="ru-RU" smtClean="0"/>
              <a:t>‹#›</a:t>
            </a:fld>
            <a:endParaRPr lang="ru-RU"/>
          </a:p>
        </p:txBody>
      </p:sp>
    </p:spTree>
    <p:extLst>
      <p:ext uri="{BB962C8B-B14F-4D97-AF65-F5344CB8AC3E}">
        <p14:creationId xmlns:p14="http://schemas.microsoft.com/office/powerpoint/2010/main" val="2364072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7514359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0" y="1565280"/>
            <a:ext cx="12192120" cy="1854720"/>
          </a:xfrm>
          <a:prstGeom prst="rect">
            <a:avLst/>
          </a:prstGeom>
          <a:noFill/>
          <a:ln w="0">
            <a:noFill/>
          </a:ln>
        </p:spPr>
        <p:txBody>
          <a:bodyPr lIns="0" tIns="0" rIns="0" bIns="0" anchor="t">
            <a:noAutofit/>
          </a:bodyPr>
          <a:lstStyle/>
          <a:p>
            <a:pPr algn="ctr">
              <a:lnSpc>
                <a:spcPct val="100000"/>
              </a:lnSpc>
              <a:buNone/>
            </a:pPr>
            <a:r>
              <a:rPr lang="en-US" sz="6000" b="1" strike="noStrike" spc="-1">
                <a:solidFill>
                  <a:srgbClr val="009FDF"/>
                </a:solidFill>
                <a:latin typeface="Arial"/>
              </a:rPr>
              <a:t>Compression and data reduction in serial crystallography</a:t>
            </a:r>
            <a:endParaRPr lang="en-US" sz="6000" b="0" strike="noStrike" spc="-1">
              <a:solidFill>
                <a:srgbClr val="000000"/>
              </a:solidFill>
              <a:latin typeface="Arial"/>
            </a:endParaRPr>
          </a:p>
        </p:txBody>
      </p:sp>
      <p:sp>
        <p:nvSpPr>
          <p:cNvPr id="131" name="PlaceHolder 2"/>
          <p:cNvSpPr>
            <a:spLocks noGrp="1"/>
          </p:cNvSpPr>
          <p:nvPr>
            <p:ph/>
          </p:nvPr>
        </p:nvSpPr>
        <p:spPr>
          <a:xfrm>
            <a:off x="2495520" y="4221000"/>
            <a:ext cx="7200360" cy="699840"/>
          </a:xfrm>
          <a:prstGeom prst="rect">
            <a:avLst/>
          </a:prstGeom>
          <a:noFill/>
          <a:ln w="0">
            <a:noFill/>
          </a:ln>
        </p:spPr>
        <p:txBody>
          <a:bodyPr lIns="0" tIns="0" rIns="0" bIns="0" anchor="t">
            <a:noAutofit/>
          </a:bodyPr>
          <a:lstStyle/>
          <a:p>
            <a:pPr algn="ctr">
              <a:lnSpc>
                <a:spcPct val="110000"/>
              </a:lnSpc>
              <a:buNone/>
              <a:tabLst>
                <a:tab pos="0" algn="l"/>
              </a:tabLst>
            </a:pPr>
            <a:r>
              <a:rPr lang="en-US" sz="1800" b="1" strike="noStrike" spc="-1" dirty="0">
                <a:solidFill>
                  <a:srgbClr val="FFC000"/>
                </a:solidFill>
                <a:latin typeface="Arial"/>
              </a:rPr>
              <a:t>M. Galchenkova, A. </a:t>
            </a:r>
            <a:r>
              <a:rPr lang="en-US" sz="1800" b="1" strike="noStrike" spc="-1" dirty="0" err="1">
                <a:solidFill>
                  <a:srgbClr val="FFC000"/>
                </a:solidFill>
                <a:latin typeface="Arial"/>
              </a:rPr>
              <a:t>Tolstikova</a:t>
            </a:r>
            <a:r>
              <a:rPr lang="en-US" sz="1800" b="1" strike="noStrike" spc="-1" dirty="0">
                <a:solidFill>
                  <a:srgbClr val="FFC000"/>
                </a:solidFill>
                <a:latin typeface="Arial"/>
              </a:rPr>
              <a:t>, O.M. </a:t>
            </a:r>
            <a:r>
              <a:rPr lang="en-US" sz="1800" b="1" strike="noStrike" spc="-1" dirty="0" err="1">
                <a:solidFill>
                  <a:srgbClr val="FFC000"/>
                </a:solidFill>
                <a:latin typeface="Arial"/>
              </a:rPr>
              <a:t>Yefanov</a:t>
            </a:r>
            <a:r>
              <a:rPr lang="en-US" sz="1800" b="1" strike="noStrike" spc="-1" dirty="0">
                <a:solidFill>
                  <a:srgbClr val="FFC000"/>
                </a:solidFill>
                <a:latin typeface="Arial"/>
              </a:rPr>
              <a:t>, </a:t>
            </a:r>
            <a:br>
              <a:rPr dirty="0"/>
            </a:br>
            <a:r>
              <a:rPr lang="en-US" sz="1800" b="1" strike="noStrike" spc="-1" dirty="0">
                <a:solidFill>
                  <a:srgbClr val="FFC000"/>
                </a:solidFill>
                <a:latin typeface="Arial"/>
              </a:rPr>
              <a:t>CFEL @ DESY</a:t>
            </a:r>
            <a:endParaRPr lang="en-US" sz="1800" b="0" strike="noStrike" spc="-1" dirty="0">
              <a:solidFill>
                <a:srgbClr val="000000"/>
              </a:solidFill>
              <a:latin typeface="Arial"/>
            </a:endParaRPr>
          </a:p>
        </p:txBody>
      </p:sp>
      <p:pic>
        <p:nvPicPr>
          <p:cNvPr id="132" name="Picture 2"/>
          <p:cNvPicPr/>
          <p:nvPr/>
        </p:nvPicPr>
        <p:blipFill>
          <a:blip r:embed="rId2"/>
          <a:stretch/>
        </p:blipFill>
        <p:spPr>
          <a:xfrm>
            <a:off x="5315040" y="5661360"/>
            <a:ext cx="1561680" cy="9424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CDFBE6A-601D-491C-BA4E-8A0D1B33ECC0}"/>
              </a:ext>
            </a:extLst>
          </p:cNvPr>
          <p:cNvSpPr>
            <a:spLocks noGrp="1"/>
          </p:cNvSpPr>
          <p:nvPr>
            <p:ph type="title"/>
          </p:nvPr>
        </p:nvSpPr>
        <p:spPr>
          <a:xfrm>
            <a:off x="82149" y="44624"/>
            <a:ext cx="12040751" cy="451098"/>
          </a:xfrm>
        </p:spPr>
        <p:txBody>
          <a:bodyPr>
            <a:normAutofit fontScale="90000"/>
          </a:bodyPr>
          <a:lstStyle/>
          <a:p>
            <a:pPr algn="ctr"/>
            <a:r>
              <a:rPr lang="en-US" sz="3200" b="1" dirty="0">
                <a:latin typeface="Times New Roman" panose="02020603050405020304" pitchFamily="18" charset="0"/>
                <a:cs typeface="Times New Roman" panose="02020603050405020304" pitchFamily="18" charset="0"/>
              </a:rPr>
              <a:t>Electron density</a:t>
            </a:r>
          </a:p>
        </p:txBody>
      </p:sp>
      <p:pic>
        <p:nvPicPr>
          <p:cNvPr id="6" name="Изображение2" descr="Ein Bild, das Zeichnung, Entwurf, Kunst, Darstellung enthält.&#10;&#10;Automatisch generierte Beschreibung">
            <a:extLst>
              <a:ext uri="{FF2B5EF4-FFF2-40B4-BE49-F238E27FC236}">
                <a16:creationId xmlns:a16="http://schemas.microsoft.com/office/drawing/2014/main" id="{88CF97AC-62F5-4268-A42F-2E85827E68DD}"/>
              </a:ext>
            </a:extLst>
          </p:cNvPr>
          <p:cNvPicPr/>
          <p:nvPr/>
        </p:nvPicPr>
        <p:blipFill>
          <a:blip r:embed="rId3"/>
          <a:stretch>
            <a:fillRect/>
          </a:stretch>
        </p:blipFill>
        <p:spPr bwMode="auto">
          <a:xfrm>
            <a:off x="1415480" y="495722"/>
            <a:ext cx="9289074" cy="6197519"/>
          </a:xfrm>
          <a:prstGeom prst="rect">
            <a:avLst/>
          </a:prstGeom>
        </p:spPr>
      </p:pic>
      <p:sp>
        <p:nvSpPr>
          <p:cNvPr id="7" name="TextBox 6">
            <a:extLst>
              <a:ext uri="{FF2B5EF4-FFF2-40B4-BE49-F238E27FC236}">
                <a16:creationId xmlns:a16="http://schemas.microsoft.com/office/drawing/2014/main" id="{02E0D2B6-E0F1-4D00-B285-7C6D0730A35D}"/>
              </a:ext>
            </a:extLst>
          </p:cNvPr>
          <p:cNvSpPr txBox="1"/>
          <p:nvPr/>
        </p:nvSpPr>
        <p:spPr>
          <a:xfrm>
            <a:off x="695400" y="3149347"/>
            <a:ext cx="901283" cy="553998"/>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Old</a:t>
            </a:r>
            <a:endParaRPr lang="de-DE" sz="2900" b="1" dirty="0" err="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D672D1-215A-42C4-9A63-2D90DB2AA04D}"/>
              </a:ext>
            </a:extLst>
          </p:cNvPr>
          <p:cNvSpPr txBox="1"/>
          <p:nvPr/>
        </p:nvSpPr>
        <p:spPr>
          <a:xfrm>
            <a:off x="10793275" y="3149347"/>
            <a:ext cx="991357" cy="553998"/>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New</a:t>
            </a:r>
            <a:endParaRPr lang="de-DE" sz="2900" b="1" dirty="0" err="1">
              <a:latin typeface="Times New Roman" panose="02020603050405020304" pitchFamily="18" charset="0"/>
              <a:cs typeface="Times New Roman" panose="02020603050405020304" pitchFamily="18" charset="0"/>
            </a:endParaRPr>
          </a:p>
        </p:txBody>
      </p:sp>
      <p:sp>
        <p:nvSpPr>
          <p:cNvPr id="10" name="TextBox 5">
            <a:extLst>
              <a:ext uri="{FF2B5EF4-FFF2-40B4-BE49-F238E27FC236}">
                <a16:creationId xmlns:a16="http://schemas.microsoft.com/office/drawing/2014/main" id="{BE701CA8-25C8-473A-B09E-5131C1628622}"/>
              </a:ext>
            </a:extLst>
          </p:cNvPr>
          <p:cNvSpPr/>
          <p:nvPr/>
        </p:nvSpPr>
        <p:spPr>
          <a:xfrm>
            <a:off x="3235989" y="2518717"/>
            <a:ext cx="6211870" cy="1075764"/>
          </a:xfrm>
          <a:prstGeom prst="rect">
            <a:avLst/>
          </a:prstGeom>
          <a:ln w="38100"/>
        </p:spPr>
        <p:style>
          <a:lnRef idx="2">
            <a:schemeClr val="dk1"/>
          </a:lnRef>
          <a:fillRef idx="1">
            <a:schemeClr val="lt1"/>
          </a:fillRef>
          <a:effectRef idx="0">
            <a:schemeClr val="dk1"/>
          </a:effectRef>
          <a:fontRef idx="minor">
            <a:schemeClr val="dk1"/>
          </a:fontRef>
        </p:style>
        <p:txBody>
          <a:bodyPr wrap="none" lIns="90000" tIns="45000" rIns="90000" bIns="45000" anchor="t">
            <a:spAutoFit/>
          </a:bodyPr>
          <a:lstStyle/>
          <a:p>
            <a:pPr>
              <a:lnSpc>
                <a:spcPct val="100000"/>
              </a:lnSpc>
              <a:buNone/>
            </a:pPr>
            <a:r>
              <a:rPr lang="en-US" sz="3200" b="1" strike="noStrike" spc="-1" dirty="0">
                <a:solidFill>
                  <a:srgbClr val="00B050"/>
                </a:solidFill>
                <a:latin typeface="Arial"/>
              </a:rPr>
              <a:t>We have some solutions, </a:t>
            </a:r>
            <a:r>
              <a:rPr lang="en-US" sz="3200" b="1" strike="noStrike" spc="-1" dirty="0">
                <a:solidFill>
                  <a:srgbClr val="FF0000"/>
                </a:solidFill>
                <a:latin typeface="Arial"/>
              </a:rPr>
              <a:t>but</a:t>
            </a:r>
            <a:br>
              <a:rPr lang="en-US" sz="3200" b="1" strike="noStrike" spc="-1" dirty="0">
                <a:solidFill>
                  <a:srgbClr val="FF0000"/>
                </a:solidFill>
                <a:latin typeface="Arial"/>
              </a:rPr>
            </a:br>
            <a:r>
              <a:rPr lang="en-US" sz="3200" b="1" strike="noStrike" spc="-1" dirty="0">
                <a:solidFill>
                  <a:srgbClr val="FF0000"/>
                </a:solidFill>
                <a:latin typeface="Arial"/>
              </a:rPr>
              <a:t>can we compress even better?</a:t>
            </a:r>
            <a:endParaRPr lang="ru-RU" sz="3200" b="0" strike="noStrike" spc="-1" dirty="0">
              <a:solidFill>
                <a:srgbClr val="FF0000"/>
              </a:solidFill>
              <a:latin typeface="Arial"/>
            </a:endParaRPr>
          </a:p>
        </p:txBody>
      </p:sp>
    </p:spTree>
    <p:extLst>
      <p:ext uri="{BB962C8B-B14F-4D97-AF65-F5344CB8AC3E}">
        <p14:creationId xmlns:p14="http://schemas.microsoft.com/office/powerpoint/2010/main" val="29122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F4B64C3-9934-402E-B8CC-F5EA62D3F2D6}"/>
              </a:ext>
            </a:extLst>
          </p:cNvPr>
          <p:cNvSpPr>
            <a:spLocks noGrp="1"/>
          </p:cNvSpPr>
          <p:nvPr>
            <p:ph type="title"/>
          </p:nvPr>
        </p:nvSpPr>
        <p:spPr>
          <a:xfrm>
            <a:off x="82149" y="44624"/>
            <a:ext cx="12040751" cy="451098"/>
          </a:xfrm>
        </p:spPr>
        <p:txBody>
          <a:bodyPr>
            <a:normAutofit fontScale="90000"/>
          </a:bodyPr>
          <a:lstStyle/>
          <a:p>
            <a:pPr algn="ctr"/>
            <a:r>
              <a:rPr lang="en-US" sz="3200" b="1" dirty="0">
                <a:latin typeface="Times New Roman" panose="02020603050405020304" pitchFamily="18" charset="0"/>
                <a:cs typeface="Times New Roman" panose="02020603050405020304" pitchFamily="18" charset="0"/>
              </a:rPr>
              <a:t>Measuring less</a:t>
            </a:r>
          </a:p>
        </p:txBody>
      </p:sp>
      <p:pic>
        <p:nvPicPr>
          <p:cNvPr id="8" name="Picture 7">
            <a:extLst>
              <a:ext uri="{FF2B5EF4-FFF2-40B4-BE49-F238E27FC236}">
                <a16:creationId xmlns:a16="http://schemas.microsoft.com/office/drawing/2014/main" id="{B26B0C1F-0EA1-41D8-813C-EBDDACC5C378}"/>
              </a:ext>
            </a:extLst>
          </p:cNvPr>
          <p:cNvPicPr>
            <a:picLocks noChangeAspect="1"/>
          </p:cNvPicPr>
          <p:nvPr/>
        </p:nvPicPr>
        <p:blipFill>
          <a:blip r:embed="rId3"/>
          <a:stretch>
            <a:fillRect/>
          </a:stretch>
        </p:blipFill>
        <p:spPr>
          <a:xfrm>
            <a:off x="4223792" y="900708"/>
            <a:ext cx="7524328" cy="5643246"/>
          </a:xfrm>
          <a:prstGeom prst="rect">
            <a:avLst/>
          </a:prstGeom>
        </p:spPr>
      </p:pic>
      <p:pic>
        <p:nvPicPr>
          <p:cNvPr id="10" name="Picture 9">
            <a:extLst>
              <a:ext uri="{FF2B5EF4-FFF2-40B4-BE49-F238E27FC236}">
                <a16:creationId xmlns:a16="http://schemas.microsoft.com/office/drawing/2014/main" id="{B9BE8C4E-F8B1-4697-9AE3-2E8132480523}"/>
              </a:ext>
            </a:extLst>
          </p:cNvPr>
          <p:cNvPicPr>
            <a:picLocks noChangeAspect="1"/>
          </p:cNvPicPr>
          <p:nvPr/>
        </p:nvPicPr>
        <p:blipFill>
          <a:blip r:embed="rId4"/>
          <a:stretch>
            <a:fillRect/>
          </a:stretch>
        </p:blipFill>
        <p:spPr>
          <a:xfrm>
            <a:off x="983432" y="1268760"/>
            <a:ext cx="2790634" cy="3184704"/>
          </a:xfrm>
          <a:prstGeom prst="rect">
            <a:avLst/>
          </a:prstGeom>
        </p:spPr>
      </p:pic>
      <p:sp>
        <p:nvSpPr>
          <p:cNvPr id="11" name="TextBox 10">
            <a:extLst>
              <a:ext uri="{FF2B5EF4-FFF2-40B4-BE49-F238E27FC236}">
                <a16:creationId xmlns:a16="http://schemas.microsoft.com/office/drawing/2014/main" id="{220DF009-66CA-489D-90DA-885DFDDAACA7}"/>
              </a:ext>
            </a:extLst>
          </p:cNvPr>
          <p:cNvSpPr txBox="1"/>
          <p:nvPr/>
        </p:nvSpPr>
        <p:spPr>
          <a:xfrm>
            <a:off x="9785082" y="555933"/>
            <a:ext cx="1487908"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Max resolution </a:t>
            </a:r>
          </a:p>
          <a:p>
            <a:pPr algn="ctr"/>
            <a:r>
              <a:rPr lang="en-US" sz="1600" dirty="0">
                <a:latin typeface="Times New Roman" panose="02020603050405020304" pitchFamily="18" charset="0"/>
                <a:cs typeface="Times New Roman" panose="02020603050405020304" pitchFamily="18" charset="0"/>
              </a:rPr>
              <a:t>1.58A</a:t>
            </a:r>
            <a:endParaRPr lang="ru-RU" sz="1600" dirty="0" err="1">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DCBBFEC1-BCE2-45E1-A57D-DDA54E6CCD7D}"/>
              </a:ext>
            </a:extLst>
          </p:cNvPr>
          <p:cNvCxnSpPr>
            <a:cxnSpLocks/>
          </p:cNvCxnSpPr>
          <p:nvPr/>
        </p:nvCxnSpPr>
        <p:spPr>
          <a:xfrm>
            <a:off x="10849512" y="932852"/>
            <a:ext cx="0" cy="520049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238E1F8-216E-4F13-9F72-796D27FEDF19}"/>
              </a:ext>
            </a:extLst>
          </p:cNvPr>
          <p:cNvSpPr txBox="1"/>
          <p:nvPr/>
        </p:nvSpPr>
        <p:spPr>
          <a:xfrm>
            <a:off x="137592" y="5091286"/>
            <a:ext cx="4499992" cy="156966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Less data – worse quality</a:t>
            </a:r>
            <a:endParaRPr lang="ru-RU" sz="4800" b="1" dirty="0" err="1">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63AC7BE-F8A8-4EAA-A82D-B5C7FE757C66}"/>
              </a:ext>
            </a:extLst>
          </p:cNvPr>
          <p:cNvSpPr txBox="1"/>
          <p:nvPr/>
        </p:nvSpPr>
        <p:spPr>
          <a:xfrm>
            <a:off x="8015524" y="555933"/>
            <a:ext cx="1788078"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Best per pattern resolution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2.0A</a:t>
            </a:r>
            <a:endParaRPr lang="ru-RU" sz="1600" dirty="0" err="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70A76F-8A96-41DE-A852-1918C83E5EE6}"/>
              </a:ext>
            </a:extLst>
          </p:cNvPr>
          <p:cNvSpPr txBox="1"/>
          <p:nvPr/>
        </p:nvSpPr>
        <p:spPr>
          <a:xfrm>
            <a:off x="4815632" y="797825"/>
            <a:ext cx="2982328" cy="707886"/>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Saving only found peaks – also a bad idea!</a:t>
            </a:r>
            <a:endParaRPr lang="ru-RU" sz="2000" dirty="0" err="1">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218A5157-3DE7-4555-AD72-6D35B7845627}"/>
              </a:ext>
            </a:extLst>
          </p:cNvPr>
          <p:cNvCxnSpPr>
            <a:cxnSpLocks/>
          </p:cNvCxnSpPr>
          <p:nvPr/>
        </p:nvCxnSpPr>
        <p:spPr>
          <a:xfrm>
            <a:off x="9480376" y="905160"/>
            <a:ext cx="0" cy="520049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4FB46D-19A4-4B6B-8BCD-66E70B1841DC}"/>
              </a:ext>
            </a:extLst>
          </p:cNvPr>
          <p:cNvSpPr txBox="1"/>
          <p:nvPr/>
        </p:nvSpPr>
        <p:spPr>
          <a:xfrm>
            <a:off x="526200" y="751658"/>
            <a:ext cx="356719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resolution cutoff was 1.81Å </a:t>
            </a:r>
            <a:endParaRPr lang="ru-RU" sz="2000" dirty="0" err="1">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1689646-2D81-47B0-888B-EEBBE3A13ACE}"/>
              </a:ext>
            </a:extLst>
          </p:cNvPr>
          <p:cNvPicPr>
            <a:picLocks noChangeAspect="1"/>
          </p:cNvPicPr>
          <p:nvPr/>
        </p:nvPicPr>
        <p:blipFill rotWithShape="1">
          <a:blip r:embed="rId5"/>
          <a:srcRect t="9399" r="8809" b="7997"/>
          <a:stretch/>
        </p:blipFill>
        <p:spPr>
          <a:xfrm>
            <a:off x="6334914" y="1953480"/>
            <a:ext cx="2756550" cy="2123592"/>
          </a:xfrm>
          <a:prstGeom prst="rect">
            <a:avLst/>
          </a:prstGeom>
        </p:spPr>
      </p:pic>
      <p:sp>
        <p:nvSpPr>
          <p:cNvPr id="3" name="TextBox 2">
            <a:extLst>
              <a:ext uri="{FF2B5EF4-FFF2-40B4-BE49-F238E27FC236}">
                <a16:creationId xmlns:a16="http://schemas.microsoft.com/office/drawing/2014/main" id="{4FE63D17-AC06-4CE4-A6CB-231CD17674BC}"/>
              </a:ext>
            </a:extLst>
          </p:cNvPr>
          <p:cNvSpPr txBox="1"/>
          <p:nvPr/>
        </p:nvSpPr>
        <p:spPr>
          <a:xfrm>
            <a:off x="931901" y="4473826"/>
            <a:ext cx="2911374" cy="338554"/>
          </a:xfrm>
          <a:prstGeom prst="rect">
            <a:avLst/>
          </a:prstGeom>
          <a:noFill/>
        </p:spPr>
        <p:txBody>
          <a:bodyPr wrap="none" rtlCol="0">
            <a:spAutoFit/>
          </a:bodyPr>
          <a:lstStyle/>
          <a:p>
            <a:r>
              <a:rPr lang="en-US" sz="1600" b="1" dirty="0"/>
              <a:t>Refinement by D. </a:t>
            </a:r>
            <a:r>
              <a:rPr lang="en-US" sz="1600" b="1" dirty="0" err="1"/>
              <a:t>Oberthuer</a:t>
            </a:r>
            <a:endParaRPr lang="ru-RU" sz="1600" b="1" dirty="0" err="1"/>
          </a:p>
        </p:txBody>
      </p:sp>
    </p:spTree>
    <p:extLst>
      <p:ext uri="{BB962C8B-B14F-4D97-AF65-F5344CB8AC3E}">
        <p14:creationId xmlns:p14="http://schemas.microsoft.com/office/powerpoint/2010/main" val="39374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animBg="1"/>
      <p:bldP spid="12" grpId="0"/>
      <p:bldP spid="4"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CDFBE6A-601D-491C-BA4E-8A0D1B33ECC0}"/>
              </a:ext>
            </a:extLst>
          </p:cNvPr>
          <p:cNvSpPr>
            <a:spLocks noGrp="1"/>
          </p:cNvSpPr>
          <p:nvPr>
            <p:ph type="title"/>
          </p:nvPr>
        </p:nvSpPr>
        <p:spPr>
          <a:xfrm>
            <a:off x="82149" y="44624"/>
            <a:ext cx="12040751" cy="451098"/>
          </a:xfrm>
        </p:spPr>
        <p:txBody>
          <a:bodyPr>
            <a:noAutofit/>
          </a:bodyPr>
          <a:lstStyle/>
          <a:p>
            <a:pPr algn="ctr"/>
            <a:r>
              <a:rPr lang="en-US" sz="2900" b="1" dirty="0">
                <a:latin typeface="Times New Roman" panose="02020603050405020304" pitchFamily="18" charset="0"/>
                <a:cs typeface="Times New Roman" panose="02020603050405020304" pitchFamily="18" charset="0"/>
              </a:rPr>
              <a:t>But why cannot we store only found peaks?</a:t>
            </a:r>
          </a:p>
        </p:txBody>
      </p:sp>
      <p:pic>
        <p:nvPicPr>
          <p:cNvPr id="5" name="Picture 4">
            <a:extLst>
              <a:ext uri="{FF2B5EF4-FFF2-40B4-BE49-F238E27FC236}">
                <a16:creationId xmlns:a16="http://schemas.microsoft.com/office/drawing/2014/main" id="{59B05430-1A89-437B-AFD6-153D49B77963}"/>
              </a:ext>
            </a:extLst>
          </p:cNvPr>
          <p:cNvPicPr>
            <a:picLocks noChangeAspect="1"/>
          </p:cNvPicPr>
          <p:nvPr/>
        </p:nvPicPr>
        <p:blipFill rotWithShape="1">
          <a:blip r:embed="rId2"/>
          <a:srcRect r="50294"/>
          <a:stretch/>
        </p:blipFill>
        <p:spPr>
          <a:xfrm>
            <a:off x="189216" y="604869"/>
            <a:ext cx="5906784" cy="5848467"/>
          </a:xfrm>
          <a:prstGeom prst="rect">
            <a:avLst/>
          </a:prstGeom>
        </p:spPr>
      </p:pic>
      <p:sp>
        <p:nvSpPr>
          <p:cNvPr id="14" name="TextBox 13">
            <a:extLst>
              <a:ext uri="{FF2B5EF4-FFF2-40B4-BE49-F238E27FC236}">
                <a16:creationId xmlns:a16="http://schemas.microsoft.com/office/drawing/2014/main" id="{5BAA8839-785C-4308-9087-2646B8659E06}"/>
              </a:ext>
            </a:extLst>
          </p:cNvPr>
          <p:cNvSpPr txBox="1"/>
          <p:nvPr/>
        </p:nvSpPr>
        <p:spPr>
          <a:xfrm>
            <a:off x="4307754" y="6469155"/>
            <a:ext cx="3576492" cy="338554"/>
          </a:xfrm>
          <a:prstGeom prst="rect">
            <a:avLst/>
          </a:prstGeom>
          <a:noFill/>
        </p:spPr>
        <p:txBody>
          <a:bodyPr wrap="none" rtlCol="0">
            <a:spAutoFit/>
          </a:bodyPr>
          <a:lstStyle/>
          <a:p>
            <a:r>
              <a:rPr lang="en-US" sz="1600" b="1" dirty="0"/>
              <a:t>From </a:t>
            </a:r>
            <a:r>
              <a:rPr lang="en-US" sz="1600" b="1" dirty="0" err="1"/>
              <a:t>Gati</a:t>
            </a:r>
            <a:r>
              <a:rPr lang="en-US" sz="1600" b="1" dirty="0"/>
              <a:t>, et al, PNAS 114(9), 2017</a:t>
            </a:r>
            <a:endParaRPr lang="ru-RU" sz="1600" b="1" dirty="0" err="1"/>
          </a:p>
        </p:txBody>
      </p:sp>
      <p:pic>
        <p:nvPicPr>
          <p:cNvPr id="6" name="Picture 5">
            <a:extLst>
              <a:ext uri="{FF2B5EF4-FFF2-40B4-BE49-F238E27FC236}">
                <a16:creationId xmlns:a16="http://schemas.microsoft.com/office/drawing/2014/main" id="{FE52C91A-F925-4CDE-82BA-15A18AB18E74}"/>
              </a:ext>
            </a:extLst>
          </p:cNvPr>
          <p:cNvPicPr>
            <a:picLocks noChangeAspect="1"/>
          </p:cNvPicPr>
          <p:nvPr/>
        </p:nvPicPr>
        <p:blipFill rotWithShape="1">
          <a:blip r:embed="rId2"/>
          <a:srcRect l="50294"/>
          <a:stretch/>
        </p:blipFill>
        <p:spPr>
          <a:xfrm>
            <a:off x="6165880" y="604869"/>
            <a:ext cx="5906784" cy="5848467"/>
          </a:xfrm>
          <a:prstGeom prst="rect">
            <a:avLst/>
          </a:prstGeom>
        </p:spPr>
      </p:pic>
    </p:spTree>
    <p:extLst>
      <p:ext uri="{BB962C8B-B14F-4D97-AF65-F5344CB8AC3E}">
        <p14:creationId xmlns:p14="http://schemas.microsoft.com/office/powerpoint/2010/main" val="1710753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4" descr="https://lh4.googleusercontent.com/iCJBFdQYzlswcLsZgeFqqlMSwjKwsbKE1iGMcJLqJOqa0a-fickxzcTbs_B9r5yLuULRb9nM6EBCPUtOSP_lsyIoGPvtkAZ0o9vaq1Zr-5vAuyoT_AZk2zNsUK3_sDZmezot8dps"/>
          <p:cNvPicPr/>
          <p:nvPr/>
        </p:nvPicPr>
        <p:blipFill>
          <a:blip r:embed="rId2"/>
          <a:stretch/>
        </p:blipFill>
        <p:spPr>
          <a:xfrm>
            <a:off x="147600" y="692280"/>
            <a:ext cx="3798360" cy="2843640"/>
          </a:xfrm>
          <a:prstGeom prst="rect">
            <a:avLst/>
          </a:prstGeom>
          <a:ln w="0">
            <a:noFill/>
          </a:ln>
        </p:spPr>
      </p:pic>
      <p:pic>
        <p:nvPicPr>
          <p:cNvPr id="184" name="Picture 6" descr="https://lh4.googleusercontent.com/MfXAdklDhUFxu1TLjNuK6VLgzhc4UbkPxC1P7Gywh8luh32ldyGs9y_3vyMXL3L6tVX31BkVvSzEp-VPHbguQOJzRuBoY6UgwUv9c6K8LKpD2fBv22zoNUnN-XelBOlwA0S9sm2r"/>
          <p:cNvPicPr/>
          <p:nvPr/>
        </p:nvPicPr>
        <p:blipFill>
          <a:blip r:embed="rId3"/>
          <a:stretch/>
        </p:blipFill>
        <p:spPr>
          <a:xfrm>
            <a:off x="4097520" y="711000"/>
            <a:ext cx="3798360" cy="2843640"/>
          </a:xfrm>
          <a:prstGeom prst="rect">
            <a:avLst/>
          </a:prstGeom>
          <a:ln w="0">
            <a:noFill/>
          </a:ln>
        </p:spPr>
      </p:pic>
      <p:pic>
        <p:nvPicPr>
          <p:cNvPr id="185" name="Picture 8" descr="https://lh5.googleusercontent.com/wpCKXfo1pUngpFA38K0xaHAxUUEtwmoLGP9UOGp0T9HV-xXNqUIdU73fG23xbvAw7nvhP-anVla49ykWbqEkV6AtusOuOxhgXqPHDk5YRA1uKua-YLAWeuPP6HNPD2L3NiSongGw"/>
          <p:cNvPicPr/>
          <p:nvPr/>
        </p:nvPicPr>
        <p:blipFill>
          <a:blip r:embed="rId4"/>
          <a:stretch/>
        </p:blipFill>
        <p:spPr>
          <a:xfrm>
            <a:off x="155160" y="3495600"/>
            <a:ext cx="3798360" cy="2843640"/>
          </a:xfrm>
          <a:prstGeom prst="rect">
            <a:avLst/>
          </a:prstGeom>
          <a:ln w="0">
            <a:noFill/>
          </a:ln>
        </p:spPr>
      </p:pic>
      <p:pic>
        <p:nvPicPr>
          <p:cNvPr id="186" name="Picture 10" descr="https://lh3.googleusercontent.com/xF5q6WKSuYOh-fLIDyj6sOuQfEbMxDsD6iGU7ftmAqyciqh1QmZO6R4_GepKPSQ-Hfu6-qYTS_WvBlkOIKLNn7qiau0diYvJSpfRVOE6__V0yO9LtHhxQqzSO4X0_CRWYsTYd5Y2"/>
          <p:cNvPicPr/>
          <p:nvPr/>
        </p:nvPicPr>
        <p:blipFill>
          <a:blip r:embed="rId5"/>
          <a:stretch/>
        </p:blipFill>
        <p:spPr>
          <a:xfrm>
            <a:off x="4137120" y="3495600"/>
            <a:ext cx="3798360" cy="2853720"/>
          </a:xfrm>
          <a:prstGeom prst="rect">
            <a:avLst/>
          </a:prstGeom>
          <a:ln w="0">
            <a:noFill/>
          </a:ln>
        </p:spPr>
      </p:pic>
      <p:sp>
        <p:nvSpPr>
          <p:cNvPr id="187" name="TextBox 8"/>
          <p:cNvSpPr/>
          <p:nvPr/>
        </p:nvSpPr>
        <p:spPr>
          <a:xfrm>
            <a:off x="8338200" y="4479765"/>
            <a:ext cx="369864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0000"/>
                </a:solidFill>
                <a:latin typeface="Arial"/>
              </a:rPr>
              <a:t>We can </a:t>
            </a:r>
            <a:r>
              <a:rPr lang="en-US" sz="2400" b="1" strike="noStrike" spc="-1" dirty="0" err="1">
                <a:solidFill>
                  <a:srgbClr val="FF0000"/>
                </a:solidFill>
                <a:latin typeface="Arial"/>
              </a:rPr>
              <a:t>binn</a:t>
            </a:r>
            <a:r>
              <a:rPr lang="en-US" sz="2400" b="1" strike="noStrike" spc="-1" dirty="0">
                <a:solidFill>
                  <a:srgbClr val="FF0000"/>
                </a:solidFill>
                <a:latin typeface="Arial"/>
              </a:rPr>
              <a:t> data if the spacing between Bragg peaks at least 5 pixels</a:t>
            </a:r>
            <a:endParaRPr lang="ru-RU" sz="2400" b="0" strike="noStrike" spc="-1" dirty="0">
              <a:latin typeface="Arial"/>
            </a:endParaRPr>
          </a:p>
        </p:txBody>
      </p:sp>
      <p:graphicFrame>
        <p:nvGraphicFramePr>
          <p:cNvPr id="188" name="Таблица 1"/>
          <p:cNvGraphicFramePr/>
          <p:nvPr/>
        </p:nvGraphicFramePr>
        <p:xfrm>
          <a:off x="8525160" y="962280"/>
          <a:ext cx="3080880" cy="3079800"/>
        </p:xfrm>
        <a:graphic>
          <a:graphicData uri="http://schemas.openxmlformats.org/drawingml/2006/table">
            <a:tbl>
              <a:tblPr/>
              <a:tblGrid>
                <a:gridCol w="1129680">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943200">
                  <a:extLst>
                    <a:ext uri="{9D8B030D-6E8A-4147-A177-3AD203B41FA5}">
                      <a16:colId xmlns:a16="http://schemas.microsoft.com/office/drawing/2014/main" val="20002"/>
                    </a:ext>
                  </a:extLst>
                </a:gridCol>
              </a:tblGrid>
              <a:tr h="613800">
                <a:tc rowSpan="2">
                  <a:txBody>
                    <a:bodyPr/>
                    <a:lstStyle/>
                    <a:p>
                      <a:pPr algn="ctr">
                        <a:lnSpc>
                          <a:spcPct val="100000"/>
                        </a:lnSpc>
                        <a:buNone/>
                      </a:pPr>
                      <a:r>
                        <a:rPr lang="en-US" sz="1600" b="1" strike="noStrike" spc="-1">
                          <a:solidFill>
                            <a:srgbClr val="000000"/>
                          </a:solidFill>
                          <a:latin typeface="Times New Roman"/>
                        </a:rPr>
                        <a:t>Subset of sample</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1" strike="noStrike" spc="-1">
                          <a:solidFill>
                            <a:srgbClr val="000000"/>
                          </a:solidFill>
                          <a:latin typeface="Times New Roman"/>
                        </a:rPr>
                        <a:t>Raw, only hits</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1" strike="noStrike" spc="-1">
                          <a:solidFill>
                            <a:srgbClr val="000000"/>
                          </a:solidFill>
                          <a:latin typeface="Times New Roman"/>
                        </a:rPr>
                        <a:t>Binned, only hits</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613800">
                <a:tc vMerge="1">
                  <a:txBody>
                    <a:bodyPr/>
                    <a:lstStyle/>
                    <a:p>
                      <a:endParaRPr lang="ru-RU"/>
                    </a:p>
                  </a:txBody>
                  <a:tcPr marL="90000" marR="90000">
                    <a:solidFill>
                      <a:srgbClr val="729FCF"/>
                    </a:solidFill>
                  </a:tcPr>
                </a:tc>
                <a:tc>
                  <a:txBody>
                    <a:bodyPr/>
                    <a:lstStyle/>
                    <a:p>
                      <a:pPr algn="ctr">
                        <a:lnSpc>
                          <a:spcPct val="100000"/>
                        </a:lnSpc>
                        <a:buNone/>
                      </a:pPr>
                      <a:r>
                        <a:rPr lang="en-US" sz="1600" b="1" strike="noStrike" spc="-1">
                          <a:solidFill>
                            <a:srgbClr val="000000"/>
                          </a:solidFill>
                          <a:latin typeface="Times New Roman"/>
                        </a:rPr>
                        <a:t>CR</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1" strike="noStrike" spc="-1">
                          <a:solidFill>
                            <a:srgbClr val="000000"/>
                          </a:solidFill>
                          <a:latin typeface="Times New Roman"/>
                        </a:rPr>
                        <a:t>CR</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370440">
                <a:tc>
                  <a:txBody>
                    <a:bodyPr/>
                    <a:lstStyle/>
                    <a:p>
                      <a:pPr>
                        <a:lnSpc>
                          <a:spcPct val="100000"/>
                        </a:lnSpc>
                        <a:buNone/>
                      </a:pPr>
                      <a:r>
                        <a:rPr lang="en-US" sz="1600" b="0" strike="noStrike" spc="-1">
                          <a:solidFill>
                            <a:srgbClr val="000000"/>
                          </a:solidFill>
                          <a:latin typeface="Times New Roman"/>
                        </a:rPr>
                        <a:t>ferritin_1</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66.08</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105.32</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370440">
                <a:tc>
                  <a:txBody>
                    <a:bodyPr/>
                    <a:lstStyle/>
                    <a:p>
                      <a:pPr>
                        <a:lnSpc>
                          <a:spcPct val="100000"/>
                        </a:lnSpc>
                        <a:buNone/>
                      </a:pPr>
                      <a:r>
                        <a:rPr lang="en-US" sz="1600" b="0" strike="noStrike" spc="-1">
                          <a:solidFill>
                            <a:srgbClr val="000000"/>
                          </a:solidFill>
                          <a:latin typeface="Times New Roman"/>
                        </a:rPr>
                        <a:t>lyso_1</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5.25</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12.22</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370440">
                <a:tc>
                  <a:txBody>
                    <a:bodyPr/>
                    <a:lstStyle/>
                    <a:p>
                      <a:pPr>
                        <a:lnSpc>
                          <a:spcPct val="100000"/>
                        </a:lnSpc>
                        <a:buNone/>
                      </a:pPr>
                      <a:r>
                        <a:rPr lang="en-US" sz="1600" b="0" strike="noStrike" spc="-1">
                          <a:solidFill>
                            <a:srgbClr val="000000"/>
                          </a:solidFill>
                          <a:latin typeface="Times New Roman"/>
                        </a:rPr>
                        <a:t>MPro_1</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19.73</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90.21</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370440">
                <a:tc>
                  <a:txBody>
                    <a:bodyPr/>
                    <a:lstStyle/>
                    <a:p>
                      <a:pPr>
                        <a:lnSpc>
                          <a:spcPct val="100000"/>
                        </a:lnSpc>
                        <a:buNone/>
                      </a:pPr>
                      <a:r>
                        <a:rPr lang="en-US" sz="1600" b="0" strike="noStrike" spc="-1">
                          <a:solidFill>
                            <a:srgbClr val="000000"/>
                          </a:solidFill>
                          <a:latin typeface="Times New Roman"/>
                        </a:rPr>
                        <a:t>lyso_2</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1.35</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3.06</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370440">
                <a:tc>
                  <a:txBody>
                    <a:bodyPr/>
                    <a:lstStyle/>
                    <a:p>
                      <a:pPr>
                        <a:lnSpc>
                          <a:spcPct val="100000"/>
                        </a:lnSpc>
                        <a:buNone/>
                      </a:pPr>
                      <a:r>
                        <a:rPr lang="en-US" sz="1600" b="0" strike="noStrike" spc="-1">
                          <a:solidFill>
                            <a:srgbClr val="000000"/>
                          </a:solidFill>
                          <a:latin typeface="Times New Roman"/>
                        </a:rPr>
                        <a:t>lacta_1</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1.06</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ru-RU" sz="1600" b="0" strike="noStrike" spc="-1">
                          <a:solidFill>
                            <a:srgbClr val="000000"/>
                          </a:solidFill>
                          <a:latin typeface="Times New Roman"/>
                        </a:rPr>
                        <a:t>2.74</a:t>
                      </a:r>
                      <a:endParaRPr lang="ru-RU" sz="1600" b="0" strike="noStrike" spc="-1">
                        <a:latin typeface="Arial"/>
                      </a:endParaRPr>
                    </a:p>
                  </a:txBody>
                  <a:tcPr marL="63360" marR="633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bl>
          </a:graphicData>
        </a:graphic>
      </p:graphicFrame>
      <p:sp>
        <p:nvSpPr>
          <p:cNvPr id="189" name="Rectangle 1"/>
          <p:cNvSpPr/>
          <p:nvPr/>
        </p:nvSpPr>
        <p:spPr>
          <a:xfrm>
            <a:off x="3124080" y="2598840"/>
            <a:ext cx="12191760" cy="456840"/>
          </a:xfrm>
          <a:prstGeom prst="rect">
            <a:avLst/>
          </a:prstGeom>
          <a:noFill/>
          <a:ln w="0">
            <a:noFill/>
          </a:ln>
        </p:spPr>
        <p:style>
          <a:lnRef idx="0">
            <a:scrgbClr r="0" g="0" b="0"/>
          </a:lnRef>
          <a:fillRef idx="0">
            <a:scrgbClr r="0" g="0" b="0"/>
          </a:fillRef>
          <a:effectRef idx="0">
            <a:scrgbClr r="0" g="0" b="0"/>
          </a:effectRef>
          <a:fontRef idx="minor"/>
        </p:style>
      </p:sp>
      <p:sp>
        <p:nvSpPr>
          <p:cNvPr id="191" name="PlaceHolder 1"/>
          <p:cNvSpPr>
            <a:spLocks noGrp="1"/>
          </p:cNvSpPr>
          <p:nvPr>
            <p:ph type="title"/>
          </p:nvPr>
        </p:nvSpPr>
        <p:spPr>
          <a:xfrm>
            <a:off x="82080" y="4464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Binning </a:t>
            </a:r>
            <a:r>
              <a:rPr lang="nn-NO" sz="3000" b="1" strike="noStrike" spc="-1" dirty="0">
                <a:solidFill>
                  <a:srgbClr val="009FDF"/>
                </a:solidFill>
                <a:latin typeface="Arial"/>
              </a:rPr>
              <a:t>(2x2) and non-hits rejection</a:t>
            </a:r>
            <a:br>
              <a:rPr dirty="0"/>
            </a:br>
            <a:r>
              <a:rPr lang="nn-NO" sz="3000" b="1" strike="noStrike" spc="-1" dirty="0">
                <a:solidFill>
                  <a:srgbClr val="009FDF"/>
                </a:solidFill>
                <a:latin typeface="Arial"/>
              </a:rPr>
              <a:t>data from Eiger 16M</a:t>
            </a:r>
            <a:endParaRPr lang="en-US" sz="3000" b="0" strike="noStrike" spc="-1" dirty="0">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151200" y="9252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Quantization to different levels</a:t>
            </a:r>
            <a:br>
              <a:rPr dirty="0"/>
            </a:br>
            <a:r>
              <a:rPr lang="en-US" sz="3000" b="1" strike="noStrike" spc="-1" dirty="0">
                <a:solidFill>
                  <a:srgbClr val="009FDF"/>
                </a:solidFill>
                <a:latin typeface="Arial"/>
              </a:rPr>
              <a:t>(AGIPD dataset)</a:t>
            </a:r>
            <a:endParaRPr lang="en-US" sz="3000" b="0" strike="noStrike" spc="-1" dirty="0">
              <a:solidFill>
                <a:srgbClr val="000000"/>
              </a:solidFill>
              <a:latin typeface="Arial"/>
            </a:endParaRPr>
          </a:p>
        </p:txBody>
      </p:sp>
      <p:pic>
        <p:nvPicPr>
          <p:cNvPr id="193" name="Picture 14"/>
          <p:cNvPicPr/>
          <p:nvPr/>
        </p:nvPicPr>
        <p:blipFill>
          <a:blip r:embed="rId2"/>
          <a:srcRect t="10655"/>
          <a:stretch/>
        </p:blipFill>
        <p:spPr>
          <a:xfrm>
            <a:off x="-24840" y="1348560"/>
            <a:ext cx="3676320" cy="2446920"/>
          </a:xfrm>
          <a:prstGeom prst="rect">
            <a:avLst/>
          </a:prstGeom>
          <a:ln w="0">
            <a:noFill/>
          </a:ln>
        </p:spPr>
      </p:pic>
      <p:pic>
        <p:nvPicPr>
          <p:cNvPr id="194" name="Picture 15"/>
          <p:cNvPicPr/>
          <p:nvPr/>
        </p:nvPicPr>
        <p:blipFill>
          <a:blip r:embed="rId3"/>
          <a:srcRect t="10261"/>
          <a:stretch/>
        </p:blipFill>
        <p:spPr>
          <a:xfrm>
            <a:off x="3449880" y="1354680"/>
            <a:ext cx="3676320" cy="2457360"/>
          </a:xfrm>
          <a:prstGeom prst="rect">
            <a:avLst/>
          </a:prstGeom>
          <a:ln w="0">
            <a:noFill/>
          </a:ln>
        </p:spPr>
      </p:pic>
      <p:pic>
        <p:nvPicPr>
          <p:cNvPr id="195" name="Picture 16"/>
          <p:cNvPicPr/>
          <p:nvPr/>
        </p:nvPicPr>
        <p:blipFill>
          <a:blip r:embed="rId4"/>
          <a:srcRect t="10974"/>
          <a:stretch/>
        </p:blipFill>
        <p:spPr>
          <a:xfrm>
            <a:off x="44640" y="4090320"/>
            <a:ext cx="3676320" cy="2444400"/>
          </a:xfrm>
          <a:prstGeom prst="rect">
            <a:avLst/>
          </a:prstGeom>
          <a:ln w="0">
            <a:noFill/>
          </a:ln>
        </p:spPr>
      </p:pic>
      <p:pic>
        <p:nvPicPr>
          <p:cNvPr id="196" name="Picture 17"/>
          <p:cNvPicPr/>
          <p:nvPr/>
        </p:nvPicPr>
        <p:blipFill>
          <a:blip r:embed="rId5"/>
          <a:srcRect t="10449"/>
          <a:stretch/>
        </p:blipFill>
        <p:spPr>
          <a:xfrm>
            <a:off x="3461400" y="4082040"/>
            <a:ext cx="3676320" cy="2452680"/>
          </a:xfrm>
          <a:prstGeom prst="rect">
            <a:avLst/>
          </a:prstGeom>
          <a:ln w="0">
            <a:noFill/>
          </a:ln>
        </p:spPr>
      </p:pic>
      <p:pic>
        <p:nvPicPr>
          <p:cNvPr id="197" name="Picture 9"/>
          <p:cNvPicPr/>
          <p:nvPr/>
        </p:nvPicPr>
        <p:blipFill>
          <a:blip r:embed="rId6"/>
          <a:stretch/>
        </p:blipFill>
        <p:spPr>
          <a:xfrm>
            <a:off x="7031520" y="97200"/>
            <a:ext cx="4754160" cy="3604680"/>
          </a:xfrm>
          <a:prstGeom prst="rect">
            <a:avLst/>
          </a:prstGeom>
          <a:ln w="0">
            <a:noFill/>
          </a:ln>
        </p:spPr>
      </p:pic>
      <p:sp>
        <p:nvSpPr>
          <p:cNvPr id="198" name="Rectangle 20"/>
          <p:cNvSpPr/>
          <p:nvPr/>
        </p:nvSpPr>
        <p:spPr>
          <a:xfrm>
            <a:off x="4025880" y="1002600"/>
            <a:ext cx="2016000" cy="263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rPr>
              <a:t>(int div 2e6) * 2e6</a:t>
            </a:r>
            <a:endParaRPr lang="ru-RU" sz="1800" b="0" strike="noStrike" spc="-1">
              <a:latin typeface="Arial"/>
            </a:endParaRPr>
          </a:p>
        </p:txBody>
      </p:sp>
      <p:sp>
        <p:nvSpPr>
          <p:cNvPr id="199" name="Rectangle 21"/>
          <p:cNvSpPr/>
          <p:nvPr/>
        </p:nvSpPr>
        <p:spPr>
          <a:xfrm>
            <a:off x="1594800" y="980640"/>
            <a:ext cx="136512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rPr>
              <a:t>int</a:t>
            </a:r>
            <a:endParaRPr lang="ru-RU" sz="1800" b="0" strike="noStrike" spc="-1">
              <a:latin typeface="Arial"/>
            </a:endParaRPr>
          </a:p>
        </p:txBody>
      </p:sp>
      <p:sp>
        <p:nvSpPr>
          <p:cNvPr id="200" name="Rectangle 22"/>
          <p:cNvSpPr/>
          <p:nvPr/>
        </p:nvSpPr>
        <p:spPr>
          <a:xfrm>
            <a:off x="7062120" y="2825640"/>
            <a:ext cx="4723560" cy="45072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p:style>
      </p:sp>
      <p:sp>
        <p:nvSpPr>
          <p:cNvPr id="201" name="TextBox 23"/>
          <p:cNvSpPr/>
          <p:nvPr/>
        </p:nvSpPr>
        <p:spPr>
          <a:xfrm>
            <a:off x="4214160" y="4191480"/>
            <a:ext cx="24757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trike="noStrike" spc="-1">
                <a:solidFill>
                  <a:srgbClr val="004B7D"/>
                </a:solidFill>
                <a:latin typeface="Arial"/>
              </a:rPr>
              <a:t>Even this crap still works (thanks to statistics)!</a:t>
            </a:r>
            <a:endParaRPr lang="ru-RU" sz="1400" b="0" strike="noStrike" spc="-1">
              <a:latin typeface="Arial"/>
            </a:endParaRPr>
          </a:p>
        </p:txBody>
      </p:sp>
      <p:sp>
        <p:nvSpPr>
          <p:cNvPr id="202" name="Rectangle 20"/>
          <p:cNvSpPr/>
          <p:nvPr/>
        </p:nvSpPr>
        <p:spPr>
          <a:xfrm>
            <a:off x="4030920" y="3769920"/>
            <a:ext cx="2246400" cy="26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rPr>
              <a:t>(int div 2e10) * 2e10</a:t>
            </a:r>
            <a:endParaRPr lang="ru-RU" sz="1800" b="0" strike="noStrike" spc="-1">
              <a:latin typeface="Arial"/>
            </a:endParaRPr>
          </a:p>
        </p:txBody>
      </p:sp>
      <p:sp>
        <p:nvSpPr>
          <p:cNvPr id="203" name="Rectangle 20"/>
          <p:cNvSpPr/>
          <p:nvPr/>
        </p:nvSpPr>
        <p:spPr>
          <a:xfrm>
            <a:off x="832320" y="3775680"/>
            <a:ext cx="2016000" cy="263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rPr>
              <a:t>(int div 2e8) * 2e8</a:t>
            </a:r>
            <a:endParaRPr lang="ru-RU" sz="1800" b="0" strike="noStrike" spc="-1">
              <a:latin typeface="Arial"/>
            </a:endParaRPr>
          </a:p>
        </p:txBody>
      </p:sp>
      <p:sp>
        <p:nvSpPr>
          <p:cNvPr id="205" name="TextBox 18"/>
          <p:cNvSpPr/>
          <p:nvPr/>
        </p:nvSpPr>
        <p:spPr>
          <a:xfrm>
            <a:off x="611100" y="6509520"/>
            <a:ext cx="90860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trike="noStrike" spc="-1" dirty="0">
                <a:solidFill>
                  <a:srgbClr val="FF0000"/>
                </a:solidFill>
                <a:latin typeface="Arial"/>
              </a:rPr>
              <a:t>Truncating to several photons can work, but it is not applicable all the time</a:t>
            </a:r>
            <a:endParaRPr lang="ru-RU" sz="1400" b="0" strike="noStrike" spc="-1" dirty="0">
              <a:latin typeface="Arial"/>
            </a:endParaRPr>
          </a:p>
        </p:txBody>
      </p:sp>
      <p:pic>
        <p:nvPicPr>
          <p:cNvPr id="16" name="image17.png">
            <a:extLst>
              <a:ext uri="{FF2B5EF4-FFF2-40B4-BE49-F238E27FC236}">
                <a16:creationId xmlns:a16="http://schemas.microsoft.com/office/drawing/2014/main" id="{C80710D7-46E0-478B-B342-23C4E5E764FB}"/>
              </a:ext>
            </a:extLst>
          </p:cNvPr>
          <p:cNvPicPr/>
          <p:nvPr/>
        </p:nvPicPr>
        <p:blipFill>
          <a:blip r:embed="rId7"/>
          <a:stretch>
            <a:fillRect/>
          </a:stretch>
        </p:blipFill>
        <p:spPr bwMode="auto">
          <a:xfrm>
            <a:off x="7266960" y="3701880"/>
            <a:ext cx="4460514" cy="30430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151200" y="9252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Non-uniform quantization</a:t>
            </a:r>
            <a:endParaRPr lang="en-US" sz="3000" b="0" strike="noStrike" spc="-1" dirty="0">
              <a:solidFill>
                <a:srgbClr val="000000"/>
              </a:solidFill>
              <a:latin typeface="Arial"/>
            </a:endParaRPr>
          </a:p>
        </p:txBody>
      </p:sp>
      <p:sp>
        <p:nvSpPr>
          <p:cNvPr id="199" name="Rectangle 21"/>
          <p:cNvSpPr/>
          <p:nvPr/>
        </p:nvSpPr>
        <p:spPr>
          <a:xfrm>
            <a:off x="1276598" y="1200839"/>
            <a:ext cx="10741232"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dirty="0">
                <a:solidFill>
                  <a:srgbClr val="000000"/>
                </a:solidFill>
                <a:latin typeface="Arial"/>
              </a:rPr>
              <a:t>Original				Uniform quantization		     Non-uniform quantization</a:t>
            </a:r>
            <a:endParaRPr lang="ru-RU" sz="1800" b="0" strike="noStrike" spc="-1" dirty="0">
              <a:latin typeface="Arial"/>
            </a:endParaRPr>
          </a:p>
        </p:txBody>
      </p:sp>
      <p:sp>
        <p:nvSpPr>
          <p:cNvPr id="205" name="TextBox 18"/>
          <p:cNvSpPr/>
          <p:nvPr/>
        </p:nvSpPr>
        <p:spPr>
          <a:xfrm>
            <a:off x="1620502" y="5065360"/>
            <a:ext cx="4892265"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a:solidFill>
                  <a:srgbClr val="FF0000"/>
                </a:solidFill>
                <a:latin typeface="Arial"/>
              </a:rPr>
              <a:t>Low intensity data is more important</a:t>
            </a:r>
            <a:br>
              <a:rPr lang="en-US" sz="2000" b="1" strike="noStrike" spc="-1" dirty="0">
                <a:solidFill>
                  <a:srgbClr val="FF0000"/>
                </a:solidFill>
                <a:latin typeface="Arial"/>
              </a:rPr>
            </a:br>
            <a:r>
              <a:rPr lang="en-US" sz="2000" b="1" strike="noStrike" spc="-1" dirty="0">
                <a:solidFill>
                  <a:srgbClr val="FF0000"/>
                </a:solidFill>
                <a:latin typeface="Arial"/>
              </a:rPr>
              <a:t>Example: multi-gain detectors</a:t>
            </a:r>
            <a:endParaRPr lang="ru-RU" sz="2000" b="0" strike="noStrike" spc="-1" dirty="0">
              <a:latin typeface="Arial"/>
            </a:endParaRPr>
          </a:p>
        </p:txBody>
      </p:sp>
      <p:pic>
        <p:nvPicPr>
          <p:cNvPr id="6" name="Picture 5">
            <a:extLst>
              <a:ext uri="{FF2B5EF4-FFF2-40B4-BE49-F238E27FC236}">
                <a16:creationId xmlns:a16="http://schemas.microsoft.com/office/drawing/2014/main" id="{AECA6FA4-92EE-48E4-B25E-46C6E32CB620}"/>
              </a:ext>
            </a:extLst>
          </p:cNvPr>
          <p:cNvPicPr>
            <a:picLocks noChangeAspect="1"/>
          </p:cNvPicPr>
          <p:nvPr/>
        </p:nvPicPr>
        <p:blipFill>
          <a:blip r:embed="rId2"/>
          <a:stretch>
            <a:fillRect/>
          </a:stretch>
        </p:blipFill>
        <p:spPr>
          <a:xfrm>
            <a:off x="241" y="1587725"/>
            <a:ext cx="3960000" cy="2913021"/>
          </a:xfrm>
          <a:prstGeom prst="rect">
            <a:avLst/>
          </a:prstGeom>
        </p:spPr>
      </p:pic>
      <p:pic>
        <p:nvPicPr>
          <p:cNvPr id="7" name="Picture 6">
            <a:extLst>
              <a:ext uri="{FF2B5EF4-FFF2-40B4-BE49-F238E27FC236}">
                <a16:creationId xmlns:a16="http://schemas.microsoft.com/office/drawing/2014/main" id="{C8627152-C0EF-42FA-A11F-9E6DC5F368E1}"/>
              </a:ext>
            </a:extLst>
          </p:cNvPr>
          <p:cNvPicPr>
            <a:picLocks noChangeAspect="1"/>
          </p:cNvPicPr>
          <p:nvPr/>
        </p:nvPicPr>
        <p:blipFill>
          <a:blip r:embed="rId3"/>
          <a:stretch>
            <a:fillRect/>
          </a:stretch>
        </p:blipFill>
        <p:spPr>
          <a:xfrm>
            <a:off x="4116000" y="1590100"/>
            <a:ext cx="3960000" cy="2913022"/>
          </a:xfrm>
          <a:prstGeom prst="rect">
            <a:avLst/>
          </a:prstGeom>
        </p:spPr>
      </p:pic>
      <p:pic>
        <p:nvPicPr>
          <p:cNvPr id="8" name="Picture 7">
            <a:extLst>
              <a:ext uri="{FF2B5EF4-FFF2-40B4-BE49-F238E27FC236}">
                <a16:creationId xmlns:a16="http://schemas.microsoft.com/office/drawing/2014/main" id="{E35A0913-E8B0-4E3F-9BC6-77CCD89E3788}"/>
              </a:ext>
            </a:extLst>
          </p:cNvPr>
          <p:cNvPicPr>
            <a:picLocks noChangeAspect="1"/>
          </p:cNvPicPr>
          <p:nvPr/>
        </p:nvPicPr>
        <p:blipFill>
          <a:blip r:embed="rId4"/>
          <a:stretch>
            <a:fillRect/>
          </a:stretch>
        </p:blipFill>
        <p:spPr>
          <a:xfrm>
            <a:off x="8231759" y="1587725"/>
            <a:ext cx="3960000" cy="2913022"/>
          </a:xfrm>
          <a:prstGeom prst="rect">
            <a:avLst/>
          </a:prstGeom>
        </p:spPr>
      </p:pic>
      <p:sp>
        <p:nvSpPr>
          <p:cNvPr id="23" name="TextBox 18">
            <a:extLst>
              <a:ext uri="{FF2B5EF4-FFF2-40B4-BE49-F238E27FC236}">
                <a16:creationId xmlns:a16="http://schemas.microsoft.com/office/drawing/2014/main" id="{0D846F80-7AA2-401F-A9B0-830DCA82914C}"/>
              </a:ext>
            </a:extLst>
          </p:cNvPr>
          <p:cNvSpPr/>
          <p:nvPr/>
        </p:nvSpPr>
        <p:spPr>
          <a:xfrm>
            <a:off x="9146223" y="4751062"/>
            <a:ext cx="2489051"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a:solidFill>
                  <a:srgbClr val="FF0000"/>
                </a:solidFill>
                <a:latin typeface="Arial"/>
              </a:rPr>
              <a:t>The easiest way – save just a few significant bits!</a:t>
            </a:r>
            <a:endParaRPr lang="ru-RU" sz="2000" b="0" strike="noStrike" spc="-1" dirty="0">
              <a:latin typeface="Arial"/>
            </a:endParaRPr>
          </a:p>
        </p:txBody>
      </p:sp>
      <p:cxnSp>
        <p:nvCxnSpPr>
          <p:cNvPr id="10" name="Straight Arrow Connector 9">
            <a:extLst>
              <a:ext uri="{FF2B5EF4-FFF2-40B4-BE49-F238E27FC236}">
                <a16:creationId xmlns:a16="http://schemas.microsoft.com/office/drawing/2014/main" id="{45DB1DA4-8E67-4F14-8DB5-F8A03684386F}"/>
              </a:ext>
            </a:extLst>
          </p:cNvPr>
          <p:cNvCxnSpPr>
            <a:cxnSpLocks/>
            <a:stCxn id="205" idx="0"/>
          </p:cNvCxnSpPr>
          <p:nvPr/>
        </p:nvCxnSpPr>
        <p:spPr>
          <a:xfrm flipH="1" flipV="1">
            <a:off x="3241965" y="4269180"/>
            <a:ext cx="824670" cy="7961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0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0452D1-5CF6-4481-880B-7B30BBBE16CC}"/>
              </a:ext>
            </a:extLst>
          </p:cNvPr>
          <p:cNvSpPr txBox="1"/>
          <p:nvPr/>
        </p:nvSpPr>
        <p:spPr>
          <a:xfrm>
            <a:off x="682858" y="1764616"/>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CFE6AB-6B09-44F2-A71F-4662A88E0AAF}"/>
              </a:ext>
            </a:extLst>
          </p:cNvPr>
          <p:cNvSpPr txBox="1"/>
          <p:nvPr/>
        </p:nvSpPr>
        <p:spPr>
          <a:xfrm>
            <a:off x="984544" y="1764616"/>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9D10B59-EFC3-4E3D-BE0E-108B3D0BF097}"/>
              </a:ext>
            </a:extLst>
          </p:cNvPr>
          <p:cNvSpPr txBox="1"/>
          <p:nvPr/>
        </p:nvSpPr>
        <p:spPr>
          <a:xfrm>
            <a:off x="1429210"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F17873-A487-48C3-A6D7-984CFAA0FBE0}"/>
              </a:ext>
            </a:extLst>
          </p:cNvPr>
          <p:cNvSpPr txBox="1"/>
          <p:nvPr/>
        </p:nvSpPr>
        <p:spPr>
          <a:xfrm>
            <a:off x="1730896" y="1767346"/>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910FC6E-25E1-440B-95F4-C7671B01EB95}"/>
              </a:ext>
            </a:extLst>
          </p:cNvPr>
          <p:cNvSpPr txBox="1"/>
          <p:nvPr/>
        </p:nvSpPr>
        <p:spPr>
          <a:xfrm>
            <a:off x="2032582" y="1767346"/>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A67D8EC-F1B3-4CE7-AC15-FB3EC75453DC}"/>
              </a:ext>
            </a:extLst>
          </p:cNvPr>
          <p:cNvSpPr txBox="1"/>
          <p:nvPr/>
        </p:nvSpPr>
        <p:spPr>
          <a:xfrm>
            <a:off x="2334268" y="1767346"/>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DAAA9E-F30F-4E47-BADC-1BE784C4298C}"/>
              </a:ext>
            </a:extLst>
          </p:cNvPr>
          <p:cNvSpPr txBox="1"/>
          <p:nvPr/>
        </p:nvSpPr>
        <p:spPr>
          <a:xfrm>
            <a:off x="2636931"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31C29E3-5EF2-4961-8803-5AFEDB66079B}"/>
              </a:ext>
            </a:extLst>
          </p:cNvPr>
          <p:cNvSpPr txBox="1"/>
          <p:nvPr/>
        </p:nvSpPr>
        <p:spPr>
          <a:xfrm>
            <a:off x="2938617"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BF0A196-2EDE-437D-A886-01FA2EBA818D}"/>
              </a:ext>
            </a:extLst>
          </p:cNvPr>
          <p:cNvSpPr txBox="1"/>
          <p:nvPr/>
        </p:nvSpPr>
        <p:spPr>
          <a:xfrm>
            <a:off x="3240303"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56EBA0F-1BC9-45CE-A36F-CC1B2586D893}"/>
              </a:ext>
            </a:extLst>
          </p:cNvPr>
          <p:cNvSpPr txBox="1"/>
          <p:nvPr/>
        </p:nvSpPr>
        <p:spPr>
          <a:xfrm>
            <a:off x="3541989"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281F122-9BA6-47A0-90FB-6592D5B80A86}"/>
              </a:ext>
            </a:extLst>
          </p:cNvPr>
          <p:cNvSpPr txBox="1"/>
          <p:nvPr/>
        </p:nvSpPr>
        <p:spPr>
          <a:xfrm>
            <a:off x="4905864"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263729-D212-4A72-99FC-50A91EDD2C38}"/>
              </a:ext>
            </a:extLst>
          </p:cNvPr>
          <p:cNvSpPr txBox="1"/>
          <p:nvPr/>
        </p:nvSpPr>
        <p:spPr>
          <a:xfrm>
            <a:off x="5207550" y="1772264"/>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5262C85-5B00-40AC-90D4-CD0611A53DD5}"/>
              </a:ext>
            </a:extLst>
          </p:cNvPr>
          <p:cNvSpPr txBox="1"/>
          <p:nvPr/>
        </p:nvSpPr>
        <p:spPr>
          <a:xfrm>
            <a:off x="5509236" y="1772264"/>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6106FA-ABD0-49D7-A71B-B0CF319FB0F9}"/>
              </a:ext>
            </a:extLst>
          </p:cNvPr>
          <p:cNvSpPr txBox="1"/>
          <p:nvPr/>
        </p:nvSpPr>
        <p:spPr>
          <a:xfrm>
            <a:off x="5810922" y="1772264"/>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43BC973-0A51-4A89-A00E-762CBADB2A26}"/>
              </a:ext>
            </a:extLst>
          </p:cNvPr>
          <p:cNvSpPr txBox="1"/>
          <p:nvPr/>
        </p:nvSpPr>
        <p:spPr>
          <a:xfrm>
            <a:off x="6113589"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0C2578F-8704-4D1C-A24D-EEDBBAE77F9C}"/>
              </a:ext>
            </a:extLst>
          </p:cNvPr>
          <p:cNvSpPr txBox="1"/>
          <p:nvPr/>
        </p:nvSpPr>
        <p:spPr>
          <a:xfrm>
            <a:off x="6415275"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5CA9FFB-4D14-4320-9AE5-56E8500C9B68}"/>
              </a:ext>
            </a:extLst>
          </p:cNvPr>
          <p:cNvSpPr txBox="1"/>
          <p:nvPr/>
        </p:nvSpPr>
        <p:spPr>
          <a:xfrm>
            <a:off x="6716961"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8F04E83-4CA7-4919-AD7A-735FEBBEED6B}"/>
              </a:ext>
            </a:extLst>
          </p:cNvPr>
          <p:cNvSpPr txBox="1"/>
          <p:nvPr/>
        </p:nvSpPr>
        <p:spPr>
          <a:xfrm>
            <a:off x="7018647"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16FDF84-660B-4C26-B507-B396755DCD2B}"/>
              </a:ext>
            </a:extLst>
          </p:cNvPr>
          <p:cNvSpPr txBox="1"/>
          <p:nvPr/>
        </p:nvSpPr>
        <p:spPr>
          <a:xfrm>
            <a:off x="8458444" y="1762433"/>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46022EA-25F2-49DE-9EE9-53D172B67FF3}"/>
              </a:ext>
            </a:extLst>
          </p:cNvPr>
          <p:cNvSpPr txBox="1"/>
          <p:nvPr/>
        </p:nvSpPr>
        <p:spPr>
          <a:xfrm>
            <a:off x="8760130"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AF0B810-A15B-4898-A7E9-7B3B7EEC1D13}"/>
              </a:ext>
            </a:extLst>
          </p:cNvPr>
          <p:cNvSpPr txBox="1"/>
          <p:nvPr/>
        </p:nvSpPr>
        <p:spPr>
          <a:xfrm>
            <a:off x="9061816"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F502A20-0FC3-4B7B-9D58-7395D4C83D4A}"/>
              </a:ext>
            </a:extLst>
          </p:cNvPr>
          <p:cNvSpPr txBox="1"/>
          <p:nvPr/>
        </p:nvSpPr>
        <p:spPr>
          <a:xfrm>
            <a:off x="9363502"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F6A8B30-2430-4790-AD0A-4E70C45F7A9D}"/>
              </a:ext>
            </a:extLst>
          </p:cNvPr>
          <p:cNvSpPr txBox="1"/>
          <p:nvPr/>
        </p:nvSpPr>
        <p:spPr>
          <a:xfrm>
            <a:off x="9664800"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94410A7-0D16-4E10-BBF9-C9D428FD4C49}"/>
              </a:ext>
            </a:extLst>
          </p:cNvPr>
          <p:cNvSpPr txBox="1"/>
          <p:nvPr/>
        </p:nvSpPr>
        <p:spPr>
          <a:xfrm>
            <a:off x="9966486"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B0DE9F2-BDD5-4EB7-BEB1-F42FF918A168}"/>
              </a:ext>
            </a:extLst>
          </p:cNvPr>
          <p:cNvSpPr txBox="1"/>
          <p:nvPr/>
        </p:nvSpPr>
        <p:spPr>
          <a:xfrm>
            <a:off x="10268172" y="1762433"/>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8584ED0-C015-4E01-983C-3F46523E7C0E}"/>
              </a:ext>
            </a:extLst>
          </p:cNvPr>
          <p:cNvSpPr txBox="1"/>
          <p:nvPr/>
        </p:nvSpPr>
        <p:spPr>
          <a:xfrm>
            <a:off x="10569858" y="1762433"/>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EEE3777-D1A0-4555-A613-D160061DEC0A}"/>
              </a:ext>
            </a:extLst>
          </p:cNvPr>
          <p:cNvSpPr txBox="1"/>
          <p:nvPr/>
        </p:nvSpPr>
        <p:spPr>
          <a:xfrm>
            <a:off x="11000914" y="1772263"/>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9CFFFE0-7EA2-40B9-8093-8AE60A7F80C1}"/>
              </a:ext>
            </a:extLst>
          </p:cNvPr>
          <p:cNvSpPr txBox="1"/>
          <p:nvPr/>
        </p:nvSpPr>
        <p:spPr>
          <a:xfrm>
            <a:off x="11302600" y="1772263"/>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246EE471-8023-4603-B99B-2A3455EFF8C0}"/>
              </a:ext>
            </a:extLst>
          </p:cNvPr>
          <p:cNvSpPr txBox="1"/>
          <p:nvPr/>
        </p:nvSpPr>
        <p:spPr>
          <a:xfrm>
            <a:off x="681254" y="2357388"/>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A24382C-E7BC-433C-B824-908A80FB388F}"/>
              </a:ext>
            </a:extLst>
          </p:cNvPr>
          <p:cNvSpPr txBox="1"/>
          <p:nvPr/>
        </p:nvSpPr>
        <p:spPr>
          <a:xfrm>
            <a:off x="982940" y="2357388"/>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7</a:t>
            </a:r>
            <a:endParaRPr lang="ru-RU" b="1"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AACD9E1-C908-4CA0-BF97-39551487B499}"/>
              </a:ext>
            </a:extLst>
          </p:cNvPr>
          <p:cNvSpPr txBox="1"/>
          <p:nvPr/>
        </p:nvSpPr>
        <p:spPr>
          <a:xfrm>
            <a:off x="1427606"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96AE6AA6-7A90-46E7-BE0E-0C0D6DD50882}"/>
              </a:ext>
            </a:extLst>
          </p:cNvPr>
          <p:cNvSpPr txBox="1"/>
          <p:nvPr/>
        </p:nvSpPr>
        <p:spPr>
          <a:xfrm>
            <a:off x="1729292" y="2360118"/>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87C6BA4C-4C6E-4577-9182-CFAD4B064D51}"/>
              </a:ext>
            </a:extLst>
          </p:cNvPr>
          <p:cNvSpPr txBox="1"/>
          <p:nvPr/>
        </p:nvSpPr>
        <p:spPr>
          <a:xfrm>
            <a:off x="2030978" y="2360118"/>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E2CF7E10-F5FA-4AFF-AF06-A4318B996D2A}"/>
              </a:ext>
            </a:extLst>
          </p:cNvPr>
          <p:cNvSpPr txBox="1"/>
          <p:nvPr/>
        </p:nvSpPr>
        <p:spPr>
          <a:xfrm>
            <a:off x="2332664" y="2360118"/>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8273738B-33E6-477D-8CAD-BB24D388341A}"/>
              </a:ext>
            </a:extLst>
          </p:cNvPr>
          <p:cNvSpPr txBox="1"/>
          <p:nvPr/>
        </p:nvSpPr>
        <p:spPr>
          <a:xfrm>
            <a:off x="2635327"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1CF3ADD7-6502-4890-B42F-E7AFE25C0CF7}"/>
              </a:ext>
            </a:extLst>
          </p:cNvPr>
          <p:cNvSpPr txBox="1"/>
          <p:nvPr/>
        </p:nvSpPr>
        <p:spPr>
          <a:xfrm>
            <a:off x="2937013"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D2C8ED6C-CF8C-4051-B82F-6620CE1E0F1D}"/>
              </a:ext>
            </a:extLst>
          </p:cNvPr>
          <p:cNvSpPr txBox="1"/>
          <p:nvPr/>
        </p:nvSpPr>
        <p:spPr>
          <a:xfrm>
            <a:off x="3238699"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0FB99E3C-0142-4EB5-80CC-6F89BFC6C9F2}"/>
              </a:ext>
            </a:extLst>
          </p:cNvPr>
          <p:cNvSpPr txBox="1"/>
          <p:nvPr/>
        </p:nvSpPr>
        <p:spPr>
          <a:xfrm>
            <a:off x="3540385"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FC9986D-5F9C-4775-B975-CD48B1E4F7E5}"/>
              </a:ext>
            </a:extLst>
          </p:cNvPr>
          <p:cNvSpPr txBox="1"/>
          <p:nvPr/>
        </p:nvSpPr>
        <p:spPr>
          <a:xfrm>
            <a:off x="4904260"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068363A9-6B71-49CC-B98B-F1CB74A339E1}"/>
              </a:ext>
            </a:extLst>
          </p:cNvPr>
          <p:cNvSpPr txBox="1"/>
          <p:nvPr/>
        </p:nvSpPr>
        <p:spPr>
          <a:xfrm>
            <a:off x="5205946" y="2365036"/>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3CE74341-98A5-4533-9458-238AF1E105A4}"/>
              </a:ext>
            </a:extLst>
          </p:cNvPr>
          <p:cNvSpPr txBox="1"/>
          <p:nvPr/>
        </p:nvSpPr>
        <p:spPr>
          <a:xfrm>
            <a:off x="5507632" y="2365036"/>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285CD0B2-A012-4543-A759-68E9A5B84256}"/>
              </a:ext>
            </a:extLst>
          </p:cNvPr>
          <p:cNvSpPr txBox="1"/>
          <p:nvPr/>
        </p:nvSpPr>
        <p:spPr>
          <a:xfrm>
            <a:off x="5809318" y="2365036"/>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A6155A23-7A23-4140-B12E-3D29164C3E57}"/>
              </a:ext>
            </a:extLst>
          </p:cNvPr>
          <p:cNvSpPr txBox="1"/>
          <p:nvPr/>
        </p:nvSpPr>
        <p:spPr>
          <a:xfrm>
            <a:off x="6111985"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90CE7AF2-8C6B-4B1E-AC97-7539EB0CA7BD}"/>
              </a:ext>
            </a:extLst>
          </p:cNvPr>
          <p:cNvSpPr txBox="1"/>
          <p:nvPr/>
        </p:nvSpPr>
        <p:spPr>
          <a:xfrm>
            <a:off x="6413671"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0A7428D9-D824-4E87-A63F-33AD87AF71EE}"/>
              </a:ext>
            </a:extLst>
          </p:cNvPr>
          <p:cNvSpPr txBox="1"/>
          <p:nvPr/>
        </p:nvSpPr>
        <p:spPr>
          <a:xfrm>
            <a:off x="6715357"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B95BD827-6009-4DAD-BA16-78E34F57B600}"/>
              </a:ext>
            </a:extLst>
          </p:cNvPr>
          <p:cNvSpPr txBox="1"/>
          <p:nvPr/>
        </p:nvSpPr>
        <p:spPr>
          <a:xfrm>
            <a:off x="7017043"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A8DAF021-E257-4CB8-9323-4FDC2B43520A}"/>
              </a:ext>
            </a:extLst>
          </p:cNvPr>
          <p:cNvSpPr txBox="1"/>
          <p:nvPr/>
        </p:nvSpPr>
        <p:spPr>
          <a:xfrm>
            <a:off x="8456840" y="2355205"/>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111DD538-E909-4480-AF0E-C6D8C16AC0AC}"/>
              </a:ext>
            </a:extLst>
          </p:cNvPr>
          <p:cNvSpPr txBox="1"/>
          <p:nvPr/>
        </p:nvSpPr>
        <p:spPr>
          <a:xfrm>
            <a:off x="8758526"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110BA07A-A406-4A00-B6F5-4E4F51AED57F}"/>
              </a:ext>
            </a:extLst>
          </p:cNvPr>
          <p:cNvSpPr txBox="1"/>
          <p:nvPr/>
        </p:nvSpPr>
        <p:spPr>
          <a:xfrm>
            <a:off x="9060212"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BFCB9647-4E27-4A59-991D-3B2C1B747317}"/>
              </a:ext>
            </a:extLst>
          </p:cNvPr>
          <p:cNvSpPr txBox="1"/>
          <p:nvPr/>
        </p:nvSpPr>
        <p:spPr>
          <a:xfrm>
            <a:off x="9361898"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8D47CAD7-9F40-4981-B2CF-4DB1EEA5E3A7}"/>
              </a:ext>
            </a:extLst>
          </p:cNvPr>
          <p:cNvSpPr txBox="1"/>
          <p:nvPr/>
        </p:nvSpPr>
        <p:spPr>
          <a:xfrm>
            <a:off x="9663196"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30DECC55-D732-41BE-9033-7A7D6EB6CF0A}"/>
              </a:ext>
            </a:extLst>
          </p:cNvPr>
          <p:cNvSpPr txBox="1"/>
          <p:nvPr/>
        </p:nvSpPr>
        <p:spPr>
          <a:xfrm>
            <a:off x="9964882"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5B5C8E01-ECE0-4937-B7A6-155D3EBBB125}"/>
              </a:ext>
            </a:extLst>
          </p:cNvPr>
          <p:cNvSpPr txBox="1"/>
          <p:nvPr/>
        </p:nvSpPr>
        <p:spPr>
          <a:xfrm>
            <a:off x="10266568" y="235520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679B4443-3E14-4556-8EC2-2272693B3FA0}"/>
              </a:ext>
            </a:extLst>
          </p:cNvPr>
          <p:cNvSpPr txBox="1"/>
          <p:nvPr/>
        </p:nvSpPr>
        <p:spPr>
          <a:xfrm>
            <a:off x="10568254" y="235520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753CAA76-C4D5-4FCD-94E3-58357CE09E48}"/>
              </a:ext>
            </a:extLst>
          </p:cNvPr>
          <p:cNvSpPr txBox="1"/>
          <p:nvPr/>
        </p:nvSpPr>
        <p:spPr>
          <a:xfrm>
            <a:off x="10999310" y="2365035"/>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DE29E15F-452B-4DEA-8FE7-059D94493F96}"/>
              </a:ext>
            </a:extLst>
          </p:cNvPr>
          <p:cNvSpPr txBox="1"/>
          <p:nvPr/>
        </p:nvSpPr>
        <p:spPr>
          <a:xfrm>
            <a:off x="11300996" y="2365035"/>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88039EE4-2637-4748-BF0F-2FF8E7028963}"/>
              </a:ext>
            </a:extLst>
          </p:cNvPr>
          <p:cNvSpPr txBox="1"/>
          <p:nvPr/>
        </p:nvSpPr>
        <p:spPr>
          <a:xfrm>
            <a:off x="681254" y="29028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F131002D-1ACB-43D0-92BD-3961A9389F69}"/>
              </a:ext>
            </a:extLst>
          </p:cNvPr>
          <p:cNvSpPr txBox="1"/>
          <p:nvPr/>
        </p:nvSpPr>
        <p:spPr>
          <a:xfrm>
            <a:off x="982940" y="29028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86194CE7-F5AE-496F-8F66-0482C4543C2B}"/>
              </a:ext>
            </a:extLst>
          </p:cNvPr>
          <p:cNvSpPr txBox="1"/>
          <p:nvPr/>
        </p:nvSpPr>
        <p:spPr>
          <a:xfrm>
            <a:off x="1427606"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37B93F9F-E9D3-44F3-819C-5B1F958FA86D}"/>
              </a:ext>
            </a:extLst>
          </p:cNvPr>
          <p:cNvSpPr txBox="1"/>
          <p:nvPr/>
        </p:nvSpPr>
        <p:spPr>
          <a:xfrm>
            <a:off x="1729292" y="2905553"/>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6ED8AC6F-F42F-45C5-8636-5A1294DA266E}"/>
              </a:ext>
            </a:extLst>
          </p:cNvPr>
          <p:cNvSpPr txBox="1"/>
          <p:nvPr/>
        </p:nvSpPr>
        <p:spPr>
          <a:xfrm>
            <a:off x="2030978" y="29055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CE4A8260-F66C-41B3-B56C-2B71F9CB8C9C}"/>
              </a:ext>
            </a:extLst>
          </p:cNvPr>
          <p:cNvSpPr txBox="1"/>
          <p:nvPr/>
        </p:nvSpPr>
        <p:spPr>
          <a:xfrm>
            <a:off x="2332664" y="29055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537C6690-A947-4ED4-8E86-EA6917FB017F}"/>
              </a:ext>
            </a:extLst>
          </p:cNvPr>
          <p:cNvSpPr txBox="1"/>
          <p:nvPr/>
        </p:nvSpPr>
        <p:spPr>
          <a:xfrm>
            <a:off x="2635327" y="2905553"/>
            <a:ext cx="300082" cy="369332"/>
          </a:xfrm>
          <a:prstGeom prst="rect">
            <a:avLst/>
          </a:prstGeom>
          <a:solidFill>
            <a:srgbClr val="FF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36221619-95FE-4D73-BEDF-1559212B029A}"/>
              </a:ext>
            </a:extLst>
          </p:cNvPr>
          <p:cNvSpPr txBox="1"/>
          <p:nvPr/>
        </p:nvSpPr>
        <p:spPr>
          <a:xfrm>
            <a:off x="2937013"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0E9595C8-4F58-4A70-846C-5E851F5AED1F}"/>
              </a:ext>
            </a:extLst>
          </p:cNvPr>
          <p:cNvSpPr txBox="1"/>
          <p:nvPr/>
        </p:nvSpPr>
        <p:spPr>
          <a:xfrm>
            <a:off x="3238699"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3154AD52-9EB8-4030-A9B7-75CFE3A46138}"/>
              </a:ext>
            </a:extLst>
          </p:cNvPr>
          <p:cNvSpPr txBox="1"/>
          <p:nvPr/>
        </p:nvSpPr>
        <p:spPr>
          <a:xfrm>
            <a:off x="3540385"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6FE5E23D-6751-4C43-AD76-A106DAB9CE66}"/>
              </a:ext>
            </a:extLst>
          </p:cNvPr>
          <p:cNvSpPr txBox="1"/>
          <p:nvPr/>
        </p:nvSpPr>
        <p:spPr>
          <a:xfrm>
            <a:off x="4904260"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E75D0DB2-3C9A-43C1-8A84-E09C695A8A4B}"/>
              </a:ext>
            </a:extLst>
          </p:cNvPr>
          <p:cNvSpPr txBox="1"/>
          <p:nvPr/>
        </p:nvSpPr>
        <p:spPr>
          <a:xfrm>
            <a:off x="5205946" y="2910471"/>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8AFA9619-9C75-4181-BD88-97ADC51F3FEB}"/>
              </a:ext>
            </a:extLst>
          </p:cNvPr>
          <p:cNvSpPr txBox="1"/>
          <p:nvPr/>
        </p:nvSpPr>
        <p:spPr>
          <a:xfrm>
            <a:off x="5507632" y="2910471"/>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653928A3-BDFF-4347-BD60-63AA4F7587C9}"/>
              </a:ext>
            </a:extLst>
          </p:cNvPr>
          <p:cNvSpPr txBox="1"/>
          <p:nvPr/>
        </p:nvSpPr>
        <p:spPr>
          <a:xfrm>
            <a:off x="5809318" y="2910471"/>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E50E977F-19D4-4DB1-8A5E-0297EA7A8CC1}"/>
              </a:ext>
            </a:extLst>
          </p:cNvPr>
          <p:cNvSpPr txBox="1"/>
          <p:nvPr/>
        </p:nvSpPr>
        <p:spPr>
          <a:xfrm>
            <a:off x="6111985"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1" name="TextBox 100">
            <a:extLst>
              <a:ext uri="{FF2B5EF4-FFF2-40B4-BE49-F238E27FC236}">
                <a16:creationId xmlns:a16="http://schemas.microsoft.com/office/drawing/2014/main" id="{BAA82BEF-9A3E-4FD7-A4FA-8AE63C1C12EC}"/>
              </a:ext>
            </a:extLst>
          </p:cNvPr>
          <p:cNvSpPr txBox="1"/>
          <p:nvPr/>
        </p:nvSpPr>
        <p:spPr>
          <a:xfrm>
            <a:off x="6413671"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48762661-163D-49AB-BD43-BDC651A61D3E}"/>
              </a:ext>
            </a:extLst>
          </p:cNvPr>
          <p:cNvSpPr txBox="1"/>
          <p:nvPr/>
        </p:nvSpPr>
        <p:spPr>
          <a:xfrm>
            <a:off x="6715357"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38D0C195-6724-41A1-BB6B-CD3C630072E6}"/>
              </a:ext>
            </a:extLst>
          </p:cNvPr>
          <p:cNvSpPr txBox="1"/>
          <p:nvPr/>
        </p:nvSpPr>
        <p:spPr>
          <a:xfrm>
            <a:off x="7017043"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B21538F1-E9CA-4007-9971-DE9B08111BD7}"/>
              </a:ext>
            </a:extLst>
          </p:cNvPr>
          <p:cNvSpPr txBox="1"/>
          <p:nvPr/>
        </p:nvSpPr>
        <p:spPr>
          <a:xfrm>
            <a:off x="8456840" y="2900640"/>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EC071146-E1B0-4918-8C20-0E35916D7904}"/>
              </a:ext>
            </a:extLst>
          </p:cNvPr>
          <p:cNvSpPr txBox="1"/>
          <p:nvPr/>
        </p:nvSpPr>
        <p:spPr>
          <a:xfrm>
            <a:off x="8758526"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94C8E4B9-425E-4C84-A18B-AE51359AE95B}"/>
              </a:ext>
            </a:extLst>
          </p:cNvPr>
          <p:cNvSpPr txBox="1"/>
          <p:nvPr/>
        </p:nvSpPr>
        <p:spPr>
          <a:xfrm>
            <a:off x="9060212"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7" name="TextBox 106">
            <a:extLst>
              <a:ext uri="{FF2B5EF4-FFF2-40B4-BE49-F238E27FC236}">
                <a16:creationId xmlns:a16="http://schemas.microsoft.com/office/drawing/2014/main" id="{1AA65F20-AC06-4B96-97D5-02516223AA7A}"/>
              </a:ext>
            </a:extLst>
          </p:cNvPr>
          <p:cNvSpPr txBox="1"/>
          <p:nvPr/>
        </p:nvSpPr>
        <p:spPr>
          <a:xfrm>
            <a:off x="9361898"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5CE8A31B-807E-457D-87D0-BDFD688085E8}"/>
              </a:ext>
            </a:extLst>
          </p:cNvPr>
          <p:cNvSpPr txBox="1"/>
          <p:nvPr/>
        </p:nvSpPr>
        <p:spPr>
          <a:xfrm>
            <a:off x="9663196"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9E899FF6-8D2F-4C77-A36F-A9144560656E}"/>
              </a:ext>
            </a:extLst>
          </p:cNvPr>
          <p:cNvSpPr txBox="1"/>
          <p:nvPr/>
        </p:nvSpPr>
        <p:spPr>
          <a:xfrm>
            <a:off x="9964882"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2556D87B-D2ED-4B67-900D-BEFF7F76F87B}"/>
              </a:ext>
            </a:extLst>
          </p:cNvPr>
          <p:cNvSpPr txBox="1"/>
          <p:nvPr/>
        </p:nvSpPr>
        <p:spPr>
          <a:xfrm>
            <a:off x="10266568" y="290064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AB5FD43D-D752-418D-897E-F8230542C160}"/>
              </a:ext>
            </a:extLst>
          </p:cNvPr>
          <p:cNvSpPr txBox="1"/>
          <p:nvPr/>
        </p:nvSpPr>
        <p:spPr>
          <a:xfrm>
            <a:off x="10568254" y="290064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BBB359DF-5311-484A-B978-A6A8EF894EB6}"/>
              </a:ext>
            </a:extLst>
          </p:cNvPr>
          <p:cNvSpPr txBox="1"/>
          <p:nvPr/>
        </p:nvSpPr>
        <p:spPr>
          <a:xfrm>
            <a:off x="10999310" y="2910470"/>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9</a:t>
            </a:r>
            <a:endParaRPr lang="ru-RU" b="1" dirty="0">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0EE445C6-FF42-4DA1-8EB1-1B57424755BE}"/>
              </a:ext>
            </a:extLst>
          </p:cNvPr>
          <p:cNvSpPr txBox="1"/>
          <p:nvPr/>
        </p:nvSpPr>
        <p:spPr>
          <a:xfrm>
            <a:off x="11300996" y="2910470"/>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71C2E1F5-A2BC-4427-9827-3A988AD1B05A}"/>
              </a:ext>
            </a:extLst>
          </p:cNvPr>
          <p:cNvSpPr txBox="1"/>
          <p:nvPr/>
        </p:nvSpPr>
        <p:spPr>
          <a:xfrm>
            <a:off x="671486" y="34153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E8AA0FF9-2856-461E-AE52-CC961D9A0D58}"/>
              </a:ext>
            </a:extLst>
          </p:cNvPr>
          <p:cNvSpPr txBox="1"/>
          <p:nvPr/>
        </p:nvSpPr>
        <p:spPr>
          <a:xfrm>
            <a:off x="973172" y="34153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6C45F825-6A2C-403A-B388-9E3A71DF41B7}"/>
              </a:ext>
            </a:extLst>
          </p:cNvPr>
          <p:cNvSpPr txBox="1"/>
          <p:nvPr/>
        </p:nvSpPr>
        <p:spPr>
          <a:xfrm>
            <a:off x="1432863"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B1280246-5970-41A7-A47E-002A8A38DA2B}"/>
              </a:ext>
            </a:extLst>
          </p:cNvPr>
          <p:cNvSpPr txBox="1"/>
          <p:nvPr/>
        </p:nvSpPr>
        <p:spPr>
          <a:xfrm>
            <a:off x="1734549" y="3418053"/>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710C162-FCCE-4DED-B523-C711A123D24D}"/>
              </a:ext>
            </a:extLst>
          </p:cNvPr>
          <p:cNvSpPr txBox="1"/>
          <p:nvPr/>
        </p:nvSpPr>
        <p:spPr>
          <a:xfrm>
            <a:off x="2037212" y="34180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1" name="TextBox 120">
            <a:extLst>
              <a:ext uri="{FF2B5EF4-FFF2-40B4-BE49-F238E27FC236}">
                <a16:creationId xmlns:a16="http://schemas.microsoft.com/office/drawing/2014/main" id="{FF4E66A8-B1A3-43A1-8543-78E9671402B1}"/>
              </a:ext>
            </a:extLst>
          </p:cNvPr>
          <p:cNvSpPr txBox="1"/>
          <p:nvPr/>
        </p:nvSpPr>
        <p:spPr>
          <a:xfrm>
            <a:off x="2338898" y="34180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B513E35C-DB47-415F-81DF-95B9D7CDF175}"/>
              </a:ext>
            </a:extLst>
          </p:cNvPr>
          <p:cNvSpPr txBox="1"/>
          <p:nvPr/>
        </p:nvSpPr>
        <p:spPr>
          <a:xfrm>
            <a:off x="2640584"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CACF9DC2-178A-4CBE-98F3-ACFFA100F1AB}"/>
              </a:ext>
            </a:extLst>
          </p:cNvPr>
          <p:cNvSpPr txBox="1"/>
          <p:nvPr/>
        </p:nvSpPr>
        <p:spPr>
          <a:xfrm>
            <a:off x="2942270"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0" name="TextBox 169">
            <a:extLst>
              <a:ext uri="{FF2B5EF4-FFF2-40B4-BE49-F238E27FC236}">
                <a16:creationId xmlns:a16="http://schemas.microsoft.com/office/drawing/2014/main" id="{CDA3A71F-711D-425A-B6F9-5DC918F6ADD7}"/>
              </a:ext>
            </a:extLst>
          </p:cNvPr>
          <p:cNvSpPr txBox="1"/>
          <p:nvPr/>
        </p:nvSpPr>
        <p:spPr>
          <a:xfrm>
            <a:off x="359002" y="3408822"/>
            <a:ext cx="317206" cy="377364"/>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171" name="TextBox 170">
            <a:extLst>
              <a:ext uri="{FF2B5EF4-FFF2-40B4-BE49-F238E27FC236}">
                <a16:creationId xmlns:a16="http://schemas.microsoft.com/office/drawing/2014/main" id="{3502978A-F837-4DA4-A704-A296F2ED82FA}"/>
              </a:ext>
            </a:extLst>
          </p:cNvPr>
          <p:cNvSpPr txBox="1"/>
          <p:nvPr/>
        </p:nvSpPr>
        <p:spPr>
          <a:xfrm>
            <a:off x="3238748"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2" name="TextBox 171">
            <a:extLst>
              <a:ext uri="{FF2B5EF4-FFF2-40B4-BE49-F238E27FC236}">
                <a16:creationId xmlns:a16="http://schemas.microsoft.com/office/drawing/2014/main" id="{562B36D0-0C31-4216-82EF-A3B94C1F746C}"/>
              </a:ext>
            </a:extLst>
          </p:cNvPr>
          <p:cNvSpPr txBox="1"/>
          <p:nvPr/>
        </p:nvSpPr>
        <p:spPr>
          <a:xfrm>
            <a:off x="3540434"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3" name="TextBox 172">
            <a:extLst>
              <a:ext uri="{FF2B5EF4-FFF2-40B4-BE49-F238E27FC236}">
                <a16:creationId xmlns:a16="http://schemas.microsoft.com/office/drawing/2014/main" id="{6C3D36F3-E2FE-4C5C-BA75-72902F08F131}"/>
              </a:ext>
            </a:extLst>
          </p:cNvPr>
          <p:cNvSpPr txBox="1"/>
          <p:nvPr/>
        </p:nvSpPr>
        <p:spPr>
          <a:xfrm>
            <a:off x="3842120"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74" name="TextBox 173">
            <a:extLst>
              <a:ext uri="{FF2B5EF4-FFF2-40B4-BE49-F238E27FC236}">
                <a16:creationId xmlns:a16="http://schemas.microsoft.com/office/drawing/2014/main" id="{C8E89773-D0CE-4AC1-A0EC-6711E8C1953A}"/>
              </a:ext>
            </a:extLst>
          </p:cNvPr>
          <p:cNvSpPr txBox="1"/>
          <p:nvPr/>
        </p:nvSpPr>
        <p:spPr>
          <a:xfrm>
            <a:off x="4143806"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9" name="TextBox 188">
            <a:extLst>
              <a:ext uri="{FF2B5EF4-FFF2-40B4-BE49-F238E27FC236}">
                <a16:creationId xmlns:a16="http://schemas.microsoft.com/office/drawing/2014/main" id="{0AA670D1-F7E0-4EB4-8C14-EAA72E163779}"/>
              </a:ext>
            </a:extLst>
          </p:cNvPr>
          <p:cNvSpPr txBox="1"/>
          <p:nvPr/>
        </p:nvSpPr>
        <p:spPr>
          <a:xfrm>
            <a:off x="4893861"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0" name="TextBox 189">
            <a:extLst>
              <a:ext uri="{FF2B5EF4-FFF2-40B4-BE49-F238E27FC236}">
                <a16:creationId xmlns:a16="http://schemas.microsoft.com/office/drawing/2014/main" id="{7EC5FD34-082A-451D-9CEA-8E6D22215425}"/>
              </a:ext>
            </a:extLst>
          </p:cNvPr>
          <p:cNvSpPr txBox="1"/>
          <p:nvPr/>
        </p:nvSpPr>
        <p:spPr>
          <a:xfrm>
            <a:off x="5195547" y="3419407"/>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91" name="TextBox 190">
            <a:extLst>
              <a:ext uri="{FF2B5EF4-FFF2-40B4-BE49-F238E27FC236}">
                <a16:creationId xmlns:a16="http://schemas.microsoft.com/office/drawing/2014/main" id="{5A122FFF-BE66-4CC1-AB6D-660E5858777A}"/>
              </a:ext>
            </a:extLst>
          </p:cNvPr>
          <p:cNvSpPr txBox="1"/>
          <p:nvPr/>
        </p:nvSpPr>
        <p:spPr>
          <a:xfrm>
            <a:off x="5498210" y="3419407"/>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2" name="TextBox 191">
            <a:extLst>
              <a:ext uri="{FF2B5EF4-FFF2-40B4-BE49-F238E27FC236}">
                <a16:creationId xmlns:a16="http://schemas.microsoft.com/office/drawing/2014/main" id="{2C0559B6-873F-4209-956F-FC5F40F49171}"/>
              </a:ext>
            </a:extLst>
          </p:cNvPr>
          <p:cNvSpPr txBox="1"/>
          <p:nvPr/>
        </p:nvSpPr>
        <p:spPr>
          <a:xfrm>
            <a:off x="5799896" y="3419407"/>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a16="http://schemas.microsoft.com/office/drawing/2014/main" id="{E1950A7F-C775-4BA2-ACFE-6EA3856789BF}"/>
              </a:ext>
            </a:extLst>
          </p:cNvPr>
          <p:cNvSpPr txBox="1"/>
          <p:nvPr/>
        </p:nvSpPr>
        <p:spPr>
          <a:xfrm>
            <a:off x="6101582"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4" name="TextBox 193">
            <a:extLst>
              <a:ext uri="{FF2B5EF4-FFF2-40B4-BE49-F238E27FC236}">
                <a16:creationId xmlns:a16="http://schemas.microsoft.com/office/drawing/2014/main" id="{6F0CD935-93C8-4A30-8B00-5F45C1CC5A06}"/>
              </a:ext>
            </a:extLst>
          </p:cNvPr>
          <p:cNvSpPr txBox="1"/>
          <p:nvPr/>
        </p:nvSpPr>
        <p:spPr>
          <a:xfrm>
            <a:off x="6403268"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5" name="TextBox 194">
            <a:extLst>
              <a:ext uri="{FF2B5EF4-FFF2-40B4-BE49-F238E27FC236}">
                <a16:creationId xmlns:a16="http://schemas.microsoft.com/office/drawing/2014/main" id="{3DA1ECD4-7595-43C6-8299-DF6E7F79765F}"/>
              </a:ext>
            </a:extLst>
          </p:cNvPr>
          <p:cNvSpPr txBox="1"/>
          <p:nvPr/>
        </p:nvSpPr>
        <p:spPr>
          <a:xfrm>
            <a:off x="6712446"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6" name="TextBox 195">
            <a:extLst>
              <a:ext uri="{FF2B5EF4-FFF2-40B4-BE49-F238E27FC236}">
                <a16:creationId xmlns:a16="http://schemas.microsoft.com/office/drawing/2014/main" id="{114F2F0C-DFFD-4602-A15A-0BE4D6B76DE0}"/>
              </a:ext>
            </a:extLst>
          </p:cNvPr>
          <p:cNvSpPr txBox="1"/>
          <p:nvPr/>
        </p:nvSpPr>
        <p:spPr>
          <a:xfrm>
            <a:off x="7014132"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7" name="TextBox 196">
            <a:extLst>
              <a:ext uri="{FF2B5EF4-FFF2-40B4-BE49-F238E27FC236}">
                <a16:creationId xmlns:a16="http://schemas.microsoft.com/office/drawing/2014/main" id="{A0ECE75C-210B-49C9-8BEC-716DFF98AAAA}"/>
              </a:ext>
            </a:extLst>
          </p:cNvPr>
          <p:cNvSpPr txBox="1"/>
          <p:nvPr/>
        </p:nvSpPr>
        <p:spPr>
          <a:xfrm>
            <a:off x="7315818"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8" name="TextBox 197">
            <a:extLst>
              <a:ext uri="{FF2B5EF4-FFF2-40B4-BE49-F238E27FC236}">
                <a16:creationId xmlns:a16="http://schemas.microsoft.com/office/drawing/2014/main" id="{E20F0308-07D4-4702-9462-019997862F5A}"/>
              </a:ext>
            </a:extLst>
          </p:cNvPr>
          <p:cNvSpPr txBox="1"/>
          <p:nvPr/>
        </p:nvSpPr>
        <p:spPr>
          <a:xfrm>
            <a:off x="7617504"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9" name="TextBox 198">
            <a:extLst>
              <a:ext uri="{FF2B5EF4-FFF2-40B4-BE49-F238E27FC236}">
                <a16:creationId xmlns:a16="http://schemas.microsoft.com/office/drawing/2014/main" id="{953A5664-4B15-4740-AEE4-A31D54EF2DF4}"/>
              </a:ext>
            </a:extLst>
          </p:cNvPr>
          <p:cNvSpPr txBox="1"/>
          <p:nvPr/>
        </p:nvSpPr>
        <p:spPr>
          <a:xfrm>
            <a:off x="11249698" y="340374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00" name="TextBox 199">
            <a:extLst>
              <a:ext uri="{FF2B5EF4-FFF2-40B4-BE49-F238E27FC236}">
                <a16:creationId xmlns:a16="http://schemas.microsoft.com/office/drawing/2014/main" id="{3C41EAE4-E80F-4E3B-9BB4-123906D3D430}"/>
              </a:ext>
            </a:extLst>
          </p:cNvPr>
          <p:cNvSpPr txBox="1"/>
          <p:nvPr/>
        </p:nvSpPr>
        <p:spPr>
          <a:xfrm>
            <a:off x="11551384" y="340374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01" name="TextBox 200">
            <a:extLst>
              <a:ext uri="{FF2B5EF4-FFF2-40B4-BE49-F238E27FC236}">
                <a16:creationId xmlns:a16="http://schemas.microsoft.com/office/drawing/2014/main" id="{435D2763-909D-48D3-86F4-E97A069B3DCE}"/>
              </a:ext>
            </a:extLst>
          </p:cNvPr>
          <p:cNvSpPr txBox="1"/>
          <p:nvPr/>
        </p:nvSpPr>
        <p:spPr>
          <a:xfrm>
            <a:off x="10964478" y="3403742"/>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202" name="TextBox 201">
            <a:extLst>
              <a:ext uri="{FF2B5EF4-FFF2-40B4-BE49-F238E27FC236}">
                <a16:creationId xmlns:a16="http://schemas.microsoft.com/office/drawing/2014/main" id="{32723AF6-CFD3-456E-8E52-06F003F9C09B}"/>
              </a:ext>
            </a:extLst>
          </p:cNvPr>
          <p:cNvSpPr txBox="1"/>
          <p:nvPr/>
        </p:nvSpPr>
        <p:spPr>
          <a:xfrm>
            <a:off x="8440786" y="3411375"/>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3" name="TextBox 202">
            <a:extLst>
              <a:ext uri="{FF2B5EF4-FFF2-40B4-BE49-F238E27FC236}">
                <a16:creationId xmlns:a16="http://schemas.microsoft.com/office/drawing/2014/main" id="{D02087A4-D08A-4B92-9662-DFD5F4EE355E}"/>
              </a:ext>
            </a:extLst>
          </p:cNvPr>
          <p:cNvSpPr txBox="1"/>
          <p:nvPr/>
        </p:nvSpPr>
        <p:spPr>
          <a:xfrm>
            <a:off x="8742472"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4" name="TextBox 203">
            <a:extLst>
              <a:ext uri="{FF2B5EF4-FFF2-40B4-BE49-F238E27FC236}">
                <a16:creationId xmlns:a16="http://schemas.microsoft.com/office/drawing/2014/main" id="{EA45FBC1-31B3-4F56-BD3D-8C2E9A2A278A}"/>
              </a:ext>
            </a:extLst>
          </p:cNvPr>
          <p:cNvSpPr txBox="1"/>
          <p:nvPr/>
        </p:nvSpPr>
        <p:spPr>
          <a:xfrm>
            <a:off x="9044158"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05" name="TextBox 204">
            <a:extLst>
              <a:ext uri="{FF2B5EF4-FFF2-40B4-BE49-F238E27FC236}">
                <a16:creationId xmlns:a16="http://schemas.microsoft.com/office/drawing/2014/main" id="{A9BB62E8-7F26-44D9-971C-166F1931D963}"/>
              </a:ext>
            </a:extLst>
          </p:cNvPr>
          <p:cNvSpPr txBox="1"/>
          <p:nvPr/>
        </p:nvSpPr>
        <p:spPr>
          <a:xfrm>
            <a:off x="9345844"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6" name="TextBox 205">
            <a:extLst>
              <a:ext uri="{FF2B5EF4-FFF2-40B4-BE49-F238E27FC236}">
                <a16:creationId xmlns:a16="http://schemas.microsoft.com/office/drawing/2014/main" id="{8BCD0215-0977-4985-B89D-5812E18C0BE6}"/>
              </a:ext>
            </a:extLst>
          </p:cNvPr>
          <p:cNvSpPr txBox="1"/>
          <p:nvPr/>
        </p:nvSpPr>
        <p:spPr>
          <a:xfrm>
            <a:off x="9647142"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7" name="TextBox 206">
            <a:extLst>
              <a:ext uri="{FF2B5EF4-FFF2-40B4-BE49-F238E27FC236}">
                <a16:creationId xmlns:a16="http://schemas.microsoft.com/office/drawing/2014/main" id="{40E8E8F7-1345-41C1-AE5D-7DB455490001}"/>
              </a:ext>
            </a:extLst>
          </p:cNvPr>
          <p:cNvSpPr txBox="1"/>
          <p:nvPr/>
        </p:nvSpPr>
        <p:spPr>
          <a:xfrm>
            <a:off x="9948828"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08" name="TextBox 207">
            <a:extLst>
              <a:ext uri="{FF2B5EF4-FFF2-40B4-BE49-F238E27FC236}">
                <a16:creationId xmlns:a16="http://schemas.microsoft.com/office/drawing/2014/main" id="{3A20D685-91E3-4C53-BF43-57CA14FF95E4}"/>
              </a:ext>
            </a:extLst>
          </p:cNvPr>
          <p:cNvSpPr txBox="1"/>
          <p:nvPr/>
        </p:nvSpPr>
        <p:spPr>
          <a:xfrm>
            <a:off x="10250514" y="341137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9" name="TextBox 208">
            <a:extLst>
              <a:ext uri="{FF2B5EF4-FFF2-40B4-BE49-F238E27FC236}">
                <a16:creationId xmlns:a16="http://schemas.microsoft.com/office/drawing/2014/main" id="{9E71B3FF-4597-43C2-BABA-917DC882A2A9}"/>
              </a:ext>
            </a:extLst>
          </p:cNvPr>
          <p:cNvSpPr txBox="1"/>
          <p:nvPr/>
        </p:nvSpPr>
        <p:spPr>
          <a:xfrm>
            <a:off x="10552200" y="341137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0" name="TextBox 209">
            <a:extLst>
              <a:ext uri="{FF2B5EF4-FFF2-40B4-BE49-F238E27FC236}">
                <a16:creationId xmlns:a16="http://schemas.microsoft.com/office/drawing/2014/main" id="{55CAFE0B-6F3E-4C68-A5C4-27F4580623F6}"/>
              </a:ext>
            </a:extLst>
          </p:cNvPr>
          <p:cNvSpPr txBox="1"/>
          <p:nvPr/>
        </p:nvSpPr>
        <p:spPr>
          <a:xfrm>
            <a:off x="687859" y="399651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1" name="TextBox 210">
            <a:extLst>
              <a:ext uri="{FF2B5EF4-FFF2-40B4-BE49-F238E27FC236}">
                <a16:creationId xmlns:a16="http://schemas.microsoft.com/office/drawing/2014/main" id="{E6E15DAA-372B-47A3-9DC3-F32DC098C3B9}"/>
              </a:ext>
            </a:extLst>
          </p:cNvPr>
          <p:cNvSpPr txBox="1"/>
          <p:nvPr/>
        </p:nvSpPr>
        <p:spPr>
          <a:xfrm>
            <a:off x="976845" y="399651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12" name="TextBox 211">
            <a:extLst>
              <a:ext uri="{FF2B5EF4-FFF2-40B4-BE49-F238E27FC236}">
                <a16:creationId xmlns:a16="http://schemas.microsoft.com/office/drawing/2014/main" id="{7CE4A384-1B5D-438C-B69F-D8148B1EFE72}"/>
              </a:ext>
            </a:extLst>
          </p:cNvPr>
          <p:cNvSpPr txBox="1"/>
          <p:nvPr/>
        </p:nvSpPr>
        <p:spPr>
          <a:xfrm>
            <a:off x="1428474"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3" name="TextBox 212">
            <a:extLst>
              <a:ext uri="{FF2B5EF4-FFF2-40B4-BE49-F238E27FC236}">
                <a16:creationId xmlns:a16="http://schemas.microsoft.com/office/drawing/2014/main" id="{566CCC78-858A-4D46-858F-74709B9065F5}"/>
              </a:ext>
            </a:extLst>
          </p:cNvPr>
          <p:cNvSpPr txBox="1"/>
          <p:nvPr/>
        </p:nvSpPr>
        <p:spPr>
          <a:xfrm>
            <a:off x="1730160" y="3999244"/>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4" name="TextBox 213">
            <a:extLst>
              <a:ext uri="{FF2B5EF4-FFF2-40B4-BE49-F238E27FC236}">
                <a16:creationId xmlns:a16="http://schemas.microsoft.com/office/drawing/2014/main" id="{F465FF14-29C6-4735-854D-113FF5DE041B}"/>
              </a:ext>
            </a:extLst>
          </p:cNvPr>
          <p:cNvSpPr txBox="1"/>
          <p:nvPr/>
        </p:nvSpPr>
        <p:spPr>
          <a:xfrm>
            <a:off x="2031846" y="3999244"/>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5" name="TextBox 214">
            <a:extLst>
              <a:ext uri="{FF2B5EF4-FFF2-40B4-BE49-F238E27FC236}">
                <a16:creationId xmlns:a16="http://schemas.microsoft.com/office/drawing/2014/main" id="{449D675B-A468-4360-A937-150F3BD37015}"/>
              </a:ext>
            </a:extLst>
          </p:cNvPr>
          <p:cNvSpPr txBox="1"/>
          <p:nvPr/>
        </p:nvSpPr>
        <p:spPr>
          <a:xfrm>
            <a:off x="2333532" y="3999244"/>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6" name="TextBox 215">
            <a:extLst>
              <a:ext uri="{FF2B5EF4-FFF2-40B4-BE49-F238E27FC236}">
                <a16:creationId xmlns:a16="http://schemas.microsoft.com/office/drawing/2014/main" id="{A16CBF5E-A952-411D-9198-1598F7E11471}"/>
              </a:ext>
            </a:extLst>
          </p:cNvPr>
          <p:cNvSpPr txBox="1"/>
          <p:nvPr/>
        </p:nvSpPr>
        <p:spPr>
          <a:xfrm>
            <a:off x="2636195"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7" name="TextBox 216">
            <a:extLst>
              <a:ext uri="{FF2B5EF4-FFF2-40B4-BE49-F238E27FC236}">
                <a16:creationId xmlns:a16="http://schemas.microsoft.com/office/drawing/2014/main" id="{67063D99-2735-4E73-BEF3-34A2385FDFFE}"/>
              </a:ext>
            </a:extLst>
          </p:cNvPr>
          <p:cNvSpPr txBox="1"/>
          <p:nvPr/>
        </p:nvSpPr>
        <p:spPr>
          <a:xfrm>
            <a:off x="2937881"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8" name="TextBox 217">
            <a:extLst>
              <a:ext uri="{FF2B5EF4-FFF2-40B4-BE49-F238E27FC236}">
                <a16:creationId xmlns:a16="http://schemas.microsoft.com/office/drawing/2014/main" id="{5942EE69-BFDB-44DC-8237-D2D676CFAAC0}"/>
              </a:ext>
            </a:extLst>
          </p:cNvPr>
          <p:cNvSpPr txBox="1"/>
          <p:nvPr/>
        </p:nvSpPr>
        <p:spPr>
          <a:xfrm>
            <a:off x="3239567"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9" name="TextBox 218">
            <a:extLst>
              <a:ext uri="{FF2B5EF4-FFF2-40B4-BE49-F238E27FC236}">
                <a16:creationId xmlns:a16="http://schemas.microsoft.com/office/drawing/2014/main" id="{F60BEBF2-0E02-47DD-A70C-A7E775CA8CF3}"/>
              </a:ext>
            </a:extLst>
          </p:cNvPr>
          <p:cNvSpPr txBox="1"/>
          <p:nvPr/>
        </p:nvSpPr>
        <p:spPr>
          <a:xfrm>
            <a:off x="3541253"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0" name="TextBox 219">
            <a:extLst>
              <a:ext uri="{FF2B5EF4-FFF2-40B4-BE49-F238E27FC236}">
                <a16:creationId xmlns:a16="http://schemas.microsoft.com/office/drawing/2014/main" id="{95CAE2F9-2574-45F5-A3F0-CF20D20D920F}"/>
              </a:ext>
            </a:extLst>
          </p:cNvPr>
          <p:cNvSpPr txBox="1"/>
          <p:nvPr/>
        </p:nvSpPr>
        <p:spPr>
          <a:xfrm>
            <a:off x="382427" y="4000598"/>
            <a:ext cx="311758" cy="369332"/>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3</a:t>
            </a:r>
            <a:endParaRPr lang="ru-RU" b="1" dirty="0">
              <a:latin typeface="Times New Roman" panose="02020603050405020304" pitchFamily="18" charset="0"/>
              <a:cs typeface="Times New Roman" panose="02020603050405020304" pitchFamily="18" charset="0"/>
            </a:endParaRPr>
          </a:p>
        </p:txBody>
      </p:sp>
      <p:sp>
        <p:nvSpPr>
          <p:cNvPr id="221" name="TextBox 220">
            <a:extLst>
              <a:ext uri="{FF2B5EF4-FFF2-40B4-BE49-F238E27FC236}">
                <a16:creationId xmlns:a16="http://schemas.microsoft.com/office/drawing/2014/main" id="{57BF026C-04CF-4B2F-A297-879F87D60D5B}"/>
              </a:ext>
            </a:extLst>
          </p:cNvPr>
          <p:cNvSpPr txBox="1"/>
          <p:nvPr/>
        </p:nvSpPr>
        <p:spPr>
          <a:xfrm>
            <a:off x="3830767"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2" name="TextBox 221">
            <a:extLst>
              <a:ext uri="{FF2B5EF4-FFF2-40B4-BE49-F238E27FC236}">
                <a16:creationId xmlns:a16="http://schemas.microsoft.com/office/drawing/2014/main" id="{741CFDAB-2F1A-43E5-934E-820AACCBD407}"/>
              </a:ext>
            </a:extLst>
          </p:cNvPr>
          <p:cNvSpPr txBox="1"/>
          <p:nvPr/>
        </p:nvSpPr>
        <p:spPr>
          <a:xfrm>
            <a:off x="4132453"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23" name="TextBox 222">
            <a:extLst>
              <a:ext uri="{FF2B5EF4-FFF2-40B4-BE49-F238E27FC236}">
                <a16:creationId xmlns:a16="http://schemas.microsoft.com/office/drawing/2014/main" id="{7D6646E2-60E0-4DE8-843A-B3B6554291FF}"/>
              </a:ext>
            </a:extLst>
          </p:cNvPr>
          <p:cNvSpPr txBox="1"/>
          <p:nvPr/>
        </p:nvSpPr>
        <p:spPr>
          <a:xfrm>
            <a:off x="4434139"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4" name="TextBox 223">
            <a:extLst>
              <a:ext uri="{FF2B5EF4-FFF2-40B4-BE49-F238E27FC236}">
                <a16:creationId xmlns:a16="http://schemas.microsoft.com/office/drawing/2014/main" id="{5B9563E1-7696-4B57-8336-0C48DC0059DE}"/>
              </a:ext>
            </a:extLst>
          </p:cNvPr>
          <p:cNvSpPr txBox="1"/>
          <p:nvPr/>
        </p:nvSpPr>
        <p:spPr>
          <a:xfrm>
            <a:off x="4735825"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0" name="TextBox 239">
            <a:extLst>
              <a:ext uri="{FF2B5EF4-FFF2-40B4-BE49-F238E27FC236}">
                <a16:creationId xmlns:a16="http://schemas.microsoft.com/office/drawing/2014/main" id="{EB62DF7C-DF14-420A-96AA-9C40A6B002BF}"/>
              </a:ext>
            </a:extLst>
          </p:cNvPr>
          <p:cNvSpPr txBox="1"/>
          <p:nvPr/>
        </p:nvSpPr>
        <p:spPr>
          <a:xfrm>
            <a:off x="8435786" y="3992432"/>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1" name="TextBox 240">
            <a:extLst>
              <a:ext uri="{FF2B5EF4-FFF2-40B4-BE49-F238E27FC236}">
                <a16:creationId xmlns:a16="http://schemas.microsoft.com/office/drawing/2014/main" id="{B7EEBD51-C7A5-4F03-B62C-3FA38A96444B}"/>
              </a:ext>
            </a:extLst>
          </p:cNvPr>
          <p:cNvSpPr txBox="1"/>
          <p:nvPr/>
        </p:nvSpPr>
        <p:spPr>
          <a:xfrm>
            <a:off x="8737472"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2" name="TextBox 241">
            <a:extLst>
              <a:ext uri="{FF2B5EF4-FFF2-40B4-BE49-F238E27FC236}">
                <a16:creationId xmlns:a16="http://schemas.microsoft.com/office/drawing/2014/main" id="{45E04232-5141-4556-B396-002D882E8437}"/>
              </a:ext>
            </a:extLst>
          </p:cNvPr>
          <p:cNvSpPr txBox="1"/>
          <p:nvPr/>
        </p:nvSpPr>
        <p:spPr>
          <a:xfrm>
            <a:off x="9039158"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3" name="TextBox 242">
            <a:extLst>
              <a:ext uri="{FF2B5EF4-FFF2-40B4-BE49-F238E27FC236}">
                <a16:creationId xmlns:a16="http://schemas.microsoft.com/office/drawing/2014/main" id="{5C922C61-EA19-4A5C-8358-B5FA78DBBAA6}"/>
              </a:ext>
            </a:extLst>
          </p:cNvPr>
          <p:cNvSpPr txBox="1"/>
          <p:nvPr/>
        </p:nvSpPr>
        <p:spPr>
          <a:xfrm>
            <a:off x="9340844"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4" name="TextBox 243">
            <a:extLst>
              <a:ext uri="{FF2B5EF4-FFF2-40B4-BE49-F238E27FC236}">
                <a16:creationId xmlns:a16="http://schemas.microsoft.com/office/drawing/2014/main" id="{B05DFD61-AD87-4B09-9C57-A1F06BA9B681}"/>
              </a:ext>
            </a:extLst>
          </p:cNvPr>
          <p:cNvSpPr txBox="1"/>
          <p:nvPr/>
        </p:nvSpPr>
        <p:spPr>
          <a:xfrm>
            <a:off x="9642142"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5" name="TextBox 244">
            <a:extLst>
              <a:ext uri="{FF2B5EF4-FFF2-40B4-BE49-F238E27FC236}">
                <a16:creationId xmlns:a16="http://schemas.microsoft.com/office/drawing/2014/main" id="{33C2BA42-9C14-414B-B0E3-886AF48B911A}"/>
              </a:ext>
            </a:extLst>
          </p:cNvPr>
          <p:cNvSpPr txBox="1"/>
          <p:nvPr/>
        </p:nvSpPr>
        <p:spPr>
          <a:xfrm>
            <a:off x="9943828"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6" name="TextBox 245">
            <a:extLst>
              <a:ext uri="{FF2B5EF4-FFF2-40B4-BE49-F238E27FC236}">
                <a16:creationId xmlns:a16="http://schemas.microsoft.com/office/drawing/2014/main" id="{5BEFED41-2689-483B-9682-040E91B9C49D}"/>
              </a:ext>
            </a:extLst>
          </p:cNvPr>
          <p:cNvSpPr txBox="1"/>
          <p:nvPr/>
        </p:nvSpPr>
        <p:spPr>
          <a:xfrm>
            <a:off x="10245514" y="3992432"/>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7" name="TextBox 246">
            <a:extLst>
              <a:ext uri="{FF2B5EF4-FFF2-40B4-BE49-F238E27FC236}">
                <a16:creationId xmlns:a16="http://schemas.microsoft.com/office/drawing/2014/main" id="{B8F12F7B-5EAA-4F3F-BFC7-EBD8DCD7BA60}"/>
              </a:ext>
            </a:extLst>
          </p:cNvPr>
          <p:cNvSpPr txBox="1"/>
          <p:nvPr/>
        </p:nvSpPr>
        <p:spPr>
          <a:xfrm>
            <a:off x="10547200" y="3992432"/>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9" name="TextBox 248">
            <a:extLst>
              <a:ext uri="{FF2B5EF4-FFF2-40B4-BE49-F238E27FC236}">
                <a16:creationId xmlns:a16="http://schemas.microsoft.com/office/drawing/2014/main" id="{B116DEB2-F30D-4980-914C-12AB178D97E5}"/>
              </a:ext>
            </a:extLst>
          </p:cNvPr>
          <p:cNvSpPr txBox="1"/>
          <p:nvPr/>
        </p:nvSpPr>
        <p:spPr>
          <a:xfrm>
            <a:off x="89673" y="399924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0" name="TextBox 249">
            <a:extLst>
              <a:ext uri="{FF2B5EF4-FFF2-40B4-BE49-F238E27FC236}">
                <a16:creationId xmlns:a16="http://schemas.microsoft.com/office/drawing/2014/main" id="{87E86EA2-B3BE-4991-99F4-029741D54A84}"/>
              </a:ext>
            </a:extLst>
          </p:cNvPr>
          <p:cNvSpPr txBox="1"/>
          <p:nvPr/>
        </p:nvSpPr>
        <p:spPr>
          <a:xfrm>
            <a:off x="11516674" y="399665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251" name="TextBox 250">
            <a:extLst>
              <a:ext uri="{FF2B5EF4-FFF2-40B4-BE49-F238E27FC236}">
                <a16:creationId xmlns:a16="http://schemas.microsoft.com/office/drawing/2014/main" id="{A62CFDE0-6C46-4C12-A13A-106827C77062}"/>
              </a:ext>
            </a:extLst>
          </p:cNvPr>
          <p:cNvSpPr txBox="1"/>
          <p:nvPr/>
        </p:nvSpPr>
        <p:spPr>
          <a:xfrm>
            <a:off x="11818360" y="399665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2" name="TextBox 251">
            <a:extLst>
              <a:ext uri="{FF2B5EF4-FFF2-40B4-BE49-F238E27FC236}">
                <a16:creationId xmlns:a16="http://schemas.microsoft.com/office/drawing/2014/main" id="{6E0323D4-FD67-4734-9BCB-D912E4EF5F26}"/>
              </a:ext>
            </a:extLst>
          </p:cNvPr>
          <p:cNvSpPr txBox="1"/>
          <p:nvPr/>
        </p:nvSpPr>
        <p:spPr>
          <a:xfrm>
            <a:off x="11230906" y="3988038"/>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A1A1AA9E-E8CF-4ADC-93F2-D506ADD8CBBF}"/>
              </a:ext>
            </a:extLst>
          </p:cNvPr>
          <p:cNvSpPr txBox="1"/>
          <p:nvPr/>
        </p:nvSpPr>
        <p:spPr>
          <a:xfrm>
            <a:off x="10925452" y="398668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4" name="TextBox 253">
            <a:extLst>
              <a:ext uri="{FF2B5EF4-FFF2-40B4-BE49-F238E27FC236}">
                <a16:creationId xmlns:a16="http://schemas.microsoft.com/office/drawing/2014/main" id="{8E7788FA-5F01-40BF-AD71-9DC638A154B1}"/>
              </a:ext>
            </a:extLst>
          </p:cNvPr>
          <p:cNvSpPr txBox="1"/>
          <p:nvPr/>
        </p:nvSpPr>
        <p:spPr>
          <a:xfrm>
            <a:off x="678933" y="459984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55" name="TextBox 254">
            <a:extLst>
              <a:ext uri="{FF2B5EF4-FFF2-40B4-BE49-F238E27FC236}">
                <a16:creationId xmlns:a16="http://schemas.microsoft.com/office/drawing/2014/main" id="{D6E6B681-0AA9-4E8B-9538-BB516CCFAD3D}"/>
              </a:ext>
            </a:extLst>
          </p:cNvPr>
          <p:cNvSpPr txBox="1"/>
          <p:nvPr/>
        </p:nvSpPr>
        <p:spPr>
          <a:xfrm>
            <a:off x="980619" y="459984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6" name="TextBox 255">
            <a:extLst>
              <a:ext uri="{FF2B5EF4-FFF2-40B4-BE49-F238E27FC236}">
                <a16:creationId xmlns:a16="http://schemas.microsoft.com/office/drawing/2014/main" id="{70998E9B-4A45-4D77-8B4C-1BD52CB5984D}"/>
              </a:ext>
            </a:extLst>
          </p:cNvPr>
          <p:cNvSpPr txBox="1"/>
          <p:nvPr/>
        </p:nvSpPr>
        <p:spPr>
          <a:xfrm>
            <a:off x="1419548"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7" name="TextBox 256">
            <a:extLst>
              <a:ext uri="{FF2B5EF4-FFF2-40B4-BE49-F238E27FC236}">
                <a16:creationId xmlns:a16="http://schemas.microsoft.com/office/drawing/2014/main" id="{DDBEE7F0-EFC9-43E7-A9EB-295BE845C4DA}"/>
              </a:ext>
            </a:extLst>
          </p:cNvPr>
          <p:cNvSpPr txBox="1"/>
          <p:nvPr/>
        </p:nvSpPr>
        <p:spPr>
          <a:xfrm>
            <a:off x="1721234" y="4602572"/>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8" name="TextBox 257">
            <a:extLst>
              <a:ext uri="{FF2B5EF4-FFF2-40B4-BE49-F238E27FC236}">
                <a16:creationId xmlns:a16="http://schemas.microsoft.com/office/drawing/2014/main" id="{8FD7869E-E620-4318-8854-0DF274C67BA2}"/>
              </a:ext>
            </a:extLst>
          </p:cNvPr>
          <p:cNvSpPr txBox="1"/>
          <p:nvPr/>
        </p:nvSpPr>
        <p:spPr>
          <a:xfrm>
            <a:off x="2022920" y="4602572"/>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9" name="TextBox 258">
            <a:extLst>
              <a:ext uri="{FF2B5EF4-FFF2-40B4-BE49-F238E27FC236}">
                <a16:creationId xmlns:a16="http://schemas.microsoft.com/office/drawing/2014/main" id="{4ABDFDA1-2CF7-493E-B41B-7FDE097DDDCB}"/>
              </a:ext>
            </a:extLst>
          </p:cNvPr>
          <p:cNvSpPr txBox="1"/>
          <p:nvPr/>
        </p:nvSpPr>
        <p:spPr>
          <a:xfrm>
            <a:off x="2324606" y="4602572"/>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0" name="TextBox 259">
            <a:extLst>
              <a:ext uri="{FF2B5EF4-FFF2-40B4-BE49-F238E27FC236}">
                <a16:creationId xmlns:a16="http://schemas.microsoft.com/office/drawing/2014/main" id="{7330A3D4-2F74-4EFB-AF54-801FCC4C1B01}"/>
              </a:ext>
            </a:extLst>
          </p:cNvPr>
          <p:cNvSpPr txBox="1"/>
          <p:nvPr/>
        </p:nvSpPr>
        <p:spPr>
          <a:xfrm>
            <a:off x="2627269" y="4602572"/>
            <a:ext cx="300082" cy="369332"/>
          </a:xfrm>
          <a:prstGeom prst="rect">
            <a:avLst/>
          </a:prstGeom>
          <a:solidFill>
            <a:srgbClr val="FF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1" name="TextBox 260">
            <a:extLst>
              <a:ext uri="{FF2B5EF4-FFF2-40B4-BE49-F238E27FC236}">
                <a16:creationId xmlns:a16="http://schemas.microsoft.com/office/drawing/2014/main" id="{EFE831CD-DBC1-48CF-A5C7-70B05DD3EBEE}"/>
              </a:ext>
            </a:extLst>
          </p:cNvPr>
          <p:cNvSpPr txBox="1"/>
          <p:nvPr/>
        </p:nvSpPr>
        <p:spPr>
          <a:xfrm>
            <a:off x="2928955"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2" name="TextBox 261">
            <a:extLst>
              <a:ext uri="{FF2B5EF4-FFF2-40B4-BE49-F238E27FC236}">
                <a16:creationId xmlns:a16="http://schemas.microsoft.com/office/drawing/2014/main" id="{8E51B4C5-9166-4C49-8232-C9EC2DAB3916}"/>
              </a:ext>
            </a:extLst>
          </p:cNvPr>
          <p:cNvSpPr txBox="1"/>
          <p:nvPr/>
        </p:nvSpPr>
        <p:spPr>
          <a:xfrm>
            <a:off x="3230641"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3" name="TextBox 262">
            <a:extLst>
              <a:ext uri="{FF2B5EF4-FFF2-40B4-BE49-F238E27FC236}">
                <a16:creationId xmlns:a16="http://schemas.microsoft.com/office/drawing/2014/main" id="{4F899863-6F92-4A5A-B4C1-8167C1CABF3C}"/>
              </a:ext>
            </a:extLst>
          </p:cNvPr>
          <p:cNvSpPr txBox="1"/>
          <p:nvPr/>
        </p:nvSpPr>
        <p:spPr>
          <a:xfrm>
            <a:off x="3532327"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5" name="TextBox 264">
            <a:extLst>
              <a:ext uri="{FF2B5EF4-FFF2-40B4-BE49-F238E27FC236}">
                <a16:creationId xmlns:a16="http://schemas.microsoft.com/office/drawing/2014/main" id="{04B6C5EA-F50D-4D20-886F-4AC50FE8309A}"/>
              </a:ext>
            </a:extLst>
          </p:cNvPr>
          <p:cNvSpPr txBox="1"/>
          <p:nvPr/>
        </p:nvSpPr>
        <p:spPr>
          <a:xfrm>
            <a:off x="3821841"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6" name="TextBox 265">
            <a:extLst>
              <a:ext uri="{FF2B5EF4-FFF2-40B4-BE49-F238E27FC236}">
                <a16:creationId xmlns:a16="http://schemas.microsoft.com/office/drawing/2014/main" id="{8CD17781-B125-4837-87C0-4D79B45DFE4A}"/>
              </a:ext>
            </a:extLst>
          </p:cNvPr>
          <p:cNvSpPr txBox="1"/>
          <p:nvPr/>
        </p:nvSpPr>
        <p:spPr>
          <a:xfrm>
            <a:off x="4123527"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7" name="TextBox 266">
            <a:extLst>
              <a:ext uri="{FF2B5EF4-FFF2-40B4-BE49-F238E27FC236}">
                <a16:creationId xmlns:a16="http://schemas.microsoft.com/office/drawing/2014/main" id="{C7834D67-B5DD-40DB-9E51-2F4141D6B6EC}"/>
              </a:ext>
            </a:extLst>
          </p:cNvPr>
          <p:cNvSpPr txBox="1"/>
          <p:nvPr/>
        </p:nvSpPr>
        <p:spPr>
          <a:xfrm>
            <a:off x="4425213"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8" name="TextBox 267">
            <a:extLst>
              <a:ext uri="{FF2B5EF4-FFF2-40B4-BE49-F238E27FC236}">
                <a16:creationId xmlns:a16="http://schemas.microsoft.com/office/drawing/2014/main" id="{284DD863-CBC0-4EA6-8CDC-3B4A38ED9435}"/>
              </a:ext>
            </a:extLst>
          </p:cNvPr>
          <p:cNvSpPr txBox="1"/>
          <p:nvPr/>
        </p:nvSpPr>
        <p:spPr>
          <a:xfrm>
            <a:off x="4726899"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1" name="TextBox 280">
            <a:extLst>
              <a:ext uri="{FF2B5EF4-FFF2-40B4-BE49-F238E27FC236}">
                <a16:creationId xmlns:a16="http://schemas.microsoft.com/office/drawing/2014/main" id="{FFE721C8-9284-407A-85D8-406C8AB4B136}"/>
              </a:ext>
            </a:extLst>
          </p:cNvPr>
          <p:cNvSpPr txBox="1"/>
          <p:nvPr/>
        </p:nvSpPr>
        <p:spPr>
          <a:xfrm>
            <a:off x="8426860" y="4595760"/>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2" name="TextBox 281">
            <a:extLst>
              <a:ext uri="{FF2B5EF4-FFF2-40B4-BE49-F238E27FC236}">
                <a16:creationId xmlns:a16="http://schemas.microsoft.com/office/drawing/2014/main" id="{0B47DC7A-EB49-4254-9DAE-4D667CD2D017}"/>
              </a:ext>
            </a:extLst>
          </p:cNvPr>
          <p:cNvSpPr txBox="1"/>
          <p:nvPr/>
        </p:nvSpPr>
        <p:spPr>
          <a:xfrm>
            <a:off x="8728546"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3" name="TextBox 282">
            <a:extLst>
              <a:ext uri="{FF2B5EF4-FFF2-40B4-BE49-F238E27FC236}">
                <a16:creationId xmlns:a16="http://schemas.microsoft.com/office/drawing/2014/main" id="{6A986454-213F-4EB1-B3E0-C353263084D3}"/>
              </a:ext>
            </a:extLst>
          </p:cNvPr>
          <p:cNvSpPr txBox="1"/>
          <p:nvPr/>
        </p:nvSpPr>
        <p:spPr>
          <a:xfrm>
            <a:off x="9030232"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4" name="TextBox 283">
            <a:extLst>
              <a:ext uri="{FF2B5EF4-FFF2-40B4-BE49-F238E27FC236}">
                <a16:creationId xmlns:a16="http://schemas.microsoft.com/office/drawing/2014/main" id="{C70A550C-BADA-4DEC-A2DD-CBA1F54FE70B}"/>
              </a:ext>
            </a:extLst>
          </p:cNvPr>
          <p:cNvSpPr txBox="1"/>
          <p:nvPr/>
        </p:nvSpPr>
        <p:spPr>
          <a:xfrm>
            <a:off x="9331918"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5" name="TextBox 284">
            <a:extLst>
              <a:ext uri="{FF2B5EF4-FFF2-40B4-BE49-F238E27FC236}">
                <a16:creationId xmlns:a16="http://schemas.microsoft.com/office/drawing/2014/main" id="{41B0A61E-D042-4FE2-891D-A2D96E2AE98B}"/>
              </a:ext>
            </a:extLst>
          </p:cNvPr>
          <p:cNvSpPr txBox="1"/>
          <p:nvPr/>
        </p:nvSpPr>
        <p:spPr>
          <a:xfrm>
            <a:off x="9633216"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a16="http://schemas.microsoft.com/office/drawing/2014/main" id="{682C723C-D385-435C-A8F3-A90277EC11E8}"/>
              </a:ext>
            </a:extLst>
          </p:cNvPr>
          <p:cNvSpPr txBox="1"/>
          <p:nvPr/>
        </p:nvSpPr>
        <p:spPr>
          <a:xfrm>
            <a:off x="9934902"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7" name="TextBox 286">
            <a:extLst>
              <a:ext uri="{FF2B5EF4-FFF2-40B4-BE49-F238E27FC236}">
                <a16:creationId xmlns:a16="http://schemas.microsoft.com/office/drawing/2014/main" id="{00CCD16D-D9E6-4228-807B-079F095F15B7}"/>
              </a:ext>
            </a:extLst>
          </p:cNvPr>
          <p:cNvSpPr txBox="1"/>
          <p:nvPr/>
        </p:nvSpPr>
        <p:spPr>
          <a:xfrm>
            <a:off x="10236588" y="459576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8" name="TextBox 287">
            <a:extLst>
              <a:ext uri="{FF2B5EF4-FFF2-40B4-BE49-F238E27FC236}">
                <a16:creationId xmlns:a16="http://schemas.microsoft.com/office/drawing/2014/main" id="{1A2A321A-AF3E-4541-B17B-EC4370DDCD6B}"/>
              </a:ext>
            </a:extLst>
          </p:cNvPr>
          <p:cNvSpPr txBox="1"/>
          <p:nvPr/>
        </p:nvSpPr>
        <p:spPr>
          <a:xfrm>
            <a:off x="10538274" y="459576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9" name="TextBox 288">
            <a:extLst>
              <a:ext uri="{FF2B5EF4-FFF2-40B4-BE49-F238E27FC236}">
                <a16:creationId xmlns:a16="http://schemas.microsoft.com/office/drawing/2014/main" id="{2B88DF48-4320-413C-80D3-6BD04611CA83}"/>
              </a:ext>
            </a:extLst>
          </p:cNvPr>
          <p:cNvSpPr txBox="1"/>
          <p:nvPr/>
        </p:nvSpPr>
        <p:spPr>
          <a:xfrm>
            <a:off x="93447" y="460257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90" name="TextBox 289">
            <a:extLst>
              <a:ext uri="{FF2B5EF4-FFF2-40B4-BE49-F238E27FC236}">
                <a16:creationId xmlns:a16="http://schemas.microsoft.com/office/drawing/2014/main" id="{78E37A5C-E658-42D1-8A1B-DB3342FAE6C2}"/>
              </a:ext>
            </a:extLst>
          </p:cNvPr>
          <p:cNvSpPr txBox="1"/>
          <p:nvPr/>
        </p:nvSpPr>
        <p:spPr>
          <a:xfrm>
            <a:off x="11495048" y="458728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3</a:t>
            </a:r>
            <a:endParaRPr lang="ru-RU" b="1" dirty="0">
              <a:latin typeface="Times New Roman" panose="02020603050405020304" pitchFamily="18" charset="0"/>
              <a:cs typeface="Times New Roman" panose="02020603050405020304" pitchFamily="18" charset="0"/>
            </a:endParaRPr>
          </a:p>
        </p:txBody>
      </p:sp>
      <p:sp>
        <p:nvSpPr>
          <p:cNvPr id="291" name="TextBox 290">
            <a:extLst>
              <a:ext uri="{FF2B5EF4-FFF2-40B4-BE49-F238E27FC236}">
                <a16:creationId xmlns:a16="http://schemas.microsoft.com/office/drawing/2014/main" id="{FA854464-3E1B-4864-8F18-DD837AF9B480}"/>
              </a:ext>
            </a:extLst>
          </p:cNvPr>
          <p:cNvSpPr txBox="1"/>
          <p:nvPr/>
        </p:nvSpPr>
        <p:spPr>
          <a:xfrm>
            <a:off x="11796734" y="458728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92" name="TextBox 291">
            <a:extLst>
              <a:ext uri="{FF2B5EF4-FFF2-40B4-BE49-F238E27FC236}">
                <a16:creationId xmlns:a16="http://schemas.microsoft.com/office/drawing/2014/main" id="{B5A4CFC5-6877-4856-B0F5-06C80EBA8724}"/>
              </a:ext>
            </a:extLst>
          </p:cNvPr>
          <p:cNvSpPr txBox="1"/>
          <p:nvPr/>
        </p:nvSpPr>
        <p:spPr>
          <a:xfrm>
            <a:off x="11209280" y="4591366"/>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93" name="TextBox 292">
            <a:extLst>
              <a:ext uri="{FF2B5EF4-FFF2-40B4-BE49-F238E27FC236}">
                <a16:creationId xmlns:a16="http://schemas.microsoft.com/office/drawing/2014/main" id="{2988EDAE-24B4-47D9-AE51-FA82308398AA}"/>
              </a:ext>
            </a:extLst>
          </p:cNvPr>
          <p:cNvSpPr txBox="1"/>
          <p:nvPr/>
        </p:nvSpPr>
        <p:spPr>
          <a:xfrm>
            <a:off x="10916526" y="459001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94" name="TextBox 293">
            <a:extLst>
              <a:ext uri="{FF2B5EF4-FFF2-40B4-BE49-F238E27FC236}">
                <a16:creationId xmlns:a16="http://schemas.microsoft.com/office/drawing/2014/main" id="{089B2A97-B581-411A-BE93-230BE66F5B06}"/>
              </a:ext>
            </a:extLst>
          </p:cNvPr>
          <p:cNvSpPr txBox="1"/>
          <p:nvPr/>
        </p:nvSpPr>
        <p:spPr>
          <a:xfrm>
            <a:off x="387812" y="4605961"/>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4</a:t>
            </a:r>
            <a:endParaRPr lang="ru-RU" b="1" dirty="0">
              <a:latin typeface="Times New Roman" panose="02020603050405020304" pitchFamily="18" charset="0"/>
              <a:cs typeface="Times New Roman" panose="02020603050405020304" pitchFamily="18" charset="0"/>
            </a:endParaRPr>
          </a:p>
        </p:txBody>
      </p:sp>
      <p:sp>
        <p:nvSpPr>
          <p:cNvPr id="295" name="Arrow: Right 294">
            <a:extLst>
              <a:ext uri="{FF2B5EF4-FFF2-40B4-BE49-F238E27FC236}">
                <a16:creationId xmlns:a16="http://schemas.microsoft.com/office/drawing/2014/main" id="{00C44FF0-04E6-47D8-A23B-7ED16EC1B92B}"/>
              </a:ext>
            </a:extLst>
          </p:cNvPr>
          <p:cNvSpPr/>
          <p:nvPr/>
        </p:nvSpPr>
        <p:spPr>
          <a:xfrm>
            <a:off x="6150448" y="4144905"/>
            <a:ext cx="1330493" cy="571500"/>
          </a:xfrm>
          <a:prstGeom prst="rightArrow">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6" name="TextBox 295">
            <a:extLst>
              <a:ext uri="{FF2B5EF4-FFF2-40B4-BE49-F238E27FC236}">
                <a16:creationId xmlns:a16="http://schemas.microsoft.com/office/drawing/2014/main" id="{C060D13B-FB6E-4747-A7F2-DC8DF38BC64D}"/>
              </a:ext>
            </a:extLst>
          </p:cNvPr>
          <p:cNvSpPr txBox="1"/>
          <p:nvPr/>
        </p:nvSpPr>
        <p:spPr>
          <a:xfrm>
            <a:off x="389755" y="471187"/>
            <a:ext cx="1034058" cy="646331"/>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Initial number</a:t>
            </a:r>
            <a:endParaRPr lang="ru-RU" b="1" dirty="0">
              <a:latin typeface="Times New Roman" panose="02020603050405020304" pitchFamily="18" charset="0"/>
              <a:cs typeface="Times New Roman" panose="02020603050405020304" pitchFamily="18" charset="0"/>
            </a:endParaRPr>
          </a:p>
        </p:txBody>
      </p:sp>
      <p:sp>
        <p:nvSpPr>
          <p:cNvPr id="297" name="TextBox 296">
            <a:extLst>
              <a:ext uri="{FF2B5EF4-FFF2-40B4-BE49-F238E27FC236}">
                <a16:creationId xmlns:a16="http://schemas.microsoft.com/office/drawing/2014/main" id="{C29A580E-A808-45D4-BEF7-279241A793B9}"/>
              </a:ext>
            </a:extLst>
          </p:cNvPr>
          <p:cNvSpPr txBox="1"/>
          <p:nvPr/>
        </p:nvSpPr>
        <p:spPr>
          <a:xfrm>
            <a:off x="1818732" y="381097"/>
            <a:ext cx="2217237" cy="92333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Binary representation of the initial number</a:t>
            </a:r>
            <a:endParaRPr lang="ru-RU" b="1" dirty="0">
              <a:latin typeface="Times New Roman" panose="02020603050405020304" pitchFamily="18" charset="0"/>
              <a:cs typeface="Times New Roman" panose="02020603050405020304" pitchFamily="18" charset="0"/>
            </a:endParaRPr>
          </a:p>
        </p:txBody>
      </p:sp>
      <p:sp>
        <p:nvSpPr>
          <p:cNvPr id="298" name="TextBox 297">
            <a:extLst>
              <a:ext uri="{FF2B5EF4-FFF2-40B4-BE49-F238E27FC236}">
                <a16:creationId xmlns:a16="http://schemas.microsoft.com/office/drawing/2014/main" id="{69566EF9-1E91-4162-977B-7DC6FD11B626}"/>
              </a:ext>
            </a:extLst>
          </p:cNvPr>
          <p:cNvSpPr txBox="1"/>
          <p:nvPr/>
        </p:nvSpPr>
        <p:spPr>
          <a:xfrm>
            <a:off x="4889569" y="381098"/>
            <a:ext cx="2412861" cy="92333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a:latin typeface="Times New Roman" panose="02020603050405020304" pitchFamily="18" charset="0"/>
                <a:cs typeface="Times New Roman" panose="02020603050405020304" pitchFamily="18" charset="0"/>
              </a:rPr>
              <a:t>Binary representation of the resulting number</a:t>
            </a:r>
            <a:endParaRPr lang="ru-RU" b="1" dirty="0">
              <a:latin typeface="Times New Roman" panose="02020603050405020304" pitchFamily="18" charset="0"/>
              <a:cs typeface="Times New Roman" panose="02020603050405020304" pitchFamily="18" charset="0"/>
            </a:endParaRPr>
          </a:p>
        </p:txBody>
      </p:sp>
      <p:sp>
        <p:nvSpPr>
          <p:cNvPr id="299" name="TextBox 298">
            <a:extLst>
              <a:ext uri="{FF2B5EF4-FFF2-40B4-BE49-F238E27FC236}">
                <a16:creationId xmlns:a16="http://schemas.microsoft.com/office/drawing/2014/main" id="{41167678-FEA4-4473-8BF2-FA92F85B618E}"/>
              </a:ext>
            </a:extLst>
          </p:cNvPr>
          <p:cNvSpPr txBox="1"/>
          <p:nvPr/>
        </p:nvSpPr>
        <p:spPr>
          <a:xfrm>
            <a:off x="8378777" y="508396"/>
            <a:ext cx="2546675" cy="64633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8-bit floating-like representation</a:t>
            </a:r>
            <a:endParaRPr lang="ru-RU" b="1" dirty="0">
              <a:latin typeface="Times New Roman" panose="02020603050405020304" pitchFamily="18" charset="0"/>
              <a:cs typeface="Times New Roman" panose="02020603050405020304" pitchFamily="18" charset="0"/>
            </a:endParaRPr>
          </a:p>
        </p:txBody>
      </p:sp>
      <p:sp>
        <p:nvSpPr>
          <p:cNvPr id="300" name="TextBox 299">
            <a:extLst>
              <a:ext uri="{FF2B5EF4-FFF2-40B4-BE49-F238E27FC236}">
                <a16:creationId xmlns:a16="http://schemas.microsoft.com/office/drawing/2014/main" id="{FD932E93-1083-47B2-873B-5242C17AC1EE}"/>
              </a:ext>
            </a:extLst>
          </p:cNvPr>
          <p:cNvSpPr txBox="1"/>
          <p:nvPr/>
        </p:nvSpPr>
        <p:spPr>
          <a:xfrm>
            <a:off x="11000772" y="505101"/>
            <a:ext cx="1178528" cy="646331"/>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b="1" dirty="0">
                <a:latin typeface="Times New Roman" panose="02020603050405020304" pitchFamily="18" charset="0"/>
                <a:cs typeface="Times New Roman" panose="02020603050405020304" pitchFamily="18" charset="0"/>
              </a:rPr>
              <a:t>Resulting </a:t>
            </a:r>
          </a:p>
          <a:p>
            <a:pPr algn="ctr"/>
            <a:r>
              <a:rPr lang="en-US" b="1" dirty="0">
                <a:latin typeface="Times New Roman" panose="02020603050405020304" pitchFamily="18" charset="0"/>
                <a:cs typeface="Times New Roman" panose="02020603050405020304" pitchFamily="18" charset="0"/>
              </a:rPr>
              <a:t>number</a:t>
            </a:r>
            <a:endParaRPr lang="ru-RU" b="1" dirty="0">
              <a:latin typeface="Times New Roman" panose="02020603050405020304" pitchFamily="18" charset="0"/>
              <a:cs typeface="Times New Roman" panose="02020603050405020304" pitchFamily="18" charset="0"/>
            </a:endParaRPr>
          </a:p>
        </p:txBody>
      </p:sp>
      <p:sp>
        <p:nvSpPr>
          <p:cNvPr id="186" name="TextBox 185">
            <a:extLst>
              <a:ext uri="{FF2B5EF4-FFF2-40B4-BE49-F238E27FC236}">
                <a16:creationId xmlns:a16="http://schemas.microsoft.com/office/drawing/2014/main" id="{7004BD1A-6BB8-4A4C-8938-78DB501ACD96}"/>
              </a:ext>
            </a:extLst>
          </p:cNvPr>
          <p:cNvSpPr txBox="1"/>
          <p:nvPr/>
        </p:nvSpPr>
        <p:spPr>
          <a:xfrm>
            <a:off x="874249" y="5566376"/>
            <a:ext cx="5196092" cy="584775"/>
          </a:xfrm>
          <a:prstGeom prst="wedgeRectCallout">
            <a:avLst>
              <a:gd name="adj1" fmla="val -35501"/>
              <a:gd name="adj2" fmla="val 109003"/>
            </a:avLst>
          </a:prstGeom>
          <a:noFill/>
          <a:ln>
            <a:solidFill>
              <a:schemeClr val="tx1"/>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Do we need to store all bits?</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183" name="TextBox 18">
            <a:extLst>
              <a:ext uri="{FF2B5EF4-FFF2-40B4-BE49-F238E27FC236}">
                <a16:creationId xmlns:a16="http://schemas.microsoft.com/office/drawing/2014/main" id="{B6EFE091-4EBA-4FDE-9BFB-69C65E2E56E8}"/>
              </a:ext>
            </a:extLst>
          </p:cNvPr>
          <p:cNvSpPr/>
          <p:nvPr/>
        </p:nvSpPr>
        <p:spPr>
          <a:xfrm>
            <a:off x="6755487" y="6102311"/>
            <a:ext cx="5341329"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a:solidFill>
                  <a:schemeClr val="accent6"/>
                </a:solidFill>
                <a:latin typeface="Arial"/>
              </a:rPr>
              <a:t>The best way to implement – HDF5 plugin.</a:t>
            </a:r>
            <a:endParaRPr lang="ru-RU" sz="2000" b="0" strike="noStrike" spc="-1" dirty="0">
              <a:solidFill>
                <a:schemeClr val="accent6"/>
              </a:solidFill>
              <a:latin typeface="Arial"/>
            </a:endParaRPr>
          </a:p>
        </p:txBody>
      </p:sp>
      <p:sp>
        <p:nvSpPr>
          <p:cNvPr id="184" name="TextBox 18">
            <a:extLst>
              <a:ext uri="{FF2B5EF4-FFF2-40B4-BE49-F238E27FC236}">
                <a16:creationId xmlns:a16="http://schemas.microsoft.com/office/drawing/2014/main" id="{F56909BB-BA4F-41AB-B418-24AD95D4D557}"/>
              </a:ext>
            </a:extLst>
          </p:cNvPr>
          <p:cNvSpPr/>
          <p:nvPr/>
        </p:nvSpPr>
        <p:spPr>
          <a:xfrm>
            <a:off x="8439490" y="5435410"/>
            <a:ext cx="3590988"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a:solidFill>
                  <a:schemeClr val="accent6"/>
                </a:solidFill>
                <a:latin typeface="Arial"/>
              </a:rPr>
              <a:t>In this way 3.5 bits are store</a:t>
            </a:r>
            <a:endParaRPr lang="ru-RU" sz="2000" b="0" strike="noStrike" spc="-1" dirty="0">
              <a:solidFill>
                <a:schemeClr val="accent6"/>
              </a:solidFill>
              <a:latin typeface="Arial"/>
            </a:endParaRPr>
          </a:p>
        </p:txBody>
      </p:sp>
    </p:spTree>
    <p:extLst>
      <p:ext uri="{BB962C8B-B14F-4D97-AF65-F5344CB8AC3E}">
        <p14:creationId xmlns:p14="http://schemas.microsoft.com/office/powerpoint/2010/main" val="18023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500"/>
                                        <p:tgtEl>
                                          <p:spTgt spid="1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fade">
                                      <p:cBhvr>
                                        <p:cTn id="58" dur="500"/>
                                        <p:tgtEl>
                                          <p:spTgt spid="1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fade">
                                      <p:cBhvr>
                                        <p:cTn id="64" dur="500"/>
                                        <p:tgtEl>
                                          <p:spTgt spid="10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fade">
                                      <p:cBhvr>
                                        <p:cTn id="67" dur="500"/>
                                        <p:tgtEl>
                                          <p:spTgt spid="10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fade">
                                      <p:cBhvr>
                                        <p:cTn id="73" dur="500"/>
                                        <p:tgtEl>
                                          <p:spTgt spid="11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2"/>
                                        </p:tgtEl>
                                        <p:attrNameLst>
                                          <p:attrName>style.visibility</p:attrName>
                                        </p:attrNameLst>
                                      </p:cBhvr>
                                      <p:to>
                                        <p:strVal val="visible"/>
                                      </p:to>
                                    </p:set>
                                    <p:animEffect transition="in" filter="fade">
                                      <p:cBhvr>
                                        <p:cTn id="79" dur="500"/>
                                        <p:tgtEl>
                                          <p:spTgt spid="20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03"/>
                                        </p:tgtEl>
                                        <p:attrNameLst>
                                          <p:attrName>style.visibility</p:attrName>
                                        </p:attrNameLst>
                                      </p:cBhvr>
                                      <p:to>
                                        <p:strVal val="visible"/>
                                      </p:to>
                                    </p:set>
                                    <p:animEffect transition="in" filter="fade">
                                      <p:cBhvr>
                                        <p:cTn id="82" dur="500"/>
                                        <p:tgtEl>
                                          <p:spTgt spid="20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4"/>
                                        </p:tgtEl>
                                        <p:attrNameLst>
                                          <p:attrName>style.visibility</p:attrName>
                                        </p:attrNameLst>
                                      </p:cBhvr>
                                      <p:to>
                                        <p:strVal val="visible"/>
                                      </p:to>
                                    </p:set>
                                    <p:animEffect transition="in" filter="fade">
                                      <p:cBhvr>
                                        <p:cTn id="85" dur="500"/>
                                        <p:tgtEl>
                                          <p:spTgt spid="20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5"/>
                                        </p:tgtEl>
                                        <p:attrNameLst>
                                          <p:attrName>style.visibility</p:attrName>
                                        </p:attrNameLst>
                                      </p:cBhvr>
                                      <p:to>
                                        <p:strVal val="visible"/>
                                      </p:to>
                                    </p:set>
                                    <p:animEffect transition="in" filter="fade">
                                      <p:cBhvr>
                                        <p:cTn id="88" dur="500"/>
                                        <p:tgtEl>
                                          <p:spTgt spid="20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6"/>
                                        </p:tgtEl>
                                        <p:attrNameLst>
                                          <p:attrName>style.visibility</p:attrName>
                                        </p:attrNameLst>
                                      </p:cBhvr>
                                      <p:to>
                                        <p:strVal val="visible"/>
                                      </p:to>
                                    </p:set>
                                    <p:animEffect transition="in" filter="fade">
                                      <p:cBhvr>
                                        <p:cTn id="91" dur="500"/>
                                        <p:tgtEl>
                                          <p:spTgt spid="20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07"/>
                                        </p:tgtEl>
                                        <p:attrNameLst>
                                          <p:attrName>style.visibility</p:attrName>
                                        </p:attrNameLst>
                                      </p:cBhvr>
                                      <p:to>
                                        <p:strVal val="visible"/>
                                      </p:to>
                                    </p:set>
                                    <p:animEffect transition="in" filter="fade">
                                      <p:cBhvr>
                                        <p:cTn id="94" dur="500"/>
                                        <p:tgtEl>
                                          <p:spTgt spid="20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08"/>
                                        </p:tgtEl>
                                        <p:attrNameLst>
                                          <p:attrName>style.visibility</p:attrName>
                                        </p:attrNameLst>
                                      </p:cBhvr>
                                      <p:to>
                                        <p:strVal val="visible"/>
                                      </p:to>
                                    </p:set>
                                    <p:animEffect transition="in" filter="fade">
                                      <p:cBhvr>
                                        <p:cTn id="97" dur="500"/>
                                        <p:tgtEl>
                                          <p:spTgt spid="20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09"/>
                                        </p:tgtEl>
                                        <p:attrNameLst>
                                          <p:attrName>style.visibility</p:attrName>
                                        </p:attrNameLst>
                                      </p:cBhvr>
                                      <p:to>
                                        <p:strVal val="visible"/>
                                      </p:to>
                                    </p:set>
                                    <p:animEffect transition="in" filter="fade">
                                      <p:cBhvr>
                                        <p:cTn id="100" dur="500"/>
                                        <p:tgtEl>
                                          <p:spTgt spid="20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40"/>
                                        </p:tgtEl>
                                        <p:attrNameLst>
                                          <p:attrName>style.visibility</p:attrName>
                                        </p:attrNameLst>
                                      </p:cBhvr>
                                      <p:to>
                                        <p:strVal val="visible"/>
                                      </p:to>
                                    </p:set>
                                    <p:animEffect transition="in" filter="fade">
                                      <p:cBhvr>
                                        <p:cTn id="103" dur="500"/>
                                        <p:tgtEl>
                                          <p:spTgt spid="2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41"/>
                                        </p:tgtEl>
                                        <p:attrNameLst>
                                          <p:attrName>style.visibility</p:attrName>
                                        </p:attrNameLst>
                                      </p:cBhvr>
                                      <p:to>
                                        <p:strVal val="visible"/>
                                      </p:to>
                                    </p:set>
                                    <p:animEffect transition="in" filter="fade">
                                      <p:cBhvr>
                                        <p:cTn id="106" dur="500"/>
                                        <p:tgtEl>
                                          <p:spTgt spid="2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42"/>
                                        </p:tgtEl>
                                        <p:attrNameLst>
                                          <p:attrName>style.visibility</p:attrName>
                                        </p:attrNameLst>
                                      </p:cBhvr>
                                      <p:to>
                                        <p:strVal val="visible"/>
                                      </p:to>
                                    </p:set>
                                    <p:animEffect transition="in" filter="fade">
                                      <p:cBhvr>
                                        <p:cTn id="109" dur="500"/>
                                        <p:tgtEl>
                                          <p:spTgt spid="24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43"/>
                                        </p:tgtEl>
                                        <p:attrNameLst>
                                          <p:attrName>style.visibility</p:attrName>
                                        </p:attrNameLst>
                                      </p:cBhvr>
                                      <p:to>
                                        <p:strVal val="visible"/>
                                      </p:to>
                                    </p:set>
                                    <p:animEffect transition="in" filter="fade">
                                      <p:cBhvr>
                                        <p:cTn id="112" dur="500"/>
                                        <p:tgtEl>
                                          <p:spTgt spid="24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44"/>
                                        </p:tgtEl>
                                        <p:attrNameLst>
                                          <p:attrName>style.visibility</p:attrName>
                                        </p:attrNameLst>
                                      </p:cBhvr>
                                      <p:to>
                                        <p:strVal val="visible"/>
                                      </p:to>
                                    </p:set>
                                    <p:animEffect transition="in" filter="fade">
                                      <p:cBhvr>
                                        <p:cTn id="115" dur="500"/>
                                        <p:tgtEl>
                                          <p:spTgt spid="24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45"/>
                                        </p:tgtEl>
                                        <p:attrNameLst>
                                          <p:attrName>style.visibility</p:attrName>
                                        </p:attrNameLst>
                                      </p:cBhvr>
                                      <p:to>
                                        <p:strVal val="visible"/>
                                      </p:to>
                                    </p:set>
                                    <p:animEffect transition="in" filter="fade">
                                      <p:cBhvr>
                                        <p:cTn id="118" dur="500"/>
                                        <p:tgtEl>
                                          <p:spTgt spid="24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46"/>
                                        </p:tgtEl>
                                        <p:attrNameLst>
                                          <p:attrName>style.visibility</p:attrName>
                                        </p:attrNameLst>
                                      </p:cBhvr>
                                      <p:to>
                                        <p:strVal val="visible"/>
                                      </p:to>
                                    </p:set>
                                    <p:animEffect transition="in" filter="fade">
                                      <p:cBhvr>
                                        <p:cTn id="121" dur="500"/>
                                        <p:tgtEl>
                                          <p:spTgt spid="24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47"/>
                                        </p:tgtEl>
                                        <p:attrNameLst>
                                          <p:attrName>style.visibility</p:attrName>
                                        </p:attrNameLst>
                                      </p:cBhvr>
                                      <p:to>
                                        <p:strVal val="visible"/>
                                      </p:to>
                                    </p:set>
                                    <p:animEffect transition="in" filter="fade">
                                      <p:cBhvr>
                                        <p:cTn id="124" dur="500"/>
                                        <p:tgtEl>
                                          <p:spTgt spid="24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81"/>
                                        </p:tgtEl>
                                        <p:attrNameLst>
                                          <p:attrName>style.visibility</p:attrName>
                                        </p:attrNameLst>
                                      </p:cBhvr>
                                      <p:to>
                                        <p:strVal val="visible"/>
                                      </p:to>
                                    </p:set>
                                    <p:animEffect transition="in" filter="fade">
                                      <p:cBhvr>
                                        <p:cTn id="127" dur="500"/>
                                        <p:tgtEl>
                                          <p:spTgt spid="28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82"/>
                                        </p:tgtEl>
                                        <p:attrNameLst>
                                          <p:attrName>style.visibility</p:attrName>
                                        </p:attrNameLst>
                                      </p:cBhvr>
                                      <p:to>
                                        <p:strVal val="visible"/>
                                      </p:to>
                                    </p:set>
                                    <p:animEffect transition="in" filter="fade">
                                      <p:cBhvr>
                                        <p:cTn id="130" dur="500"/>
                                        <p:tgtEl>
                                          <p:spTgt spid="28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83"/>
                                        </p:tgtEl>
                                        <p:attrNameLst>
                                          <p:attrName>style.visibility</p:attrName>
                                        </p:attrNameLst>
                                      </p:cBhvr>
                                      <p:to>
                                        <p:strVal val="visible"/>
                                      </p:to>
                                    </p:set>
                                    <p:animEffect transition="in" filter="fade">
                                      <p:cBhvr>
                                        <p:cTn id="133" dur="500"/>
                                        <p:tgtEl>
                                          <p:spTgt spid="28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84"/>
                                        </p:tgtEl>
                                        <p:attrNameLst>
                                          <p:attrName>style.visibility</p:attrName>
                                        </p:attrNameLst>
                                      </p:cBhvr>
                                      <p:to>
                                        <p:strVal val="visible"/>
                                      </p:to>
                                    </p:set>
                                    <p:animEffect transition="in" filter="fade">
                                      <p:cBhvr>
                                        <p:cTn id="136" dur="500"/>
                                        <p:tgtEl>
                                          <p:spTgt spid="28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85"/>
                                        </p:tgtEl>
                                        <p:attrNameLst>
                                          <p:attrName>style.visibility</p:attrName>
                                        </p:attrNameLst>
                                      </p:cBhvr>
                                      <p:to>
                                        <p:strVal val="visible"/>
                                      </p:to>
                                    </p:set>
                                    <p:animEffect transition="in" filter="fade">
                                      <p:cBhvr>
                                        <p:cTn id="139" dur="500"/>
                                        <p:tgtEl>
                                          <p:spTgt spid="28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86"/>
                                        </p:tgtEl>
                                        <p:attrNameLst>
                                          <p:attrName>style.visibility</p:attrName>
                                        </p:attrNameLst>
                                      </p:cBhvr>
                                      <p:to>
                                        <p:strVal val="visible"/>
                                      </p:to>
                                    </p:set>
                                    <p:animEffect transition="in" filter="fade">
                                      <p:cBhvr>
                                        <p:cTn id="142" dur="500"/>
                                        <p:tgtEl>
                                          <p:spTgt spid="28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87"/>
                                        </p:tgtEl>
                                        <p:attrNameLst>
                                          <p:attrName>style.visibility</p:attrName>
                                        </p:attrNameLst>
                                      </p:cBhvr>
                                      <p:to>
                                        <p:strVal val="visible"/>
                                      </p:to>
                                    </p:set>
                                    <p:animEffect transition="in" filter="fade">
                                      <p:cBhvr>
                                        <p:cTn id="145" dur="500"/>
                                        <p:tgtEl>
                                          <p:spTgt spid="28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8"/>
                                        </p:tgtEl>
                                        <p:attrNameLst>
                                          <p:attrName>style.visibility</p:attrName>
                                        </p:attrNameLst>
                                      </p:cBhvr>
                                      <p:to>
                                        <p:strVal val="visible"/>
                                      </p:to>
                                    </p:set>
                                    <p:animEffect transition="in" filter="fade">
                                      <p:cBhvr>
                                        <p:cTn id="14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76" grpId="0" animBg="1"/>
      <p:bldP spid="77" grpId="0" animBg="1"/>
      <p:bldP spid="78" grpId="0" animBg="1"/>
      <p:bldP spid="79" grpId="0" animBg="1"/>
      <p:bldP spid="80" grpId="0" animBg="1"/>
      <p:bldP spid="81" grpId="0" animBg="1"/>
      <p:bldP spid="82" grpId="0" animBg="1"/>
      <p:bldP spid="83" grpId="0" animBg="1"/>
      <p:bldP spid="104" grpId="0" animBg="1"/>
      <p:bldP spid="105" grpId="0" animBg="1"/>
      <p:bldP spid="106" grpId="0" animBg="1"/>
      <p:bldP spid="107" grpId="0" animBg="1"/>
      <p:bldP spid="108" grpId="0" animBg="1"/>
      <p:bldP spid="109" grpId="0" animBg="1"/>
      <p:bldP spid="110" grpId="0" animBg="1"/>
      <p:bldP spid="111" grpId="0" animBg="1"/>
      <p:bldP spid="202" grpId="0" animBg="1"/>
      <p:bldP spid="203" grpId="0" animBg="1"/>
      <p:bldP spid="204" grpId="0" animBg="1"/>
      <p:bldP spid="205" grpId="0" animBg="1"/>
      <p:bldP spid="206" grpId="0" animBg="1"/>
      <p:bldP spid="207" grpId="0" animBg="1"/>
      <p:bldP spid="208" grpId="0" animBg="1"/>
      <p:bldP spid="209" grpId="0" animBg="1"/>
      <p:bldP spid="240" grpId="0" animBg="1"/>
      <p:bldP spid="241" grpId="0" animBg="1"/>
      <p:bldP spid="242" grpId="0" animBg="1"/>
      <p:bldP spid="243" grpId="0" animBg="1"/>
      <p:bldP spid="244" grpId="0" animBg="1"/>
      <p:bldP spid="245" grpId="0" animBg="1"/>
      <p:bldP spid="246" grpId="0" animBg="1"/>
      <p:bldP spid="247" grpId="0" animBg="1"/>
      <p:bldP spid="281" grpId="0" animBg="1"/>
      <p:bldP spid="282" grpId="0" animBg="1"/>
      <p:bldP spid="283" grpId="0" animBg="1"/>
      <p:bldP spid="284" grpId="0" animBg="1"/>
      <p:bldP spid="285" grpId="0" animBg="1"/>
      <p:bldP spid="286" grpId="0" animBg="1"/>
      <p:bldP spid="287" grpId="0" animBg="1"/>
      <p:bldP spid="2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Box 5"/>
          <p:cNvSpPr/>
          <p:nvPr/>
        </p:nvSpPr>
        <p:spPr>
          <a:xfrm>
            <a:off x="983520" y="6465960"/>
            <a:ext cx="100087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Arial"/>
              </a:rPr>
              <a:t>Data from Nass, Karol, et al., IUCrJ 7.6 (2020): 965-975. (JF 16M, SwissFEL)</a:t>
            </a:r>
            <a:endParaRPr lang="ru-RU" sz="1400" b="0" strike="noStrike" spc="-1">
              <a:latin typeface="Arial"/>
            </a:endParaRPr>
          </a:p>
        </p:txBody>
      </p:sp>
      <p:pic>
        <p:nvPicPr>
          <p:cNvPr id="207" name="Picture 2"/>
          <p:cNvPicPr/>
          <p:nvPr/>
        </p:nvPicPr>
        <p:blipFill>
          <a:blip r:embed="rId2"/>
          <a:srcRect l="4521" t="7267"/>
          <a:stretch/>
        </p:blipFill>
        <p:spPr>
          <a:xfrm>
            <a:off x="0" y="590400"/>
            <a:ext cx="7200000" cy="5142600"/>
          </a:xfrm>
          <a:prstGeom prst="rect">
            <a:avLst/>
          </a:prstGeom>
          <a:ln w="0">
            <a:noFill/>
          </a:ln>
        </p:spPr>
      </p:pic>
      <p:sp>
        <p:nvSpPr>
          <p:cNvPr id="208" name="PlaceHolder 1"/>
          <p:cNvSpPr>
            <a:spLocks noGrp="1"/>
          </p:cNvSpPr>
          <p:nvPr>
            <p:ph type="title"/>
          </p:nvPr>
        </p:nvSpPr>
        <p:spPr>
          <a:xfrm>
            <a:off x="82080" y="4464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Anomalous dataset for lossy compression evaluation</a:t>
            </a:r>
            <a:endParaRPr lang="en-US" sz="3000" b="0" strike="noStrike" spc="-1" dirty="0">
              <a:solidFill>
                <a:srgbClr val="000000"/>
              </a:solidFill>
              <a:latin typeface="Arial"/>
            </a:endParaRPr>
          </a:p>
        </p:txBody>
      </p:sp>
      <p:sp>
        <p:nvSpPr>
          <p:cNvPr id="209" name="TextBox 7"/>
          <p:cNvSpPr/>
          <p:nvPr/>
        </p:nvSpPr>
        <p:spPr>
          <a:xfrm>
            <a:off x="55080" y="5597640"/>
            <a:ext cx="8087056"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400" b="1" strike="noStrike" spc="-1" dirty="0">
                <a:solidFill>
                  <a:srgbClr val="000000"/>
                </a:solidFill>
                <a:latin typeface="Arial"/>
              </a:rPr>
              <a:t>For proper evaluation of your compression technique, use the data sensitive to any distortions</a:t>
            </a:r>
            <a:endParaRPr lang="ru-RU" sz="2400" b="0" strike="noStrike" spc="-1" dirty="0">
              <a:latin typeface="Arial"/>
            </a:endParaRPr>
          </a:p>
        </p:txBody>
      </p:sp>
      <p:graphicFrame>
        <p:nvGraphicFramePr>
          <p:cNvPr id="210" name="Table 3"/>
          <p:cNvGraphicFramePr/>
          <p:nvPr>
            <p:extLst>
              <p:ext uri="{D42A27DB-BD31-4B8C-83A1-F6EECF244321}">
                <p14:modId xmlns:p14="http://schemas.microsoft.com/office/powerpoint/2010/main" val="68985779"/>
              </p:ext>
            </p:extLst>
          </p:nvPr>
        </p:nvGraphicFramePr>
        <p:xfrm>
          <a:off x="7200000" y="739440"/>
          <a:ext cx="4860000" cy="4666320"/>
        </p:xfrm>
        <a:graphic>
          <a:graphicData uri="http://schemas.openxmlformats.org/drawingml/2006/table">
            <a:tbl>
              <a:tblPr/>
              <a:tblGrid>
                <a:gridCol w="900720">
                  <a:extLst>
                    <a:ext uri="{9D8B030D-6E8A-4147-A177-3AD203B41FA5}">
                      <a16:colId xmlns:a16="http://schemas.microsoft.com/office/drawing/2014/main" val="20000"/>
                    </a:ext>
                  </a:extLst>
                </a:gridCol>
                <a:gridCol w="780120">
                  <a:extLst>
                    <a:ext uri="{9D8B030D-6E8A-4147-A177-3AD203B41FA5}">
                      <a16:colId xmlns:a16="http://schemas.microsoft.com/office/drawing/2014/main" val="20001"/>
                    </a:ext>
                  </a:extLst>
                </a:gridCol>
                <a:gridCol w="997920">
                  <a:extLst>
                    <a:ext uri="{9D8B030D-6E8A-4147-A177-3AD203B41FA5}">
                      <a16:colId xmlns:a16="http://schemas.microsoft.com/office/drawing/2014/main" val="20002"/>
                    </a:ext>
                  </a:extLst>
                </a:gridCol>
                <a:gridCol w="780120">
                  <a:extLst>
                    <a:ext uri="{9D8B030D-6E8A-4147-A177-3AD203B41FA5}">
                      <a16:colId xmlns:a16="http://schemas.microsoft.com/office/drawing/2014/main" val="20003"/>
                    </a:ext>
                  </a:extLst>
                </a:gridCol>
                <a:gridCol w="1401120">
                  <a:extLst>
                    <a:ext uri="{9D8B030D-6E8A-4147-A177-3AD203B41FA5}">
                      <a16:colId xmlns:a16="http://schemas.microsoft.com/office/drawing/2014/main" val="20004"/>
                    </a:ext>
                  </a:extLst>
                </a:gridCol>
              </a:tblGrid>
              <a:tr h="784440">
                <a:tc>
                  <a:txBody>
                    <a:bodyPr/>
                    <a:lstStyle/>
                    <a:p>
                      <a:pPr algn="ctr">
                        <a:lnSpc>
                          <a:spcPct val="100000"/>
                        </a:lnSpc>
                        <a:buNone/>
                      </a:pPr>
                      <a:r>
                        <a:rPr lang="en-US" sz="1600" b="1" strike="noStrike" spc="-1">
                          <a:solidFill>
                            <a:srgbClr val="FFFFFF"/>
                          </a:solidFill>
                          <a:latin typeface="Arial"/>
                        </a:rPr>
                        <a:t>Type</a:t>
                      </a:r>
                      <a:endParaRPr lang="ru-RU" sz="16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lnSpc>
                          <a:spcPct val="100000"/>
                        </a:lnSpc>
                        <a:buNone/>
                      </a:pPr>
                      <a:r>
                        <a:rPr lang="en-US" sz="1600" b="1" strike="noStrike" spc="-1">
                          <a:solidFill>
                            <a:srgbClr val="FFFFFF"/>
                          </a:solidFill>
                          <a:latin typeface="Arial"/>
                        </a:rPr>
                        <a:t>Rwork/Rfree </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lnSpc>
                          <a:spcPct val="100000"/>
                        </a:lnSpc>
                        <a:buNone/>
                      </a:pPr>
                      <a:r>
                        <a:rPr lang="en-US" sz="1600" b="1" strike="noStrike" spc="-1">
                          <a:solidFill>
                            <a:srgbClr val="FFFFFF"/>
                          </a:solidFill>
                          <a:latin typeface="Arial"/>
                        </a:rPr>
                        <a:t>N. of residues</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lnSpc>
                          <a:spcPct val="100000"/>
                        </a:lnSpc>
                        <a:buNone/>
                      </a:pPr>
                      <a:r>
                        <a:rPr lang="en-US" sz="1600" b="1" strike="noStrike" spc="-1">
                          <a:solidFill>
                            <a:srgbClr val="FFFFFF"/>
                          </a:solidFill>
                          <a:latin typeface="Arial"/>
                        </a:rPr>
                        <a:t>CR</a:t>
                      </a:r>
                      <a:endParaRPr lang="ru-RU" sz="16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buNone/>
                      </a:pPr>
                      <a:r>
                        <a:rPr lang="ru-RU" sz="1600" b="1" strike="noStrike" spc="-1">
                          <a:solidFill>
                            <a:srgbClr val="FFFFFF"/>
                          </a:solidFill>
                          <a:latin typeface="Arial"/>
                        </a:rPr>
                        <a:t>CR</a:t>
                      </a:r>
                    </a:p>
                    <a:p>
                      <a:pPr algn="ctr">
                        <a:buNone/>
                      </a:pPr>
                      <a:r>
                        <a:rPr lang="ru-RU" sz="1600" b="1" strike="noStrike" spc="-1">
                          <a:solidFill>
                            <a:srgbClr val="FFFFFF"/>
                          </a:solidFill>
                          <a:latin typeface="Arial"/>
                        </a:rPr>
                        <a:t>after 8bit compressor</a:t>
                      </a: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extLst>
                  <a:ext uri="{0D108BD9-81ED-4DB2-BD59-A6C34878D82A}">
                    <a16:rowId xmlns:a16="http://schemas.microsoft.com/office/drawing/2014/main" val="10000"/>
                  </a:ext>
                </a:extLst>
              </a:tr>
              <a:tr h="633240">
                <a:tc>
                  <a:txBody>
                    <a:bodyPr/>
                    <a:lstStyle/>
                    <a:p>
                      <a:pPr algn="ctr">
                        <a:lnSpc>
                          <a:spcPct val="100000"/>
                        </a:lnSpc>
                        <a:buNone/>
                      </a:pPr>
                      <a:r>
                        <a:rPr lang="en-US" sz="1600" b="0" strike="noStrike" spc="-1">
                          <a:solidFill>
                            <a:srgbClr val="000000"/>
                          </a:solidFill>
                          <a:latin typeface="Times New Roman"/>
                        </a:rPr>
                        <a:t>raw</a:t>
                      </a:r>
                      <a:endParaRPr lang="ru-RU" sz="1600" b="0" strike="noStrike" spc="-1">
                        <a:latin typeface="Arial"/>
                      </a:endParaRPr>
                    </a:p>
                  </a:txBody>
                  <a:tcPr marL="63360" marR="6336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0.2232/0.2821</a:t>
                      </a:r>
                      <a:endParaRPr lang="ru-RU" sz="1600" b="0" strike="noStrike" spc="-1">
                        <a:latin typeface="Arial"/>
                      </a:endParaRPr>
                    </a:p>
                  </a:txBody>
                  <a:tcPr marL="63360" marR="6336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209</a:t>
                      </a:r>
                      <a:endParaRPr lang="ru-RU" sz="1600" b="0" strike="noStrike" spc="-1">
                        <a:latin typeface="Arial"/>
                      </a:endParaRPr>
                    </a:p>
                  </a:txBody>
                  <a:tcPr marL="63360" marR="6336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1</a:t>
                      </a:r>
                      <a:endParaRPr lang="ru-RU" sz="1600" b="0" strike="noStrike" spc="-1">
                        <a:latin typeface="Arial"/>
                      </a:endParaRPr>
                    </a:p>
                  </a:txBody>
                  <a:tcPr marL="63360" marR="6336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marL="0" indent="0" algn="ctr">
                        <a:buClr>
                          <a:srgbClr val="000000"/>
                        </a:buClr>
                        <a:buSzPct val="45000"/>
                        <a:buFont typeface="Wingdings" charset="2"/>
                        <a:buNone/>
                      </a:pPr>
                      <a:r>
                        <a:rPr lang="ru-RU" sz="1600" b="0" strike="noStrike" spc="-1" dirty="0">
                          <a:latin typeface="Arial"/>
                        </a:rPr>
                        <a:t>-</a:t>
                      </a:r>
                    </a:p>
                  </a:txBody>
                  <a:tcPr marL="63360" marR="6336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extLst>
                  <a:ext uri="{0D108BD9-81ED-4DB2-BD59-A6C34878D82A}">
                    <a16:rowId xmlns:a16="http://schemas.microsoft.com/office/drawing/2014/main" val="10001"/>
                  </a:ext>
                </a:extLst>
              </a:tr>
              <a:tr h="633240">
                <a:tc>
                  <a:txBody>
                    <a:bodyPr/>
                    <a:lstStyle/>
                    <a:p>
                      <a:pPr algn="ctr">
                        <a:lnSpc>
                          <a:spcPct val="100000"/>
                        </a:lnSpc>
                        <a:buNone/>
                      </a:pPr>
                      <a:r>
                        <a:rPr lang="en-US" sz="1600" b="0" strike="noStrike" spc="-1">
                          <a:solidFill>
                            <a:srgbClr val="000000"/>
                          </a:solidFill>
                          <a:latin typeface="Times New Roman"/>
                        </a:rPr>
                        <a:t>binned </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a:solidFill>
                            <a:srgbClr val="000000"/>
                          </a:solidFill>
                          <a:latin typeface="Times New Roman"/>
                        </a:rPr>
                        <a:t>0.2165/0.2831</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a:solidFill>
                            <a:srgbClr val="000000"/>
                          </a:solidFill>
                          <a:latin typeface="Times New Roman"/>
                        </a:rPr>
                        <a:t>208</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a:solidFill>
                            <a:srgbClr val="000000"/>
                          </a:solidFill>
                          <a:latin typeface="Times New Roman"/>
                        </a:rPr>
                        <a:t>5</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marL="0" indent="0" algn="ctr">
                        <a:buClr>
                          <a:srgbClr val="000000"/>
                        </a:buClr>
                        <a:buSzPct val="45000"/>
                        <a:buFont typeface="Wingdings" charset="2"/>
                        <a:buNone/>
                      </a:pPr>
                      <a:r>
                        <a:rPr lang="ru-RU" sz="1600" b="0" strike="noStrike" spc="-1" dirty="0">
                          <a:latin typeface="Arial"/>
                        </a:rPr>
                        <a:t>-</a:t>
                      </a: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extLst>
                  <a:ext uri="{0D108BD9-81ED-4DB2-BD59-A6C34878D82A}">
                    <a16:rowId xmlns:a16="http://schemas.microsoft.com/office/drawing/2014/main" val="10002"/>
                  </a:ext>
                </a:extLst>
              </a:tr>
              <a:tr h="886320">
                <a:tc>
                  <a:txBody>
                    <a:bodyPr/>
                    <a:lstStyle/>
                    <a:p>
                      <a:pPr algn="ctr">
                        <a:lnSpc>
                          <a:spcPct val="100000"/>
                        </a:lnSpc>
                        <a:buNone/>
                      </a:pPr>
                      <a:r>
                        <a:rPr lang="en-US" sz="1600" b="0" strike="noStrike" spc="-1">
                          <a:solidFill>
                            <a:srgbClr val="000000"/>
                          </a:solidFill>
                          <a:latin typeface="Times New Roman"/>
                        </a:rPr>
                        <a:t>binned, 3 sign bits  </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0.2379/0.2993</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205</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32.</a:t>
                      </a:r>
                      <a:r>
                        <a:rPr lang="en-US" sz="1600" b="0" strike="noStrike" spc="-1">
                          <a:solidFill>
                            <a:srgbClr val="000000"/>
                          </a:solidFill>
                          <a:latin typeface="Times New Roman"/>
                        </a:rPr>
                        <a:t>2</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buNone/>
                      </a:pPr>
                      <a:r>
                        <a:rPr lang="ru-RU" sz="1600" b="1" strike="noStrike" spc="-1" dirty="0">
                          <a:solidFill>
                            <a:srgbClr val="00B050"/>
                          </a:solidFill>
                          <a:latin typeface="Arial"/>
                        </a:rPr>
                        <a:t>36.3</a:t>
                      </a: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extLst>
                  <a:ext uri="{0D108BD9-81ED-4DB2-BD59-A6C34878D82A}">
                    <a16:rowId xmlns:a16="http://schemas.microsoft.com/office/drawing/2014/main" val="10003"/>
                  </a:ext>
                </a:extLst>
              </a:tr>
              <a:tr h="886320">
                <a:tc>
                  <a:txBody>
                    <a:bodyPr/>
                    <a:lstStyle/>
                    <a:p>
                      <a:pPr algn="ctr">
                        <a:lnSpc>
                          <a:spcPct val="100000"/>
                        </a:lnSpc>
                        <a:buNone/>
                      </a:pPr>
                      <a:r>
                        <a:rPr lang="en-US" sz="1600" b="0" strike="noStrike" spc="-1">
                          <a:solidFill>
                            <a:srgbClr val="000000"/>
                          </a:solidFill>
                          <a:latin typeface="Times New Roman"/>
                        </a:rPr>
                        <a:t>binned, 2 sign bits  </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dirty="0">
                          <a:solidFill>
                            <a:srgbClr val="000000"/>
                          </a:solidFill>
                          <a:latin typeface="Times New Roman"/>
                        </a:rPr>
                        <a:t>0.27</a:t>
                      </a:r>
                      <a:r>
                        <a:rPr lang="en-US" sz="1600" b="0" strike="noStrike" spc="-1" dirty="0">
                          <a:solidFill>
                            <a:srgbClr val="000000"/>
                          </a:solidFill>
                          <a:latin typeface="Times New Roman"/>
                        </a:rPr>
                        <a:t>00</a:t>
                      </a:r>
                      <a:r>
                        <a:rPr lang="ru-RU" sz="1600" b="0" strike="noStrike" spc="-1" dirty="0">
                          <a:solidFill>
                            <a:srgbClr val="000000"/>
                          </a:solidFill>
                          <a:latin typeface="Times New Roman"/>
                        </a:rPr>
                        <a:t>/0.3337</a:t>
                      </a:r>
                      <a:endParaRPr lang="ru-RU" sz="1600" b="0" strike="noStrike" spc="-1" dirty="0">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a:solidFill>
                            <a:srgbClr val="000000"/>
                          </a:solidFill>
                          <a:latin typeface="Times New Roman"/>
                        </a:rPr>
                        <a:t>205</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600" b="0" strike="noStrike" spc="-1">
                          <a:solidFill>
                            <a:srgbClr val="000000"/>
                          </a:solidFill>
                          <a:latin typeface="Times New Roman"/>
                        </a:rPr>
                        <a:t>38.8</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buNone/>
                      </a:pPr>
                      <a:r>
                        <a:rPr lang="ru-RU" sz="1600" b="0" strike="noStrike" spc="-1">
                          <a:latin typeface="Arial"/>
                        </a:rPr>
                        <a:t>45.1</a:t>
                      </a: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extLst>
                  <a:ext uri="{0D108BD9-81ED-4DB2-BD59-A6C34878D82A}">
                    <a16:rowId xmlns:a16="http://schemas.microsoft.com/office/drawing/2014/main" val="10004"/>
                  </a:ext>
                </a:extLst>
              </a:tr>
              <a:tr h="804240">
                <a:tc>
                  <a:txBody>
                    <a:bodyPr/>
                    <a:lstStyle/>
                    <a:p>
                      <a:pPr algn="ctr">
                        <a:lnSpc>
                          <a:spcPct val="100000"/>
                        </a:lnSpc>
                        <a:buNone/>
                      </a:pPr>
                      <a:r>
                        <a:rPr lang="en-US" sz="1600" b="0" strike="noStrike" spc="-1">
                          <a:solidFill>
                            <a:srgbClr val="000000"/>
                          </a:solidFill>
                          <a:latin typeface="Times New Roman"/>
                        </a:rPr>
                        <a:t>binned, 1 sign bit</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0.5314/0.5514</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181</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ru-RU" sz="1600" b="0" strike="noStrike" spc="-1">
                          <a:solidFill>
                            <a:srgbClr val="000000"/>
                          </a:solidFill>
                          <a:latin typeface="Times New Roman"/>
                        </a:rPr>
                        <a:t>49</a:t>
                      </a:r>
                      <a:endParaRPr lang="ru-RU" sz="1600" b="0" strike="noStrike" spc="-1">
                        <a:latin typeface="Arial"/>
                      </a:endParaRP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buNone/>
                      </a:pPr>
                      <a:r>
                        <a:rPr lang="ru-RU" sz="1600" b="0" strike="noStrike" spc="-1" dirty="0">
                          <a:latin typeface="Arial"/>
                        </a:rPr>
                        <a:t>59.3</a:t>
                      </a:r>
                    </a:p>
                  </a:txBody>
                  <a:tcPr marL="63360" marR="63360"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extLst>
                  <a:ext uri="{0D108BD9-81ED-4DB2-BD59-A6C34878D82A}">
                    <a16:rowId xmlns:a16="http://schemas.microsoft.com/office/drawing/2014/main" val="10005"/>
                  </a:ext>
                </a:extLst>
              </a:tr>
            </a:tbl>
          </a:graphicData>
        </a:graphic>
      </p:graphicFrame>
      <p:pic>
        <p:nvPicPr>
          <p:cNvPr id="211" name="Picture 2"/>
          <p:cNvPicPr/>
          <p:nvPr/>
        </p:nvPicPr>
        <p:blipFill>
          <a:blip r:embed="rId2"/>
          <a:srcRect l="13392" t="38304" r="57007" b="36827"/>
          <a:stretch/>
        </p:blipFill>
        <p:spPr>
          <a:xfrm>
            <a:off x="8460000" y="5400000"/>
            <a:ext cx="2340000" cy="1408320"/>
          </a:xfrm>
          <a:prstGeom prst="rect">
            <a:avLst/>
          </a:prstGeom>
          <a:ln w="0">
            <a:noFill/>
          </a:ln>
        </p:spPr>
      </p:pic>
      <p:pic>
        <p:nvPicPr>
          <p:cNvPr id="212" name="Picture 24"/>
          <p:cNvPicPr/>
          <p:nvPr/>
        </p:nvPicPr>
        <p:blipFill>
          <a:blip r:embed="rId3"/>
          <a:srcRect l="11706" t="15313" r="29232" b="6176"/>
          <a:stretch/>
        </p:blipFill>
        <p:spPr>
          <a:xfrm>
            <a:off x="2461320" y="2824200"/>
            <a:ext cx="1834200" cy="1828440"/>
          </a:xfrm>
          <a:prstGeom prst="rect">
            <a:avLst/>
          </a:prstGeom>
          <a:ln w="0">
            <a:noFill/>
          </a:ln>
        </p:spPr>
      </p:pic>
      <p:pic>
        <p:nvPicPr>
          <p:cNvPr id="213" name="Picture 26"/>
          <p:cNvPicPr/>
          <p:nvPr/>
        </p:nvPicPr>
        <p:blipFill>
          <a:blip r:embed="rId4"/>
          <a:srcRect l="11854" t="13911" r="29281" b="5700"/>
          <a:stretch/>
        </p:blipFill>
        <p:spPr>
          <a:xfrm>
            <a:off x="657360" y="2824200"/>
            <a:ext cx="1784880" cy="1828440"/>
          </a:xfrm>
          <a:prstGeom prst="rect">
            <a:avLst/>
          </a:prstGeom>
          <a:ln w="0">
            <a:noFill/>
          </a:ln>
        </p:spPr>
      </p:pic>
      <p:pic>
        <p:nvPicPr>
          <p:cNvPr id="214" name="Picture 28"/>
          <p:cNvPicPr/>
          <p:nvPr/>
        </p:nvPicPr>
        <p:blipFill>
          <a:blip r:embed="rId5"/>
          <a:srcRect l="11854" t="13911" r="29281" b="5700"/>
          <a:stretch/>
        </p:blipFill>
        <p:spPr>
          <a:xfrm>
            <a:off x="2495520" y="1024200"/>
            <a:ext cx="1784880" cy="1828440"/>
          </a:xfrm>
          <a:prstGeom prst="rect">
            <a:avLst/>
          </a:prstGeom>
          <a:ln w="0">
            <a:noFill/>
          </a:ln>
        </p:spPr>
      </p:pic>
      <p:sp>
        <p:nvSpPr>
          <p:cNvPr id="215" name="TextBox 32"/>
          <p:cNvSpPr/>
          <p:nvPr/>
        </p:nvSpPr>
        <p:spPr>
          <a:xfrm>
            <a:off x="3060000" y="900000"/>
            <a:ext cx="100044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Arial"/>
              </a:rPr>
              <a:t>binned, 3 sign bits</a:t>
            </a:r>
            <a:endParaRPr lang="ru-RU" sz="1600" b="0" strike="noStrike" spc="-1">
              <a:latin typeface="Arial"/>
            </a:endParaRPr>
          </a:p>
        </p:txBody>
      </p:sp>
      <p:sp>
        <p:nvSpPr>
          <p:cNvPr id="216" name="TextBox 33"/>
          <p:cNvSpPr/>
          <p:nvPr/>
        </p:nvSpPr>
        <p:spPr>
          <a:xfrm>
            <a:off x="1258920" y="2901960"/>
            <a:ext cx="94824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Arial"/>
              </a:rPr>
              <a:t>binned, 2 sign bits</a:t>
            </a:r>
            <a:endParaRPr lang="ru-RU" sz="1600" b="0" strike="noStrike" spc="-1">
              <a:latin typeface="Arial"/>
            </a:endParaRPr>
          </a:p>
        </p:txBody>
      </p:sp>
      <p:sp>
        <p:nvSpPr>
          <p:cNvPr id="217" name="TextBox 34"/>
          <p:cNvSpPr/>
          <p:nvPr/>
        </p:nvSpPr>
        <p:spPr>
          <a:xfrm>
            <a:off x="3119760" y="2880000"/>
            <a:ext cx="102024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Arial"/>
              </a:rPr>
              <a:t>binned, 1 sign bits</a:t>
            </a:r>
            <a:endParaRPr lang="ru-RU" sz="1600" b="0" strike="noStrike" spc="-1">
              <a:latin typeface="Arial"/>
            </a:endParaRPr>
          </a:p>
        </p:txBody>
      </p:sp>
      <p:pic>
        <p:nvPicPr>
          <p:cNvPr id="218" name="Picture 35"/>
          <p:cNvPicPr/>
          <p:nvPr/>
        </p:nvPicPr>
        <p:blipFill>
          <a:blip r:embed="rId6"/>
          <a:srcRect l="11534" t="24106" r="28574" b="8774"/>
          <a:stretch/>
        </p:blipFill>
        <p:spPr>
          <a:xfrm>
            <a:off x="648360" y="1001520"/>
            <a:ext cx="1827720" cy="1828440"/>
          </a:xfrm>
          <a:prstGeom prst="rect">
            <a:avLst/>
          </a:prstGeom>
          <a:ln w="0">
            <a:noFill/>
          </a:ln>
        </p:spPr>
      </p:pic>
      <p:sp>
        <p:nvSpPr>
          <p:cNvPr id="219" name="TextBox 37"/>
          <p:cNvSpPr/>
          <p:nvPr/>
        </p:nvSpPr>
        <p:spPr>
          <a:xfrm>
            <a:off x="1212840" y="908640"/>
            <a:ext cx="84420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1" strike="noStrike" spc="-1">
                <a:solidFill>
                  <a:srgbClr val="FF0000"/>
                </a:solidFill>
                <a:latin typeface="Arial"/>
              </a:rPr>
              <a:t>binned</a:t>
            </a:r>
            <a:endParaRPr lang="ru-RU" sz="16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D6F9AD1-7CF7-435E-8025-28DBAF3161E9}"/>
              </a:ext>
            </a:extLst>
          </p:cNvPr>
          <p:cNvSpPr>
            <a:spLocks noGrp="1"/>
          </p:cNvSpPr>
          <p:nvPr>
            <p:ph idx="1"/>
          </p:nvPr>
        </p:nvSpPr>
        <p:spPr>
          <a:xfrm>
            <a:off x="513866" y="590687"/>
            <a:ext cx="11376024" cy="5435948"/>
          </a:xfrm>
        </p:spPr>
        <p:txBody>
          <a:bodyPr>
            <a:normAutofit fontScale="70000" lnSpcReduction="20000"/>
          </a:bodyPr>
          <a:lstStyle/>
          <a:p>
            <a:pPr marL="0" indent="0">
              <a:lnSpc>
                <a:spcPct val="100000"/>
              </a:lnSpc>
              <a:buNone/>
            </a:pPr>
            <a:r>
              <a:rPr lang="en-US" b="1" dirty="0">
                <a:solidFill>
                  <a:schemeClr val="accent3"/>
                </a:solidFill>
              </a:rPr>
              <a:t>Conferences, workshops, discussions</a:t>
            </a:r>
          </a:p>
          <a:p>
            <a:pPr>
              <a:lnSpc>
                <a:spcPct val="100000"/>
              </a:lnSpc>
            </a:pPr>
            <a:r>
              <a:rPr lang="en-US" b="1" i="0" dirty="0">
                <a:solidFill>
                  <a:srgbClr val="0D1546"/>
                </a:solidFill>
                <a:effectLst/>
                <a:latin typeface="Neue Helvetica W01"/>
              </a:rPr>
              <a:t>User Meeting at </a:t>
            </a:r>
            <a:r>
              <a:rPr lang="en-US" b="1" i="0" dirty="0" err="1">
                <a:solidFill>
                  <a:srgbClr val="0D1546"/>
                </a:solidFill>
                <a:effectLst/>
                <a:latin typeface="Neue Helvetica W01"/>
              </a:rPr>
              <a:t>EuXFEL</a:t>
            </a:r>
            <a:r>
              <a:rPr lang="en-US" b="1" i="0" dirty="0">
                <a:solidFill>
                  <a:srgbClr val="0D1546"/>
                </a:solidFill>
                <a:effectLst/>
                <a:latin typeface="Neue Helvetica W01"/>
              </a:rPr>
              <a:t> (poster 2021, poster and talk 2022)</a:t>
            </a:r>
          </a:p>
          <a:p>
            <a:pPr>
              <a:lnSpc>
                <a:spcPct val="100000"/>
              </a:lnSpc>
            </a:pPr>
            <a:r>
              <a:rPr lang="en-US" b="1" i="0" dirty="0">
                <a:solidFill>
                  <a:srgbClr val="0D1546"/>
                </a:solidFill>
                <a:effectLst/>
                <a:latin typeface="Neue Helvetica W01"/>
              </a:rPr>
              <a:t>LCLS User Meeting (poster 2021)</a:t>
            </a:r>
          </a:p>
          <a:p>
            <a:pPr>
              <a:lnSpc>
                <a:spcPct val="100000"/>
              </a:lnSpc>
            </a:pPr>
            <a:r>
              <a:rPr lang="en-US" b="1" i="0" dirty="0" err="1">
                <a:solidFill>
                  <a:srgbClr val="0D1546"/>
                </a:solidFill>
                <a:effectLst/>
                <a:latin typeface="Neue Helvetica W01"/>
              </a:rPr>
              <a:t>BioEXFEL</a:t>
            </a:r>
            <a:r>
              <a:rPr lang="en-US" b="1" i="0" dirty="0">
                <a:solidFill>
                  <a:srgbClr val="0D1546"/>
                </a:solidFill>
                <a:effectLst/>
                <a:latin typeface="Neue Helvetica W01"/>
              </a:rPr>
              <a:t> 9th International Conference (2022 poster)</a:t>
            </a:r>
          </a:p>
          <a:p>
            <a:pPr>
              <a:lnSpc>
                <a:spcPct val="100000"/>
              </a:lnSpc>
            </a:pPr>
            <a:r>
              <a:rPr lang="en-US" b="1" i="0" dirty="0">
                <a:solidFill>
                  <a:srgbClr val="0D1546"/>
                </a:solidFill>
                <a:effectLst/>
                <a:latin typeface="Neue Helvetica W01"/>
              </a:rPr>
              <a:t>SRI (poster 202</a:t>
            </a:r>
            <a:r>
              <a:rPr lang="ru-RU" b="1" i="0" dirty="0">
                <a:solidFill>
                  <a:srgbClr val="0D1546"/>
                </a:solidFill>
                <a:effectLst/>
                <a:latin typeface="Neue Helvetica W01"/>
              </a:rPr>
              <a:t>2</a:t>
            </a:r>
            <a:r>
              <a:rPr lang="en-US" b="1" i="0" dirty="0">
                <a:solidFill>
                  <a:srgbClr val="0D1546"/>
                </a:solidFill>
                <a:effectLst/>
                <a:latin typeface="Neue Helvetica W01"/>
              </a:rPr>
              <a:t>), CDCS</a:t>
            </a:r>
            <a:r>
              <a:rPr lang="en-US" b="1" dirty="0">
                <a:solidFill>
                  <a:srgbClr val="0D1546"/>
                </a:solidFill>
                <a:latin typeface="Neue Helvetica W01"/>
              </a:rPr>
              <a:t> workshop (poster 2022)</a:t>
            </a:r>
          </a:p>
          <a:p>
            <a:pPr>
              <a:lnSpc>
                <a:spcPct val="100000"/>
              </a:lnSpc>
            </a:pPr>
            <a:r>
              <a:rPr lang="en-US" b="1" dirty="0">
                <a:solidFill>
                  <a:srgbClr val="0D1546"/>
                </a:solidFill>
                <a:latin typeface="Neue Helvetica W01"/>
              </a:rPr>
              <a:t>local meeting with DA groups from </a:t>
            </a:r>
            <a:r>
              <a:rPr lang="en-US" b="1" dirty="0" err="1">
                <a:solidFill>
                  <a:srgbClr val="0D1546"/>
                </a:solidFill>
                <a:latin typeface="Neue Helvetica W01"/>
              </a:rPr>
              <a:t>EuXFEL</a:t>
            </a:r>
            <a:r>
              <a:rPr lang="en-US" b="1" dirty="0">
                <a:solidFill>
                  <a:srgbClr val="0D1546"/>
                </a:solidFill>
                <a:latin typeface="Neue Helvetica W01"/>
              </a:rPr>
              <a:t> and LCLS (February, 2022)</a:t>
            </a:r>
          </a:p>
          <a:p>
            <a:pPr>
              <a:lnSpc>
                <a:spcPct val="100000"/>
              </a:lnSpc>
            </a:pPr>
            <a:endParaRPr lang="en-US" b="1" i="0" dirty="0">
              <a:solidFill>
                <a:srgbClr val="0D1546"/>
              </a:solidFill>
              <a:effectLst/>
              <a:latin typeface="Neue Helvetica W01"/>
            </a:endParaRPr>
          </a:p>
          <a:p>
            <a:pPr marL="0" indent="0" algn="ctr">
              <a:lnSpc>
                <a:spcPct val="100000"/>
              </a:lnSpc>
              <a:buNone/>
            </a:pPr>
            <a:r>
              <a:rPr lang="en-US" b="1" dirty="0">
                <a:solidFill>
                  <a:schemeClr val="accent3"/>
                </a:solidFill>
              </a:rPr>
              <a:t>Apply lossy compression (non-hits rejection and/or binning) at P11, Petra III (SX) -&gt; check data quality -&gt; </a:t>
            </a:r>
            <a:br>
              <a:rPr lang="en-US" b="1" dirty="0">
                <a:solidFill>
                  <a:schemeClr val="accent3"/>
                </a:solidFill>
              </a:rPr>
            </a:br>
            <a:r>
              <a:rPr lang="en-US" b="1" dirty="0">
                <a:solidFill>
                  <a:srgbClr val="FF0000"/>
                </a:solidFill>
              </a:rPr>
              <a:t>delete raw data </a:t>
            </a:r>
            <a:r>
              <a:rPr lang="en-US" b="1" dirty="0">
                <a:solidFill>
                  <a:schemeClr val="accent3"/>
                </a:solidFill>
              </a:rPr>
              <a:t>and substitute it with reduced data!</a:t>
            </a:r>
          </a:p>
          <a:p>
            <a:pPr>
              <a:lnSpc>
                <a:spcPct val="100000"/>
              </a:lnSpc>
            </a:pPr>
            <a:r>
              <a:rPr lang="en-US" b="1" dirty="0"/>
              <a:t>26.11.2020 (11010575): 89Tb -&gt; 34Tb: CR ≈ 2.62  (no binning, only hits)</a:t>
            </a:r>
            <a:endParaRPr lang="ru-RU" b="1" dirty="0"/>
          </a:p>
          <a:p>
            <a:pPr>
              <a:lnSpc>
                <a:spcPct val="100000"/>
              </a:lnSpc>
            </a:pPr>
            <a:r>
              <a:rPr lang="en-US" b="1" dirty="0"/>
              <a:t>25.03.2021 (11010929): 116Tb -&gt; 18Tb : CR ≈ 6.44</a:t>
            </a:r>
            <a:r>
              <a:rPr lang="ru-RU" b="1" dirty="0"/>
              <a:t> (</a:t>
            </a:r>
            <a:r>
              <a:rPr lang="en-US" b="1" dirty="0"/>
              <a:t>binning, only hits)</a:t>
            </a:r>
          </a:p>
          <a:p>
            <a:pPr>
              <a:lnSpc>
                <a:spcPct val="100000"/>
              </a:lnSpc>
            </a:pPr>
            <a:r>
              <a:rPr lang="ru-RU" b="1" dirty="0"/>
              <a:t>0</a:t>
            </a:r>
            <a:r>
              <a:rPr lang="en-US" b="1" dirty="0"/>
              <a:t>7.07.2021 (11010938): 95Tb -&gt; 13Tb : CR ≈</a:t>
            </a:r>
            <a:r>
              <a:rPr lang="ru-RU" b="1" dirty="0"/>
              <a:t> </a:t>
            </a:r>
            <a:r>
              <a:rPr lang="en-US" b="1" dirty="0"/>
              <a:t>7.31 </a:t>
            </a:r>
            <a:r>
              <a:rPr lang="ru-RU" b="1" dirty="0"/>
              <a:t>(</a:t>
            </a:r>
            <a:r>
              <a:rPr lang="en-US" b="1" dirty="0"/>
              <a:t>binning, only hits)</a:t>
            </a:r>
          </a:p>
          <a:p>
            <a:pPr>
              <a:lnSpc>
                <a:spcPct val="100000"/>
              </a:lnSpc>
            </a:pPr>
            <a:r>
              <a:rPr lang="en-US" b="1" dirty="0"/>
              <a:t>16.09.2021 (11010507): 130Tb to 23Tb: CR = 5.87</a:t>
            </a:r>
            <a:r>
              <a:rPr lang="ru-RU" b="1" dirty="0"/>
              <a:t> (</a:t>
            </a:r>
            <a:r>
              <a:rPr lang="en-US" b="1" dirty="0"/>
              <a:t>binning, only hits)</a:t>
            </a:r>
          </a:p>
          <a:p>
            <a:pPr>
              <a:lnSpc>
                <a:spcPct val="100000"/>
              </a:lnSpc>
            </a:pPr>
            <a:r>
              <a:rPr lang="en-US" b="1" dirty="0"/>
              <a:t>Multiple experiments with pink beam and JF detector at ESRF and APS</a:t>
            </a:r>
          </a:p>
          <a:p>
            <a:pPr marL="0" indent="0">
              <a:buNone/>
            </a:pPr>
            <a:endParaRPr lang="en-US" b="1" dirty="0">
              <a:solidFill>
                <a:schemeClr val="accent3"/>
              </a:solidFill>
            </a:endParaRPr>
          </a:p>
        </p:txBody>
      </p:sp>
      <p:grpSp>
        <p:nvGrpSpPr>
          <p:cNvPr id="7" name="Group 6">
            <a:extLst>
              <a:ext uri="{FF2B5EF4-FFF2-40B4-BE49-F238E27FC236}">
                <a16:creationId xmlns:a16="http://schemas.microsoft.com/office/drawing/2014/main" id="{B25A1177-3D05-43FB-9103-B12D05F359AA}"/>
              </a:ext>
            </a:extLst>
          </p:cNvPr>
          <p:cNvGrpSpPr/>
          <p:nvPr/>
        </p:nvGrpSpPr>
        <p:grpSpPr>
          <a:xfrm>
            <a:off x="803135" y="5698156"/>
            <a:ext cx="10598778" cy="985272"/>
            <a:chOff x="739246" y="1484784"/>
            <a:chExt cx="10757354" cy="4032448"/>
          </a:xfrm>
        </p:grpSpPr>
        <p:sp>
          <p:nvSpPr>
            <p:cNvPr id="8" name="Rectangle: Rounded Corners 7">
              <a:extLst>
                <a:ext uri="{FF2B5EF4-FFF2-40B4-BE49-F238E27FC236}">
                  <a16:creationId xmlns:a16="http://schemas.microsoft.com/office/drawing/2014/main" id="{475B66CB-2BB4-4F57-A3D3-7A88D57FA841}"/>
                </a:ext>
              </a:extLst>
            </p:cNvPr>
            <p:cNvSpPr/>
            <p:nvPr/>
          </p:nvSpPr>
          <p:spPr>
            <a:xfrm>
              <a:off x="739246" y="1484784"/>
              <a:ext cx="10757354" cy="403244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9" name="TextBox 8">
              <a:extLst>
                <a:ext uri="{FF2B5EF4-FFF2-40B4-BE49-F238E27FC236}">
                  <a16:creationId xmlns:a16="http://schemas.microsoft.com/office/drawing/2014/main" id="{572F9990-CFEF-4353-9114-5C23FBEBE8FF}"/>
                </a:ext>
              </a:extLst>
            </p:cNvPr>
            <p:cNvSpPr txBox="1"/>
            <p:nvPr/>
          </p:nvSpPr>
          <p:spPr>
            <a:xfrm>
              <a:off x="968420" y="2573612"/>
              <a:ext cx="10225136" cy="707886"/>
            </a:xfrm>
            <a:prstGeom prst="rect">
              <a:avLst/>
            </a:prstGeom>
            <a:solidFill>
              <a:schemeClr val="bg1"/>
            </a:solidFill>
          </p:spPr>
          <p:txBody>
            <a:bodyPr wrap="square" rtlCol="0">
              <a:spAutoFit/>
            </a:bodyPr>
            <a:lstStyle/>
            <a:p>
              <a:pPr algn="ctr"/>
              <a:r>
                <a:rPr lang="en-US" sz="4000" dirty="0"/>
                <a:t>RAW data was not even backed up to tape!</a:t>
              </a:r>
              <a:endParaRPr lang="de-DE" sz="4000" b="1" dirty="0">
                <a:solidFill>
                  <a:srgbClr val="FF0000"/>
                </a:solidFill>
              </a:endParaRPr>
            </a:p>
          </p:txBody>
        </p:sp>
      </p:grpSp>
      <p:sp>
        <p:nvSpPr>
          <p:cNvPr id="11" name="PlaceHolder 1">
            <a:extLst>
              <a:ext uri="{FF2B5EF4-FFF2-40B4-BE49-F238E27FC236}">
                <a16:creationId xmlns:a16="http://schemas.microsoft.com/office/drawing/2014/main" id="{84EB9BE0-B27A-4A52-A961-8E1E551D3D57}"/>
              </a:ext>
            </a:extLst>
          </p:cNvPr>
          <p:cNvSpPr>
            <a:spLocks noGrp="1"/>
          </p:cNvSpPr>
          <p:nvPr>
            <p:ph type="title"/>
          </p:nvPr>
        </p:nvSpPr>
        <p:spPr>
          <a:xfrm>
            <a:off x="82080" y="44640"/>
            <a:ext cx="12040560" cy="450720"/>
          </a:xfrm>
          <a:prstGeom prst="rect">
            <a:avLst/>
          </a:prstGeom>
          <a:noFill/>
          <a:ln w="0">
            <a:noFill/>
          </a:ln>
        </p:spPr>
        <p:txBody>
          <a:bodyPr lIns="0" tIns="0" rIns="0" bIns="0" anchor="t">
            <a:noAutofit/>
          </a:bodyPr>
          <a:lstStyle/>
          <a:p>
            <a:r>
              <a:rPr lang="en-US" sz="3000" b="1" spc="-1" dirty="0">
                <a:solidFill>
                  <a:srgbClr val="009FDF"/>
                </a:solidFill>
                <a:latin typeface="Arial"/>
              </a:rPr>
              <a:t>What has been done already?</a:t>
            </a:r>
          </a:p>
        </p:txBody>
      </p:sp>
    </p:spTree>
    <p:extLst>
      <p:ext uri="{BB962C8B-B14F-4D97-AF65-F5344CB8AC3E}">
        <p14:creationId xmlns:p14="http://schemas.microsoft.com/office/powerpoint/2010/main" val="124076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369" y="476672"/>
            <a:ext cx="11521280" cy="5632311"/>
          </a:xfrm>
          <a:prstGeom prst="rect">
            <a:avLst/>
          </a:prstGeom>
          <a:noFill/>
        </p:spPr>
        <p:txBody>
          <a:bodyPr wrap="square" rtlCol="0">
            <a:spAutoFit/>
          </a:bodyPr>
          <a:lstStyle/>
          <a:p>
            <a:pPr marL="514350" indent="-514350">
              <a:buAutoNum type="arabicPeriod"/>
            </a:pPr>
            <a:r>
              <a:rPr lang="en-US" sz="3000" dirty="0"/>
              <a:t>Modern detectors generate </a:t>
            </a:r>
            <a:r>
              <a:rPr lang="en-US" sz="3000" dirty="0">
                <a:solidFill>
                  <a:srgbClr val="FF0000"/>
                </a:solidFill>
              </a:rPr>
              <a:t>too much data</a:t>
            </a:r>
            <a:r>
              <a:rPr lang="en-US" sz="3000" dirty="0"/>
              <a:t> to store</a:t>
            </a:r>
          </a:p>
          <a:p>
            <a:pPr marL="514350" indent="-514350">
              <a:buAutoNum type="arabicPeriod"/>
            </a:pPr>
            <a:r>
              <a:rPr lang="en-US" sz="3000" dirty="0"/>
              <a:t>But </a:t>
            </a:r>
            <a:r>
              <a:rPr lang="en-US" sz="3000" dirty="0">
                <a:solidFill>
                  <a:srgbClr val="FF0000"/>
                </a:solidFill>
              </a:rPr>
              <a:t>old data </a:t>
            </a:r>
            <a:r>
              <a:rPr lang="en-US" sz="3000" dirty="0"/>
              <a:t>can be still </a:t>
            </a:r>
            <a:r>
              <a:rPr lang="en-US" sz="3000" dirty="0">
                <a:solidFill>
                  <a:srgbClr val="FF0000"/>
                </a:solidFill>
              </a:rPr>
              <a:t>useful</a:t>
            </a:r>
          </a:p>
          <a:p>
            <a:pPr marL="514350" indent="-514350">
              <a:buAutoNum type="arabicPeriod"/>
            </a:pPr>
            <a:r>
              <a:rPr lang="en-US" sz="3000" dirty="0">
                <a:solidFill>
                  <a:srgbClr val="FF0000"/>
                </a:solidFill>
              </a:rPr>
              <a:t>Lossless</a:t>
            </a:r>
            <a:r>
              <a:rPr lang="en-US" sz="3000" dirty="0"/>
              <a:t> compression </a:t>
            </a:r>
            <a:r>
              <a:rPr lang="en-US" sz="3000" dirty="0">
                <a:solidFill>
                  <a:srgbClr val="FF0000"/>
                </a:solidFill>
              </a:rPr>
              <a:t>not enough</a:t>
            </a:r>
            <a:r>
              <a:rPr lang="en-US" sz="3000" dirty="0"/>
              <a:t>: up to 4 (int) and 1.3 (float)</a:t>
            </a:r>
          </a:p>
          <a:p>
            <a:pPr marL="514350" indent="-514350">
              <a:buAutoNum type="arabicPeriod"/>
            </a:pPr>
            <a:r>
              <a:rPr lang="en-US" sz="3000" dirty="0">
                <a:solidFill>
                  <a:srgbClr val="FF0000"/>
                </a:solidFill>
              </a:rPr>
              <a:t>Non-hits</a:t>
            </a:r>
            <a:r>
              <a:rPr lang="en-US" sz="3000" dirty="0"/>
              <a:t> are </a:t>
            </a:r>
            <a:r>
              <a:rPr lang="en-US" sz="3000" dirty="0">
                <a:solidFill>
                  <a:srgbClr val="FF0000"/>
                </a:solidFill>
              </a:rPr>
              <a:t>not needed </a:t>
            </a:r>
            <a:r>
              <a:rPr lang="en-US" sz="3000" dirty="0"/>
              <a:t>if enough strong hits are present. But </a:t>
            </a:r>
            <a:r>
              <a:rPr lang="en-US" sz="3000" dirty="0">
                <a:solidFill>
                  <a:srgbClr val="FF0000"/>
                </a:solidFill>
              </a:rPr>
              <a:t>hits</a:t>
            </a:r>
            <a:r>
              <a:rPr lang="en-US" sz="3000" dirty="0"/>
              <a:t> should be stored in “</a:t>
            </a:r>
            <a:r>
              <a:rPr lang="en-US" sz="3000" dirty="0">
                <a:solidFill>
                  <a:srgbClr val="FF0000"/>
                </a:solidFill>
              </a:rPr>
              <a:t>raw</a:t>
            </a:r>
            <a:r>
              <a:rPr lang="en-US" sz="3000" dirty="0"/>
              <a:t>” format for future improvement</a:t>
            </a:r>
          </a:p>
          <a:p>
            <a:pPr marL="514350" indent="-514350">
              <a:buAutoNum type="arabicPeriod"/>
            </a:pPr>
            <a:r>
              <a:rPr lang="en-US" sz="3000" dirty="0"/>
              <a:t>Many </a:t>
            </a:r>
            <a:r>
              <a:rPr lang="en-US" sz="3000" dirty="0" err="1"/>
              <a:t>Mpix</a:t>
            </a:r>
            <a:r>
              <a:rPr lang="en-US" sz="3000" dirty="0"/>
              <a:t> detectors are not always needed, so some data can be </a:t>
            </a:r>
            <a:r>
              <a:rPr lang="en-US" sz="3000" dirty="0">
                <a:solidFill>
                  <a:srgbClr val="FF0000"/>
                </a:solidFill>
              </a:rPr>
              <a:t>binned</a:t>
            </a:r>
            <a:r>
              <a:rPr lang="en-US" sz="3000" dirty="0"/>
              <a:t> (more than 10pixels between Bragg peaks are usually useless)</a:t>
            </a:r>
          </a:p>
          <a:p>
            <a:pPr marL="514350" indent="-514350">
              <a:buAutoNum type="arabicPeriod"/>
            </a:pPr>
            <a:r>
              <a:rPr lang="en-US" sz="3000" dirty="0"/>
              <a:t>SX is more sensitive to the number of measurements than the precision, so </a:t>
            </a:r>
            <a:r>
              <a:rPr lang="en-US" sz="3000" dirty="0">
                <a:solidFill>
                  <a:srgbClr val="FF0000"/>
                </a:solidFill>
              </a:rPr>
              <a:t>quantization</a:t>
            </a:r>
            <a:r>
              <a:rPr lang="en-US" sz="3000" dirty="0"/>
              <a:t> can be used</a:t>
            </a:r>
          </a:p>
          <a:p>
            <a:pPr marL="514350" indent="-514350">
              <a:buAutoNum type="arabicPeriod"/>
            </a:pPr>
            <a:r>
              <a:rPr lang="en-US" sz="3000" dirty="0">
                <a:solidFill>
                  <a:srgbClr val="FF0000"/>
                </a:solidFill>
              </a:rPr>
              <a:t>Additional</a:t>
            </a:r>
            <a:r>
              <a:rPr lang="en-US" sz="3000" dirty="0"/>
              <a:t> </a:t>
            </a:r>
            <a:r>
              <a:rPr lang="en-US" sz="3000" dirty="0">
                <a:solidFill>
                  <a:srgbClr val="FF0000"/>
                </a:solidFill>
              </a:rPr>
              <a:t>lossless</a:t>
            </a:r>
            <a:r>
              <a:rPr lang="en-US" sz="3000" dirty="0"/>
              <a:t> compression has to be be applied </a:t>
            </a:r>
          </a:p>
          <a:p>
            <a:pPr marL="514350" indent="-514350">
              <a:buAutoNum type="arabicPeriod"/>
            </a:pPr>
            <a:r>
              <a:rPr lang="en-US" sz="3000" dirty="0"/>
              <a:t>Data </a:t>
            </a:r>
            <a:r>
              <a:rPr lang="en-US" sz="3000" dirty="0">
                <a:solidFill>
                  <a:srgbClr val="FF0000"/>
                </a:solidFill>
              </a:rPr>
              <a:t>quality</a:t>
            </a:r>
            <a:r>
              <a:rPr lang="en-US" sz="3000" dirty="0"/>
              <a:t> has to be carefully </a:t>
            </a:r>
            <a:r>
              <a:rPr lang="en-US" sz="3000" dirty="0">
                <a:solidFill>
                  <a:srgbClr val="FF0000"/>
                </a:solidFill>
              </a:rPr>
              <a:t>checked</a:t>
            </a:r>
            <a:r>
              <a:rPr lang="en-US" sz="3000" dirty="0"/>
              <a:t>!</a:t>
            </a:r>
          </a:p>
          <a:p>
            <a:pPr marL="514350" indent="-514350">
              <a:buAutoNum type="arabicPeriod"/>
            </a:pPr>
            <a:r>
              <a:rPr lang="en-US" sz="3000" dirty="0">
                <a:solidFill>
                  <a:srgbClr val="FF0000"/>
                </a:solidFill>
              </a:rPr>
              <a:t>Not recommended</a:t>
            </a:r>
            <a:r>
              <a:rPr lang="en-US" sz="3000" dirty="0"/>
              <a:t>: “measuring less” and “storing only peaks”</a:t>
            </a:r>
          </a:p>
        </p:txBody>
      </p:sp>
      <p:sp>
        <p:nvSpPr>
          <p:cNvPr id="6" name="PlaceHolder 1">
            <a:extLst>
              <a:ext uri="{FF2B5EF4-FFF2-40B4-BE49-F238E27FC236}">
                <a16:creationId xmlns:a16="http://schemas.microsoft.com/office/drawing/2014/main" id="{46E08586-661F-40E8-946C-FA39FBEB93C3}"/>
              </a:ext>
            </a:extLst>
          </p:cNvPr>
          <p:cNvSpPr txBox="1">
            <a:spLocks/>
          </p:cNvSpPr>
          <p:nvPr/>
        </p:nvSpPr>
        <p:spPr>
          <a:xfrm>
            <a:off x="82080" y="44640"/>
            <a:ext cx="12040560" cy="450720"/>
          </a:xfrm>
          <a:prstGeom prst="rect">
            <a:avLst/>
          </a:prstGeom>
          <a:noFill/>
          <a:ln w="0">
            <a:noFill/>
          </a:ln>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dirty="0">
                <a:solidFill>
                  <a:srgbClr val="009FDF"/>
                </a:solidFill>
                <a:latin typeface="Arial"/>
              </a:rPr>
              <a:t>Conclusions</a:t>
            </a:r>
          </a:p>
        </p:txBody>
      </p:sp>
    </p:spTree>
    <p:extLst>
      <p:ext uri="{BB962C8B-B14F-4D97-AF65-F5344CB8AC3E}">
        <p14:creationId xmlns:p14="http://schemas.microsoft.com/office/powerpoint/2010/main" val="101306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C905-4645-4E2E-8A48-EBA4569265C4}"/>
              </a:ext>
            </a:extLst>
          </p:cNvPr>
          <p:cNvSpPr>
            <a:spLocks noGrp="1"/>
          </p:cNvSpPr>
          <p:nvPr>
            <p:ph type="title"/>
          </p:nvPr>
        </p:nvSpPr>
        <p:spPr>
          <a:xfrm>
            <a:off x="76200" y="153458"/>
            <a:ext cx="12115800" cy="1325563"/>
          </a:xfrm>
        </p:spPr>
        <p:txBody>
          <a:bodyPr/>
          <a:lstStyle/>
          <a:p>
            <a:pPr algn="ctr"/>
            <a:r>
              <a:rPr lang="en-US" b="1" dirty="0">
                <a:latin typeface="Times New Roman" panose="02020603050405020304" pitchFamily="18" charset="0"/>
                <a:cs typeface="Times New Roman" panose="02020603050405020304" pitchFamily="18" charset="0"/>
              </a:rPr>
              <a:t>Questions will be answered</a:t>
            </a:r>
            <a:endParaRPr lang="ru-RU"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822637D-C4A5-4FFC-B964-B83B62B2AECB}"/>
              </a:ext>
            </a:extLst>
          </p:cNvPr>
          <p:cNvSpPr txBox="1"/>
          <p:nvPr/>
        </p:nvSpPr>
        <p:spPr>
          <a:xfrm>
            <a:off x="2399713" y="1539574"/>
            <a:ext cx="2835008" cy="646331"/>
          </a:xfrm>
          <a:prstGeom prst="wedgeRectCallout">
            <a:avLst>
              <a:gd name="adj1" fmla="val -35501"/>
              <a:gd name="adj2" fmla="val 109003"/>
            </a:avLst>
          </a:prstGeom>
          <a:noFill/>
          <a:ln>
            <a:solidFill>
              <a:schemeClr val="tx1"/>
            </a:solid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Do we need to reduce data?</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4187032-AA24-4F34-9878-71431B57C678}"/>
              </a:ext>
            </a:extLst>
          </p:cNvPr>
          <p:cNvSpPr txBox="1"/>
          <p:nvPr/>
        </p:nvSpPr>
        <p:spPr>
          <a:xfrm>
            <a:off x="1317307" y="2426001"/>
            <a:ext cx="2835007" cy="923330"/>
          </a:xfrm>
          <a:prstGeom prst="wedgeRectCallout">
            <a:avLst>
              <a:gd name="adj1" fmla="val -36064"/>
              <a:gd name="adj2" fmla="val 94594"/>
            </a:avLst>
          </a:prstGeom>
          <a:solidFill>
            <a:schemeClr val="bg1"/>
          </a:solidFill>
          <a:ln>
            <a:solidFill>
              <a:schemeClr val="tx1"/>
            </a:solid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What must we consider when applying compression algorithms?</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1AA119-9D84-4723-9373-4A82E81BE40E}"/>
              </a:ext>
            </a:extLst>
          </p:cNvPr>
          <p:cNvSpPr txBox="1"/>
          <p:nvPr/>
        </p:nvSpPr>
        <p:spPr>
          <a:xfrm>
            <a:off x="1131040" y="5517477"/>
            <a:ext cx="2835007" cy="369332"/>
          </a:xfrm>
          <a:prstGeom prst="wedgeRectCallout">
            <a:avLst>
              <a:gd name="adj1" fmla="val -35168"/>
              <a:gd name="adj2" fmla="val 165659"/>
            </a:avLst>
          </a:prstGeom>
          <a:solidFill>
            <a:schemeClr val="bg1"/>
          </a:solidFill>
          <a:ln>
            <a:solidFill>
              <a:schemeClr val="tx1"/>
            </a:solid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Are they universal?</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865F37B-199B-4BDB-A7C7-75A3DD6F4804}"/>
              </a:ext>
            </a:extLst>
          </p:cNvPr>
          <p:cNvSpPr txBox="1"/>
          <p:nvPr/>
        </p:nvSpPr>
        <p:spPr>
          <a:xfrm>
            <a:off x="487572" y="3649980"/>
            <a:ext cx="2835007" cy="646331"/>
          </a:xfrm>
          <a:prstGeom prst="wedgeRectCallout">
            <a:avLst>
              <a:gd name="adj1" fmla="val -35467"/>
              <a:gd name="adj2" fmla="val 114243"/>
            </a:avLst>
          </a:prstGeom>
          <a:solidFill>
            <a:schemeClr val="bg1"/>
          </a:solidFill>
          <a:ln>
            <a:solidFill>
              <a:schemeClr val="tx1"/>
            </a:solid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Can we not evaluate data quality afterwards?</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54DA81-071B-495C-973D-6EC052D2B857}"/>
              </a:ext>
            </a:extLst>
          </p:cNvPr>
          <p:cNvSpPr txBox="1"/>
          <p:nvPr/>
        </p:nvSpPr>
        <p:spPr>
          <a:xfrm>
            <a:off x="762077" y="4687545"/>
            <a:ext cx="2835007" cy="369332"/>
          </a:xfrm>
          <a:prstGeom prst="wedgeRectCallout">
            <a:avLst>
              <a:gd name="adj1" fmla="val -35467"/>
              <a:gd name="adj2" fmla="val 170244"/>
            </a:avLst>
          </a:prstGeom>
          <a:solidFill>
            <a:schemeClr val="bg1"/>
          </a:solidFill>
          <a:ln>
            <a:solidFill>
              <a:schemeClr val="tx1"/>
            </a:solid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Do we have solutions?</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4FBCC39-F7CE-4010-A8D9-C3A364248357}"/>
              </a:ext>
            </a:extLst>
          </p:cNvPr>
          <p:cNvSpPr txBox="1"/>
          <p:nvPr/>
        </p:nvSpPr>
        <p:spPr>
          <a:xfrm>
            <a:off x="7552276" y="3429000"/>
            <a:ext cx="3674533" cy="369332"/>
          </a:xfrm>
          <a:prstGeom prst="wedgeRectCallout">
            <a:avLst>
              <a:gd name="adj1" fmla="val 40058"/>
              <a:gd name="adj2" fmla="val 154787"/>
            </a:avLst>
          </a:prstGeom>
          <a:solidFill>
            <a:schemeClr val="bg1"/>
          </a:solidFill>
          <a:ln>
            <a:solidFill>
              <a:schemeClr val="tx1"/>
            </a:solidFill>
          </a:ln>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No, a quality check is crucial</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520ED9-194F-4D66-BE2C-B3D2CBF578D5}"/>
              </a:ext>
            </a:extLst>
          </p:cNvPr>
          <p:cNvSpPr txBox="1"/>
          <p:nvPr/>
        </p:nvSpPr>
        <p:spPr>
          <a:xfrm>
            <a:off x="8017944" y="4214674"/>
            <a:ext cx="3674533" cy="923330"/>
          </a:xfrm>
          <a:prstGeom prst="wedgeRectCallout">
            <a:avLst>
              <a:gd name="adj1" fmla="val 40058"/>
              <a:gd name="adj2" fmla="val 95184"/>
            </a:avLst>
          </a:prstGeom>
          <a:solidFill>
            <a:schemeClr val="bg1"/>
          </a:solidFill>
          <a:ln>
            <a:solidFill>
              <a:schemeClr val="tx1"/>
            </a:solidFill>
          </a:ln>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Our work showcases the application for serial crystallography</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3D13FCF-38B6-490B-88D1-66B1E78DDB75}"/>
              </a:ext>
            </a:extLst>
          </p:cNvPr>
          <p:cNvSpPr txBox="1"/>
          <p:nvPr/>
        </p:nvSpPr>
        <p:spPr>
          <a:xfrm>
            <a:off x="7572703" y="5422371"/>
            <a:ext cx="3674533" cy="646331"/>
          </a:xfrm>
          <a:prstGeom prst="wedgeRectCallout">
            <a:avLst>
              <a:gd name="adj1" fmla="val 39828"/>
              <a:gd name="adj2" fmla="val 112606"/>
            </a:avLst>
          </a:prstGeom>
          <a:solidFill>
            <a:schemeClr val="bg1"/>
          </a:solidFill>
          <a:ln>
            <a:solidFill>
              <a:schemeClr val="tx1"/>
            </a:solidFill>
          </a:ln>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Some of them can be used in other fields</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E5580D2-F4F4-41B8-9850-AD471407B224}"/>
              </a:ext>
            </a:extLst>
          </p:cNvPr>
          <p:cNvSpPr txBox="1"/>
          <p:nvPr/>
        </p:nvSpPr>
        <p:spPr>
          <a:xfrm>
            <a:off x="6341543" y="1539573"/>
            <a:ext cx="3674533" cy="646331"/>
          </a:xfrm>
          <a:prstGeom prst="wedgeRectCallout">
            <a:avLst>
              <a:gd name="adj1" fmla="val 40288"/>
              <a:gd name="adj2" fmla="val 111558"/>
            </a:avLst>
          </a:prstGeom>
          <a:solidFill>
            <a:schemeClr val="bg1"/>
          </a:solidFill>
          <a:ln>
            <a:solidFill>
              <a:schemeClr val="tx1"/>
            </a:solidFill>
          </a:ln>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What if you have to pay by yourself?</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F7FFC2-1954-4086-B4AE-85FF04D0D29A}"/>
              </a:ext>
            </a:extLst>
          </p:cNvPr>
          <p:cNvSpPr txBox="1"/>
          <p:nvPr/>
        </p:nvSpPr>
        <p:spPr>
          <a:xfrm>
            <a:off x="7267894" y="2640552"/>
            <a:ext cx="3674533" cy="369332"/>
          </a:xfrm>
          <a:prstGeom prst="wedgeRectCallout">
            <a:avLst>
              <a:gd name="adj1" fmla="val 40058"/>
              <a:gd name="adj2" fmla="val 154787"/>
            </a:avLst>
          </a:prstGeom>
          <a:solidFill>
            <a:schemeClr val="bg1"/>
          </a:solidFill>
          <a:ln>
            <a:solidFill>
              <a:schemeClr val="tx1"/>
            </a:solidFill>
          </a:ln>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The nature of data matters</a:t>
            </a:r>
            <a:endParaRPr lang="ru-RU"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12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475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5" grpId="0" animBg="1"/>
      <p:bldP spid="10" grpId="0" animBg="1"/>
      <p:bldP spid="9" grpId="0" animBg="1"/>
      <p:bldP spid="8" grpId="0" animBg="1"/>
      <p:bldP spid="1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54A97323-A79D-4524-A98F-392E1CFA5034}"/>
              </a:ext>
            </a:extLst>
          </p:cNvPr>
          <p:cNvSpPr>
            <a:spLocks noGrp="1"/>
          </p:cNvSpPr>
          <p:nvPr>
            <p:ph type="title"/>
          </p:nvPr>
        </p:nvSpPr>
        <p:spPr>
          <a:xfrm>
            <a:off x="82080" y="44640"/>
            <a:ext cx="12040560" cy="450720"/>
          </a:xfrm>
          <a:prstGeom prst="rect">
            <a:avLst/>
          </a:prstGeom>
          <a:noFill/>
          <a:ln w="0">
            <a:noFill/>
          </a:ln>
        </p:spPr>
        <p:txBody>
          <a:bodyPr lIns="0" tIns="0" rIns="0" bIns="0" anchor="t">
            <a:noAutofit/>
          </a:bodyPr>
          <a:lstStyle/>
          <a:p>
            <a:r>
              <a:rPr lang="en-US" sz="3000" b="1" spc="-1" dirty="0">
                <a:solidFill>
                  <a:srgbClr val="009FDF"/>
                </a:solidFill>
                <a:latin typeface="Arial"/>
              </a:rPr>
              <a:t>Acknowledgements </a:t>
            </a:r>
          </a:p>
        </p:txBody>
      </p:sp>
      <p:sp>
        <p:nvSpPr>
          <p:cNvPr id="4" name="TextBox 3">
            <a:extLst>
              <a:ext uri="{FF2B5EF4-FFF2-40B4-BE49-F238E27FC236}">
                <a16:creationId xmlns:a16="http://schemas.microsoft.com/office/drawing/2014/main" id="{40BF9F1C-0BA6-44AF-BBCC-567F7242F042}"/>
              </a:ext>
            </a:extLst>
          </p:cNvPr>
          <p:cNvSpPr txBox="1"/>
          <p:nvPr/>
        </p:nvSpPr>
        <p:spPr>
          <a:xfrm>
            <a:off x="426876" y="783577"/>
            <a:ext cx="2903552" cy="5262979"/>
          </a:xfrm>
          <a:prstGeom prst="rect">
            <a:avLst/>
          </a:prstGeom>
          <a:noFill/>
        </p:spPr>
        <p:txBody>
          <a:bodyPr wrap="none" rtlCol="0">
            <a:spAutoFit/>
          </a:bodyPr>
          <a:lstStyle/>
          <a:p>
            <a:r>
              <a:rPr lang="de-DE" sz="2400" dirty="0"/>
              <a:t>Alexandra </a:t>
            </a:r>
            <a:r>
              <a:rPr lang="de-DE" sz="2400" dirty="0" err="1"/>
              <a:t>Tolstikova</a:t>
            </a:r>
            <a:br>
              <a:rPr lang="de-DE" sz="2400" dirty="0"/>
            </a:br>
            <a:r>
              <a:rPr lang="de-DE" sz="2400" dirty="0"/>
              <a:t>Bjarne </a:t>
            </a:r>
            <a:r>
              <a:rPr lang="de-DE" sz="2400" dirty="0" err="1"/>
              <a:t>Klopprogge</a:t>
            </a:r>
            <a:br>
              <a:rPr lang="de-DE" sz="2400" dirty="0"/>
            </a:br>
            <a:r>
              <a:rPr lang="de-DE" sz="2400" dirty="0"/>
              <a:t>Janina Sprenger</a:t>
            </a:r>
            <a:br>
              <a:rPr lang="de-DE" sz="2400" dirty="0"/>
            </a:br>
            <a:r>
              <a:rPr lang="de-DE" sz="2400" dirty="0"/>
              <a:t>Dominik </a:t>
            </a:r>
            <a:r>
              <a:rPr lang="de-DE" sz="2400" dirty="0" err="1"/>
              <a:t>Oberthuer</a:t>
            </a:r>
            <a:br>
              <a:rPr lang="de-DE" sz="2400" dirty="0"/>
            </a:br>
            <a:r>
              <a:rPr lang="de-DE" sz="2400" dirty="0"/>
              <a:t>Wolfgang Brehm</a:t>
            </a:r>
            <a:br>
              <a:rPr lang="de-DE" sz="2400" dirty="0"/>
            </a:br>
            <a:r>
              <a:rPr lang="de-DE" sz="2400" dirty="0"/>
              <a:t>Thomas A. White</a:t>
            </a:r>
            <a:br>
              <a:rPr lang="de-DE" sz="2400" dirty="0"/>
            </a:br>
            <a:r>
              <a:rPr lang="de-DE" sz="2400" dirty="0"/>
              <a:t>Anton </a:t>
            </a:r>
            <a:r>
              <a:rPr lang="de-DE" sz="2400" dirty="0" err="1"/>
              <a:t>Barty</a:t>
            </a:r>
            <a:endParaRPr lang="de-DE" sz="2400" dirty="0"/>
          </a:p>
          <a:p>
            <a:r>
              <a:rPr lang="de-DE" sz="2400" dirty="0"/>
              <a:t>Henry N. Chapman</a:t>
            </a:r>
            <a:br>
              <a:rPr lang="de-DE" sz="2400" dirty="0"/>
            </a:br>
            <a:r>
              <a:rPr lang="de-DE" sz="2400" dirty="0"/>
              <a:t>Oleksandr M. </a:t>
            </a:r>
            <a:r>
              <a:rPr lang="de-DE" sz="2400" dirty="0" err="1"/>
              <a:t>Yefanov</a:t>
            </a:r>
            <a:endParaRPr lang="de-DE" sz="2400" dirty="0"/>
          </a:p>
          <a:p>
            <a:endParaRPr lang="en-US" sz="2400" dirty="0"/>
          </a:p>
          <a:p>
            <a:r>
              <a:rPr lang="en-US" sz="2400" dirty="0" err="1"/>
              <a:t>Yaroslav</a:t>
            </a:r>
            <a:r>
              <a:rPr lang="en-US" sz="2400" dirty="0"/>
              <a:t> </a:t>
            </a:r>
            <a:r>
              <a:rPr lang="en-US" sz="2400" dirty="0" err="1"/>
              <a:t>Gevorkov</a:t>
            </a:r>
            <a:endParaRPr lang="en-US" sz="2400" dirty="0"/>
          </a:p>
          <a:p>
            <a:r>
              <a:rPr lang="en-US" sz="2400" dirty="0"/>
              <a:t>Valerio </a:t>
            </a:r>
            <a:r>
              <a:rPr lang="en-US" sz="2400" dirty="0" err="1"/>
              <a:t>Mariani</a:t>
            </a:r>
            <a:endParaRPr lang="en-US" sz="2400" dirty="0"/>
          </a:p>
          <a:p>
            <a:r>
              <a:rPr lang="en-US" sz="2400" dirty="0"/>
              <a:t>Karol Nass</a:t>
            </a:r>
          </a:p>
          <a:p>
            <a:r>
              <a:rPr lang="en-US" sz="2400" dirty="0"/>
              <a:t>Dmitry </a:t>
            </a:r>
            <a:r>
              <a:rPr lang="en-US" sz="2400" dirty="0" err="1"/>
              <a:t>Ozerov</a:t>
            </a:r>
            <a:endParaRPr lang="de-DE" sz="2400" dirty="0"/>
          </a:p>
        </p:txBody>
      </p:sp>
      <p:sp>
        <p:nvSpPr>
          <p:cNvPr id="8" name="Title 10">
            <a:extLst>
              <a:ext uri="{FF2B5EF4-FFF2-40B4-BE49-F238E27FC236}">
                <a16:creationId xmlns:a16="http://schemas.microsoft.com/office/drawing/2014/main" id="{7A9D5D44-C723-4CA6-8835-D7DEEBD7719C}"/>
              </a:ext>
            </a:extLst>
          </p:cNvPr>
          <p:cNvSpPr txBox="1">
            <a:spLocks/>
          </p:cNvSpPr>
          <p:nvPr/>
        </p:nvSpPr>
        <p:spPr>
          <a:xfrm>
            <a:off x="5162550" y="2636912"/>
            <a:ext cx="6621462" cy="919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Thank you!</a:t>
            </a:r>
            <a:endParaRPr lang="en-US" sz="6000" dirty="0"/>
          </a:p>
        </p:txBody>
      </p:sp>
    </p:spTree>
    <p:extLst>
      <p:ext uri="{BB962C8B-B14F-4D97-AF65-F5344CB8AC3E}">
        <p14:creationId xmlns:p14="http://schemas.microsoft.com/office/powerpoint/2010/main" val="733262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1" y="28244"/>
            <a:ext cx="5231613" cy="1271200"/>
          </a:xfrm>
          <a:prstGeom prst="rect">
            <a:avLst/>
          </a:prstGeom>
        </p:spPr>
        <p:txBody>
          <a:bodyPr spcFirstLastPara="1" wrap="square" lIns="121900" tIns="121900" rIns="121900" bIns="121900" anchor="ctr" anchorCtr="0">
            <a:normAutofit/>
          </a:bodyPr>
          <a:lstStyle/>
          <a:p>
            <a:pPr algn="ctr"/>
            <a:r>
              <a:rPr lang="en-US" dirty="0"/>
              <a:t>Data quality m</a:t>
            </a:r>
            <a:r>
              <a:rPr lang="ru" dirty="0"/>
              <a:t>etrics</a:t>
            </a:r>
            <a:endParaRPr dirty="0"/>
          </a:p>
        </p:txBody>
      </p:sp>
      <p:sp>
        <p:nvSpPr>
          <p:cNvPr id="184" name="Google Shape;184;p23"/>
          <p:cNvSpPr txBox="1">
            <a:spLocks noGrp="1"/>
          </p:cNvSpPr>
          <p:nvPr>
            <p:ph type="sldNum" idx="12"/>
          </p:nvPr>
        </p:nvSpPr>
        <p:spPr>
          <a:xfrm>
            <a:off x="11364721" y="6260831"/>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ru" kern="0">
                <a:solidFill>
                  <a:srgbClr val="737373"/>
                </a:solidFill>
              </a:rPr>
              <a:pPr defTabSz="1219170">
                <a:buClr>
                  <a:srgbClr val="000000"/>
                </a:buClr>
              </a:pPr>
              <a:t>21</a:t>
            </a:fld>
            <a:endParaRPr kern="0">
              <a:solidFill>
                <a:srgbClr val="737373"/>
              </a:solidFill>
            </a:endParaRPr>
          </a:p>
        </p:txBody>
      </p:sp>
      <p:sp>
        <p:nvSpPr>
          <p:cNvPr id="185" name="Google Shape;185;p23"/>
          <p:cNvSpPr txBox="1"/>
          <p:nvPr/>
        </p:nvSpPr>
        <p:spPr>
          <a:xfrm>
            <a:off x="2634800" y="2288500"/>
            <a:ext cx="4336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Roboto"/>
              <a:ea typeface="Roboto"/>
              <a:cs typeface="Roboto"/>
              <a:sym typeface="Roboto"/>
            </a:endParaRPr>
          </a:p>
        </p:txBody>
      </p:sp>
      <p:pic>
        <p:nvPicPr>
          <p:cNvPr id="186" name="Google Shape;186;p23"/>
          <p:cNvPicPr preferRelativeResize="0"/>
          <p:nvPr/>
        </p:nvPicPr>
        <p:blipFill>
          <a:blip r:embed="rId3">
            <a:alphaModFix/>
          </a:blip>
          <a:stretch>
            <a:fillRect/>
          </a:stretch>
        </p:blipFill>
        <p:spPr>
          <a:xfrm>
            <a:off x="1316232" y="2822004"/>
            <a:ext cx="2408272" cy="755729"/>
          </a:xfrm>
          <a:prstGeom prst="rect">
            <a:avLst/>
          </a:prstGeom>
          <a:noFill/>
          <a:ln>
            <a:noFill/>
          </a:ln>
        </p:spPr>
      </p:pic>
      <p:pic>
        <p:nvPicPr>
          <p:cNvPr id="187" name="Google Shape;187;p23"/>
          <p:cNvPicPr preferRelativeResize="0"/>
          <p:nvPr/>
        </p:nvPicPr>
        <p:blipFill>
          <a:blip r:embed="rId4">
            <a:alphaModFix/>
          </a:blip>
          <a:stretch>
            <a:fillRect/>
          </a:stretch>
        </p:blipFill>
        <p:spPr>
          <a:xfrm>
            <a:off x="267099" y="1531447"/>
            <a:ext cx="4506539" cy="755729"/>
          </a:xfrm>
          <a:prstGeom prst="rect">
            <a:avLst/>
          </a:prstGeom>
          <a:noFill/>
          <a:ln>
            <a:noFill/>
          </a:ln>
        </p:spPr>
      </p:pic>
      <p:pic>
        <p:nvPicPr>
          <p:cNvPr id="188" name="Google Shape;188;p23"/>
          <p:cNvPicPr preferRelativeResize="0"/>
          <p:nvPr/>
        </p:nvPicPr>
        <p:blipFill>
          <a:blip r:embed="rId5">
            <a:alphaModFix/>
          </a:blip>
          <a:stretch>
            <a:fillRect/>
          </a:stretch>
        </p:blipFill>
        <p:spPr>
          <a:xfrm>
            <a:off x="831468" y="4081777"/>
            <a:ext cx="3377799" cy="724600"/>
          </a:xfrm>
          <a:prstGeom prst="rect">
            <a:avLst/>
          </a:prstGeom>
          <a:noFill/>
          <a:ln>
            <a:noFill/>
          </a:ln>
        </p:spPr>
      </p:pic>
      <p:sp>
        <p:nvSpPr>
          <p:cNvPr id="189" name="Google Shape;189;p23"/>
          <p:cNvSpPr txBox="1"/>
          <p:nvPr/>
        </p:nvSpPr>
        <p:spPr>
          <a:xfrm>
            <a:off x="5232333" y="0"/>
            <a:ext cx="6863987" cy="7515350"/>
          </a:xfrm>
          <a:prstGeom prst="rect">
            <a:avLst/>
          </a:prstGeom>
          <a:noFill/>
          <a:ln>
            <a:noFill/>
          </a:ln>
        </p:spPr>
        <p:txBody>
          <a:bodyPr spcFirstLastPara="1" wrap="square" lIns="121900" tIns="121900" rIns="121900" bIns="121900" anchor="t" anchorCtr="0">
            <a:spAutoFit/>
          </a:bodyPr>
          <a:lstStyle/>
          <a:p>
            <a:pPr marL="609585" indent="-380990" algn="just" defTabSz="1219170">
              <a:lnSpc>
                <a:spcPct val="115000"/>
              </a:lnSpc>
              <a:spcBef>
                <a:spcPts val="1600"/>
              </a:spcBef>
              <a:buClr>
                <a:srgbClr val="737373"/>
              </a:buClr>
              <a:buSzPts val="900"/>
              <a:buFont typeface="Roboto"/>
              <a:buChar char="●"/>
            </a:pPr>
            <a:r>
              <a:rPr lang="ru" sz="2000" kern="0" dirty="0">
                <a:solidFill>
                  <a:srgbClr val="737373"/>
                </a:solidFill>
                <a:latin typeface="Times New Roman" panose="02020603050405020304" pitchFamily="18" charset="0"/>
                <a:ea typeface="Roboto"/>
                <a:cs typeface="Times New Roman" panose="02020603050405020304" pitchFamily="18" charset="0"/>
                <a:sym typeface="Roboto"/>
              </a:rPr>
              <a:t>CC* measures the correlation between measured data and hypothetical noise-free signal. Values close to 1 indicate good agreement.</a:t>
            </a: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algn="just" defTabSz="1219170">
              <a:lnSpc>
                <a:spcPct val="115000"/>
              </a:lnSpc>
              <a:spcBef>
                <a:spcPts val="1600"/>
              </a:spcBef>
              <a:buClr>
                <a:srgbClr val="000000"/>
              </a:buClr>
            </a:pP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marL="609585" indent="-397923" algn="just" defTabSz="1219170">
              <a:lnSpc>
                <a:spcPct val="115000"/>
              </a:lnSpc>
              <a:spcBef>
                <a:spcPts val="1600"/>
              </a:spcBef>
              <a:buClr>
                <a:srgbClr val="737373"/>
              </a:buClr>
              <a:buSzPts val="1100"/>
              <a:buFont typeface="Roboto"/>
              <a:buChar char="●"/>
            </a:pPr>
            <a:r>
              <a:rPr lang="ru" sz="2000" kern="0" dirty="0">
                <a:solidFill>
                  <a:srgbClr val="737373"/>
                </a:solidFill>
                <a:latin typeface="Times New Roman" panose="02020603050405020304" pitchFamily="18" charset="0"/>
                <a:ea typeface="Roboto"/>
                <a:cs typeface="Times New Roman" panose="02020603050405020304" pitchFamily="18" charset="0"/>
                <a:sym typeface="Roboto"/>
              </a:rPr>
              <a:t>Rsplit evaluates the agreement between two halves of the dataset merged independently. Lower values around 0.05 indicate higher precision.</a:t>
            </a: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algn="just" defTabSz="1219170">
              <a:lnSpc>
                <a:spcPct val="115000"/>
              </a:lnSpc>
              <a:spcBef>
                <a:spcPts val="1600"/>
              </a:spcBef>
              <a:buClr>
                <a:srgbClr val="000000"/>
              </a:buClr>
            </a:pP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marL="609585" indent="-397923" algn="just" defTabSz="1219170">
              <a:lnSpc>
                <a:spcPct val="115000"/>
              </a:lnSpc>
              <a:spcBef>
                <a:spcPts val="1600"/>
              </a:spcBef>
              <a:buClr>
                <a:srgbClr val="737373"/>
              </a:buClr>
              <a:buSzPts val="1100"/>
              <a:buFont typeface="Roboto"/>
              <a:buChar char="●"/>
            </a:pPr>
            <a:r>
              <a:rPr lang="ru" sz="2000" kern="0" dirty="0">
                <a:solidFill>
                  <a:srgbClr val="737373"/>
                </a:solidFill>
                <a:latin typeface="Times New Roman" panose="02020603050405020304" pitchFamily="18" charset="0"/>
                <a:ea typeface="Roboto"/>
                <a:cs typeface="Times New Roman" panose="02020603050405020304" pitchFamily="18" charset="0"/>
                <a:sym typeface="Roboto"/>
              </a:rPr>
              <a:t>Rfree measures how well the model predicts a subset of data not used in refinement. Lower values mean better agreement between model and data.</a:t>
            </a: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algn="just" defTabSz="1219170">
              <a:lnSpc>
                <a:spcPct val="115000"/>
              </a:lnSpc>
              <a:spcBef>
                <a:spcPts val="1600"/>
              </a:spcBef>
              <a:buClr>
                <a:srgbClr val="000000"/>
              </a:buClr>
            </a:pP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marL="609585" indent="-397923" algn="just" defTabSz="1219170">
              <a:lnSpc>
                <a:spcPct val="115000"/>
              </a:lnSpc>
              <a:spcBef>
                <a:spcPts val="1600"/>
              </a:spcBef>
              <a:buClr>
                <a:srgbClr val="737373"/>
              </a:buClr>
              <a:buSzPts val="1100"/>
              <a:buFont typeface="Roboto"/>
              <a:buChar char="●"/>
            </a:pPr>
            <a:r>
              <a:rPr lang="ru" sz="2000" kern="0" dirty="0">
                <a:solidFill>
                  <a:srgbClr val="737373"/>
                </a:solidFill>
                <a:latin typeface="Times New Roman" panose="02020603050405020304" pitchFamily="18" charset="0"/>
                <a:ea typeface="Roboto"/>
                <a:cs typeface="Times New Roman" panose="02020603050405020304" pitchFamily="18" charset="0"/>
                <a:sym typeface="Roboto"/>
              </a:rPr>
              <a:t>Rwork measures how well the refined model fits the measured data. Lower values indicate </a:t>
            </a:r>
            <a:r>
              <a:rPr lang="en-US" sz="2000" kern="0" dirty="0">
                <a:solidFill>
                  <a:srgbClr val="737373"/>
                </a:solidFill>
                <a:latin typeface="Times New Roman" panose="02020603050405020304" pitchFamily="18" charset="0"/>
                <a:ea typeface="Roboto"/>
                <a:cs typeface="Times New Roman" panose="02020603050405020304" pitchFamily="18" charset="0"/>
                <a:sym typeface="Roboto"/>
              </a:rPr>
              <a:t>a </a:t>
            </a:r>
            <a:r>
              <a:rPr lang="ru" sz="2000" kern="0" dirty="0">
                <a:solidFill>
                  <a:srgbClr val="737373"/>
                </a:solidFill>
                <a:latin typeface="Times New Roman" panose="02020603050405020304" pitchFamily="18" charset="0"/>
                <a:ea typeface="Roboto"/>
                <a:cs typeface="Times New Roman" panose="02020603050405020304" pitchFamily="18" charset="0"/>
                <a:sym typeface="Roboto"/>
              </a:rPr>
              <a:t>better fit between observed and calculated data.</a:t>
            </a: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a:p>
            <a:pPr algn="just" defTabSz="1219170">
              <a:lnSpc>
                <a:spcPct val="115000"/>
              </a:lnSpc>
              <a:spcBef>
                <a:spcPts val="1600"/>
              </a:spcBef>
              <a:buClr>
                <a:srgbClr val="000000"/>
              </a:buClr>
            </a:pPr>
            <a:endParaRPr sz="2000" kern="0" dirty="0">
              <a:solidFill>
                <a:srgbClr val="737373"/>
              </a:solidFill>
              <a:latin typeface="Times New Roman" panose="02020603050405020304" pitchFamily="18" charset="0"/>
              <a:ea typeface="Roboto"/>
              <a:cs typeface="Times New Roman" panose="02020603050405020304" pitchFamily="18" charset="0"/>
              <a:sym typeface="Roboto"/>
            </a:endParaRPr>
          </a:p>
        </p:txBody>
      </p:sp>
      <p:pic>
        <p:nvPicPr>
          <p:cNvPr id="190" name="Google Shape;190;p23"/>
          <p:cNvPicPr preferRelativeResize="0"/>
          <p:nvPr/>
        </p:nvPicPr>
        <p:blipFill>
          <a:blip r:embed="rId6">
            <a:alphaModFix/>
          </a:blip>
          <a:stretch>
            <a:fillRect/>
          </a:stretch>
        </p:blipFill>
        <p:spPr>
          <a:xfrm>
            <a:off x="189332" y="5545426"/>
            <a:ext cx="4890935" cy="62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87"/>
                                        </p:tgtEl>
                                        <p:attrNameLst>
                                          <p:attrName>style.visibility</p:attrName>
                                        </p:attrNameLst>
                                      </p:cBhvr>
                                      <p:to>
                                        <p:strVal val="visible"/>
                                      </p:to>
                                    </p:set>
                                    <p:animEffect transition="in" filter="fade">
                                      <p:cBhvr>
                                        <p:cTn id="11" dur="500"/>
                                        <p:tgtEl>
                                          <p:spTgt spid="18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86"/>
                                        </p:tgtEl>
                                        <p:attrNameLst>
                                          <p:attrName>style.visibility</p:attrName>
                                        </p:attrNameLst>
                                      </p:cBhvr>
                                      <p:to>
                                        <p:strVal val="visible"/>
                                      </p:to>
                                    </p:set>
                                    <p:animEffect transition="in" filter="fade">
                                      <p:cBhvr>
                                        <p:cTn id="15" dur="500"/>
                                        <p:tgtEl>
                                          <p:spTgt spid="18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88"/>
                                        </p:tgtEl>
                                        <p:attrNameLst>
                                          <p:attrName>style.visibility</p:attrName>
                                        </p:attrNameLst>
                                      </p:cBhvr>
                                      <p:to>
                                        <p:strVal val="visible"/>
                                      </p:to>
                                    </p:set>
                                    <p:animEffect transition="in" filter="fade">
                                      <p:cBhvr>
                                        <p:cTn id="19" dur="500"/>
                                        <p:tgtEl>
                                          <p:spTgt spid="188"/>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p:cTn id="23" dur="500"/>
                                        <p:tgtEl>
                                          <p:spTgt spid="190"/>
                                        </p:tgtEl>
                                      </p:cBhvr>
                                    </p:animEffect>
                                  </p:childTnLst>
                                </p:cTn>
                              </p:par>
                            </p:childTnLst>
                          </p:cTn>
                        </p:par>
                        <p:par>
                          <p:cTn id="24" fill="hold">
                            <p:stCondLst>
                              <p:cond delay="3500"/>
                            </p:stCondLst>
                            <p:childTnLst>
                              <p:par>
                                <p:cTn id="25" presetID="10" presetClass="entr" presetSubtype="0" fill="hold" grpId="0" nodeType="afterEffect">
                                  <p:stCondLst>
                                    <p:cond delay="500"/>
                                  </p:stCondLst>
                                  <p:childTnLst>
                                    <p:set>
                                      <p:cBhvr>
                                        <p:cTn id="26" dur="1" fill="hold">
                                          <p:stCondLst>
                                            <p:cond delay="0"/>
                                          </p:stCondLst>
                                        </p:cTn>
                                        <p:tgtEl>
                                          <p:spTgt spid="189"/>
                                        </p:tgtEl>
                                        <p:attrNameLst>
                                          <p:attrName>style.visibility</p:attrName>
                                        </p:attrNameLst>
                                      </p:cBhvr>
                                      <p:to>
                                        <p:strVal val="visible"/>
                                      </p:to>
                                    </p:set>
                                    <p:animEffect transition="in" filter="fade">
                                      <p:cBhvr>
                                        <p:cTn id="2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0452D1-5CF6-4481-880B-7B30BBBE16CC}"/>
              </a:ext>
            </a:extLst>
          </p:cNvPr>
          <p:cNvSpPr txBox="1"/>
          <p:nvPr/>
        </p:nvSpPr>
        <p:spPr>
          <a:xfrm>
            <a:off x="433894" y="1764616"/>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CFE6AB-6B09-44F2-A71F-4662A88E0AAF}"/>
              </a:ext>
            </a:extLst>
          </p:cNvPr>
          <p:cNvSpPr txBox="1"/>
          <p:nvPr/>
        </p:nvSpPr>
        <p:spPr>
          <a:xfrm>
            <a:off x="735580" y="1764616"/>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9D10B59-EFC3-4E3D-BE0E-108B3D0BF097}"/>
              </a:ext>
            </a:extLst>
          </p:cNvPr>
          <p:cNvSpPr txBox="1"/>
          <p:nvPr/>
        </p:nvSpPr>
        <p:spPr>
          <a:xfrm>
            <a:off x="1154846"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F17873-A487-48C3-A6D7-984CFAA0FBE0}"/>
              </a:ext>
            </a:extLst>
          </p:cNvPr>
          <p:cNvSpPr txBox="1"/>
          <p:nvPr/>
        </p:nvSpPr>
        <p:spPr>
          <a:xfrm>
            <a:off x="1456532" y="1767346"/>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910FC6E-25E1-440B-95F4-C7671B01EB95}"/>
              </a:ext>
            </a:extLst>
          </p:cNvPr>
          <p:cNvSpPr txBox="1"/>
          <p:nvPr/>
        </p:nvSpPr>
        <p:spPr>
          <a:xfrm>
            <a:off x="1758218" y="1767346"/>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A67D8EC-F1B3-4CE7-AC15-FB3EC75453DC}"/>
              </a:ext>
            </a:extLst>
          </p:cNvPr>
          <p:cNvSpPr txBox="1"/>
          <p:nvPr/>
        </p:nvSpPr>
        <p:spPr>
          <a:xfrm>
            <a:off x="2059904" y="1767346"/>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DAAA9E-F30F-4E47-BADC-1BE784C4298C}"/>
              </a:ext>
            </a:extLst>
          </p:cNvPr>
          <p:cNvSpPr txBox="1"/>
          <p:nvPr/>
        </p:nvSpPr>
        <p:spPr>
          <a:xfrm>
            <a:off x="2362567"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31C29E3-5EF2-4961-8803-5AFEDB66079B}"/>
              </a:ext>
            </a:extLst>
          </p:cNvPr>
          <p:cNvSpPr txBox="1"/>
          <p:nvPr/>
        </p:nvSpPr>
        <p:spPr>
          <a:xfrm>
            <a:off x="2664253"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BF0A196-2EDE-437D-A886-01FA2EBA818D}"/>
              </a:ext>
            </a:extLst>
          </p:cNvPr>
          <p:cNvSpPr txBox="1"/>
          <p:nvPr/>
        </p:nvSpPr>
        <p:spPr>
          <a:xfrm>
            <a:off x="2965939"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56EBA0F-1BC9-45CE-A36F-CC1B2586D893}"/>
              </a:ext>
            </a:extLst>
          </p:cNvPr>
          <p:cNvSpPr txBox="1"/>
          <p:nvPr/>
        </p:nvSpPr>
        <p:spPr>
          <a:xfrm>
            <a:off x="3267625" y="176734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281F122-9BA6-47A0-90FB-6592D5B80A86}"/>
              </a:ext>
            </a:extLst>
          </p:cNvPr>
          <p:cNvSpPr txBox="1"/>
          <p:nvPr/>
        </p:nvSpPr>
        <p:spPr>
          <a:xfrm>
            <a:off x="4905864"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263729-D212-4A72-99FC-50A91EDD2C38}"/>
              </a:ext>
            </a:extLst>
          </p:cNvPr>
          <p:cNvSpPr txBox="1"/>
          <p:nvPr/>
        </p:nvSpPr>
        <p:spPr>
          <a:xfrm>
            <a:off x="5207550" y="1772264"/>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5262C85-5B00-40AC-90D4-CD0611A53DD5}"/>
              </a:ext>
            </a:extLst>
          </p:cNvPr>
          <p:cNvSpPr txBox="1"/>
          <p:nvPr/>
        </p:nvSpPr>
        <p:spPr>
          <a:xfrm>
            <a:off x="5509236" y="1772264"/>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6106FA-ABD0-49D7-A71B-B0CF319FB0F9}"/>
              </a:ext>
            </a:extLst>
          </p:cNvPr>
          <p:cNvSpPr txBox="1"/>
          <p:nvPr/>
        </p:nvSpPr>
        <p:spPr>
          <a:xfrm>
            <a:off x="5810922" y="1772264"/>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43BC973-0A51-4A89-A00E-762CBADB2A26}"/>
              </a:ext>
            </a:extLst>
          </p:cNvPr>
          <p:cNvSpPr txBox="1"/>
          <p:nvPr/>
        </p:nvSpPr>
        <p:spPr>
          <a:xfrm>
            <a:off x="6113589"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0C2578F-8704-4D1C-A24D-EEDBBAE77F9C}"/>
              </a:ext>
            </a:extLst>
          </p:cNvPr>
          <p:cNvSpPr txBox="1"/>
          <p:nvPr/>
        </p:nvSpPr>
        <p:spPr>
          <a:xfrm>
            <a:off x="6415275"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5CA9FFB-4D14-4320-9AE5-56E8500C9B68}"/>
              </a:ext>
            </a:extLst>
          </p:cNvPr>
          <p:cNvSpPr txBox="1"/>
          <p:nvPr/>
        </p:nvSpPr>
        <p:spPr>
          <a:xfrm>
            <a:off x="6716961"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8F04E83-4CA7-4919-AD7A-735FEBBEED6B}"/>
              </a:ext>
            </a:extLst>
          </p:cNvPr>
          <p:cNvSpPr txBox="1"/>
          <p:nvPr/>
        </p:nvSpPr>
        <p:spPr>
          <a:xfrm>
            <a:off x="7018647" y="1772264"/>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16FDF84-660B-4C26-B507-B396755DCD2B}"/>
              </a:ext>
            </a:extLst>
          </p:cNvPr>
          <p:cNvSpPr txBox="1"/>
          <p:nvPr/>
        </p:nvSpPr>
        <p:spPr>
          <a:xfrm>
            <a:off x="8691295" y="1762433"/>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46022EA-25F2-49DE-9EE9-53D172B67FF3}"/>
              </a:ext>
            </a:extLst>
          </p:cNvPr>
          <p:cNvSpPr txBox="1"/>
          <p:nvPr/>
        </p:nvSpPr>
        <p:spPr>
          <a:xfrm>
            <a:off x="8992981"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AF0B810-A15B-4898-A7E9-7B3B7EEC1D13}"/>
              </a:ext>
            </a:extLst>
          </p:cNvPr>
          <p:cNvSpPr txBox="1"/>
          <p:nvPr/>
        </p:nvSpPr>
        <p:spPr>
          <a:xfrm>
            <a:off x="9294667"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F502A20-0FC3-4B7B-9D58-7395D4C83D4A}"/>
              </a:ext>
            </a:extLst>
          </p:cNvPr>
          <p:cNvSpPr txBox="1"/>
          <p:nvPr/>
        </p:nvSpPr>
        <p:spPr>
          <a:xfrm>
            <a:off x="9596353"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F6A8B30-2430-4790-AD0A-4E70C45F7A9D}"/>
              </a:ext>
            </a:extLst>
          </p:cNvPr>
          <p:cNvSpPr txBox="1"/>
          <p:nvPr/>
        </p:nvSpPr>
        <p:spPr>
          <a:xfrm>
            <a:off x="9897651"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94410A7-0D16-4E10-BBF9-C9D428FD4C49}"/>
              </a:ext>
            </a:extLst>
          </p:cNvPr>
          <p:cNvSpPr txBox="1"/>
          <p:nvPr/>
        </p:nvSpPr>
        <p:spPr>
          <a:xfrm>
            <a:off x="10199337" y="1762433"/>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B0DE9F2-BDD5-4EB7-BEB1-F42FF918A168}"/>
              </a:ext>
            </a:extLst>
          </p:cNvPr>
          <p:cNvSpPr txBox="1"/>
          <p:nvPr/>
        </p:nvSpPr>
        <p:spPr>
          <a:xfrm>
            <a:off x="10501023" y="1762433"/>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8584ED0-C015-4E01-983C-3F46523E7C0E}"/>
              </a:ext>
            </a:extLst>
          </p:cNvPr>
          <p:cNvSpPr txBox="1"/>
          <p:nvPr/>
        </p:nvSpPr>
        <p:spPr>
          <a:xfrm>
            <a:off x="10802709" y="1762433"/>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EEE3777-D1A0-4555-A613-D160061DEC0A}"/>
              </a:ext>
            </a:extLst>
          </p:cNvPr>
          <p:cNvSpPr txBox="1"/>
          <p:nvPr/>
        </p:nvSpPr>
        <p:spPr>
          <a:xfrm>
            <a:off x="11233765" y="1772263"/>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9CFFFE0-7EA2-40B9-8093-8AE60A7F80C1}"/>
              </a:ext>
            </a:extLst>
          </p:cNvPr>
          <p:cNvSpPr txBox="1"/>
          <p:nvPr/>
        </p:nvSpPr>
        <p:spPr>
          <a:xfrm>
            <a:off x="11535451" y="1772263"/>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246EE471-8023-4603-B99B-2A3455EFF8C0}"/>
              </a:ext>
            </a:extLst>
          </p:cNvPr>
          <p:cNvSpPr txBox="1"/>
          <p:nvPr/>
        </p:nvSpPr>
        <p:spPr>
          <a:xfrm>
            <a:off x="432290" y="2357388"/>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A24382C-E7BC-433C-B824-908A80FB388F}"/>
              </a:ext>
            </a:extLst>
          </p:cNvPr>
          <p:cNvSpPr txBox="1"/>
          <p:nvPr/>
        </p:nvSpPr>
        <p:spPr>
          <a:xfrm>
            <a:off x="733976" y="2357388"/>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7</a:t>
            </a:r>
            <a:endParaRPr lang="ru-RU" b="1"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AACD9E1-C908-4CA0-BF97-39551487B499}"/>
              </a:ext>
            </a:extLst>
          </p:cNvPr>
          <p:cNvSpPr txBox="1"/>
          <p:nvPr/>
        </p:nvSpPr>
        <p:spPr>
          <a:xfrm>
            <a:off x="1153242"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96AE6AA6-7A90-46E7-BE0E-0C0D6DD50882}"/>
              </a:ext>
            </a:extLst>
          </p:cNvPr>
          <p:cNvSpPr txBox="1"/>
          <p:nvPr/>
        </p:nvSpPr>
        <p:spPr>
          <a:xfrm>
            <a:off x="1454928" y="2360118"/>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87C6BA4C-4C6E-4577-9182-CFAD4B064D51}"/>
              </a:ext>
            </a:extLst>
          </p:cNvPr>
          <p:cNvSpPr txBox="1"/>
          <p:nvPr/>
        </p:nvSpPr>
        <p:spPr>
          <a:xfrm>
            <a:off x="1756614" y="2360118"/>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E2CF7E10-F5FA-4AFF-AF06-A4318B996D2A}"/>
              </a:ext>
            </a:extLst>
          </p:cNvPr>
          <p:cNvSpPr txBox="1"/>
          <p:nvPr/>
        </p:nvSpPr>
        <p:spPr>
          <a:xfrm>
            <a:off x="2058300" y="2360118"/>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8273738B-33E6-477D-8CAD-BB24D388341A}"/>
              </a:ext>
            </a:extLst>
          </p:cNvPr>
          <p:cNvSpPr txBox="1"/>
          <p:nvPr/>
        </p:nvSpPr>
        <p:spPr>
          <a:xfrm>
            <a:off x="2360963"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1CF3ADD7-6502-4890-B42F-E7AFE25C0CF7}"/>
              </a:ext>
            </a:extLst>
          </p:cNvPr>
          <p:cNvSpPr txBox="1"/>
          <p:nvPr/>
        </p:nvSpPr>
        <p:spPr>
          <a:xfrm>
            <a:off x="2662649"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D2C8ED6C-CF8C-4051-B82F-6620CE1E0F1D}"/>
              </a:ext>
            </a:extLst>
          </p:cNvPr>
          <p:cNvSpPr txBox="1"/>
          <p:nvPr/>
        </p:nvSpPr>
        <p:spPr>
          <a:xfrm>
            <a:off x="2964335"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0FB99E3C-0142-4EB5-80CC-6F89BFC6C9F2}"/>
              </a:ext>
            </a:extLst>
          </p:cNvPr>
          <p:cNvSpPr txBox="1"/>
          <p:nvPr/>
        </p:nvSpPr>
        <p:spPr>
          <a:xfrm>
            <a:off x="3266021" y="236011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FC9986D-5F9C-4775-B975-CD48B1E4F7E5}"/>
              </a:ext>
            </a:extLst>
          </p:cNvPr>
          <p:cNvSpPr txBox="1"/>
          <p:nvPr/>
        </p:nvSpPr>
        <p:spPr>
          <a:xfrm>
            <a:off x="4904260"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068363A9-6B71-49CC-B98B-F1CB74A339E1}"/>
              </a:ext>
            </a:extLst>
          </p:cNvPr>
          <p:cNvSpPr txBox="1"/>
          <p:nvPr/>
        </p:nvSpPr>
        <p:spPr>
          <a:xfrm>
            <a:off x="5205946" y="2365036"/>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3CE74341-98A5-4533-9458-238AF1E105A4}"/>
              </a:ext>
            </a:extLst>
          </p:cNvPr>
          <p:cNvSpPr txBox="1"/>
          <p:nvPr/>
        </p:nvSpPr>
        <p:spPr>
          <a:xfrm>
            <a:off x="5507632" y="2365036"/>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285CD0B2-A012-4543-A759-68E9A5B84256}"/>
              </a:ext>
            </a:extLst>
          </p:cNvPr>
          <p:cNvSpPr txBox="1"/>
          <p:nvPr/>
        </p:nvSpPr>
        <p:spPr>
          <a:xfrm>
            <a:off x="5809318" y="2365036"/>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A6155A23-7A23-4140-B12E-3D29164C3E57}"/>
              </a:ext>
            </a:extLst>
          </p:cNvPr>
          <p:cNvSpPr txBox="1"/>
          <p:nvPr/>
        </p:nvSpPr>
        <p:spPr>
          <a:xfrm>
            <a:off x="6111985"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90CE7AF2-8C6B-4B1E-AC97-7539EB0CA7BD}"/>
              </a:ext>
            </a:extLst>
          </p:cNvPr>
          <p:cNvSpPr txBox="1"/>
          <p:nvPr/>
        </p:nvSpPr>
        <p:spPr>
          <a:xfrm>
            <a:off x="6413671"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0A7428D9-D824-4E87-A63F-33AD87AF71EE}"/>
              </a:ext>
            </a:extLst>
          </p:cNvPr>
          <p:cNvSpPr txBox="1"/>
          <p:nvPr/>
        </p:nvSpPr>
        <p:spPr>
          <a:xfrm>
            <a:off x="6715357"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B95BD827-6009-4DAD-BA16-78E34F57B600}"/>
              </a:ext>
            </a:extLst>
          </p:cNvPr>
          <p:cNvSpPr txBox="1"/>
          <p:nvPr/>
        </p:nvSpPr>
        <p:spPr>
          <a:xfrm>
            <a:off x="7017043" y="2365036"/>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A8DAF021-E257-4CB8-9323-4FDC2B43520A}"/>
              </a:ext>
            </a:extLst>
          </p:cNvPr>
          <p:cNvSpPr txBox="1"/>
          <p:nvPr/>
        </p:nvSpPr>
        <p:spPr>
          <a:xfrm>
            <a:off x="8689691" y="2355205"/>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111DD538-E909-4480-AF0E-C6D8C16AC0AC}"/>
              </a:ext>
            </a:extLst>
          </p:cNvPr>
          <p:cNvSpPr txBox="1"/>
          <p:nvPr/>
        </p:nvSpPr>
        <p:spPr>
          <a:xfrm>
            <a:off x="8991377"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110BA07A-A406-4A00-B6F5-4E4F51AED57F}"/>
              </a:ext>
            </a:extLst>
          </p:cNvPr>
          <p:cNvSpPr txBox="1"/>
          <p:nvPr/>
        </p:nvSpPr>
        <p:spPr>
          <a:xfrm>
            <a:off x="9293063"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BFCB9647-4E27-4A59-991D-3B2C1B747317}"/>
              </a:ext>
            </a:extLst>
          </p:cNvPr>
          <p:cNvSpPr txBox="1"/>
          <p:nvPr/>
        </p:nvSpPr>
        <p:spPr>
          <a:xfrm>
            <a:off x="9594749"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8D47CAD7-9F40-4981-B2CF-4DB1EEA5E3A7}"/>
              </a:ext>
            </a:extLst>
          </p:cNvPr>
          <p:cNvSpPr txBox="1"/>
          <p:nvPr/>
        </p:nvSpPr>
        <p:spPr>
          <a:xfrm>
            <a:off x="9896047"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30DECC55-D732-41BE-9033-7A7D6EB6CF0A}"/>
              </a:ext>
            </a:extLst>
          </p:cNvPr>
          <p:cNvSpPr txBox="1"/>
          <p:nvPr/>
        </p:nvSpPr>
        <p:spPr>
          <a:xfrm>
            <a:off x="10197733" y="235520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5B5C8E01-ECE0-4937-B7A6-155D3EBBB125}"/>
              </a:ext>
            </a:extLst>
          </p:cNvPr>
          <p:cNvSpPr txBox="1"/>
          <p:nvPr/>
        </p:nvSpPr>
        <p:spPr>
          <a:xfrm>
            <a:off x="10499419" y="235520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679B4443-3E14-4556-8EC2-2272693B3FA0}"/>
              </a:ext>
            </a:extLst>
          </p:cNvPr>
          <p:cNvSpPr txBox="1"/>
          <p:nvPr/>
        </p:nvSpPr>
        <p:spPr>
          <a:xfrm>
            <a:off x="10801105" y="235520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753CAA76-C4D5-4FCD-94E3-58357CE09E48}"/>
              </a:ext>
            </a:extLst>
          </p:cNvPr>
          <p:cNvSpPr txBox="1"/>
          <p:nvPr/>
        </p:nvSpPr>
        <p:spPr>
          <a:xfrm>
            <a:off x="11232161" y="2365035"/>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DE29E15F-452B-4DEA-8FE7-059D94493F96}"/>
              </a:ext>
            </a:extLst>
          </p:cNvPr>
          <p:cNvSpPr txBox="1"/>
          <p:nvPr/>
        </p:nvSpPr>
        <p:spPr>
          <a:xfrm>
            <a:off x="11533847" y="2365035"/>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88039EE4-2637-4748-BF0F-2FF8E7028963}"/>
              </a:ext>
            </a:extLst>
          </p:cNvPr>
          <p:cNvSpPr txBox="1"/>
          <p:nvPr/>
        </p:nvSpPr>
        <p:spPr>
          <a:xfrm>
            <a:off x="432290" y="29028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F131002D-1ACB-43D0-92BD-3961A9389F69}"/>
              </a:ext>
            </a:extLst>
          </p:cNvPr>
          <p:cNvSpPr txBox="1"/>
          <p:nvPr/>
        </p:nvSpPr>
        <p:spPr>
          <a:xfrm>
            <a:off x="733976" y="29028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86194CE7-F5AE-496F-8F66-0482C4543C2B}"/>
              </a:ext>
            </a:extLst>
          </p:cNvPr>
          <p:cNvSpPr txBox="1"/>
          <p:nvPr/>
        </p:nvSpPr>
        <p:spPr>
          <a:xfrm>
            <a:off x="1153242"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37B93F9F-E9D3-44F3-819C-5B1F958FA86D}"/>
              </a:ext>
            </a:extLst>
          </p:cNvPr>
          <p:cNvSpPr txBox="1"/>
          <p:nvPr/>
        </p:nvSpPr>
        <p:spPr>
          <a:xfrm>
            <a:off x="1454928" y="2905553"/>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6ED8AC6F-F42F-45C5-8636-5A1294DA266E}"/>
              </a:ext>
            </a:extLst>
          </p:cNvPr>
          <p:cNvSpPr txBox="1"/>
          <p:nvPr/>
        </p:nvSpPr>
        <p:spPr>
          <a:xfrm>
            <a:off x="1756614" y="29055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CE4A8260-F66C-41B3-B56C-2B71F9CB8C9C}"/>
              </a:ext>
            </a:extLst>
          </p:cNvPr>
          <p:cNvSpPr txBox="1"/>
          <p:nvPr/>
        </p:nvSpPr>
        <p:spPr>
          <a:xfrm>
            <a:off x="2058300" y="29055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537C6690-A947-4ED4-8E86-EA6917FB017F}"/>
              </a:ext>
            </a:extLst>
          </p:cNvPr>
          <p:cNvSpPr txBox="1"/>
          <p:nvPr/>
        </p:nvSpPr>
        <p:spPr>
          <a:xfrm>
            <a:off x="2360963" y="2905553"/>
            <a:ext cx="300082" cy="369332"/>
          </a:xfrm>
          <a:prstGeom prst="rect">
            <a:avLst/>
          </a:prstGeom>
          <a:solidFill>
            <a:srgbClr val="FF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36221619-95FE-4D73-BEDF-1559212B029A}"/>
              </a:ext>
            </a:extLst>
          </p:cNvPr>
          <p:cNvSpPr txBox="1"/>
          <p:nvPr/>
        </p:nvSpPr>
        <p:spPr>
          <a:xfrm>
            <a:off x="2662649"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0E9595C8-4F58-4A70-846C-5E851F5AED1F}"/>
              </a:ext>
            </a:extLst>
          </p:cNvPr>
          <p:cNvSpPr txBox="1"/>
          <p:nvPr/>
        </p:nvSpPr>
        <p:spPr>
          <a:xfrm>
            <a:off x="2964335"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3154AD52-9EB8-4030-A9B7-75CFE3A46138}"/>
              </a:ext>
            </a:extLst>
          </p:cNvPr>
          <p:cNvSpPr txBox="1"/>
          <p:nvPr/>
        </p:nvSpPr>
        <p:spPr>
          <a:xfrm>
            <a:off x="3266021" y="29055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6FE5E23D-6751-4C43-AD76-A106DAB9CE66}"/>
              </a:ext>
            </a:extLst>
          </p:cNvPr>
          <p:cNvSpPr txBox="1"/>
          <p:nvPr/>
        </p:nvSpPr>
        <p:spPr>
          <a:xfrm>
            <a:off x="4904260"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E75D0DB2-3C9A-43C1-8A84-E09C695A8A4B}"/>
              </a:ext>
            </a:extLst>
          </p:cNvPr>
          <p:cNvSpPr txBox="1"/>
          <p:nvPr/>
        </p:nvSpPr>
        <p:spPr>
          <a:xfrm>
            <a:off x="5205946" y="2910471"/>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8AFA9619-9C75-4181-BD88-97ADC51F3FEB}"/>
              </a:ext>
            </a:extLst>
          </p:cNvPr>
          <p:cNvSpPr txBox="1"/>
          <p:nvPr/>
        </p:nvSpPr>
        <p:spPr>
          <a:xfrm>
            <a:off x="5507632" y="2910471"/>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653928A3-BDFF-4347-BD60-63AA4F7587C9}"/>
              </a:ext>
            </a:extLst>
          </p:cNvPr>
          <p:cNvSpPr txBox="1"/>
          <p:nvPr/>
        </p:nvSpPr>
        <p:spPr>
          <a:xfrm>
            <a:off x="5809318" y="2910471"/>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E50E977F-19D4-4DB1-8A5E-0297EA7A8CC1}"/>
              </a:ext>
            </a:extLst>
          </p:cNvPr>
          <p:cNvSpPr txBox="1"/>
          <p:nvPr/>
        </p:nvSpPr>
        <p:spPr>
          <a:xfrm>
            <a:off x="6111985"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1" name="TextBox 100">
            <a:extLst>
              <a:ext uri="{FF2B5EF4-FFF2-40B4-BE49-F238E27FC236}">
                <a16:creationId xmlns:a16="http://schemas.microsoft.com/office/drawing/2014/main" id="{BAA82BEF-9A3E-4FD7-A4FA-8AE63C1C12EC}"/>
              </a:ext>
            </a:extLst>
          </p:cNvPr>
          <p:cNvSpPr txBox="1"/>
          <p:nvPr/>
        </p:nvSpPr>
        <p:spPr>
          <a:xfrm>
            <a:off x="6413671"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48762661-163D-49AB-BD43-BDC651A61D3E}"/>
              </a:ext>
            </a:extLst>
          </p:cNvPr>
          <p:cNvSpPr txBox="1"/>
          <p:nvPr/>
        </p:nvSpPr>
        <p:spPr>
          <a:xfrm>
            <a:off x="6715357"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38D0C195-6724-41A1-BB6B-CD3C630072E6}"/>
              </a:ext>
            </a:extLst>
          </p:cNvPr>
          <p:cNvSpPr txBox="1"/>
          <p:nvPr/>
        </p:nvSpPr>
        <p:spPr>
          <a:xfrm>
            <a:off x="7017043" y="291047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B21538F1-E9CA-4007-9971-DE9B08111BD7}"/>
              </a:ext>
            </a:extLst>
          </p:cNvPr>
          <p:cNvSpPr txBox="1"/>
          <p:nvPr/>
        </p:nvSpPr>
        <p:spPr>
          <a:xfrm>
            <a:off x="8689691" y="2900640"/>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EC071146-E1B0-4918-8C20-0E35916D7904}"/>
              </a:ext>
            </a:extLst>
          </p:cNvPr>
          <p:cNvSpPr txBox="1"/>
          <p:nvPr/>
        </p:nvSpPr>
        <p:spPr>
          <a:xfrm>
            <a:off x="8991377"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94C8E4B9-425E-4C84-A18B-AE51359AE95B}"/>
              </a:ext>
            </a:extLst>
          </p:cNvPr>
          <p:cNvSpPr txBox="1"/>
          <p:nvPr/>
        </p:nvSpPr>
        <p:spPr>
          <a:xfrm>
            <a:off x="9293063"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07" name="TextBox 106">
            <a:extLst>
              <a:ext uri="{FF2B5EF4-FFF2-40B4-BE49-F238E27FC236}">
                <a16:creationId xmlns:a16="http://schemas.microsoft.com/office/drawing/2014/main" id="{1AA65F20-AC06-4B96-97D5-02516223AA7A}"/>
              </a:ext>
            </a:extLst>
          </p:cNvPr>
          <p:cNvSpPr txBox="1"/>
          <p:nvPr/>
        </p:nvSpPr>
        <p:spPr>
          <a:xfrm>
            <a:off x="9594749"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5CE8A31B-807E-457D-87D0-BDFD688085E8}"/>
              </a:ext>
            </a:extLst>
          </p:cNvPr>
          <p:cNvSpPr txBox="1"/>
          <p:nvPr/>
        </p:nvSpPr>
        <p:spPr>
          <a:xfrm>
            <a:off x="9896047"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9E899FF6-8D2F-4C77-A36F-A9144560656E}"/>
              </a:ext>
            </a:extLst>
          </p:cNvPr>
          <p:cNvSpPr txBox="1"/>
          <p:nvPr/>
        </p:nvSpPr>
        <p:spPr>
          <a:xfrm>
            <a:off x="10197733" y="290064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2556D87B-D2ED-4B67-900D-BEFF7F76F87B}"/>
              </a:ext>
            </a:extLst>
          </p:cNvPr>
          <p:cNvSpPr txBox="1"/>
          <p:nvPr/>
        </p:nvSpPr>
        <p:spPr>
          <a:xfrm>
            <a:off x="10499419" y="290064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AB5FD43D-D752-418D-897E-F8230542C160}"/>
              </a:ext>
            </a:extLst>
          </p:cNvPr>
          <p:cNvSpPr txBox="1"/>
          <p:nvPr/>
        </p:nvSpPr>
        <p:spPr>
          <a:xfrm>
            <a:off x="10801105" y="290064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BBB359DF-5311-484A-B978-A6A8EF894EB6}"/>
              </a:ext>
            </a:extLst>
          </p:cNvPr>
          <p:cNvSpPr txBox="1"/>
          <p:nvPr/>
        </p:nvSpPr>
        <p:spPr>
          <a:xfrm>
            <a:off x="11232161" y="2910470"/>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9</a:t>
            </a:r>
            <a:endParaRPr lang="ru-RU" b="1" dirty="0">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0EE445C6-FF42-4DA1-8EB1-1B57424755BE}"/>
              </a:ext>
            </a:extLst>
          </p:cNvPr>
          <p:cNvSpPr txBox="1"/>
          <p:nvPr/>
        </p:nvSpPr>
        <p:spPr>
          <a:xfrm>
            <a:off x="11533847" y="2910470"/>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71C2E1F5-A2BC-4427-9827-3A988AD1B05A}"/>
              </a:ext>
            </a:extLst>
          </p:cNvPr>
          <p:cNvSpPr txBox="1"/>
          <p:nvPr/>
        </p:nvSpPr>
        <p:spPr>
          <a:xfrm>
            <a:off x="422522" y="34153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E8AA0FF9-2856-461E-AE52-CC961D9A0D58}"/>
              </a:ext>
            </a:extLst>
          </p:cNvPr>
          <p:cNvSpPr txBox="1"/>
          <p:nvPr/>
        </p:nvSpPr>
        <p:spPr>
          <a:xfrm>
            <a:off x="724208" y="3415323"/>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060D79B6-49DB-45CE-9A29-90889A5114B4}"/>
              </a:ext>
            </a:extLst>
          </p:cNvPr>
          <p:cNvSpPr txBox="1"/>
          <p:nvPr/>
        </p:nvSpPr>
        <p:spPr>
          <a:xfrm>
            <a:off x="1163137"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F9639966-1213-4F71-A02E-5CBBBE6A813E}"/>
              </a:ext>
            </a:extLst>
          </p:cNvPr>
          <p:cNvSpPr txBox="1"/>
          <p:nvPr/>
        </p:nvSpPr>
        <p:spPr>
          <a:xfrm>
            <a:off x="1464823"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6C45F825-6A2C-403A-B388-9E3A71DF41B7}"/>
              </a:ext>
            </a:extLst>
          </p:cNvPr>
          <p:cNvSpPr txBox="1"/>
          <p:nvPr/>
        </p:nvSpPr>
        <p:spPr>
          <a:xfrm>
            <a:off x="1766509"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B1280246-5970-41A7-A47E-002A8A38DA2B}"/>
              </a:ext>
            </a:extLst>
          </p:cNvPr>
          <p:cNvSpPr txBox="1"/>
          <p:nvPr/>
        </p:nvSpPr>
        <p:spPr>
          <a:xfrm>
            <a:off x="2068195" y="3418053"/>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710C162-FCCE-4DED-B523-C711A123D24D}"/>
              </a:ext>
            </a:extLst>
          </p:cNvPr>
          <p:cNvSpPr txBox="1"/>
          <p:nvPr/>
        </p:nvSpPr>
        <p:spPr>
          <a:xfrm>
            <a:off x="2370858" y="34180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1" name="TextBox 120">
            <a:extLst>
              <a:ext uri="{FF2B5EF4-FFF2-40B4-BE49-F238E27FC236}">
                <a16:creationId xmlns:a16="http://schemas.microsoft.com/office/drawing/2014/main" id="{FF4E66A8-B1A3-43A1-8543-78E9671402B1}"/>
              </a:ext>
            </a:extLst>
          </p:cNvPr>
          <p:cNvSpPr txBox="1"/>
          <p:nvPr/>
        </p:nvSpPr>
        <p:spPr>
          <a:xfrm>
            <a:off x="2672544" y="3418053"/>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B513E35C-DB47-415F-81DF-95B9D7CDF175}"/>
              </a:ext>
            </a:extLst>
          </p:cNvPr>
          <p:cNvSpPr txBox="1"/>
          <p:nvPr/>
        </p:nvSpPr>
        <p:spPr>
          <a:xfrm>
            <a:off x="2974230"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CACF9DC2-178A-4CBE-98F3-ACFFA100F1AB}"/>
              </a:ext>
            </a:extLst>
          </p:cNvPr>
          <p:cNvSpPr txBox="1"/>
          <p:nvPr/>
        </p:nvSpPr>
        <p:spPr>
          <a:xfrm>
            <a:off x="3275916" y="3418053"/>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0" name="TextBox 169">
            <a:extLst>
              <a:ext uri="{FF2B5EF4-FFF2-40B4-BE49-F238E27FC236}">
                <a16:creationId xmlns:a16="http://schemas.microsoft.com/office/drawing/2014/main" id="{CDA3A71F-711D-425A-B6F9-5DC918F6ADD7}"/>
              </a:ext>
            </a:extLst>
          </p:cNvPr>
          <p:cNvSpPr txBox="1"/>
          <p:nvPr/>
        </p:nvSpPr>
        <p:spPr>
          <a:xfrm>
            <a:off x="110038" y="3408822"/>
            <a:ext cx="317206" cy="377364"/>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171" name="TextBox 170">
            <a:extLst>
              <a:ext uri="{FF2B5EF4-FFF2-40B4-BE49-F238E27FC236}">
                <a16:creationId xmlns:a16="http://schemas.microsoft.com/office/drawing/2014/main" id="{3502978A-F837-4DA4-A704-A296F2ED82FA}"/>
              </a:ext>
            </a:extLst>
          </p:cNvPr>
          <p:cNvSpPr txBox="1"/>
          <p:nvPr/>
        </p:nvSpPr>
        <p:spPr>
          <a:xfrm>
            <a:off x="3572394"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2" name="TextBox 171">
            <a:extLst>
              <a:ext uri="{FF2B5EF4-FFF2-40B4-BE49-F238E27FC236}">
                <a16:creationId xmlns:a16="http://schemas.microsoft.com/office/drawing/2014/main" id="{562B36D0-0C31-4216-82EF-A3B94C1F746C}"/>
              </a:ext>
            </a:extLst>
          </p:cNvPr>
          <p:cNvSpPr txBox="1"/>
          <p:nvPr/>
        </p:nvSpPr>
        <p:spPr>
          <a:xfrm>
            <a:off x="3874080"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73" name="TextBox 172">
            <a:extLst>
              <a:ext uri="{FF2B5EF4-FFF2-40B4-BE49-F238E27FC236}">
                <a16:creationId xmlns:a16="http://schemas.microsoft.com/office/drawing/2014/main" id="{6C3D36F3-E2FE-4C5C-BA75-72902F08F131}"/>
              </a:ext>
            </a:extLst>
          </p:cNvPr>
          <p:cNvSpPr txBox="1"/>
          <p:nvPr/>
        </p:nvSpPr>
        <p:spPr>
          <a:xfrm>
            <a:off x="4175766"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74" name="TextBox 173">
            <a:extLst>
              <a:ext uri="{FF2B5EF4-FFF2-40B4-BE49-F238E27FC236}">
                <a16:creationId xmlns:a16="http://schemas.microsoft.com/office/drawing/2014/main" id="{C8E89773-D0CE-4AC1-A0EC-6711E8C1953A}"/>
              </a:ext>
            </a:extLst>
          </p:cNvPr>
          <p:cNvSpPr txBox="1"/>
          <p:nvPr/>
        </p:nvSpPr>
        <p:spPr>
          <a:xfrm>
            <a:off x="4477452" y="3419407"/>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7" name="TextBox 186">
            <a:extLst>
              <a:ext uri="{FF2B5EF4-FFF2-40B4-BE49-F238E27FC236}">
                <a16:creationId xmlns:a16="http://schemas.microsoft.com/office/drawing/2014/main" id="{9858B935-C5AE-43C9-ABA0-C6883C90FB39}"/>
              </a:ext>
            </a:extLst>
          </p:cNvPr>
          <p:cNvSpPr txBox="1"/>
          <p:nvPr/>
        </p:nvSpPr>
        <p:spPr>
          <a:xfrm>
            <a:off x="4898499"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8" name="TextBox 187">
            <a:extLst>
              <a:ext uri="{FF2B5EF4-FFF2-40B4-BE49-F238E27FC236}">
                <a16:creationId xmlns:a16="http://schemas.microsoft.com/office/drawing/2014/main" id="{2E5FD115-8766-4DD1-AA99-2C27A34E3CD9}"/>
              </a:ext>
            </a:extLst>
          </p:cNvPr>
          <p:cNvSpPr txBox="1"/>
          <p:nvPr/>
        </p:nvSpPr>
        <p:spPr>
          <a:xfrm>
            <a:off x="5200185"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89" name="TextBox 188">
            <a:extLst>
              <a:ext uri="{FF2B5EF4-FFF2-40B4-BE49-F238E27FC236}">
                <a16:creationId xmlns:a16="http://schemas.microsoft.com/office/drawing/2014/main" id="{0AA670D1-F7E0-4EB4-8C14-EAA72E163779}"/>
              </a:ext>
            </a:extLst>
          </p:cNvPr>
          <p:cNvSpPr txBox="1"/>
          <p:nvPr/>
        </p:nvSpPr>
        <p:spPr>
          <a:xfrm>
            <a:off x="5501871"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0" name="TextBox 189">
            <a:extLst>
              <a:ext uri="{FF2B5EF4-FFF2-40B4-BE49-F238E27FC236}">
                <a16:creationId xmlns:a16="http://schemas.microsoft.com/office/drawing/2014/main" id="{7EC5FD34-082A-451D-9CEA-8E6D22215425}"/>
              </a:ext>
            </a:extLst>
          </p:cNvPr>
          <p:cNvSpPr txBox="1"/>
          <p:nvPr/>
        </p:nvSpPr>
        <p:spPr>
          <a:xfrm>
            <a:off x="5803557" y="3419407"/>
            <a:ext cx="300082" cy="369332"/>
          </a:xfrm>
          <a:prstGeom prst="rect">
            <a:avLst/>
          </a:prstGeom>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191" name="TextBox 190">
            <a:extLst>
              <a:ext uri="{FF2B5EF4-FFF2-40B4-BE49-F238E27FC236}">
                <a16:creationId xmlns:a16="http://schemas.microsoft.com/office/drawing/2014/main" id="{5A122FFF-BE66-4CC1-AB6D-660E5858777A}"/>
              </a:ext>
            </a:extLst>
          </p:cNvPr>
          <p:cNvSpPr txBox="1"/>
          <p:nvPr/>
        </p:nvSpPr>
        <p:spPr>
          <a:xfrm>
            <a:off x="6106220" y="3419407"/>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2" name="TextBox 191">
            <a:extLst>
              <a:ext uri="{FF2B5EF4-FFF2-40B4-BE49-F238E27FC236}">
                <a16:creationId xmlns:a16="http://schemas.microsoft.com/office/drawing/2014/main" id="{2C0559B6-873F-4209-956F-FC5F40F49171}"/>
              </a:ext>
            </a:extLst>
          </p:cNvPr>
          <p:cNvSpPr txBox="1"/>
          <p:nvPr/>
        </p:nvSpPr>
        <p:spPr>
          <a:xfrm>
            <a:off x="6407906" y="3419407"/>
            <a:ext cx="300082" cy="369332"/>
          </a:xfrm>
          <a:prstGeom prst="rect">
            <a:avLst/>
          </a:prstGeom>
          <a:solidFill>
            <a:srgbClr val="92D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a16="http://schemas.microsoft.com/office/drawing/2014/main" id="{E1950A7F-C775-4BA2-ACFE-6EA3856789BF}"/>
              </a:ext>
            </a:extLst>
          </p:cNvPr>
          <p:cNvSpPr txBox="1"/>
          <p:nvPr/>
        </p:nvSpPr>
        <p:spPr>
          <a:xfrm>
            <a:off x="6709592"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4" name="TextBox 193">
            <a:extLst>
              <a:ext uri="{FF2B5EF4-FFF2-40B4-BE49-F238E27FC236}">
                <a16:creationId xmlns:a16="http://schemas.microsoft.com/office/drawing/2014/main" id="{6F0CD935-93C8-4A30-8B00-5F45C1CC5A06}"/>
              </a:ext>
            </a:extLst>
          </p:cNvPr>
          <p:cNvSpPr txBox="1"/>
          <p:nvPr/>
        </p:nvSpPr>
        <p:spPr>
          <a:xfrm>
            <a:off x="7011278" y="3419407"/>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5" name="TextBox 194">
            <a:extLst>
              <a:ext uri="{FF2B5EF4-FFF2-40B4-BE49-F238E27FC236}">
                <a16:creationId xmlns:a16="http://schemas.microsoft.com/office/drawing/2014/main" id="{3DA1ECD4-7595-43C6-8299-DF6E7F79765F}"/>
              </a:ext>
            </a:extLst>
          </p:cNvPr>
          <p:cNvSpPr txBox="1"/>
          <p:nvPr/>
        </p:nvSpPr>
        <p:spPr>
          <a:xfrm>
            <a:off x="7320456"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6" name="TextBox 195">
            <a:extLst>
              <a:ext uri="{FF2B5EF4-FFF2-40B4-BE49-F238E27FC236}">
                <a16:creationId xmlns:a16="http://schemas.microsoft.com/office/drawing/2014/main" id="{114F2F0C-DFFD-4602-A15A-0BE4D6B76DE0}"/>
              </a:ext>
            </a:extLst>
          </p:cNvPr>
          <p:cNvSpPr txBox="1"/>
          <p:nvPr/>
        </p:nvSpPr>
        <p:spPr>
          <a:xfrm>
            <a:off x="7622142"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7" name="TextBox 196">
            <a:extLst>
              <a:ext uri="{FF2B5EF4-FFF2-40B4-BE49-F238E27FC236}">
                <a16:creationId xmlns:a16="http://schemas.microsoft.com/office/drawing/2014/main" id="{A0ECE75C-210B-49C9-8BEC-716DFF98AAAA}"/>
              </a:ext>
            </a:extLst>
          </p:cNvPr>
          <p:cNvSpPr txBox="1"/>
          <p:nvPr/>
        </p:nvSpPr>
        <p:spPr>
          <a:xfrm>
            <a:off x="7923828"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8" name="TextBox 197">
            <a:extLst>
              <a:ext uri="{FF2B5EF4-FFF2-40B4-BE49-F238E27FC236}">
                <a16:creationId xmlns:a16="http://schemas.microsoft.com/office/drawing/2014/main" id="{E20F0308-07D4-4702-9462-019997862F5A}"/>
              </a:ext>
            </a:extLst>
          </p:cNvPr>
          <p:cNvSpPr txBox="1"/>
          <p:nvPr/>
        </p:nvSpPr>
        <p:spPr>
          <a:xfrm>
            <a:off x="8225514" y="3420761"/>
            <a:ext cx="300082" cy="369332"/>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199" name="TextBox 198">
            <a:extLst>
              <a:ext uri="{FF2B5EF4-FFF2-40B4-BE49-F238E27FC236}">
                <a16:creationId xmlns:a16="http://schemas.microsoft.com/office/drawing/2014/main" id="{953A5664-4B15-4740-AEE4-A31D54EF2DF4}"/>
              </a:ext>
            </a:extLst>
          </p:cNvPr>
          <p:cNvSpPr txBox="1"/>
          <p:nvPr/>
        </p:nvSpPr>
        <p:spPr>
          <a:xfrm>
            <a:off x="11482549" y="340374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00" name="TextBox 199">
            <a:extLst>
              <a:ext uri="{FF2B5EF4-FFF2-40B4-BE49-F238E27FC236}">
                <a16:creationId xmlns:a16="http://schemas.microsoft.com/office/drawing/2014/main" id="{3C41EAE4-E80F-4E3B-9BB4-123906D3D430}"/>
              </a:ext>
            </a:extLst>
          </p:cNvPr>
          <p:cNvSpPr txBox="1"/>
          <p:nvPr/>
        </p:nvSpPr>
        <p:spPr>
          <a:xfrm>
            <a:off x="11784235" y="340374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01" name="TextBox 200">
            <a:extLst>
              <a:ext uri="{FF2B5EF4-FFF2-40B4-BE49-F238E27FC236}">
                <a16:creationId xmlns:a16="http://schemas.microsoft.com/office/drawing/2014/main" id="{435D2763-909D-48D3-86F4-E97A069B3DCE}"/>
              </a:ext>
            </a:extLst>
          </p:cNvPr>
          <p:cNvSpPr txBox="1"/>
          <p:nvPr/>
        </p:nvSpPr>
        <p:spPr>
          <a:xfrm>
            <a:off x="11197329" y="3403742"/>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202" name="TextBox 201">
            <a:extLst>
              <a:ext uri="{FF2B5EF4-FFF2-40B4-BE49-F238E27FC236}">
                <a16:creationId xmlns:a16="http://schemas.microsoft.com/office/drawing/2014/main" id="{32723AF6-CFD3-456E-8E52-06F003F9C09B}"/>
              </a:ext>
            </a:extLst>
          </p:cNvPr>
          <p:cNvSpPr txBox="1"/>
          <p:nvPr/>
        </p:nvSpPr>
        <p:spPr>
          <a:xfrm>
            <a:off x="8673637" y="3411375"/>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3" name="TextBox 202">
            <a:extLst>
              <a:ext uri="{FF2B5EF4-FFF2-40B4-BE49-F238E27FC236}">
                <a16:creationId xmlns:a16="http://schemas.microsoft.com/office/drawing/2014/main" id="{D02087A4-D08A-4B92-9662-DFD5F4EE355E}"/>
              </a:ext>
            </a:extLst>
          </p:cNvPr>
          <p:cNvSpPr txBox="1"/>
          <p:nvPr/>
        </p:nvSpPr>
        <p:spPr>
          <a:xfrm>
            <a:off x="8975323"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4" name="TextBox 203">
            <a:extLst>
              <a:ext uri="{FF2B5EF4-FFF2-40B4-BE49-F238E27FC236}">
                <a16:creationId xmlns:a16="http://schemas.microsoft.com/office/drawing/2014/main" id="{EA45FBC1-31B3-4F56-BD3D-8C2E9A2A278A}"/>
              </a:ext>
            </a:extLst>
          </p:cNvPr>
          <p:cNvSpPr txBox="1"/>
          <p:nvPr/>
        </p:nvSpPr>
        <p:spPr>
          <a:xfrm>
            <a:off x="9277009"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05" name="TextBox 204">
            <a:extLst>
              <a:ext uri="{FF2B5EF4-FFF2-40B4-BE49-F238E27FC236}">
                <a16:creationId xmlns:a16="http://schemas.microsoft.com/office/drawing/2014/main" id="{A9BB62E8-7F26-44D9-971C-166F1931D963}"/>
              </a:ext>
            </a:extLst>
          </p:cNvPr>
          <p:cNvSpPr txBox="1"/>
          <p:nvPr/>
        </p:nvSpPr>
        <p:spPr>
          <a:xfrm>
            <a:off x="9578695"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6" name="TextBox 205">
            <a:extLst>
              <a:ext uri="{FF2B5EF4-FFF2-40B4-BE49-F238E27FC236}">
                <a16:creationId xmlns:a16="http://schemas.microsoft.com/office/drawing/2014/main" id="{8BCD0215-0977-4985-B89D-5812E18C0BE6}"/>
              </a:ext>
            </a:extLst>
          </p:cNvPr>
          <p:cNvSpPr txBox="1"/>
          <p:nvPr/>
        </p:nvSpPr>
        <p:spPr>
          <a:xfrm>
            <a:off x="9879993"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7" name="TextBox 206">
            <a:extLst>
              <a:ext uri="{FF2B5EF4-FFF2-40B4-BE49-F238E27FC236}">
                <a16:creationId xmlns:a16="http://schemas.microsoft.com/office/drawing/2014/main" id="{40E8E8F7-1345-41C1-AE5D-7DB455490001}"/>
              </a:ext>
            </a:extLst>
          </p:cNvPr>
          <p:cNvSpPr txBox="1"/>
          <p:nvPr/>
        </p:nvSpPr>
        <p:spPr>
          <a:xfrm>
            <a:off x="10181679" y="3411375"/>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08" name="TextBox 207">
            <a:extLst>
              <a:ext uri="{FF2B5EF4-FFF2-40B4-BE49-F238E27FC236}">
                <a16:creationId xmlns:a16="http://schemas.microsoft.com/office/drawing/2014/main" id="{3A20D685-91E3-4C53-BF43-57CA14FF95E4}"/>
              </a:ext>
            </a:extLst>
          </p:cNvPr>
          <p:cNvSpPr txBox="1"/>
          <p:nvPr/>
        </p:nvSpPr>
        <p:spPr>
          <a:xfrm>
            <a:off x="10483365" y="341137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09" name="TextBox 208">
            <a:extLst>
              <a:ext uri="{FF2B5EF4-FFF2-40B4-BE49-F238E27FC236}">
                <a16:creationId xmlns:a16="http://schemas.microsoft.com/office/drawing/2014/main" id="{9E71B3FF-4597-43C2-BABA-917DC882A2A9}"/>
              </a:ext>
            </a:extLst>
          </p:cNvPr>
          <p:cNvSpPr txBox="1"/>
          <p:nvPr/>
        </p:nvSpPr>
        <p:spPr>
          <a:xfrm>
            <a:off x="10785051" y="3411375"/>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0" name="TextBox 209">
            <a:extLst>
              <a:ext uri="{FF2B5EF4-FFF2-40B4-BE49-F238E27FC236}">
                <a16:creationId xmlns:a16="http://schemas.microsoft.com/office/drawing/2014/main" id="{55CAFE0B-6F3E-4C68-A5C4-27F4580623F6}"/>
              </a:ext>
            </a:extLst>
          </p:cNvPr>
          <p:cNvSpPr txBox="1"/>
          <p:nvPr/>
        </p:nvSpPr>
        <p:spPr>
          <a:xfrm>
            <a:off x="687859" y="399651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1" name="TextBox 210">
            <a:extLst>
              <a:ext uri="{FF2B5EF4-FFF2-40B4-BE49-F238E27FC236}">
                <a16:creationId xmlns:a16="http://schemas.microsoft.com/office/drawing/2014/main" id="{E6E15DAA-372B-47A3-9DC3-F32DC098C3B9}"/>
              </a:ext>
            </a:extLst>
          </p:cNvPr>
          <p:cNvSpPr txBox="1"/>
          <p:nvPr/>
        </p:nvSpPr>
        <p:spPr>
          <a:xfrm>
            <a:off x="976845" y="399651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12" name="TextBox 211">
            <a:extLst>
              <a:ext uri="{FF2B5EF4-FFF2-40B4-BE49-F238E27FC236}">
                <a16:creationId xmlns:a16="http://schemas.microsoft.com/office/drawing/2014/main" id="{7CE4A384-1B5D-438C-B69F-D8148B1EFE72}"/>
              </a:ext>
            </a:extLst>
          </p:cNvPr>
          <p:cNvSpPr txBox="1"/>
          <p:nvPr/>
        </p:nvSpPr>
        <p:spPr>
          <a:xfrm>
            <a:off x="1428474"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3" name="TextBox 212">
            <a:extLst>
              <a:ext uri="{FF2B5EF4-FFF2-40B4-BE49-F238E27FC236}">
                <a16:creationId xmlns:a16="http://schemas.microsoft.com/office/drawing/2014/main" id="{566CCC78-858A-4D46-858F-74709B9065F5}"/>
              </a:ext>
            </a:extLst>
          </p:cNvPr>
          <p:cNvSpPr txBox="1"/>
          <p:nvPr/>
        </p:nvSpPr>
        <p:spPr>
          <a:xfrm>
            <a:off x="1730160" y="3999244"/>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4" name="TextBox 213">
            <a:extLst>
              <a:ext uri="{FF2B5EF4-FFF2-40B4-BE49-F238E27FC236}">
                <a16:creationId xmlns:a16="http://schemas.microsoft.com/office/drawing/2014/main" id="{F465FF14-29C6-4735-854D-113FF5DE041B}"/>
              </a:ext>
            </a:extLst>
          </p:cNvPr>
          <p:cNvSpPr txBox="1"/>
          <p:nvPr/>
        </p:nvSpPr>
        <p:spPr>
          <a:xfrm>
            <a:off x="2031846" y="3999244"/>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5" name="TextBox 214">
            <a:extLst>
              <a:ext uri="{FF2B5EF4-FFF2-40B4-BE49-F238E27FC236}">
                <a16:creationId xmlns:a16="http://schemas.microsoft.com/office/drawing/2014/main" id="{449D675B-A468-4360-A937-150F3BD37015}"/>
              </a:ext>
            </a:extLst>
          </p:cNvPr>
          <p:cNvSpPr txBox="1"/>
          <p:nvPr/>
        </p:nvSpPr>
        <p:spPr>
          <a:xfrm>
            <a:off x="2333532" y="3999244"/>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6" name="TextBox 215">
            <a:extLst>
              <a:ext uri="{FF2B5EF4-FFF2-40B4-BE49-F238E27FC236}">
                <a16:creationId xmlns:a16="http://schemas.microsoft.com/office/drawing/2014/main" id="{A16CBF5E-A952-411D-9198-1598F7E11471}"/>
              </a:ext>
            </a:extLst>
          </p:cNvPr>
          <p:cNvSpPr txBox="1"/>
          <p:nvPr/>
        </p:nvSpPr>
        <p:spPr>
          <a:xfrm>
            <a:off x="2636195"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7" name="TextBox 216">
            <a:extLst>
              <a:ext uri="{FF2B5EF4-FFF2-40B4-BE49-F238E27FC236}">
                <a16:creationId xmlns:a16="http://schemas.microsoft.com/office/drawing/2014/main" id="{67063D99-2735-4E73-BEF3-34A2385FDFFE}"/>
              </a:ext>
            </a:extLst>
          </p:cNvPr>
          <p:cNvSpPr txBox="1"/>
          <p:nvPr/>
        </p:nvSpPr>
        <p:spPr>
          <a:xfrm>
            <a:off x="2937881"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18" name="TextBox 217">
            <a:extLst>
              <a:ext uri="{FF2B5EF4-FFF2-40B4-BE49-F238E27FC236}">
                <a16:creationId xmlns:a16="http://schemas.microsoft.com/office/drawing/2014/main" id="{5942EE69-BFDB-44DC-8237-D2D676CFAAC0}"/>
              </a:ext>
            </a:extLst>
          </p:cNvPr>
          <p:cNvSpPr txBox="1"/>
          <p:nvPr/>
        </p:nvSpPr>
        <p:spPr>
          <a:xfrm>
            <a:off x="3239567"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19" name="TextBox 218">
            <a:extLst>
              <a:ext uri="{FF2B5EF4-FFF2-40B4-BE49-F238E27FC236}">
                <a16:creationId xmlns:a16="http://schemas.microsoft.com/office/drawing/2014/main" id="{F60BEBF2-0E02-47DD-A70C-A7E775CA8CF3}"/>
              </a:ext>
            </a:extLst>
          </p:cNvPr>
          <p:cNvSpPr txBox="1"/>
          <p:nvPr/>
        </p:nvSpPr>
        <p:spPr>
          <a:xfrm>
            <a:off x="3541253" y="3999244"/>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0" name="TextBox 219">
            <a:extLst>
              <a:ext uri="{FF2B5EF4-FFF2-40B4-BE49-F238E27FC236}">
                <a16:creationId xmlns:a16="http://schemas.microsoft.com/office/drawing/2014/main" id="{95CAE2F9-2574-45F5-A3F0-CF20D20D920F}"/>
              </a:ext>
            </a:extLst>
          </p:cNvPr>
          <p:cNvSpPr txBox="1"/>
          <p:nvPr/>
        </p:nvSpPr>
        <p:spPr>
          <a:xfrm>
            <a:off x="382427" y="4000598"/>
            <a:ext cx="311758" cy="369332"/>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3</a:t>
            </a:r>
            <a:endParaRPr lang="ru-RU" b="1" dirty="0">
              <a:latin typeface="Times New Roman" panose="02020603050405020304" pitchFamily="18" charset="0"/>
              <a:cs typeface="Times New Roman" panose="02020603050405020304" pitchFamily="18" charset="0"/>
            </a:endParaRPr>
          </a:p>
        </p:txBody>
      </p:sp>
      <p:sp>
        <p:nvSpPr>
          <p:cNvPr id="221" name="TextBox 220">
            <a:extLst>
              <a:ext uri="{FF2B5EF4-FFF2-40B4-BE49-F238E27FC236}">
                <a16:creationId xmlns:a16="http://schemas.microsoft.com/office/drawing/2014/main" id="{57BF026C-04CF-4B2F-A297-879F87D60D5B}"/>
              </a:ext>
            </a:extLst>
          </p:cNvPr>
          <p:cNvSpPr txBox="1"/>
          <p:nvPr/>
        </p:nvSpPr>
        <p:spPr>
          <a:xfrm>
            <a:off x="3830767"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2" name="TextBox 221">
            <a:extLst>
              <a:ext uri="{FF2B5EF4-FFF2-40B4-BE49-F238E27FC236}">
                <a16:creationId xmlns:a16="http://schemas.microsoft.com/office/drawing/2014/main" id="{741CFDAB-2F1A-43E5-934E-820AACCBD407}"/>
              </a:ext>
            </a:extLst>
          </p:cNvPr>
          <p:cNvSpPr txBox="1"/>
          <p:nvPr/>
        </p:nvSpPr>
        <p:spPr>
          <a:xfrm>
            <a:off x="4132453"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23" name="TextBox 222">
            <a:extLst>
              <a:ext uri="{FF2B5EF4-FFF2-40B4-BE49-F238E27FC236}">
                <a16:creationId xmlns:a16="http://schemas.microsoft.com/office/drawing/2014/main" id="{7D6646E2-60E0-4DE8-843A-B3B6554291FF}"/>
              </a:ext>
            </a:extLst>
          </p:cNvPr>
          <p:cNvSpPr txBox="1"/>
          <p:nvPr/>
        </p:nvSpPr>
        <p:spPr>
          <a:xfrm>
            <a:off x="4434139"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24" name="TextBox 223">
            <a:extLst>
              <a:ext uri="{FF2B5EF4-FFF2-40B4-BE49-F238E27FC236}">
                <a16:creationId xmlns:a16="http://schemas.microsoft.com/office/drawing/2014/main" id="{5B9563E1-7696-4B57-8336-0C48DC0059DE}"/>
              </a:ext>
            </a:extLst>
          </p:cNvPr>
          <p:cNvSpPr txBox="1"/>
          <p:nvPr/>
        </p:nvSpPr>
        <p:spPr>
          <a:xfrm>
            <a:off x="4735825" y="4000598"/>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0" name="TextBox 239">
            <a:extLst>
              <a:ext uri="{FF2B5EF4-FFF2-40B4-BE49-F238E27FC236}">
                <a16:creationId xmlns:a16="http://schemas.microsoft.com/office/drawing/2014/main" id="{EB62DF7C-DF14-420A-96AA-9C40A6B002BF}"/>
              </a:ext>
            </a:extLst>
          </p:cNvPr>
          <p:cNvSpPr txBox="1"/>
          <p:nvPr/>
        </p:nvSpPr>
        <p:spPr>
          <a:xfrm>
            <a:off x="8435786" y="3992432"/>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1" name="TextBox 240">
            <a:extLst>
              <a:ext uri="{FF2B5EF4-FFF2-40B4-BE49-F238E27FC236}">
                <a16:creationId xmlns:a16="http://schemas.microsoft.com/office/drawing/2014/main" id="{B7EEBD51-C7A5-4F03-B62C-3FA38A96444B}"/>
              </a:ext>
            </a:extLst>
          </p:cNvPr>
          <p:cNvSpPr txBox="1"/>
          <p:nvPr/>
        </p:nvSpPr>
        <p:spPr>
          <a:xfrm>
            <a:off x="8737472"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2" name="TextBox 241">
            <a:extLst>
              <a:ext uri="{FF2B5EF4-FFF2-40B4-BE49-F238E27FC236}">
                <a16:creationId xmlns:a16="http://schemas.microsoft.com/office/drawing/2014/main" id="{45E04232-5141-4556-B396-002D882E8437}"/>
              </a:ext>
            </a:extLst>
          </p:cNvPr>
          <p:cNvSpPr txBox="1"/>
          <p:nvPr/>
        </p:nvSpPr>
        <p:spPr>
          <a:xfrm>
            <a:off x="9039158"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3" name="TextBox 242">
            <a:extLst>
              <a:ext uri="{FF2B5EF4-FFF2-40B4-BE49-F238E27FC236}">
                <a16:creationId xmlns:a16="http://schemas.microsoft.com/office/drawing/2014/main" id="{5C922C61-EA19-4A5C-8358-B5FA78DBBAA6}"/>
              </a:ext>
            </a:extLst>
          </p:cNvPr>
          <p:cNvSpPr txBox="1"/>
          <p:nvPr/>
        </p:nvSpPr>
        <p:spPr>
          <a:xfrm>
            <a:off x="9340844"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4" name="TextBox 243">
            <a:extLst>
              <a:ext uri="{FF2B5EF4-FFF2-40B4-BE49-F238E27FC236}">
                <a16:creationId xmlns:a16="http://schemas.microsoft.com/office/drawing/2014/main" id="{B05DFD61-AD87-4B09-9C57-A1F06BA9B681}"/>
              </a:ext>
            </a:extLst>
          </p:cNvPr>
          <p:cNvSpPr txBox="1"/>
          <p:nvPr/>
        </p:nvSpPr>
        <p:spPr>
          <a:xfrm>
            <a:off x="9642142"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5" name="TextBox 244">
            <a:extLst>
              <a:ext uri="{FF2B5EF4-FFF2-40B4-BE49-F238E27FC236}">
                <a16:creationId xmlns:a16="http://schemas.microsoft.com/office/drawing/2014/main" id="{33C2BA42-9C14-414B-B0E3-886AF48B911A}"/>
              </a:ext>
            </a:extLst>
          </p:cNvPr>
          <p:cNvSpPr txBox="1"/>
          <p:nvPr/>
        </p:nvSpPr>
        <p:spPr>
          <a:xfrm>
            <a:off x="9943828" y="3992432"/>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6" name="TextBox 245">
            <a:extLst>
              <a:ext uri="{FF2B5EF4-FFF2-40B4-BE49-F238E27FC236}">
                <a16:creationId xmlns:a16="http://schemas.microsoft.com/office/drawing/2014/main" id="{5BEFED41-2689-483B-9682-040E91B9C49D}"/>
              </a:ext>
            </a:extLst>
          </p:cNvPr>
          <p:cNvSpPr txBox="1"/>
          <p:nvPr/>
        </p:nvSpPr>
        <p:spPr>
          <a:xfrm>
            <a:off x="10245514" y="3992432"/>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47" name="TextBox 246">
            <a:extLst>
              <a:ext uri="{FF2B5EF4-FFF2-40B4-BE49-F238E27FC236}">
                <a16:creationId xmlns:a16="http://schemas.microsoft.com/office/drawing/2014/main" id="{B8F12F7B-5EAA-4F3F-BFC7-EBD8DCD7BA60}"/>
              </a:ext>
            </a:extLst>
          </p:cNvPr>
          <p:cNvSpPr txBox="1"/>
          <p:nvPr/>
        </p:nvSpPr>
        <p:spPr>
          <a:xfrm>
            <a:off x="10547200" y="3992432"/>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49" name="TextBox 248">
            <a:extLst>
              <a:ext uri="{FF2B5EF4-FFF2-40B4-BE49-F238E27FC236}">
                <a16:creationId xmlns:a16="http://schemas.microsoft.com/office/drawing/2014/main" id="{B116DEB2-F30D-4980-914C-12AB178D97E5}"/>
              </a:ext>
            </a:extLst>
          </p:cNvPr>
          <p:cNvSpPr txBox="1"/>
          <p:nvPr/>
        </p:nvSpPr>
        <p:spPr>
          <a:xfrm>
            <a:off x="89673" y="3999244"/>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0" name="TextBox 249">
            <a:extLst>
              <a:ext uri="{FF2B5EF4-FFF2-40B4-BE49-F238E27FC236}">
                <a16:creationId xmlns:a16="http://schemas.microsoft.com/office/drawing/2014/main" id="{87E86EA2-B3BE-4991-99F4-029741D54A84}"/>
              </a:ext>
            </a:extLst>
          </p:cNvPr>
          <p:cNvSpPr txBox="1"/>
          <p:nvPr/>
        </p:nvSpPr>
        <p:spPr>
          <a:xfrm>
            <a:off x="11516674" y="399665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8</a:t>
            </a:r>
            <a:endParaRPr lang="ru-RU" b="1" dirty="0">
              <a:latin typeface="Times New Roman" panose="02020603050405020304" pitchFamily="18" charset="0"/>
              <a:cs typeface="Times New Roman" panose="02020603050405020304" pitchFamily="18" charset="0"/>
            </a:endParaRPr>
          </a:p>
        </p:txBody>
      </p:sp>
      <p:sp>
        <p:nvSpPr>
          <p:cNvPr id="251" name="TextBox 250">
            <a:extLst>
              <a:ext uri="{FF2B5EF4-FFF2-40B4-BE49-F238E27FC236}">
                <a16:creationId xmlns:a16="http://schemas.microsoft.com/office/drawing/2014/main" id="{A62CFDE0-6C46-4C12-A13A-106827C77062}"/>
              </a:ext>
            </a:extLst>
          </p:cNvPr>
          <p:cNvSpPr txBox="1"/>
          <p:nvPr/>
        </p:nvSpPr>
        <p:spPr>
          <a:xfrm>
            <a:off x="11818360" y="399665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2" name="TextBox 251">
            <a:extLst>
              <a:ext uri="{FF2B5EF4-FFF2-40B4-BE49-F238E27FC236}">
                <a16:creationId xmlns:a16="http://schemas.microsoft.com/office/drawing/2014/main" id="{6E0323D4-FD67-4734-9BCB-D912E4EF5F26}"/>
              </a:ext>
            </a:extLst>
          </p:cNvPr>
          <p:cNvSpPr txBox="1"/>
          <p:nvPr/>
        </p:nvSpPr>
        <p:spPr>
          <a:xfrm>
            <a:off x="11230906" y="3988038"/>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2</a:t>
            </a:r>
            <a:endParaRPr lang="ru-RU" b="1" dirty="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A1A1AA9E-E8CF-4ADC-93F2-D506ADD8CBBF}"/>
              </a:ext>
            </a:extLst>
          </p:cNvPr>
          <p:cNvSpPr txBox="1"/>
          <p:nvPr/>
        </p:nvSpPr>
        <p:spPr>
          <a:xfrm>
            <a:off x="10925452" y="3986684"/>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4" name="TextBox 253">
            <a:extLst>
              <a:ext uri="{FF2B5EF4-FFF2-40B4-BE49-F238E27FC236}">
                <a16:creationId xmlns:a16="http://schemas.microsoft.com/office/drawing/2014/main" id="{8E7788FA-5F01-40BF-AD71-9DC638A154B1}"/>
              </a:ext>
            </a:extLst>
          </p:cNvPr>
          <p:cNvSpPr txBox="1"/>
          <p:nvPr/>
        </p:nvSpPr>
        <p:spPr>
          <a:xfrm>
            <a:off x="678933" y="459984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55" name="TextBox 254">
            <a:extLst>
              <a:ext uri="{FF2B5EF4-FFF2-40B4-BE49-F238E27FC236}">
                <a16:creationId xmlns:a16="http://schemas.microsoft.com/office/drawing/2014/main" id="{D6E6B681-0AA9-4E8B-9538-BB516CCFAD3D}"/>
              </a:ext>
            </a:extLst>
          </p:cNvPr>
          <p:cNvSpPr txBox="1"/>
          <p:nvPr/>
        </p:nvSpPr>
        <p:spPr>
          <a:xfrm>
            <a:off x="980619" y="459984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6" name="TextBox 255">
            <a:extLst>
              <a:ext uri="{FF2B5EF4-FFF2-40B4-BE49-F238E27FC236}">
                <a16:creationId xmlns:a16="http://schemas.microsoft.com/office/drawing/2014/main" id="{70998E9B-4A45-4D77-8B4C-1BD52CB5984D}"/>
              </a:ext>
            </a:extLst>
          </p:cNvPr>
          <p:cNvSpPr txBox="1"/>
          <p:nvPr/>
        </p:nvSpPr>
        <p:spPr>
          <a:xfrm>
            <a:off x="1419548"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7" name="TextBox 256">
            <a:extLst>
              <a:ext uri="{FF2B5EF4-FFF2-40B4-BE49-F238E27FC236}">
                <a16:creationId xmlns:a16="http://schemas.microsoft.com/office/drawing/2014/main" id="{DDBEE7F0-EFC9-43E7-A9EB-295BE845C4DA}"/>
              </a:ext>
            </a:extLst>
          </p:cNvPr>
          <p:cNvSpPr txBox="1"/>
          <p:nvPr/>
        </p:nvSpPr>
        <p:spPr>
          <a:xfrm>
            <a:off x="1721234" y="4602572"/>
            <a:ext cx="300082" cy="369332"/>
          </a:xfrm>
          <a:prstGeom prst="rect">
            <a:avLst/>
          </a:prstGeom>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58" name="TextBox 257">
            <a:extLst>
              <a:ext uri="{FF2B5EF4-FFF2-40B4-BE49-F238E27FC236}">
                <a16:creationId xmlns:a16="http://schemas.microsoft.com/office/drawing/2014/main" id="{8FD7869E-E620-4318-8854-0DF274C67BA2}"/>
              </a:ext>
            </a:extLst>
          </p:cNvPr>
          <p:cNvSpPr txBox="1"/>
          <p:nvPr/>
        </p:nvSpPr>
        <p:spPr>
          <a:xfrm>
            <a:off x="2022920" y="4602572"/>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59" name="TextBox 258">
            <a:extLst>
              <a:ext uri="{FF2B5EF4-FFF2-40B4-BE49-F238E27FC236}">
                <a16:creationId xmlns:a16="http://schemas.microsoft.com/office/drawing/2014/main" id="{4ABDFDA1-2CF7-493E-B41B-7FDE097DDDCB}"/>
              </a:ext>
            </a:extLst>
          </p:cNvPr>
          <p:cNvSpPr txBox="1"/>
          <p:nvPr/>
        </p:nvSpPr>
        <p:spPr>
          <a:xfrm>
            <a:off x="2324606" y="4602572"/>
            <a:ext cx="300082" cy="36933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0" name="TextBox 259">
            <a:extLst>
              <a:ext uri="{FF2B5EF4-FFF2-40B4-BE49-F238E27FC236}">
                <a16:creationId xmlns:a16="http://schemas.microsoft.com/office/drawing/2014/main" id="{7330A3D4-2F74-4EFB-AF54-801FCC4C1B01}"/>
              </a:ext>
            </a:extLst>
          </p:cNvPr>
          <p:cNvSpPr txBox="1"/>
          <p:nvPr/>
        </p:nvSpPr>
        <p:spPr>
          <a:xfrm>
            <a:off x="2627269" y="4602572"/>
            <a:ext cx="300082" cy="369332"/>
          </a:xfrm>
          <a:prstGeom prst="rect">
            <a:avLst/>
          </a:prstGeom>
          <a:solidFill>
            <a:srgbClr val="FF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1" name="TextBox 260">
            <a:extLst>
              <a:ext uri="{FF2B5EF4-FFF2-40B4-BE49-F238E27FC236}">
                <a16:creationId xmlns:a16="http://schemas.microsoft.com/office/drawing/2014/main" id="{EFE831CD-DBC1-48CF-A5C7-70B05DD3EBEE}"/>
              </a:ext>
            </a:extLst>
          </p:cNvPr>
          <p:cNvSpPr txBox="1"/>
          <p:nvPr/>
        </p:nvSpPr>
        <p:spPr>
          <a:xfrm>
            <a:off x="2928955"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2" name="TextBox 261">
            <a:extLst>
              <a:ext uri="{FF2B5EF4-FFF2-40B4-BE49-F238E27FC236}">
                <a16:creationId xmlns:a16="http://schemas.microsoft.com/office/drawing/2014/main" id="{8E51B4C5-9166-4C49-8232-C9EC2DAB3916}"/>
              </a:ext>
            </a:extLst>
          </p:cNvPr>
          <p:cNvSpPr txBox="1"/>
          <p:nvPr/>
        </p:nvSpPr>
        <p:spPr>
          <a:xfrm>
            <a:off x="3230641"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3" name="TextBox 262">
            <a:extLst>
              <a:ext uri="{FF2B5EF4-FFF2-40B4-BE49-F238E27FC236}">
                <a16:creationId xmlns:a16="http://schemas.microsoft.com/office/drawing/2014/main" id="{4F899863-6F92-4A5A-B4C1-8167C1CABF3C}"/>
              </a:ext>
            </a:extLst>
          </p:cNvPr>
          <p:cNvSpPr txBox="1"/>
          <p:nvPr/>
        </p:nvSpPr>
        <p:spPr>
          <a:xfrm>
            <a:off x="3532327" y="4602572"/>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5" name="TextBox 264">
            <a:extLst>
              <a:ext uri="{FF2B5EF4-FFF2-40B4-BE49-F238E27FC236}">
                <a16:creationId xmlns:a16="http://schemas.microsoft.com/office/drawing/2014/main" id="{04B6C5EA-F50D-4D20-886F-4AC50FE8309A}"/>
              </a:ext>
            </a:extLst>
          </p:cNvPr>
          <p:cNvSpPr txBox="1"/>
          <p:nvPr/>
        </p:nvSpPr>
        <p:spPr>
          <a:xfrm>
            <a:off x="3821841"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6" name="TextBox 265">
            <a:extLst>
              <a:ext uri="{FF2B5EF4-FFF2-40B4-BE49-F238E27FC236}">
                <a16:creationId xmlns:a16="http://schemas.microsoft.com/office/drawing/2014/main" id="{8CD17781-B125-4837-87C0-4D79B45DFE4A}"/>
              </a:ext>
            </a:extLst>
          </p:cNvPr>
          <p:cNvSpPr txBox="1"/>
          <p:nvPr/>
        </p:nvSpPr>
        <p:spPr>
          <a:xfrm>
            <a:off x="4123527"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67" name="TextBox 266">
            <a:extLst>
              <a:ext uri="{FF2B5EF4-FFF2-40B4-BE49-F238E27FC236}">
                <a16:creationId xmlns:a16="http://schemas.microsoft.com/office/drawing/2014/main" id="{C7834D67-B5DD-40DB-9E51-2F4141D6B6EC}"/>
              </a:ext>
            </a:extLst>
          </p:cNvPr>
          <p:cNvSpPr txBox="1"/>
          <p:nvPr/>
        </p:nvSpPr>
        <p:spPr>
          <a:xfrm>
            <a:off x="4425213"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68" name="TextBox 267">
            <a:extLst>
              <a:ext uri="{FF2B5EF4-FFF2-40B4-BE49-F238E27FC236}">
                <a16:creationId xmlns:a16="http://schemas.microsoft.com/office/drawing/2014/main" id="{284DD863-CBC0-4EA6-8CDC-3B4A38ED9435}"/>
              </a:ext>
            </a:extLst>
          </p:cNvPr>
          <p:cNvSpPr txBox="1"/>
          <p:nvPr/>
        </p:nvSpPr>
        <p:spPr>
          <a:xfrm>
            <a:off x="4726899" y="4603926"/>
            <a:ext cx="300082"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1" name="TextBox 280">
            <a:extLst>
              <a:ext uri="{FF2B5EF4-FFF2-40B4-BE49-F238E27FC236}">
                <a16:creationId xmlns:a16="http://schemas.microsoft.com/office/drawing/2014/main" id="{FFE721C8-9284-407A-85D8-406C8AB4B136}"/>
              </a:ext>
            </a:extLst>
          </p:cNvPr>
          <p:cNvSpPr txBox="1"/>
          <p:nvPr/>
        </p:nvSpPr>
        <p:spPr>
          <a:xfrm>
            <a:off x="8426860" y="4595760"/>
            <a:ext cx="300082" cy="369332"/>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2" name="TextBox 281">
            <a:extLst>
              <a:ext uri="{FF2B5EF4-FFF2-40B4-BE49-F238E27FC236}">
                <a16:creationId xmlns:a16="http://schemas.microsoft.com/office/drawing/2014/main" id="{0B47DC7A-EB49-4254-9DAE-4D667CD2D017}"/>
              </a:ext>
            </a:extLst>
          </p:cNvPr>
          <p:cNvSpPr txBox="1"/>
          <p:nvPr/>
        </p:nvSpPr>
        <p:spPr>
          <a:xfrm>
            <a:off x="8728546"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3" name="TextBox 282">
            <a:extLst>
              <a:ext uri="{FF2B5EF4-FFF2-40B4-BE49-F238E27FC236}">
                <a16:creationId xmlns:a16="http://schemas.microsoft.com/office/drawing/2014/main" id="{6A986454-213F-4EB1-B3E0-C353263084D3}"/>
              </a:ext>
            </a:extLst>
          </p:cNvPr>
          <p:cNvSpPr txBox="1"/>
          <p:nvPr/>
        </p:nvSpPr>
        <p:spPr>
          <a:xfrm>
            <a:off x="9030232"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4" name="TextBox 283">
            <a:extLst>
              <a:ext uri="{FF2B5EF4-FFF2-40B4-BE49-F238E27FC236}">
                <a16:creationId xmlns:a16="http://schemas.microsoft.com/office/drawing/2014/main" id="{C70A550C-BADA-4DEC-A2DD-CBA1F54FE70B}"/>
              </a:ext>
            </a:extLst>
          </p:cNvPr>
          <p:cNvSpPr txBox="1"/>
          <p:nvPr/>
        </p:nvSpPr>
        <p:spPr>
          <a:xfrm>
            <a:off x="9331918"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5" name="TextBox 284">
            <a:extLst>
              <a:ext uri="{FF2B5EF4-FFF2-40B4-BE49-F238E27FC236}">
                <a16:creationId xmlns:a16="http://schemas.microsoft.com/office/drawing/2014/main" id="{41B0A61E-D042-4FE2-891D-A2D96E2AE98B}"/>
              </a:ext>
            </a:extLst>
          </p:cNvPr>
          <p:cNvSpPr txBox="1"/>
          <p:nvPr/>
        </p:nvSpPr>
        <p:spPr>
          <a:xfrm>
            <a:off x="9633216"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a16="http://schemas.microsoft.com/office/drawing/2014/main" id="{682C723C-D385-435C-A8F3-A90277EC11E8}"/>
              </a:ext>
            </a:extLst>
          </p:cNvPr>
          <p:cNvSpPr txBox="1"/>
          <p:nvPr/>
        </p:nvSpPr>
        <p:spPr>
          <a:xfrm>
            <a:off x="9934902" y="4595760"/>
            <a:ext cx="300082" cy="369332"/>
          </a:xfrm>
          <a:prstGeom prst="rect">
            <a:avLst/>
          </a:prstGeom>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7" name="TextBox 286">
            <a:extLst>
              <a:ext uri="{FF2B5EF4-FFF2-40B4-BE49-F238E27FC236}">
                <a16:creationId xmlns:a16="http://schemas.microsoft.com/office/drawing/2014/main" id="{00CCD16D-D9E6-4228-807B-079F095F15B7}"/>
              </a:ext>
            </a:extLst>
          </p:cNvPr>
          <p:cNvSpPr txBox="1"/>
          <p:nvPr/>
        </p:nvSpPr>
        <p:spPr>
          <a:xfrm>
            <a:off x="10236588" y="459576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88" name="TextBox 287">
            <a:extLst>
              <a:ext uri="{FF2B5EF4-FFF2-40B4-BE49-F238E27FC236}">
                <a16:creationId xmlns:a16="http://schemas.microsoft.com/office/drawing/2014/main" id="{1A2A321A-AF3E-4541-B17B-EC4370DDCD6B}"/>
              </a:ext>
            </a:extLst>
          </p:cNvPr>
          <p:cNvSpPr txBox="1"/>
          <p:nvPr/>
        </p:nvSpPr>
        <p:spPr>
          <a:xfrm>
            <a:off x="10538274" y="4595760"/>
            <a:ext cx="300082" cy="369332"/>
          </a:xfrm>
          <a:prstGeom prst="rect">
            <a:avLst/>
          </a:prstGeom>
          <a:solidFill>
            <a:srgbClr val="92D05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0</a:t>
            </a:r>
            <a:endParaRPr lang="ru-RU" b="1" dirty="0">
              <a:latin typeface="Times New Roman" panose="02020603050405020304" pitchFamily="18" charset="0"/>
              <a:cs typeface="Times New Roman" panose="02020603050405020304" pitchFamily="18" charset="0"/>
            </a:endParaRPr>
          </a:p>
        </p:txBody>
      </p:sp>
      <p:sp>
        <p:nvSpPr>
          <p:cNvPr id="289" name="TextBox 288">
            <a:extLst>
              <a:ext uri="{FF2B5EF4-FFF2-40B4-BE49-F238E27FC236}">
                <a16:creationId xmlns:a16="http://schemas.microsoft.com/office/drawing/2014/main" id="{2B88DF48-4320-413C-80D3-6BD04611CA83}"/>
              </a:ext>
            </a:extLst>
          </p:cNvPr>
          <p:cNvSpPr txBox="1"/>
          <p:nvPr/>
        </p:nvSpPr>
        <p:spPr>
          <a:xfrm>
            <a:off x="93447" y="4602572"/>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90" name="TextBox 289">
            <a:extLst>
              <a:ext uri="{FF2B5EF4-FFF2-40B4-BE49-F238E27FC236}">
                <a16:creationId xmlns:a16="http://schemas.microsoft.com/office/drawing/2014/main" id="{78E37A5C-E658-42D1-8A1B-DB3342FAE6C2}"/>
              </a:ext>
            </a:extLst>
          </p:cNvPr>
          <p:cNvSpPr txBox="1"/>
          <p:nvPr/>
        </p:nvSpPr>
        <p:spPr>
          <a:xfrm>
            <a:off x="11495048" y="458728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3</a:t>
            </a:r>
            <a:endParaRPr lang="ru-RU" b="1" dirty="0">
              <a:latin typeface="Times New Roman" panose="02020603050405020304" pitchFamily="18" charset="0"/>
              <a:cs typeface="Times New Roman" panose="02020603050405020304" pitchFamily="18" charset="0"/>
            </a:endParaRPr>
          </a:p>
        </p:txBody>
      </p:sp>
      <p:sp>
        <p:nvSpPr>
          <p:cNvPr id="291" name="TextBox 290">
            <a:extLst>
              <a:ext uri="{FF2B5EF4-FFF2-40B4-BE49-F238E27FC236}">
                <a16:creationId xmlns:a16="http://schemas.microsoft.com/office/drawing/2014/main" id="{FA854464-3E1B-4864-8F18-DD837AF9B480}"/>
              </a:ext>
            </a:extLst>
          </p:cNvPr>
          <p:cNvSpPr txBox="1"/>
          <p:nvPr/>
        </p:nvSpPr>
        <p:spPr>
          <a:xfrm>
            <a:off x="11796734" y="458728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6</a:t>
            </a:r>
            <a:endParaRPr lang="ru-RU" b="1" dirty="0">
              <a:latin typeface="Times New Roman" panose="02020603050405020304" pitchFamily="18" charset="0"/>
              <a:cs typeface="Times New Roman" panose="02020603050405020304" pitchFamily="18" charset="0"/>
            </a:endParaRPr>
          </a:p>
        </p:txBody>
      </p:sp>
      <p:sp>
        <p:nvSpPr>
          <p:cNvPr id="292" name="TextBox 291">
            <a:extLst>
              <a:ext uri="{FF2B5EF4-FFF2-40B4-BE49-F238E27FC236}">
                <a16:creationId xmlns:a16="http://schemas.microsoft.com/office/drawing/2014/main" id="{B5A4CFC5-6877-4856-B0F5-06C80EBA8724}"/>
              </a:ext>
            </a:extLst>
          </p:cNvPr>
          <p:cNvSpPr txBox="1"/>
          <p:nvPr/>
        </p:nvSpPr>
        <p:spPr>
          <a:xfrm>
            <a:off x="11209280" y="4591366"/>
            <a:ext cx="281713"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Times New Roman" panose="02020603050405020304" pitchFamily="18" charset="0"/>
                <a:cs typeface="Times New Roman" panose="02020603050405020304" pitchFamily="18" charset="0"/>
              </a:rPr>
              <a:t>5</a:t>
            </a:r>
            <a:endParaRPr lang="ru-RU" b="1" dirty="0">
              <a:latin typeface="Times New Roman" panose="02020603050405020304" pitchFamily="18" charset="0"/>
              <a:cs typeface="Times New Roman" panose="02020603050405020304" pitchFamily="18" charset="0"/>
            </a:endParaRPr>
          </a:p>
        </p:txBody>
      </p:sp>
      <p:sp>
        <p:nvSpPr>
          <p:cNvPr id="293" name="TextBox 292">
            <a:extLst>
              <a:ext uri="{FF2B5EF4-FFF2-40B4-BE49-F238E27FC236}">
                <a16:creationId xmlns:a16="http://schemas.microsoft.com/office/drawing/2014/main" id="{2988EDAE-24B4-47D9-AE51-FA82308398AA}"/>
              </a:ext>
            </a:extLst>
          </p:cNvPr>
          <p:cNvSpPr txBox="1"/>
          <p:nvPr/>
        </p:nvSpPr>
        <p:spPr>
          <a:xfrm>
            <a:off x="10916526" y="4590012"/>
            <a:ext cx="300082" cy="369332"/>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1</a:t>
            </a:r>
            <a:endParaRPr lang="ru-RU" b="1" dirty="0">
              <a:latin typeface="Times New Roman" panose="02020603050405020304" pitchFamily="18" charset="0"/>
              <a:cs typeface="Times New Roman" panose="02020603050405020304" pitchFamily="18" charset="0"/>
            </a:endParaRPr>
          </a:p>
        </p:txBody>
      </p:sp>
      <p:sp>
        <p:nvSpPr>
          <p:cNvPr id="294" name="TextBox 293">
            <a:extLst>
              <a:ext uri="{FF2B5EF4-FFF2-40B4-BE49-F238E27FC236}">
                <a16:creationId xmlns:a16="http://schemas.microsoft.com/office/drawing/2014/main" id="{089B2A97-B581-411A-BE93-230BE66F5B06}"/>
              </a:ext>
            </a:extLst>
          </p:cNvPr>
          <p:cNvSpPr txBox="1"/>
          <p:nvPr/>
        </p:nvSpPr>
        <p:spPr>
          <a:xfrm>
            <a:off x="387812" y="4605961"/>
            <a:ext cx="300082" cy="369332"/>
          </a:xfrm>
          <a:prstGeom prst="rect">
            <a:avLst/>
          </a:prstGeom>
          <a:ln w="1270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Times New Roman" panose="02020603050405020304" pitchFamily="18" charset="0"/>
                <a:cs typeface="Times New Roman" panose="02020603050405020304" pitchFamily="18" charset="0"/>
              </a:rPr>
              <a:t>4</a:t>
            </a:r>
            <a:endParaRPr lang="ru-RU" b="1" dirty="0">
              <a:latin typeface="Times New Roman" panose="02020603050405020304" pitchFamily="18" charset="0"/>
              <a:cs typeface="Times New Roman" panose="02020603050405020304" pitchFamily="18" charset="0"/>
            </a:endParaRPr>
          </a:p>
        </p:txBody>
      </p:sp>
      <p:sp>
        <p:nvSpPr>
          <p:cNvPr id="295" name="Arrow: Right 294">
            <a:extLst>
              <a:ext uri="{FF2B5EF4-FFF2-40B4-BE49-F238E27FC236}">
                <a16:creationId xmlns:a16="http://schemas.microsoft.com/office/drawing/2014/main" id="{00C44FF0-04E6-47D8-A23B-7ED16EC1B92B}"/>
              </a:ext>
            </a:extLst>
          </p:cNvPr>
          <p:cNvSpPr/>
          <p:nvPr/>
        </p:nvSpPr>
        <p:spPr>
          <a:xfrm>
            <a:off x="6150448" y="4144905"/>
            <a:ext cx="1330493" cy="571500"/>
          </a:xfrm>
          <a:prstGeom prst="rightArrow">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6" name="TextBox 295">
            <a:extLst>
              <a:ext uri="{FF2B5EF4-FFF2-40B4-BE49-F238E27FC236}">
                <a16:creationId xmlns:a16="http://schemas.microsoft.com/office/drawing/2014/main" id="{C060D13B-FB6E-4747-A7F2-DC8DF38BC64D}"/>
              </a:ext>
            </a:extLst>
          </p:cNvPr>
          <p:cNvSpPr txBox="1"/>
          <p:nvPr/>
        </p:nvSpPr>
        <p:spPr>
          <a:xfrm>
            <a:off x="389755" y="471187"/>
            <a:ext cx="1034058" cy="646331"/>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Initial number</a:t>
            </a:r>
            <a:endParaRPr lang="ru-RU" b="1" dirty="0">
              <a:latin typeface="Times New Roman" panose="02020603050405020304" pitchFamily="18" charset="0"/>
              <a:cs typeface="Times New Roman" panose="02020603050405020304" pitchFamily="18" charset="0"/>
            </a:endParaRPr>
          </a:p>
        </p:txBody>
      </p:sp>
      <p:sp>
        <p:nvSpPr>
          <p:cNvPr id="297" name="TextBox 296">
            <a:extLst>
              <a:ext uri="{FF2B5EF4-FFF2-40B4-BE49-F238E27FC236}">
                <a16:creationId xmlns:a16="http://schemas.microsoft.com/office/drawing/2014/main" id="{C29A580E-A808-45D4-BEF7-279241A793B9}"/>
              </a:ext>
            </a:extLst>
          </p:cNvPr>
          <p:cNvSpPr txBox="1"/>
          <p:nvPr/>
        </p:nvSpPr>
        <p:spPr>
          <a:xfrm>
            <a:off x="1818732" y="381097"/>
            <a:ext cx="2217237" cy="92333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Binary representation of the initial number</a:t>
            </a:r>
            <a:endParaRPr lang="ru-RU" b="1" dirty="0">
              <a:latin typeface="Times New Roman" panose="02020603050405020304" pitchFamily="18" charset="0"/>
              <a:cs typeface="Times New Roman" panose="02020603050405020304" pitchFamily="18" charset="0"/>
            </a:endParaRPr>
          </a:p>
        </p:txBody>
      </p:sp>
      <p:sp>
        <p:nvSpPr>
          <p:cNvPr id="298" name="TextBox 297">
            <a:extLst>
              <a:ext uri="{FF2B5EF4-FFF2-40B4-BE49-F238E27FC236}">
                <a16:creationId xmlns:a16="http://schemas.microsoft.com/office/drawing/2014/main" id="{69566EF9-1E91-4162-977B-7DC6FD11B626}"/>
              </a:ext>
            </a:extLst>
          </p:cNvPr>
          <p:cNvSpPr txBox="1"/>
          <p:nvPr/>
        </p:nvSpPr>
        <p:spPr>
          <a:xfrm>
            <a:off x="4889569" y="381098"/>
            <a:ext cx="2412861" cy="92333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a:latin typeface="Times New Roman" panose="02020603050405020304" pitchFamily="18" charset="0"/>
                <a:cs typeface="Times New Roman" panose="02020603050405020304" pitchFamily="18" charset="0"/>
              </a:rPr>
              <a:t>Binary representation of the resulting number</a:t>
            </a:r>
            <a:endParaRPr lang="ru-RU" b="1" dirty="0">
              <a:latin typeface="Times New Roman" panose="02020603050405020304" pitchFamily="18" charset="0"/>
              <a:cs typeface="Times New Roman" panose="02020603050405020304" pitchFamily="18" charset="0"/>
            </a:endParaRPr>
          </a:p>
        </p:txBody>
      </p:sp>
      <p:sp>
        <p:nvSpPr>
          <p:cNvPr id="299" name="TextBox 298">
            <a:extLst>
              <a:ext uri="{FF2B5EF4-FFF2-40B4-BE49-F238E27FC236}">
                <a16:creationId xmlns:a16="http://schemas.microsoft.com/office/drawing/2014/main" id="{41167678-FEA4-4473-8BF2-FA92F85B618E}"/>
              </a:ext>
            </a:extLst>
          </p:cNvPr>
          <p:cNvSpPr txBox="1"/>
          <p:nvPr/>
        </p:nvSpPr>
        <p:spPr>
          <a:xfrm>
            <a:off x="8378777" y="508396"/>
            <a:ext cx="2546675" cy="64633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b="1">
                <a:latin typeface="Times New Roman" panose="02020603050405020304" pitchFamily="18" charset="0"/>
                <a:cs typeface="Times New Roman" panose="02020603050405020304" pitchFamily="18" charset="0"/>
              </a:rPr>
              <a:t>8-bit floating-like representation</a:t>
            </a:r>
            <a:endParaRPr lang="ru-RU" b="1" dirty="0">
              <a:latin typeface="Times New Roman" panose="02020603050405020304" pitchFamily="18" charset="0"/>
              <a:cs typeface="Times New Roman" panose="02020603050405020304" pitchFamily="18" charset="0"/>
            </a:endParaRPr>
          </a:p>
        </p:txBody>
      </p:sp>
      <p:sp>
        <p:nvSpPr>
          <p:cNvPr id="300" name="TextBox 299">
            <a:extLst>
              <a:ext uri="{FF2B5EF4-FFF2-40B4-BE49-F238E27FC236}">
                <a16:creationId xmlns:a16="http://schemas.microsoft.com/office/drawing/2014/main" id="{FD932E93-1083-47B2-873B-5242C17AC1EE}"/>
              </a:ext>
            </a:extLst>
          </p:cNvPr>
          <p:cNvSpPr txBox="1"/>
          <p:nvPr/>
        </p:nvSpPr>
        <p:spPr>
          <a:xfrm>
            <a:off x="11013472" y="505101"/>
            <a:ext cx="1178528" cy="646331"/>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b="1" dirty="0">
                <a:latin typeface="Times New Roman" panose="02020603050405020304" pitchFamily="18" charset="0"/>
                <a:cs typeface="Times New Roman" panose="02020603050405020304" pitchFamily="18" charset="0"/>
              </a:rPr>
              <a:t>Resulting </a:t>
            </a:r>
          </a:p>
          <a:p>
            <a:pPr algn="ctr"/>
            <a:r>
              <a:rPr lang="en-US" b="1" dirty="0">
                <a:latin typeface="Times New Roman" panose="02020603050405020304" pitchFamily="18" charset="0"/>
                <a:cs typeface="Times New Roman" panose="02020603050405020304" pitchFamily="18" charset="0"/>
              </a:rPr>
              <a:t>number</a:t>
            </a:r>
            <a:endParaRPr lang="ru-RU" b="1" dirty="0">
              <a:latin typeface="Times New Roman" panose="02020603050405020304" pitchFamily="18" charset="0"/>
              <a:cs typeface="Times New Roman" panose="02020603050405020304" pitchFamily="18" charset="0"/>
            </a:endParaRPr>
          </a:p>
        </p:txBody>
      </p:sp>
      <p:sp>
        <p:nvSpPr>
          <p:cNvPr id="186" name="TextBox 185">
            <a:extLst>
              <a:ext uri="{FF2B5EF4-FFF2-40B4-BE49-F238E27FC236}">
                <a16:creationId xmlns:a16="http://schemas.microsoft.com/office/drawing/2014/main" id="{7004BD1A-6BB8-4A4C-8938-78DB501ACD96}"/>
              </a:ext>
            </a:extLst>
          </p:cNvPr>
          <p:cNvSpPr txBox="1"/>
          <p:nvPr/>
        </p:nvSpPr>
        <p:spPr>
          <a:xfrm>
            <a:off x="874249" y="5566376"/>
            <a:ext cx="5196092" cy="584775"/>
          </a:xfrm>
          <a:prstGeom prst="wedgeRectCallout">
            <a:avLst>
              <a:gd name="adj1" fmla="val -35501"/>
              <a:gd name="adj2" fmla="val 109003"/>
            </a:avLst>
          </a:prstGeom>
          <a:noFill/>
          <a:ln>
            <a:solidFill>
              <a:schemeClr val="tx1"/>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Do we need to store all bits?</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2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7"/>
                                        </p:tgtEl>
                                        <p:attrNameLst>
                                          <p:attrName>style.visibility</p:attrName>
                                        </p:attrNameLst>
                                      </p:cBhvr>
                                      <p:to>
                                        <p:strVal val="visible"/>
                                      </p:to>
                                    </p:set>
                                    <p:animEffect transition="in" filter="fade">
                                      <p:cBhvr>
                                        <p:cTn id="10" dur="500"/>
                                        <p:tgtEl>
                                          <p:spTgt spid="2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8"/>
                                        </p:tgtEl>
                                        <p:attrNameLst>
                                          <p:attrName>style.visibility</p:attrName>
                                        </p:attrNameLst>
                                      </p:cBhvr>
                                      <p:to>
                                        <p:strVal val="visible"/>
                                      </p:to>
                                    </p:set>
                                    <p:animEffect transition="in" filter="fade">
                                      <p:cBhvr>
                                        <p:cTn id="13" dur="500"/>
                                        <p:tgtEl>
                                          <p:spTgt spid="2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9"/>
                                        </p:tgtEl>
                                        <p:attrNameLst>
                                          <p:attrName>style.visibility</p:attrName>
                                        </p:attrNameLst>
                                      </p:cBhvr>
                                      <p:to>
                                        <p:strVal val="visible"/>
                                      </p:to>
                                    </p:set>
                                    <p:animEffect transition="in" filter="fade">
                                      <p:cBhvr>
                                        <p:cTn id="16" dur="500"/>
                                        <p:tgtEl>
                                          <p:spTgt spid="29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0"/>
                                        </p:tgtEl>
                                        <p:attrNameLst>
                                          <p:attrName>style.visibility</p:attrName>
                                        </p:attrNameLst>
                                      </p:cBhvr>
                                      <p:to>
                                        <p:strVal val="visible"/>
                                      </p:to>
                                    </p:set>
                                    <p:animEffect transition="in" filter="fade">
                                      <p:cBhvr>
                                        <p:cTn id="19" dur="500"/>
                                        <p:tgtEl>
                                          <p:spTgt spid="30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000"/>
                            </p:stCondLst>
                            <p:childTnLst>
                              <p:par>
                                <p:cTn id="28" presetID="10" presetClass="entr" presetSubtype="0" fill="hold" grpId="0" nodeType="afterEffect">
                                  <p:stCondLst>
                                    <p:cond delay="10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10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2500"/>
                            </p:stCondLst>
                            <p:childTnLst>
                              <p:par>
                                <p:cTn id="53" presetID="10" presetClass="entr" presetSubtype="0" fill="hold" grpId="0" nodeType="afterEffect">
                                  <p:stCondLst>
                                    <p:cond delay="10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100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par>
                          <p:cTn id="77" fill="hold">
                            <p:stCondLst>
                              <p:cond delay="4000"/>
                            </p:stCondLst>
                            <p:childTnLst>
                              <p:par>
                                <p:cTn id="78" presetID="10" presetClass="entr" presetSubtype="0" fill="hold" grpId="0" nodeType="afterEffect">
                                  <p:stCondLst>
                                    <p:cond delay="100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par>
                                <p:cTn id="84" presetID="10" presetClass="entr" presetSubtype="0" fill="hold" grpId="0" nodeType="withEffect">
                                  <p:stCondLst>
                                    <p:cond delay="100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ntr" presetSubtype="0" fill="hold" grpId="0" nodeType="withEffect">
                                  <p:stCondLst>
                                    <p:cond delay="100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100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par>
                                <p:cTn id="96" presetID="10" presetClass="entr" presetSubtype="0" fill="hold" grpId="0" nodeType="withEffect">
                                  <p:stCondLst>
                                    <p:cond delay="100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100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childTnLst>
                          </p:cTn>
                        </p:par>
                        <p:par>
                          <p:cTn id="102" fill="hold">
                            <p:stCondLst>
                              <p:cond delay="5500"/>
                            </p:stCondLst>
                            <p:childTnLst>
                              <p:par>
                                <p:cTn id="103" presetID="10"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par>
                                <p:cTn id="106" presetID="10" presetClass="entr" presetSubtype="0" fill="hold" grpId="0" nodeType="withEffect">
                                  <p:stCondLst>
                                    <p:cond delay="100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par>
                                <p:cTn id="109" presetID="10" presetClass="entr" presetSubtype="0" fill="hold" grpId="0" nodeType="withEffect">
                                  <p:stCondLst>
                                    <p:cond delay="100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par>
                                <p:cTn id="112" presetID="10" presetClass="entr" presetSubtype="0" fill="hold" grpId="0" nodeType="withEffect">
                                  <p:stCondLst>
                                    <p:cond delay="100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childTnLst>
                          </p:cTn>
                        </p:par>
                        <p:par>
                          <p:cTn id="115" fill="hold">
                            <p:stCondLst>
                              <p:cond delay="7000"/>
                            </p:stCondLst>
                            <p:childTnLst>
                              <p:par>
                                <p:cTn id="116" presetID="10" presetClass="entr" presetSubtype="0" fill="hold" grpId="0" nodeType="afterEffect">
                                  <p:stCondLst>
                                    <p:cond delay="10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500"/>
                                        <p:tgtEl>
                                          <p:spTgt spid="60"/>
                                        </p:tgtEl>
                                      </p:cBhvr>
                                    </p:animEffect>
                                  </p:childTnLst>
                                </p:cTn>
                              </p:par>
                              <p:par>
                                <p:cTn id="119" presetID="10" presetClass="entr" presetSubtype="0" fill="hold" grpId="0" nodeType="withEffect">
                                  <p:stCondLst>
                                    <p:cond delay="1000"/>
                                  </p:stCondLst>
                                  <p:childTnLst>
                                    <p:set>
                                      <p:cBhvr>
                                        <p:cTn id="120" dur="1" fill="hold">
                                          <p:stCondLst>
                                            <p:cond delay="0"/>
                                          </p:stCondLst>
                                        </p:cTn>
                                        <p:tgtEl>
                                          <p:spTgt spid="61"/>
                                        </p:tgtEl>
                                        <p:attrNameLst>
                                          <p:attrName>style.visibility</p:attrName>
                                        </p:attrNameLst>
                                      </p:cBhvr>
                                      <p:to>
                                        <p:strVal val="visible"/>
                                      </p:to>
                                    </p:set>
                                    <p:animEffect transition="in" filter="fade">
                                      <p:cBhvr>
                                        <p:cTn id="121" dur="500"/>
                                        <p:tgtEl>
                                          <p:spTgt spid="61"/>
                                        </p:tgtEl>
                                      </p:cBhvr>
                                    </p:animEffect>
                                  </p:childTnLst>
                                </p:cTn>
                              </p:par>
                              <p:par>
                                <p:cTn id="122" presetID="10" presetClass="entr" presetSubtype="0" fill="hold" grpId="0" nodeType="withEffect">
                                  <p:stCondLst>
                                    <p:cond delay="100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par>
                                <p:cTn id="125" presetID="10" presetClass="entr" presetSubtype="0" fill="hold" grpId="0" nodeType="withEffect">
                                  <p:stCondLst>
                                    <p:cond delay="1000"/>
                                  </p:stCondLst>
                                  <p:childTnLst>
                                    <p:set>
                                      <p:cBhvr>
                                        <p:cTn id="126" dur="1" fill="hold">
                                          <p:stCondLst>
                                            <p:cond delay="0"/>
                                          </p:stCondLst>
                                        </p:cTn>
                                        <p:tgtEl>
                                          <p:spTgt spid="63"/>
                                        </p:tgtEl>
                                        <p:attrNameLst>
                                          <p:attrName>style.visibility</p:attrName>
                                        </p:attrNameLst>
                                      </p:cBhvr>
                                      <p:to>
                                        <p:strVal val="visible"/>
                                      </p:to>
                                    </p:set>
                                    <p:animEffect transition="in" filter="fade">
                                      <p:cBhvr>
                                        <p:cTn id="127" dur="500"/>
                                        <p:tgtEl>
                                          <p:spTgt spid="63"/>
                                        </p:tgtEl>
                                      </p:cBhvr>
                                    </p:animEffect>
                                  </p:childTnLst>
                                </p:cTn>
                              </p:par>
                              <p:par>
                                <p:cTn id="128" presetID="10" presetClass="entr" presetSubtype="0" fill="hold" grpId="0" nodeType="withEffect">
                                  <p:stCondLst>
                                    <p:cond delay="100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500"/>
                                        <p:tgtEl>
                                          <p:spTgt spid="64"/>
                                        </p:tgtEl>
                                      </p:cBhvr>
                                    </p:animEffect>
                                  </p:childTnLst>
                                </p:cTn>
                              </p:par>
                              <p:par>
                                <p:cTn id="131" presetID="10" presetClass="entr" presetSubtype="0" fill="hold" grpId="0" nodeType="withEffect">
                                  <p:stCondLst>
                                    <p:cond delay="1000"/>
                                  </p:stCondLst>
                                  <p:childTnLst>
                                    <p:set>
                                      <p:cBhvr>
                                        <p:cTn id="132" dur="1" fill="hold">
                                          <p:stCondLst>
                                            <p:cond delay="0"/>
                                          </p:stCondLst>
                                        </p:cTn>
                                        <p:tgtEl>
                                          <p:spTgt spid="65"/>
                                        </p:tgtEl>
                                        <p:attrNameLst>
                                          <p:attrName>style.visibility</p:attrName>
                                        </p:attrNameLst>
                                      </p:cBhvr>
                                      <p:to>
                                        <p:strVal val="visible"/>
                                      </p:to>
                                    </p:set>
                                    <p:animEffect transition="in" filter="fade">
                                      <p:cBhvr>
                                        <p:cTn id="133" dur="500"/>
                                        <p:tgtEl>
                                          <p:spTgt spid="65"/>
                                        </p:tgtEl>
                                      </p:cBhvr>
                                    </p:animEffect>
                                  </p:childTnLst>
                                </p:cTn>
                              </p:par>
                              <p:par>
                                <p:cTn id="134" presetID="10" presetClass="entr" presetSubtype="0" fill="hold" grpId="0" nodeType="withEffect">
                                  <p:stCondLst>
                                    <p:cond delay="100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500"/>
                                        <p:tgtEl>
                                          <p:spTgt spid="66"/>
                                        </p:tgtEl>
                                      </p:cBhvr>
                                    </p:animEffect>
                                  </p:childTnLst>
                                </p:cTn>
                              </p:par>
                              <p:par>
                                <p:cTn id="137" presetID="10" presetClass="entr" presetSubtype="0" fill="hold" grpId="0" nodeType="withEffect">
                                  <p:stCondLst>
                                    <p:cond delay="1000"/>
                                  </p:stCondLst>
                                  <p:childTnLst>
                                    <p:set>
                                      <p:cBhvr>
                                        <p:cTn id="138" dur="1" fill="hold">
                                          <p:stCondLst>
                                            <p:cond delay="0"/>
                                          </p:stCondLst>
                                        </p:cTn>
                                        <p:tgtEl>
                                          <p:spTgt spid="67"/>
                                        </p:tgtEl>
                                        <p:attrNameLst>
                                          <p:attrName>style.visibility</p:attrName>
                                        </p:attrNameLst>
                                      </p:cBhvr>
                                      <p:to>
                                        <p:strVal val="visible"/>
                                      </p:to>
                                    </p:set>
                                    <p:animEffect transition="in" filter="fade">
                                      <p:cBhvr>
                                        <p:cTn id="139" dur="500"/>
                                        <p:tgtEl>
                                          <p:spTgt spid="67"/>
                                        </p:tgtEl>
                                      </p:cBhvr>
                                    </p:animEffect>
                                  </p:childTnLst>
                                </p:cTn>
                              </p:par>
                            </p:childTnLst>
                          </p:cTn>
                        </p:par>
                        <p:par>
                          <p:cTn id="140" fill="hold">
                            <p:stCondLst>
                              <p:cond delay="8500"/>
                            </p:stCondLst>
                            <p:childTnLst>
                              <p:par>
                                <p:cTn id="141" presetID="10" presetClass="entr" presetSubtype="0" fill="hold" grpId="0" nodeType="afterEffect">
                                  <p:stCondLst>
                                    <p:cond delay="100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500"/>
                                        <p:tgtEl>
                                          <p:spTgt spid="68"/>
                                        </p:tgtEl>
                                      </p:cBhvr>
                                    </p:animEffect>
                                  </p:childTnLst>
                                </p:cTn>
                              </p:par>
                              <p:par>
                                <p:cTn id="144" presetID="10" presetClass="entr" presetSubtype="0" fill="hold" grpId="0" nodeType="withEffect">
                                  <p:stCondLst>
                                    <p:cond delay="100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500"/>
                                        <p:tgtEl>
                                          <p:spTgt spid="69"/>
                                        </p:tgtEl>
                                      </p:cBhvr>
                                    </p:animEffect>
                                  </p:childTnLst>
                                </p:cTn>
                              </p:par>
                              <p:par>
                                <p:cTn id="147" presetID="10" presetClass="entr" presetSubtype="0" fill="hold" grpId="0" nodeType="withEffect">
                                  <p:stCondLst>
                                    <p:cond delay="1000"/>
                                  </p:stCondLst>
                                  <p:childTnLst>
                                    <p:set>
                                      <p:cBhvr>
                                        <p:cTn id="148" dur="1" fill="hold">
                                          <p:stCondLst>
                                            <p:cond delay="0"/>
                                          </p:stCondLst>
                                        </p:cTn>
                                        <p:tgtEl>
                                          <p:spTgt spid="70"/>
                                        </p:tgtEl>
                                        <p:attrNameLst>
                                          <p:attrName>style.visibility</p:attrName>
                                        </p:attrNameLst>
                                      </p:cBhvr>
                                      <p:to>
                                        <p:strVal val="visible"/>
                                      </p:to>
                                    </p:set>
                                    <p:animEffect transition="in" filter="fade">
                                      <p:cBhvr>
                                        <p:cTn id="149" dur="500"/>
                                        <p:tgtEl>
                                          <p:spTgt spid="70"/>
                                        </p:tgtEl>
                                      </p:cBhvr>
                                    </p:animEffect>
                                  </p:childTnLst>
                                </p:cTn>
                              </p:par>
                              <p:par>
                                <p:cTn id="150" presetID="10" presetClass="entr" presetSubtype="0" fill="hold" grpId="0" nodeType="withEffect">
                                  <p:stCondLst>
                                    <p:cond delay="1000"/>
                                  </p:stCondLst>
                                  <p:childTnLst>
                                    <p:set>
                                      <p:cBhvr>
                                        <p:cTn id="151" dur="1" fill="hold">
                                          <p:stCondLst>
                                            <p:cond delay="0"/>
                                          </p:stCondLst>
                                        </p:cTn>
                                        <p:tgtEl>
                                          <p:spTgt spid="71"/>
                                        </p:tgtEl>
                                        <p:attrNameLst>
                                          <p:attrName>style.visibility</p:attrName>
                                        </p:attrNameLst>
                                      </p:cBhvr>
                                      <p:to>
                                        <p:strVal val="visible"/>
                                      </p:to>
                                    </p:set>
                                    <p:animEffect transition="in" filter="fade">
                                      <p:cBhvr>
                                        <p:cTn id="152" dur="500"/>
                                        <p:tgtEl>
                                          <p:spTgt spid="71"/>
                                        </p:tgtEl>
                                      </p:cBhvr>
                                    </p:animEffect>
                                  </p:childTnLst>
                                </p:cTn>
                              </p:par>
                              <p:par>
                                <p:cTn id="153" presetID="10" presetClass="entr" presetSubtype="0" fill="hold" grpId="0" nodeType="withEffect">
                                  <p:stCondLst>
                                    <p:cond delay="1000"/>
                                  </p:stCondLst>
                                  <p:childTnLst>
                                    <p:set>
                                      <p:cBhvr>
                                        <p:cTn id="154" dur="1" fill="hold">
                                          <p:stCondLst>
                                            <p:cond delay="0"/>
                                          </p:stCondLst>
                                        </p:cTn>
                                        <p:tgtEl>
                                          <p:spTgt spid="72"/>
                                        </p:tgtEl>
                                        <p:attrNameLst>
                                          <p:attrName>style.visibility</p:attrName>
                                        </p:attrNameLst>
                                      </p:cBhvr>
                                      <p:to>
                                        <p:strVal val="visible"/>
                                      </p:to>
                                    </p:set>
                                    <p:animEffect transition="in" filter="fade">
                                      <p:cBhvr>
                                        <p:cTn id="155" dur="500"/>
                                        <p:tgtEl>
                                          <p:spTgt spid="72"/>
                                        </p:tgtEl>
                                      </p:cBhvr>
                                    </p:animEffect>
                                  </p:childTnLst>
                                </p:cTn>
                              </p:par>
                              <p:par>
                                <p:cTn id="156" presetID="10" presetClass="entr" presetSubtype="0" fill="hold" grpId="0" nodeType="withEffect">
                                  <p:stCondLst>
                                    <p:cond delay="1000"/>
                                  </p:stCondLst>
                                  <p:childTnLst>
                                    <p:set>
                                      <p:cBhvr>
                                        <p:cTn id="157" dur="1" fill="hold">
                                          <p:stCondLst>
                                            <p:cond delay="0"/>
                                          </p:stCondLst>
                                        </p:cTn>
                                        <p:tgtEl>
                                          <p:spTgt spid="73"/>
                                        </p:tgtEl>
                                        <p:attrNameLst>
                                          <p:attrName>style.visibility</p:attrName>
                                        </p:attrNameLst>
                                      </p:cBhvr>
                                      <p:to>
                                        <p:strVal val="visible"/>
                                      </p:to>
                                    </p:set>
                                    <p:animEffect transition="in" filter="fade">
                                      <p:cBhvr>
                                        <p:cTn id="158" dur="500"/>
                                        <p:tgtEl>
                                          <p:spTgt spid="73"/>
                                        </p:tgtEl>
                                      </p:cBhvr>
                                    </p:animEffect>
                                  </p:childTnLst>
                                </p:cTn>
                              </p:par>
                              <p:par>
                                <p:cTn id="159" presetID="10" presetClass="entr" presetSubtype="0" fill="hold" grpId="0" nodeType="withEffect">
                                  <p:stCondLst>
                                    <p:cond delay="1000"/>
                                  </p:stCondLst>
                                  <p:childTnLst>
                                    <p:set>
                                      <p:cBhvr>
                                        <p:cTn id="160" dur="1" fill="hold">
                                          <p:stCondLst>
                                            <p:cond delay="0"/>
                                          </p:stCondLst>
                                        </p:cTn>
                                        <p:tgtEl>
                                          <p:spTgt spid="74"/>
                                        </p:tgtEl>
                                        <p:attrNameLst>
                                          <p:attrName>style.visibility</p:attrName>
                                        </p:attrNameLst>
                                      </p:cBhvr>
                                      <p:to>
                                        <p:strVal val="visible"/>
                                      </p:to>
                                    </p:set>
                                    <p:animEffect transition="in" filter="fade">
                                      <p:cBhvr>
                                        <p:cTn id="161" dur="500"/>
                                        <p:tgtEl>
                                          <p:spTgt spid="74"/>
                                        </p:tgtEl>
                                      </p:cBhvr>
                                    </p:animEffect>
                                  </p:childTnLst>
                                </p:cTn>
                              </p:par>
                              <p:par>
                                <p:cTn id="162" presetID="10" presetClass="entr" presetSubtype="0" fill="hold" grpId="0" nodeType="withEffect">
                                  <p:stCondLst>
                                    <p:cond delay="1000"/>
                                  </p:stCondLst>
                                  <p:childTnLst>
                                    <p:set>
                                      <p:cBhvr>
                                        <p:cTn id="163" dur="1" fill="hold">
                                          <p:stCondLst>
                                            <p:cond delay="0"/>
                                          </p:stCondLst>
                                        </p:cTn>
                                        <p:tgtEl>
                                          <p:spTgt spid="75"/>
                                        </p:tgtEl>
                                        <p:attrNameLst>
                                          <p:attrName>style.visibility</p:attrName>
                                        </p:attrNameLst>
                                      </p:cBhvr>
                                      <p:to>
                                        <p:strVal val="visible"/>
                                      </p:to>
                                    </p:set>
                                    <p:animEffect transition="in" filter="fade">
                                      <p:cBhvr>
                                        <p:cTn id="164" dur="500"/>
                                        <p:tgtEl>
                                          <p:spTgt spid="75"/>
                                        </p:tgtEl>
                                      </p:cBhvr>
                                    </p:animEffect>
                                  </p:childTnLst>
                                </p:cTn>
                              </p:par>
                            </p:childTnLst>
                          </p:cTn>
                        </p:par>
                        <p:par>
                          <p:cTn id="165" fill="hold">
                            <p:stCondLst>
                              <p:cond delay="10000"/>
                            </p:stCondLst>
                            <p:childTnLst>
                              <p:par>
                                <p:cTn id="166" presetID="10" presetClass="entr" presetSubtype="0" fill="hold" grpId="0" nodeType="afterEffect">
                                  <p:stCondLst>
                                    <p:cond delay="1000"/>
                                  </p:stCondLst>
                                  <p:childTnLst>
                                    <p:set>
                                      <p:cBhvr>
                                        <p:cTn id="167" dur="1" fill="hold">
                                          <p:stCondLst>
                                            <p:cond delay="0"/>
                                          </p:stCondLst>
                                        </p:cTn>
                                        <p:tgtEl>
                                          <p:spTgt spid="76"/>
                                        </p:tgtEl>
                                        <p:attrNameLst>
                                          <p:attrName>style.visibility</p:attrName>
                                        </p:attrNameLst>
                                      </p:cBhvr>
                                      <p:to>
                                        <p:strVal val="visible"/>
                                      </p:to>
                                    </p:set>
                                    <p:animEffect transition="in" filter="fade">
                                      <p:cBhvr>
                                        <p:cTn id="168" dur="500"/>
                                        <p:tgtEl>
                                          <p:spTgt spid="76"/>
                                        </p:tgtEl>
                                      </p:cBhvr>
                                    </p:animEffect>
                                  </p:childTnLst>
                                </p:cTn>
                              </p:par>
                              <p:par>
                                <p:cTn id="169" presetID="10" presetClass="entr" presetSubtype="0" fill="hold" grpId="0" nodeType="withEffect">
                                  <p:stCondLst>
                                    <p:cond delay="1000"/>
                                  </p:stCondLst>
                                  <p:childTnLst>
                                    <p:set>
                                      <p:cBhvr>
                                        <p:cTn id="170" dur="1" fill="hold">
                                          <p:stCondLst>
                                            <p:cond delay="0"/>
                                          </p:stCondLst>
                                        </p:cTn>
                                        <p:tgtEl>
                                          <p:spTgt spid="77"/>
                                        </p:tgtEl>
                                        <p:attrNameLst>
                                          <p:attrName>style.visibility</p:attrName>
                                        </p:attrNameLst>
                                      </p:cBhvr>
                                      <p:to>
                                        <p:strVal val="visible"/>
                                      </p:to>
                                    </p:set>
                                    <p:animEffect transition="in" filter="fade">
                                      <p:cBhvr>
                                        <p:cTn id="171" dur="500"/>
                                        <p:tgtEl>
                                          <p:spTgt spid="77"/>
                                        </p:tgtEl>
                                      </p:cBhvr>
                                    </p:animEffect>
                                  </p:childTnLst>
                                </p:cTn>
                              </p:par>
                              <p:par>
                                <p:cTn id="172" presetID="10" presetClass="entr" presetSubtype="0" fill="hold" grpId="0" nodeType="withEffect">
                                  <p:stCondLst>
                                    <p:cond delay="1000"/>
                                  </p:stCondLst>
                                  <p:childTnLst>
                                    <p:set>
                                      <p:cBhvr>
                                        <p:cTn id="173" dur="1" fill="hold">
                                          <p:stCondLst>
                                            <p:cond delay="0"/>
                                          </p:stCondLst>
                                        </p:cTn>
                                        <p:tgtEl>
                                          <p:spTgt spid="78"/>
                                        </p:tgtEl>
                                        <p:attrNameLst>
                                          <p:attrName>style.visibility</p:attrName>
                                        </p:attrNameLst>
                                      </p:cBhvr>
                                      <p:to>
                                        <p:strVal val="visible"/>
                                      </p:to>
                                    </p:set>
                                    <p:animEffect transition="in" filter="fade">
                                      <p:cBhvr>
                                        <p:cTn id="174" dur="500"/>
                                        <p:tgtEl>
                                          <p:spTgt spid="78"/>
                                        </p:tgtEl>
                                      </p:cBhvr>
                                    </p:animEffect>
                                  </p:childTnLst>
                                </p:cTn>
                              </p:par>
                              <p:par>
                                <p:cTn id="175" presetID="10" presetClass="entr" presetSubtype="0" fill="hold" grpId="0" nodeType="withEffect">
                                  <p:stCondLst>
                                    <p:cond delay="1000"/>
                                  </p:stCondLst>
                                  <p:childTnLst>
                                    <p:set>
                                      <p:cBhvr>
                                        <p:cTn id="176" dur="1" fill="hold">
                                          <p:stCondLst>
                                            <p:cond delay="0"/>
                                          </p:stCondLst>
                                        </p:cTn>
                                        <p:tgtEl>
                                          <p:spTgt spid="79"/>
                                        </p:tgtEl>
                                        <p:attrNameLst>
                                          <p:attrName>style.visibility</p:attrName>
                                        </p:attrNameLst>
                                      </p:cBhvr>
                                      <p:to>
                                        <p:strVal val="visible"/>
                                      </p:to>
                                    </p:set>
                                    <p:animEffect transition="in" filter="fade">
                                      <p:cBhvr>
                                        <p:cTn id="177" dur="500"/>
                                        <p:tgtEl>
                                          <p:spTgt spid="79"/>
                                        </p:tgtEl>
                                      </p:cBhvr>
                                    </p:animEffect>
                                  </p:childTnLst>
                                </p:cTn>
                              </p:par>
                              <p:par>
                                <p:cTn id="178" presetID="10" presetClass="entr" presetSubtype="0" fill="hold" grpId="0" nodeType="withEffect">
                                  <p:stCondLst>
                                    <p:cond delay="1000"/>
                                  </p:stCondLst>
                                  <p:childTnLst>
                                    <p:set>
                                      <p:cBhvr>
                                        <p:cTn id="179" dur="1" fill="hold">
                                          <p:stCondLst>
                                            <p:cond delay="0"/>
                                          </p:stCondLst>
                                        </p:cTn>
                                        <p:tgtEl>
                                          <p:spTgt spid="80"/>
                                        </p:tgtEl>
                                        <p:attrNameLst>
                                          <p:attrName>style.visibility</p:attrName>
                                        </p:attrNameLst>
                                      </p:cBhvr>
                                      <p:to>
                                        <p:strVal val="visible"/>
                                      </p:to>
                                    </p:set>
                                    <p:animEffect transition="in" filter="fade">
                                      <p:cBhvr>
                                        <p:cTn id="180" dur="500"/>
                                        <p:tgtEl>
                                          <p:spTgt spid="80"/>
                                        </p:tgtEl>
                                      </p:cBhvr>
                                    </p:animEffect>
                                  </p:childTnLst>
                                </p:cTn>
                              </p:par>
                              <p:par>
                                <p:cTn id="181" presetID="10" presetClass="entr" presetSubtype="0" fill="hold" grpId="0" nodeType="withEffect">
                                  <p:stCondLst>
                                    <p:cond delay="1000"/>
                                  </p:stCondLst>
                                  <p:childTnLst>
                                    <p:set>
                                      <p:cBhvr>
                                        <p:cTn id="182" dur="1" fill="hold">
                                          <p:stCondLst>
                                            <p:cond delay="0"/>
                                          </p:stCondLst>
                                        </p:cTn>
                                        <p:tgtEl>
                                          <p:spTgt spid="81"/>
                                        </p:tgtEl>
                                        <p:attrNameLst>
                                          <p:attrName>style.visibility</p:attrName>
                                        </p:attrNameLst>
                                      </p:cBhvr>
                                      <p:to>
                                        <p:strVal val="visible"/>
                                      </p:to>
                                    </p:set>
                                    <p:animEffect transition="in" filter="fade">
                                      <p:cBhvr>
                                        <p:cTn id="183" dur="500"/>
                                        <p:tgtEl>
                                          <p:spTgt spid="81"/>
                                        </p:tgtEl>
                                      </p:cBhvr>
                                    </p:animEffect>
                                  </p:childTnLst>
                                </p:cTn>
                              </p:par>
                              <p:par>
                                <p:cTn id="184" presetID="10" presetClass="entr" presetSubtype="0" fill="hold" grpId="0" nodeType="withEffect">
                                  <p:stCondLst>
                                    <p:cond delay="1000"/>
                                  </p:stCondLst>
                                  <p:childTnLst>
                                    <p:set>
                                      <p:cBhvr>
                                        <p:cTn id="185" dur="1" fill="hold">
                                          <p:stCondLst>
                                            <p:cond delay="0"/>
                                          </p:stCondLst>
                                        </p:cTn>
                                        <p:tgtEl>
                                          <p:spTgt spid="82"/>
                                        </p:tgtEl>
                                        <p:attrNameLst>
                                          <p:attrName>style.visibility</p:attrName>
                                        </p:attrNameLst>
                                      </p:cBhvr>
                                      <p:to>
                                        <p:strVal val="visible"/>
                                      </p:to>
                                    </p:set>
                                    <p:animEffect transition="in" filter="fade">
                                      <p:cBhvr>
                                        <p:cTn id="186" dur="500"/>
                                        <p:tgtEl>
                                          <p:spTgt spid="82"/>
                                        </p:tgtEl>
                                      </p:cBhvr>
                                    </p:animEffect>
                                  </p:childTnLst>
                                </p:cTn>
                              </p:par>
                              <p:par>
                                <p:cTn id="187" presetID="10" presetClass="entr" presetSubtype="0" fill="hold" grpId="0" nodeType="withEffect">
                                  <p:stCondLst>
                                    <p:cond delay="1000"/>
                                  </p:stCondLst>
                                  <p:childTnLst>
                                    <p:set>
                                      <p:cBhvr>
                                        <p:cTn id="188" dur="1" fill="hold">
                                          <p:stCondLst>
                                            <p:cond delay="0"/>
                                          </p:stCondLst>
                                        </p:cTn>
                                        <p:tgtEl>
                                          <p:spTgt spid="83"/>
                                        </p:tgtEl>
                                        <p:attrNameLst>
                                          <p:attrName>style.visibility</p:attrName>
                                        </p:attrNameLst>
                                      </p:cBhvr>
                                      <p:to>
                                        <p:strVal val="visible"/>
                                      </p:to>
                                    </p:set>
                                    <p:animEffect transition="in" filter="fade">
                                      <p:cBhvr>
                                        <p:cTn id="189" dur="500"/>
                                        <p:tgtEl>
                                          <p:spTgt spid="83"/>
                                        </p:tgtEl>
                                      </p:cBhvr>
                                    </p:animEffect>
                                  </p:childTnLst>
                                </p:cTn>
                              </p:par>
                            </p:childTnLst>
                          </p:cTn>
                        </p:par>
                        <p:par>
                          <p:cTn id="190" fill="hold">
                            <p:stCondLst>
                              <p:cond delay="11500"/>
                            </p:stCondLst>
                            <p:childTnLst>
                              <p:par>
                                <p:cTn id="191" presetID="10" presetClass="entr" presetSubtype="0" fill="hold" grpId="0" nodeType="afterEffect">
                                  <p:stCondLst>
                                    <p:cond delay="0"/>
                                  </p:stCondLst>
                                  <p:childTnLst>
                                    <p:set>
                                      <p:cBhvr>
                                        <p:cTn id="192" dur="1" fill="hold">
                                          <p:stCondLst>
                                            <p:cond delay="0"/>
                                          </p:stCondLst>
                                        </p:cTn>
                                        <p:tgtEl>
                                          <p:spTgt spid="84"/>
                                        </p:tgtEl>
                                        <p:attrNameLst>
                                          <p:attrName>style.visibility</p:attrName>
                                        </p:attrNameLst>
                                      </p:cBhvr>
                                      <p:to>
                                        <p:strVal val="visible"/>
                                      </p:to>
                                    </p:set>
                                    <p:animEffect transition="in" filter="fade">
                                      <p:cBhvr>
                                        <p:cTn id="193" dur="500"/>
                                        <p:tgtEl>
                                          <p:spTgt spid="84"/>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5"/>
                                        </p:tgtEl>
                                        <p:attrNameLst>
                                          <p:attrName>style.visibility</p:attrName>
                                        </p:attrNameLst>
                                      </p:cBhvr>
                                      <p:to>
                                        <p:strVal val="visible"/>
                                      </p:to>
                                    </p:set>
                                    <p:animEffect transition="in" filter="fade">
                                      <p:cBhvr>
                                        <p:cTn id="196" dur="500"/>
                                        <p:tgtEl>
                                          <p:spTgt spid="85"/>
                                        </p:tgtEl>
                                      </p:cBhvr>
                                    </p:animEffect>
                                  </p:childTnLst>
                                </p:cTn>
                              </p:par>
                            </p:childTnLst>
                          </p:cTn>
                        </p:par>
                        <p:par>
                          <p:cTn id="197" fill="hold">
                            <p:stCondLst>
                              <p:cond delay="12000"/>
                            </p:stCondLst>
                            <p:childTnLst>
                              <p:par>
                                <p:cTn id="198" presetID="10" presetClass="entr" presetSubtype="0" fill="hold" grpId="0" nodeType="afterEffect">
                                  <p:stCondLst>
                                    <p:cond delay="1000"/>
                                  </p:stCondLst>
                                  <p:childTnLst>
                                    <p:set>
                                      <p:cBhvr>
                                        <p:cTn id="199" dur="1" fill="hold">
                                          <p:stCondLst>
                                            <p:cond delay="0"/>
                                          </p:stCondLst>
                                        </p:cTn>
                                        <p:tgtEl>
                                          <p:spTgt spid="86"/>
                                        </p:tgtEl>
                                        <p:attrNameLst>
                                          <p:attrName>style.visibility</p:attrName>
                                        </p:attrNameLst>
                                      </p:cBhvr>
                                      <p:to>
                                        <p:strVal val="visible"/>
                                      </p:to>
                                    </p:set>
                                    <p:animEffect transition="in" filter="fade">
                                      <p:cBhvr>
                                        <p:cTn id="200" dur="500"/>
                                        <p:tgtEl>
                                          <p:spTgt spid="86"/>
                                        </p:tgtEl>
                                      </p:cBhvr>
                                    </p:animEffect>
                                  </p:childTnLst>
                                </p:cTn>
                              </p:par>
                              <p:par>
                                <p:cTn id="201" presetID="10" presetClass="entr" presetSubtype="0" fill="hold" grpId="0" nodeType="withEffect">
                                  <p:stCondLst>
                                    <p:cond delay="1000"/>
                                  </p:stCondLst>
                                  <p:childTnLst>
                                    <p:set>
                                      <p:cBhvr>
                                        <p:cTn id="202" dur="1" fill="hold">
                                          <p:stCondLst>
                                            <p:cond delay="0"/>
                                          </p:stCondLst>
                                        </p:cTn>
                                        <p:tgtEl>
                                          <p:spTgt spid="87"/>
                                        </p:tgtEl>
                                        <p:attrNameLst>
                                          <p:attrName>style.visibility</p:attrName>
                                        </p:attrNameLst>
                                      </p:cBhvr>
                                      <p:to>
                                        <p:strVal val="visible"/>
                                      </p:to>
                                    </p:set>
                                    <p:animEffect transition="in" filter="fade">
                                      <p:cBhvr>
                                        <p:cTn id="203" dur="500"/>
                                        <p:tgtEl>
                                          <p:spTgt spid="87"/>
                                        </p:tgtEl>
                                      </p:cBhvr>
                                    </p:animEffect>
                                  </p:childTnLst>
                                </p:cTn>
                              </p:par>
                            </p:childTnLst>
                          </p:cTn>
                        </p:par>
                        <p:par>
                          <p:cTn id="204" fill="hold">
                            <p:stCondLst>
                              <p:cond delay="13500"/>
                            </p:stCondLst>
                            <p:childTnLst>
                              <p:par>
                                <p:cTn id="205" presetID="10" presetClass="entr" presetSubtype="0" fill="hold" grpId="0" nodeType="afterEffect">
                                  <p:stCondLst>
                                    <p:cond delay="1000"/>
                                  </p:stCondLst>
                                  <p:childTnLst>
                                    <p:set>
                                      <p:cBhvr>
                                        <p:cTn id="206" dur="1" fill="hold">
                                          <p:stCondLst>
                                            <p:cond delay="0"/>
                                          </p:stCondLst>
                                        </p:cTn>
                                        <p:tgtEl>
                                          <p:spTgt spid="88"/>
                                        </p:tgtEl>
                                        <p:attrNameLst>
                                          <p:attrName>style.visibility</p:attrName>
                                        </p:attrNameLst>
                                      </p:cBhvr>
                                      <p:to>
                                        <p:strVal val="visible"/>
                                      </p:to>
                                    </p:set>
                                    <p:animEffect transition="in" filter="fade">
                                      <p:cBhvr>
                                        <p:cTn id="207" dur="500"/>
                                        <p:tgtEl>
                                          <p:spTgt spid="88"/>
                                        </p:tgtEl>
                                      </p:cBhvr>
                                    </p:animEffect>
                                  </p:childTnLst>
                                </p:cTn>
                              </p:par>
                              <p:par>
                                <p:cTn id="208" presetID="10" presetClass="entr" presetSubtype="0" fill="hold" grpId="0" nodeType="withEffect">
                                  <p:stCondLst>
                                    <p:cond delay="1000"/>
                                  </p:stCondLst>
                                  <p:childTnLst>
                                    <p:set>
                                      <p:cBhvr>
                                        <p:cTn id="209" dur="1" fill="hold">
                                          <p:stCondLst>
                                            <p:cond delay="0"/>
                                          </p:stCondLst>
                                        </p:cTn>
                                        <p:tgtEl>
                                          <p:spTgt spid="89"/>
                                        </p:tgtEl>
                                        <p:attrNameLst>
                                          <p:attrName>style.visibility</p:attrName>
                                        </p:attrNameLst>
                                      </p:cBhvr>
                                      <p:to>
                                        <p:strVal val="visible"/>
                                      </p:to>
                                    </p:set>
                                    <p:animEffect transition="in" filter="fade">
                                      <p:cBhvr>
                                        <p:cTn id="210" dur="500"/>
                                        <p:tgtEl>
                                          <p:spTgt spid="89"/>
                                        </p:tgtEl>
                                      </p:cBhvr>
                                    </p:animEffect>
                                  </p:childTnLst>
                                </p:cTn>
                              </p:par>
                              <p:par>
                                <p:cTn id="211" presetID="10" presetClass="entr" presetSubtype="0" fill="hold" grpId="0" nodeType="withEffect">
                                  <p:stCondLst>
                                    <p:cond delay="1000"/>
                                  </p:stCondLst>
                                  <p:childTnLst>
                                    <p:set>
                                      <p:cBhvr>
                                        <p:cTn id="212" dur="1" fill="hold">
                                          <p:stCondLst>
                                            <p:cond delay="0"/>
                                          </p:stCondLst>
                                        </p:cTn>
                                        <p:tgtEl>
                                          <p:spTgt spid="90"/>
                                        </p:tgtEl>
                                        <p:attrNameLst>
                                          <p:attrName>style.visibility</p:attrName>
                                        </p:attrNameLst>
                                      </p:cBhvr>
                                      <p:to>
                                        <p:strVal val="visible"/>
                                      </p:to>
                                    </p:set>
                                    <p:animEffect transition="in" filter="fade">
                                      <p:cBhvr>
                                        <p:cTn id="213" dur="500"/>
                                        <p:tgtEl>
                                          <p:spTgt spid="90"/>
                                        </p:tgtEl>
                                      </p:cBhvr>
                                    </p:animEffect>
                                  </p:childTnLst>
                                </p:cTn>
                              </p:par>
                              <p:par>
                                <p:cTn id="214" presetID="10" presetClass="entr" presetSubtype="0" fill="hold" grpId="0" nodeType="withEffect">
                                  <p:stCondLst>
                                    <p:cond delay="1000"/>
                                  </p:stCondLst>
                                  <p:childTnLst>
                                    <p:set>
                                      <p:cBhvr>
                                        <p:cTn id="215" dur="1" fill="hold">
                                          <p:stCondLst>
                                            <p:cond delay="0"/>
                                          </p:stCondLst>
                                        </p:cTn>
                                        <p:tgtEl>
                                          <p:spTgt spid="91"/>
                                        </p:tgtEl>
                                        <p:attrNameLst>
                                          <p:attrName>style.visibility</p:attrName>
                                        </p:attrNameLst>
                                      </p:cBhvr>
                                      <p:to>
                                        <p:strVal val="visible"/>
                                      </p:to>
                                    </p:set>
                                    <p:animEffect transition="in" filter="fade">
                                      <p:cBhvr>
                                        <p:cTn id="216" dur="500"/>
                                        <p:tgtEl>
                                          <p:spTgt spid="91"/>
                                        </p:tgtEl>
                                      </p:cBhvr>
                                    </p:animEffect>
                                  </p:childTnLst>
                                </p:cTn>
                              </p:par>
                              <p:par>
                                <p:cTn id="217" presetID="10" presetClass="entr" presetSubtype="0" fill="hold" grpId="0" nodeType="withEffect">
                                  <p:stCondLst>
                                    <p:cond delay="1000"/>
                                  </p:stCondLst>
                                  <p:childTnLst>
                                    <p:set>
                                      <p:cBhvr>
                                        <p:cTn id="218" dur="1" fill="hold">
                                          <p:stCondLst>
                                            <p:cond delay="0"/>
                                          </p:stCondLst>
                                        </p:cTn>
                                        <p:tgtEl>
                                          <p:spTgt spid="92"/>
                                        </p:tgtEl>
                                        <p:attrNameLst>
                                          <p:attrName>style.visibility</p:attrName>
                                        </p:attrNameLst>
                                      </p:cBhvr>
                                      <p:to>
                                        <p:strVal val="visible"/>
                                      </p:to>
                                    </p:set>
                                    <p:animEffect transition="in" filter="fade">
                                      <p:cBhvr>
                                        <p:cTn id="219" dur="500"/>
                                        <p:tgtEl>
                                          <p:spTgt spid="92"/>
                                        </p:tgtEl>
                                      </p:cBhvr>
                                    </p:animEffect>
                                  </p:childTnLst>
                                </p:cTn>
                              </p:par>
                              <p:par>
                                <p:cTn id="220" presetID="10" presetClass="entr" presetSubtype="0" fill="hold" grpId="0" nodeType="withEffect">
                                  <p:stCondLst>
                                    <p:cond delay="1000"/>
                                  </p:stCondLst>
                                  <p:childTnLst>
                                    <p:set>
                                      <p:cBhvr>
                                        <p:cTn id="221" dur="1" fill="hold">
                                          <p:stCondLst>
                                            <p:cond delay="0"/>
                                          </p:stCondLst>
                                        </p:cTn>
                                        <p:tgtEl>
                                          <p:spTgt spid="93"/>
                                        </p:tgtEl>
                                        <p:attrNameLst>
                                          <p:attrName>style.visibility</p:attrName>
                                        </p:attrNameLst>
                                      </p:cBhvr>
                                      <p:to>
                                        <p:strVal val="visible"/>
                                      </p:to>
                                    </p:set>
                                    <p:animEffect transition="in" filter="fade">
                                      <p:cBhvr>
                                        <p:cTn id="222" dur="500"/>
                                        <p:tgtEl>
                                          <p:spTgt spid="93"/>
                                        </p:tgtEl>
                                      </p:cBhvr>
                                    </p:animEffect>
                                  </p:childTnLst>
                                </p:cTn>
                              </p:par>
                              <p:par>
                                <p:cTn id="223" presetID="10" presetClass="entr" presetSubtype="0" fill="hold" grpId="0" nodeType="withEffect">
                                  <p:stCondLst>
                                    <p:cond delay="1000"/>
                                  </p:stCondLst>
                                  <p:childTnLst>
                                    <p:set>
                                      <p:cBhvr>
                                        <p:cTn id="224" dur="1" fill="hold">
                                          <p:stCondLst>
                                            <p:cond delay="0"/>
                                          </p:stCondLst>
                                        </p:cTn>
                                        <p:tgtEl>
                                          <p:spTgt spid="94"/>
                                        </p:tgtEl>
                                        <p:attrNameLst>
                                          <p:attrName>style.visibility</p:attrName>
                                        </p:attrNameLst>
                                      </p:cBhvr>
                                      <p:to>
                                        <p:strVal val="visible"/>
                                      </p:to>
                                    </p:set>
                                    <p:animEffect transition="in" filter="fade">
                                      <p:cBhvr>
                                        <p:cTn id="225" dur="500"/>
                                        <p:tgtEl>
                                          <p:spTgt spid="94"/>
                                        </p:tgtEl>
                                      </p:cBhvr>
                                    </p:animEffect>
                                  </p:childTnLst>
                                </p:cTn>
                              </p:par>
                              <p:par>
                                <p:cTn id="226" presetID="10" presetClass="entr" presetSubtype="0" fill="hold" grpId="0" nodeType="withEffect">
                                  <p:stCondLst>
                                    <p:cond delay="1000"/>
                                  </p:stCondLst>
                                  <p:childTnLst>
                                    <p:set>
                                      <p:cBhvr>
                                        <p:cTn id="227" dur="1" fill="hold">
                                          <p:stCondLst>
                                            <p:cond delay="0"/>
                                          </p:stCondLst>
                                        </p:cTn>
                                        <p:tgtEl>
                                          <p:spTgt spid="95"/>
                                        </p:tgtEl>
                                        <p:attrNameLst>
                                          <p:attrName>style.visibility</p:attrName>
                                        </p:attrNameLst>
                                      </p:cBhvr>
                                      <p:to>
                                        <p:strVal val="visible"/>
                                      </p:to>
                                    </p:set>
                                    <p:animEffect transition="in" filter="fade">
                                      <p:cBhvr>
                                        <p:cTn id="228" dur="500"/>
                                        <p:tgtEl>
                                          <p:spTgt spid="95"/>
                                        </p:tgtEl>
                                      </p:cBhvr>
                                    </p:animEffect>
                                  </p:childTnLst>
                                </p:cTn>
                              </p:par>
                            </p:childTnLst>
                          </p:cTn>
                        </p:par>
                        <p:par>
                          <p:cTn id="229" fill="hold">
                            <p:stCondLst>
                              <p:cond delay="15000"/>
                            </p:stCondLst>
                            <p:childTnLst>
                              <p:par>
                                <p:cTn id="230" presetID="10" presetClass="entr" presetSubtype="0" fill="hold" grpId="0" nodeType="afterEffect">
                                  <p:stCondLst>
                                    <p:cond delay="1000"/>
                                  </p:stCondLst>
                                  <p:childTnLst>
                                    <p:set>
                                      <p:cBhvr>
                                        <p:cTn id="231" dur="1" fill="hold">
                                          <p:stCondLst>
                                            <p:cond delay="0"/>
                                          </p:stCondLst>
                                        </p:cTn>
                                        <p:tgtEl>
                                          <p:spTgt spid="96"/>
                                        </p:tgtEl>
                                        <p:attrNameLst>
                                          <p:attrName>style.visibility</p:attrName>
                                        </p:attrNameLst>
                                      </p:cBhvr>
                                      <p:to>
                                        <p:strVal val="visible"/>
                                      </p:to>
                                    </p:set>
                                    <p:animEffect transition="in" filter="fade">
                                      <p:cBhvr>
                                        <p:cTn id="232" dur="500"/>
                                        <p:tgtEl>
                                          <p:spTgt spid="96"/>
                                        </p:tgtEl>
                                      </p:cBhvr>
                                    </p:animEffect>
                                  </p:childTnLst>
                                </p:cTn>
                              </p:par>
                              <p:par>
                                <p:cTn id="233" presetID="10" presetClass="entr" presetSubtype="0" fill="hold" grpId="0" nodeType="withEffect">
                                  <p:stCondLst>
                                    <p:cond delay="1000"/>
                                  </p:stCondLst>
                                  <p:childTnLst>
                                    <p:set>
                                      <p:cBhvr>
                                        <p:cTn id="234" dur="1" fill="hold">
                                          <p:stCondLst>
                                            <p:cond delay="0"/>
                                          </p:stCondLst>
                                        </p:cTn>
                                        <p:tgtEl>
                                          <p:spTgt spid="97"/>
                                        </p:tgtEl>
                                        <p:attrNameLst>
                                          <p:attrName>style.visibility</p:attrName>
                                        </p:attrNameLst>
                                      </p:cBhvr>
                                      <p:to>
                                        <p:strVal val="visible"/>
                                      </p:to>
                                    </p:set>
                                    <p:animEffect transition="in" filter="fade">
                                      <p:cBhvr>
                                        <p:cTn id="235" dur="500"/>
                                        <p:tgtEl>
                                          <p:spTgt spid="97"/>
                                        </p:tgtEl>
                                      </p:cBhvr>
                                    </p:animEffect>
                                  </p:childTnLst>
                                </p:cTn>
                              </p:par>
                              <p:par>
                                <p:cTn id="236" presetID="10" presetClass="entr" presetSubtype="0" fill="hold" grpId="0" nodeType="withEffect">
                                  <p:stCondLst>
                                    <p:cond delay="100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500"/>
                                        <p:tgtEl>
                                          <p:spTgt spid="98"/>
                                        </p:tgtEl>
                                      </p:cBhvr>
                                    </p:animEffect>
                                  </p:childTnLst>
                                </p:cTn>
                              </p:par>
                              <p:par>
                                <p:cTn id="239" presetID="10" presetClass="entr" presetSubtype="0" fill="hold" grpId="0" nodeType="withEffect">
                                  <p:stCondLst>
                                    <p:cond delay="1000"/>
                                  </p:stCondLst>
                                  <p:childTnLst>
                                    <p:set>
                                      <p:cBhvr>
                                        <p:cTn id="240" dur="1" fill="hold">
                                          <p:stCondLst>
                                            <p:cond delay="0"/>
                                          </p:stCondLst>
                                        </p:cTn>
                                        <p:tgtEl>
                                          <p:spTgt spid="99"/>
                                        </p:tgtEl>
                                        <p:attrNameLst>
                                          <p:attrName>style.visibility</p:attrName>
                                        </p:attrNameLst>
                                      </p:cBhvr>
                                      <p:to>
                                        <p:strVal val="visible"/>
                                      </p:to>
                                    </p:set>
                                    <p:animEffect transition="in" filter="fade">
                                      <p:cBhvr>
                                        <p:cTn id="241" dur="500"/>
                                        <p:tgtEl>
                                          <p:spTgt spid="99"/>
                                        </p:tgtEl>
                                      </p:cBhvr>
                                    </p:animEffect>
                                  </p:childTnLst>
                                </p:cTn>
                              </p:par>
                              <p:par>
                                <p:cTn id="242" presetID="10" presetClass="entr" presetSubtype="0" fill="hold" grpId="0" nodeType="withEffect">
                                  <p:stCondLst>
                                    <p:cond delay="1000"/>
                                  </p:stCondLst>
                                  <p:childTnLst>
                                    <p:set>
                                      <p:cBhvr>
                                        <p:cTn id="243" dur="1" fill="hold">
                                          <p:stCondLst>
                                            <p:cond delay="0"/>
                                          </p:stCondLst>
                                        </p:cTn>
                                        <p:tgtEl>
                                          <p:spTgt spid="100"/>
                                        </p:tgtEl>
                                        <p:attrNameLst>
                                          <p:attrName>style.visibility</p:attrName>
                                        </p:attrNameLst>
                                      </p:cBhvr>
                                      <p:to>
                                        <p:strVal val="visible"/>
                                      </p:to>
                                    </p:set>
                                    <p:animEffect transition="in" filter="fade">
                                      <p:cBhvr>
                                        <p:cTn id="244" dur="500"/>
                                        <p:tgtEl>
                                          <p:spTgt spid="100"/>
                                        </p:tgtEl>
                                      </p:cBhvr>
                                    </p:animEffect>
                                  </p:childTnLst>
                                </p:cTn>
                              </p:par>
                              <p:par>
                                <p:cTn id="245" presetID="10" presetClass="entr" presetSubtype="0" fill="hold" grpId="0" nodeType="withEffect">
                                  <p:stCondLst>
                                    <p:cond delay="1000"/>
                                  </p:stCondLst>
                                  <p:childTnLst>
                                    <p:set>
                                      <p:cBhvr>
                                        <p:cTn id="246" dur="1" fill="hold">
                                          <p:stCondLst>
                                            <p:cond delay="0"/>
                                          </p:stCondLst>
                                        </p:cTn>
                                        <p:tgtEl>
                                          <p:spTgt spid="101"/>
                                        </p:tgtEl>
                                        <p:attrNameLst>
                                          <p:attrName>style.visibility</p:attrName>
                                        </p:attrNameLst>
                                      </p:cBhvr>
                                      <p:to>
                                        <p:strVal val="visible"/>
                                      </p:to>
                                    </p:set>
                                    <p:animEffect transition="in" filter="fade">
                                      <p:cBhvr>
                                        <p:cTn id="247" dur="500"/>
                                        <p:tgtEl>
                                          <p:spTgt spid="101"/>
                                        </p:tgtEl>
                                      </p:cBhvr>
                                    </p:animEffect>
                                  </p:childTnLst>
                                </p:cTn>
                              </p:par>
                              <p:par>
                                <p:cTn id="248" presetID="10" presetClass="entr" presetSubtype="0" fill="hold" grpId="0" nodeType="withEffect">
                                  <p:stCondLst>
                                    <p:cond delay="1000"/>
                                  </p:stCondLst>
                                  <p:childTnLst>
                                    <p:set>
                                      <p:cBhvr>
                                        <p:cTn id="249" dur="1" fill="hold">
                                          <p:stCondLst>
                                            <p:cond delay="0"/>
                                          </p:stCondLst>
                                        </p:cTn>
                                        <p:tgtEl>
                                          <p:spTgt spid="102"/>
                                        </p:tgtEl>
                                        <p:attrNameLst>
                                          <p:attrName>style.visibility</p:attrName>
                                        </p:attrNameLst>
                                      </p:cBhvr>
                                      <p:to>
                                        <p:strVal val="visible"/>
                                      </p:to>
                                    </p:set>
                                    <p:animEffect transition="in" filter="fade">
                                      <p:cBhvr>
                                        <p:cTn id="250" dur="500"/>
                                        <p:tgtEl>
                                          <p:spTgt spid="102"/>
                                        </p:tgtEl>
                                      </p:cBhvr>
                                    </p:animEffect>
                                  </p:childTnLst>
                                </p:cTn>
                              </p:par>
                              <p:par>
                                <p:cTn id="251" presetID="10" presetClass="entr" presetSubtype="0" fill="hold" grpId="0" nodeType="withEffect">
                                  <p:stCondLst>
                                    <p:cond delay="1000"/>
                                  </p:stCondLst>
                                  <p:childTnLst>
                                    <p:set>
                                      <p:cBhvr>
                                        <p:cTn id="252" dur="1" fill="hold">
                                          <p:stCondLst>
                                            <p:cond delay="0"/>
                                          </p:stCondLst>
                                        </p:cTn>
                                        <p:tgtEl>
                                          <p:spTgt spid="103"/>
                                        </p:tgtEl>
                                        <p:attrNameLst>
                                          <p:attrName>style.visibility</p:attrName>
                                        </p:attrNameLst>
                                      </p:cBhvr>
                                      <p:to>
                                        <p:strVal val="visible"/>
                                      </p:to>
                                    </p:set>
                                    <p:animEffect transition="in" filter="fade">
                                      <p:cBhvr>
                                        <p:cTn id="253" dur="500"/>
                                        <p:tgtEl>
                                          <p:spTgt spid="103"/>
                                        </p:tgtEl>
                                      </p:cBhvr>
                                    </p:animEffect>
                                  </p:childTnLst>
                                </p:cTn>
                              </p:par>
                            </p:childTnLst>
                          </p:cTn>
                        </p:par>
                        <p:par>
                          <p:cTn id="254" fill="hold">
                            <p:stCondLst>
                              <p:cond delay="16500"/>
                            </p:stCondLst>
                            <p:childTnLst>
                              <p:par>
                                <p:cTn id="255" presetID="10" presetClass="entr" presetSubtype="0" fill="hold" grpId="0" nodeType="afterEffect">
                                  <p:stCondLst>
                                    <p:cond delay="1000"/>
                                  </p:stCondLst>
                                  <p:childTnLst>
                                    <p:set>
                                      <p:cBhvr>
                                        <p:cTn id="256" dur="1" fill="hold">
                                          <p:stCondLst>
                                            <p:cond delay="0"/>
                                          </p:stCondLst>
                                        </p:cTn>
                                        <p:tgtEl>
                                          <p:spTgt spid="104"/>
                                        </p:tgtEl>
                                        <p:attrNameLst>
                                          <p:attrName>style.visibility</p:attrName>
                                        </p:attrNameLst>
                                      </p:cBhvr>
                                      <p:to>
                                        <p:strVal val="visible"/>
                                      </p:to>
                                    </p:set>
                                    <p:animEffect transition="in" filter="fade">
                                      <p:cBhvr>
                                        <p:cTn id="257" dur="500"/>
                                        <p:tgtEl>
                                          <p:spTgt spid="104"/>
                                        </p:tgtEl>
                                      </p:cBhvr>
                                    </p:animEffect>
                                  </p:childTnLst>
                                </p:cTn>
                              </p:par>
                              <p:par>
                                <p:cTn id="258" presetID="10" presetClass="entr" presetSubtype="0" fill="hold" grpId="0" nodeType="withEffect">
                                  <p:stCondLst>
                                    <p:cond delay="1000"/>
                                  </p:stCondLst>
                                  <p:childTnLst>
                                    <p:set>
                                      <p:cBhvr>
                                        <p:cTn id="259" dur="1" fill="hold">
                                          <p:stCondLst>
                                            <p:cond delay="0"/>
                                          </p:stCondLst>
                                        </p:cTn>
                                        <p:tgtEl>
                                          <p:spTgt spid="105"/>
                                        </p:tgtEl>
                                        <p:attrNameLst>
                                          <p:attrName>style.visibility</p:attrName>
                                        </p:attrNameLst>
                                      </p:cBhvr>
                                      <p:to>
                                        <p:strVal val="visible"/>
                                      </p:to>
                                    </p:set>
                                    <p:animEffect transition="in" filter="fade">
                                      <p:cBhvr>
                                        <p:cTn id="260" dur="500"/>
                                        <p:tgtEl>
                                          <p:spTgt spid="105"/>
                                        </p:tgtEl>
                                      </p:cBhvr>
                                    </p:animEffect>
                                  </p:childTnLst>
                                </p:cTn>
                              </p:par>
                              <p:par>
                                <p:cTn id="261" presetID="10" presetClass="entr" presetSubtype="0" fill="hold" grpId="0" nodeType="withEffect">
                                  <p:stCondLst>
                                    <p:cond delay="1000"/>
                                  </p:stCondLst>
                                  <p:childTnLst>
                                    <p:set>
                                      <p:cBhvr>
                                        <p:cTn id="262" dur="1" fill="hold">
                                          <p:stCondLst>
                                            <p:cond delay="0"/>
                                          </p:stCondLst>
                                        </p:cTn>
                                        <p:tgtEl>
                                          <p:spTgt spid="106"/>
                                        </p:tgtEl>
                                        <p:attrNameLst>
                                          <p:attrName>style.visibility</p:attrName>
                                        </p:attrNameLst>
                                      </p:cBhvr>
                                      <p:to>
                                        <p:strVal val="visible"/>
                                      </p:to>
                                    </p:set>
                                    <p:animEffect transition="in" filter="fade">
                                      <p:cBhvr>
                                        <p:cTn id="263" dur="500"/>
                                        <p:tgtEl>
                                          <p:spTgt spid="106"/>
                                        </p:tgtEl>
                                      </p:cBhvr>
                                    </p:animEffect>
                                  </p:childTnLst>
                                </p:cTn>
                              </p:par>
                              <p:par>
                                <p:cTn id="264" presetID="10" presetClass="entr" presetSubtype="0" fill="hold" grpId="0" nodeType="withEffect">
                                  <p:stCondLst>
                                    <p:cond delay="1000"/>
                                  </p:stCondLst>
                                  <p:childTnLst>
                                    <p:set>
                                      <p:cBhvr>
                                        <p:cTn id="265" dur="1" fill="hold">
                                          <p:stCondLst>
                                            <p:cond delay="0"/>
                                          </p:stCondLst>
                                        </p:cTn>
                                        <p:tgtEl>
                                          <p:spTgt spid="107"/>
                                        </p:tgtEl>
                                        <p:attrNameLst>
                                          <p:attrName>style.visibility</p:attrName>
                                        </p:attrNameLst>
                                      </p:cBhvr>
                                      <p:to>
                                        <p:strVal val="visible"/>
                                      </p:to>
                                    </p:set>
                                    <p:animEffect transition="in" filter="fade">
                                      <p:cBhvr>
                                        <p:cTn id="266" dur="500"/>
                                        <p:tgtEl>
                                          <p:spTgt spid="107"/>
                                        </p:tgtEl>
                                      </p:cBhvr>
                                    </p:animEffect>
                                  </p:childTnLst>
                                </p:cTn>
                              </p:par>
                              <p:par>
                                <p:cTn id="267" presetID="10" presetClass="entr" presetSubtype="0" fill="hold" grpId="0" nodeType="withEffect">
                                  <p:stCondLst>
                                    <p:cond delay="1000"/>
                                  </p:stCondLst>
                                  <p:childTnLst>
                                    <p:set>
                                      <p:cBhvr>
                                        <p:cTn id="268" dur="1" fill="hold">
                                          <p:stCondLst>
                                            <p:cond delay="0"/>
                                          </p:stCondLst>
                                        </p:cTn>
                                        <p:tgtEl>
                                          <p:spTgt spid="108"/>
                                        </p:tgtEl>
                                        <p:attrNameLst>
                                          <p:attrName>style.visibility</p:attrName>
                                        </p:attrNameLst>
                                      </p:cBhvr>
                                      <p:to>
                                        <p:strVal val="visible"/>
                                      </p:to>
                                    </p:set>
                                    <p:animEffect transition="in" filter="fade">
                                      <p:cBhvr>
                                        <p:cTn id="269" dur="500"/>
                                        <p:tgtEl>
                                          <p:spTgt spid="108"/>
                                        </p:tgtEl>
                                      </p:cBhvr>
                                    </p:animEffect>
                                  </p:childTnLst>
                                </p:cTn>
                              </p:par>
                              <p:par>
                                <p:cTn id="270" presetID="10" presetClass="entr" presetSubtype="0" fill="hold" grpId="0" nodeType="withEffect">
                                  <p:stCondLst>
                                    <p:cond delay="1000"/>
                                  </p:stCondLst>
                                  <p:childTnLst>
                                    <p:set>
                                      <p:cBhvr>
                                        <p:cTn id="271" dur="1" fill="hold">
                                          <p:stCondLst>
                                            <p:cond delay="0"/>
                                          </p:stCondLst>
                                        </p:cTn>
                                        <p:tgtEl>
                                          <p:spTgt spid="109"/>
                                        </p:tgtEl>
                                        <p:attrNameLst>
                                          <p:attrName>style.visibility</p:attrName>
                                        </p:attrNameLst>
                                      </p:cBhvr>
                                      <p:to>
                                        <p:strVal val="visible"/>
                                      </p:to>
                                    </p:set>
                                    <p:animEffect transition="in" filter="fade">
                                      <p:cBhvr>
                                        <p:cTn id="272" dur="500"/>
                                        <p:tgtEl>
                                          <p:spTgt spid="109"/>
                                        </p:tgtEl>
                                      </p:cBhvr>
                                    </p:animEffect>
                                  </p:childTnLst>
                                </p:cTn>
                              </p:par>
                              <p:par>
                                <p:cTn id="273" presetID="10" presetClass="entr" presetSubtype="0" fill="hold" grpId="0" nodeType="withEffect">
                                  <p:stCondLst>
                                    <p:cond delay="1000"/>
                                  </p:stCondLst>
                                  <p:childTnLst>
                                    <p:set>
                                      <p:cBhvr>
                                        <p:cTn id="274" dur="1" fill="hold">
                                          <p:stCondLst>
                                            <p:cond delay="0"/>
                                          </p:stCondLst>
                                        </p:cTn>
                                        <p:tgtEl>
                                          <p:spTgt spid="110"/>
                                        </p:tgtEl>
                                        <p:attrNameLst>
                                          <p:attrName>style.visibility</p:attrName>
                                        </p:attrNameLst>
                                      </p:cBhvr>
                                      <p:to>
                                        <p:strVal val="visible"/>
                                      </p:to>
                                    </p:set>
                                    <p:animEffect transition="in" filter="fade">
                                      <p:cBhvr>
                                        <p:cTn id="275" dur="500"/>
                                        <p:tgtEl>
                                          <p:spTgt spid="110"/>
                                        </p:tgtEl>
                                      </p:cBhvr>
                                    </p:animEffect>
                                  </p:childTnLst>
                                </p:cTn>
                              </p:par>
                              <p:par>
                                <p:cTn id="276" presetID="10" presetClass="entr" presetSubtype="0" fill="hold" grpId="0" nodeType="withEffect">
                                  <p:stCondLst>
                                    <p:cond delay="1000"/>
                                  </p:stCondLst>
                                  <p:childTnLst>
                                    <p:set>
                                      <p:cBhvr>
                                        <p:cTn id="277" dur="1" fill="hold">
                                          <p:stCondLst>
                                            <p:cond delay="0"/>
                                          </p:stCondLst>
                                        </p:cTn>
                                        <p:tgtEl>
                                          <p:spTgt spid="111"/>
                                        </p:tgtEl>
                                        <p:attrNameLst>
                                          <p:attrName>style.visibility</p:attrName>
                                        </p:attrNameLst>
                                      </p:cBhvr>
                                      <p:to>
                                        <p:strVal val="visible"/>
                                      </p:to>
                                    </p:set>
                                    <p:animEffect transition="in" filter="fade">
                                      <p:cBhvr>
                                        <p:cTn id="278" dur="500"/>
                                        <p:tgtEl>
                                          <p:spTgt spid="111"/>
                                        </p:tgtEl>
                                      </p:cBhvr>
                                    </p:animEffect>
                                  </p:childTnLst>
                                </p:cTn>
                              </p:par>
                            </p:childTnLst>
                          </p:cTn>
                        </p:par>
                        <p:par>
                          <p:cTn id="279" fill="hold">
                            <p:stCondLst>
                              <p:cond delay="18000"/>
                            </p:stCondLst>
                            <p:childTnLst>
                              <p:par>
                                <p:cTn id="280" presetID="10" presetClass="entr" presetSubtype="0" fill="hold" grpId="0" nodeType="afterEffect">
                                  <p:stCondLst>
                                    <p:cond delay="1000"/>
                                  </p:stCondLst>
                                  <p:childTnLst>
                                    <p:set>
                                      <p:cBhvr>
                                        <p:cTn id="281" dur="1" fill="hold">
                                          <p:stCondLst>
                                            <p:cond delay="0"/>
                                          </p:stCondLst>
                                        </p:cTn>
                                        <p:tgtEl>
                                          <p:spTgt spid="112"/>
                                        </p:tgtEl>
                                        <p:attrNameLst>
                                          <p:attrName>style.visibility</p:attrName>
                                        </p:attrNameLst>
                                      </p:cBhvr>
                                      <p:to>
                                        <p:strVal val="visible"/>
                                      </p:to>
                                    </p:set>
                                    <p:animEffect transition="in" filter="fade">
                                      <p:cBhvr>
                                        <p:cTn id="282" dur="500"/>
                                        <p:tgtEl>
                                          <p:spTgt spid="112"/>
                                        </p:tgtEl>
                                      </p:cBhvr>
                                    </p:animEffect>
                                  </p:childTnLst>
                                </p:cTn>
                              </p:par>
                              <p:par>
                                <p:cTn id="283" presetID="10" presetClass="entr" presetSubtype="0" fill="hold" grpId="0" nodeType="withEffect">
                                  <p:stCondLst>
                                    <p:cond delay="1000"/>
                                  </p:stCondLst>
                                  <p:childTnLst>
                                    <p:set>
                                      <p:cBhvr>
                                        <p:cTn id="284" dur="1" fill="hold">
                                          <p:stCondLst>
                                            <p:cond delay="0"/>
                                          </p:stCondLst>
                                        </p:cTn>
                                        <p:tgtEl>
                                          <p:spTgt spid="113"/>
                                        </p:tgtEl>
                                        <p:attrNameLst>
                                          <p:attrName>style.visibility</p:attrName>
                                        </p:attrNameLst>
                                      </p:cBhvr>
                                      <p:to>
                                        <p:strVal val="visible"/>
                                      </p:to>
                                    </p:set>
                                    <p:animEffect transition="in" filter="fade">
                                      <p:cBhvr>
                                        <p:cTn id="285" dur="500"/>
                                        <p:tgtEl>
                                          <p:spTgt spid="113"/>
                                        </p:tgtEl>
                                      </p:cBhvr>
                                    </p:animEffect>
                                  </p:childTnLst>
                                </p:cTn>
                              </p:par>
                            </p:childTnLst>
                          </p:cTn>
                        </p:par>
                        <p:par>
                          <p:cTn id="286" fill="hold">
                            <p:stCondLst>
                              <p:cond delay="19500"/>
                            </p:stCondLst>
                            <p:childTnLst>
                              <p:par>
                                <p:cTn id="287" presetID="10" presetClass="entr" presetSubtype="0" fill="hold" grpId="0" nodeType="afterEffect">
                                  <p:stCondLst>
                                    <p:cond delay="1000"/>
                                  </p:stCondLst>
                                  <p:childTnLst>
                                    <p:set>
                                      <p:cBhvr>
                                        <p:cTn id="288" dur="1" fill="hold">
                                          <p:stCondLst>
                                            <p:cond delay="0"/>
                                          </p:stCondLst>
                                        </p:cTn>
                                        <p:tgtEl>
                                          <p:spTgt spid="170"/>
                                        </p:tgtEl>
                                        <p:attrNameLst>
                                          <p:attrName>style.visibility</p:attrName>
                                        </p:attrNameLst>
                                      </p:cBhvr>
                                      <p:to>
                                        <p:strVal val="visible"/>
                                      </p:to>
                                    </p:set>
                                    <p:animEffect transition="in" filter="fade">
                                      <p:cBhvr>
                                        <p:cTn id="289" dur="500"/>
                                        <p:tgtEl>
                                          <p:spTgt spid="170"/>
                                        </p:tgtEl>
                                      </p:cBhvr>
                                    </p:animEffect>
                                  </p:childTnLst>
                                </p:cTn>
                              </p:par>
                              <p:par>
                                <p:cTn id="290" presetID="10" presetClass="entr" presetSubtype="0" fill="hold" grpId="0" nodeType="withEffect">
                                  <p:stCondLst>
                                    <p:cond delay="1000"/>
                                  </p:stCondLst>
                                  <p:childTnLst>
                                    <p:set>
                                      <p:cBhvr>
                                        <p:cTn id="291" dur="1" fill="hold">
                                          <p:stCondLst>
                                            <p:cond delay="0"/>
                                          </p:stCondLst>
                                        </p:cTn>
                                        <p:tgtEl>
                                          <p:spTgt spid="114"/>
                                        </p:tgtEl>
                                        <p:attrNameLst>
                                          <p:attrName>style.visibility</p:attrName>
                                        </p:attrNameLst>
                                      </p:cBhvr>
                                      <p:to>
                                        <p:strVal val="visible"/>
                                      </p:to>
                                    </p:set>
                                    <p:animEffect transition="in" filter="fade">
                                      <p:cBhvr>
                                        <p:cTn id="292" dur="500"/>
                                        <p:tgtEl>
                                          <p:spTgt spid="114"/>
                                        </p:tgtEl>
                                      </p:cBhvr>
                                    </p:animEffect>
                                  </p:childTnLst>
                                </p:cTn>
                              </p:par>
                              <p:par>
                                <p:cTn id="293" presetID="10" presetClass="entr" presetSubtype="0" fill="hold" grpId="0" nodeType="withEffect">
                                  <p:stCondLst>
                                    <p:cond delay="1000"/>
                                  </p:stCondLst>
                                  <p:childTnLst>
                                    <p:set>
                                      <p:cBhvr>
                                        <p:cTn id="294" dur="1" fill="hold">
                                          <p:stCondLst>
                                            <p:cond delay="0"/>
                                          </p:stCondLst>
                                        </p:cTn>
                                        <p:tgtEl>
                                          <p:spTgt spid="115"/>
                                        </p:tgtEl>
                                        <p:attrNameLst>
                                          <p:attrName>style.visibility</p:attrName>
                                        </p:attrNameLst>
                                      </p:cBhvr>
                                      <p:to>
                                        <p:strVal val="visible"/>
                                      </p:to>
                                    </p:set>
                                    <p:animEffect transition="in" filter="fade">
                                      <p:cBhvr>
                                        <p:cTn id="295" dur="500"/>
                                        <p:tgtEl>
                                          <p:spTgt spid="115"/>
                                        </p:tgtEl>
                                      </p:cBhvr>
                                    </p:animEffect>
                                  </p:childTnLst>
                                </p:cTn>
                              </p:par>
                            </p:childTnLst>
                          </p:cTn>
                        </p:par>
                        <p:par>
                          <p:cTn id="296" fill="hold">
                            <p:stCondLst>
                              <p:cond delay="21000"/>
                            </p:stCondLst>
                            <p:childTnLst>
                              <p:par>
                                <p:cTn id="297" presetID="10" presetClass="entr" presetSubtype="0" fill="hold" grpId="0" nodeType="afterEffect">
                                  <p:stCondLst>
                                    <p:cond delay="1000"/>
                                  </p:stCondLst>
                                  <p:childTnLst>
                                    <p:set>
                                      <p:cBhvr>
                                        <p:cTn id="298" dur="1" fill="hold">
                                          <p:stCondLst>
                                            <p:cond delay="0"/>
                                          </p:stCondLst>
                                        </p:cTn>
                                        <p:tgtEl>
                                          <p:spTgt spid="116"/>
                                        </p:tgtEl>
                                        <p:attrNameLst>
                                          <p:attrName>style.visibility</p:attrName>
                                        </p:attrNameLst>
                                      </p:cBhvr>
                                      <p:to>
                                        <p:strVal val="visible"/>
                                      </p:to>
                                    </p:set>
                                    <p:animEffect transition="in" filter="fade">
                                      <p:cBhvr>
                                        <p:cTn id="299" dur="500"/>
                                        <p:tgtEl>
                                          <p:spTgt spid="116"/>
                                        </p:tgtEl>
                                      </p:cBhvr>
                                    </p:animEffect>
                                  </p:childTnLst>
                                </p:cTn>
                              </p:par>
                              <p:par>
                                <p:cTn id="300" presetID="10" presetClass="entr" presetSubtype="0" fill="hold" grpId="0" nodeType="withEffect">
                                  <p:stCondLst>
                                    <p:cond delay="1000"/>
                                  </p:stCondLst>
                                  <p:childTnLst>
                                    <p:set>
                                      <p:cBhvr>
                                        <p:cTn id="301" dur="1" fill="hold">
                                          <p:stCondLst>
                                            <p:cond delay="0"/>
                                          </p:stCondLst>
                                        </p:cTn>
                                        <p:tgtEl>
                                          <p:spTgt spid="117"/>
                                        </p:tgtEl>
                                        <p:attrNameLst>
                                          <p:attrName>style.visibility</p:attrName>
                                        </p:attrNameLst>
                                      </p:cBhvr>
                                      <p:to>
                                        <p:strVal val="visible"/>
                                      </p:to>
                                    </p:set>
                                    <p:animEffect transition="in" filter="fade">
                                      <p:cBhvr>
                                        <p:cTn id="302" dur="500"/>
                                        <p:tgtEl>
                                          <p:spTgt spid="117"/>
                                        </p:tgtEl>
                                      </p:cBhvr>
                                    </p:animEffect>
                                  </p:childTnLst>
                                </p:cTn>
                              </p:par>
                              <p:par>
                                <p:cTn id="303" presetID="10" presetClass="entr" presetSubtype="0" fill="hold" grpId="0" nodeType="withEffect">
                                  <p:stCondLst>
                                    <p:cond delay="1000"/>
                                  </p:stCondLst>
                                  <p:childTnLst>
                                    <p:set>
                                      <p:cBhvr>
                                        <p:cTn id="304" dur="1" fill="hold">
                                          <p:stCondLst>
                                            <p:cond delay="0"/>
                                          </p:stCondLst>
                                        </p:cTn>
                                        <p:tgtEl>
                                          <p:spTgt spid="118"/>
                                        </p:tgtEl>
                                        <p:attrNameLst>
                                          <p:attrName>style.visibility</p:attrName>
                                        </p:attrNameLst>
                                      </p:cBhvr>
                                      <p:to>
                                        <p:strVal val="visible"/>
                                      </p:to>
                                    </p:set>
                                    <p:animEffect transition="in" filter="fade">
                                      <p:cBhvr>
                                        <p:cTn id="305" dur="500"/>
                                        <p:tgtEl>
                                          <p:spTgt spid="118"/>
                                        </p:tgtEl>
                                      </p:cBhvr>
                                    </p:animEffect>
                                  </p:childTnLst>
                                </p:cTn>
                              </p:par>
                              <p:par>
                                <p:cTn id="306" presetID="10" presetClass="entr" presetSubtype="0" fill="hold" grpId="0" nodeType="withEffect">
                                  <p:stCondLst>
                                    <p:cond delay="1000"/>
                                  </p:stCondLst>
                                  <p:childTnLst>
                                    <p:set>
                                      <p:cBhvr>
                                        <p:cTn id="307" dur="1" fill="hold">
                                          <p:stCondLst>
                                            <p:cond delay="0"/>
                                          </p:stCondLst>
                                        </p:cTn>
                                        <p:tgtEl>
                                          <p:spTgt spid="119"/>
                                        </p:tgtEl>
                                        <p:attrNameLst>
                                          <p:attrName>style.visibility</p:attrName>
                                        </p:attrNameLst>
                                      </p:cBhvr>
                                      <p:to>
                                        <p:strVal val="visible"/>
                                      </p:to>
                                    </p:set>
                                    <p:animEffect transition="in" filter="fade">
                                      <p:cBhvr>
                                        <p:cTn id="308" dur="500"/>
                                        <p:tgtEl>
                                          <p:spTgt spid="119"/>
                                        </p:tgtEl>
                                      </p:cBhvr>
                                    </p:animEffect>
                                  </p:childTnLst>
                                </p:cTn>
                              </p:par>
                              <p:par>
                                <p:cTn id="309" presetID="10" presetClass="entr" presetSubtype="0" fill="hold" grpId="0" nodeType="withEffect">
                                  <p:stCondLst>
                                    <p:cond delay="1000"/>
                                  </p:stCondLst>
                                  <p:childTnLst>
                                    <p:set>
                                      <p:cBhvr>
                                        <p:cTn id="310" dur="1" fill="hold">
                                          <p:stCondLst>
                                            <p:cond delay="0"/>
                                          </p:stCondLst>
                                        </p:cTn>
                                        <p:tgtEl>
                                          <p:spTgt spid="120"/>
                                        </p:tgtEl>
                                        <p:attrNameLst>
                                          <p:attrName>style.visibility</p:attrName>
                                        </p:attrNameLst>
                                      </p:cBhvr>
                                      <p:to>
                                        <p:strVal val="visible"/>
                                      </p:to>
                                    </p:set>
                                    <p:animEffect transition="in" filter="fade">
                                      <p:cBhvr>
                                        <p:cTn id="311" dur="500"/>
                                        <p:tgtEl>
                                          <p:spTgt spid="120"/>
                                        </p:tgtEl>
                                      </p:cBhvr>
                                    </p:animEffect>
                                  </p:childTnLst>
                                </p:cTn>
                              </p:par>
                              <p:par>
                                <p:cTn id="312" presetID="10" presetClass="entr" presetSubtype="0" fill="hold" grpId="0" nodeType="withEffect">
                                  <p:stCondLst>
                                    <p:cond delay="1000"/>
                                  </p:stCondLst>
                                  <p:childTnLst>
                                    <p:set>
                                      <p:cBhvr>
                                        <p:cTn id="313" dur="1" fill="hold">
                                          <p:stCondLst>
                                            <p:cond delay="0"/>
                                          </p:stCondLst>
                                        </p:cTn>
                                        <p:tgtEl>
                                          <p:spTgt spid="121"/>
                                        </p:tgtEl>
                                        <p:attrNameLst>
                                          <p:attrName>style.visibility</p:attrName>
                                        </p:attrNameLst>
                                      </p:cBhvr>
                                      <p:to>
                                        <p:strVal val="visible"/>
                                      </p:to>
                                    </p:set>
                                    <p:animEffect transition="in" filter="fade">
                                      <p:cBhvr>
                                        <p:cTn id="314" dur="500"/>
                                        <p:tgtEl>
                                          <p:spTgt spid="121"/>
                                        </p:tgtEl>
                                      </p:cBhvr>
                                    </p:animEffect>
                                  </p:childTnLst>
                                </p:cTn>
                              </p:par>
                              <p:par>
                                <p:cTn id="315" presetID="10" presetClass="entr" presetSubtype="0" fill="hold" grpId="0" nodeType="withEffect">
                                  <p:stCondLst>
                                    <p:cond delay="1000"/>
                                  </p:stCondLst>
                                  <p:childTnLst>
                                    <p:set>
                                      <p:cBhvr>
                                        <p:cTn id="316" dur="1" fill="hold">
                                          <p:stCondLst>
                                            <p:cond delay="0"/>
                                          </p:stCondLst>
                                        </p:cTn>
                                        <p:tgtEl>
                                          <p:spTgt spid="122"/>
                                        </p:tgtEl>
                                        <p:attrNameLst>
                                          <p:attrName>style.visibility</p:attrName>
                                        </p:attrNameLst>
                                      </p:cBhvr>
                                      <p:to>
                                        <p:strVal val="visible"/>
                                      </p:to>
                                    </p:set>
                                    <p:animEffect transition="in" filter="fade">
                                      <p:cBhvr>
                                        <p:cTn id="317" dur="500"/>
                                        <p:tgtEl>
                                          <p:spTgt spid="122"/>
                                        </p:tgtEl>
                                      </p:cBhvr>
                                    </p:animEffect>
                                  </p:childTnLst>
                                </p:cTn>
                              </p:par>
                              <p:par>
                                <p:cTn id="318" presetID="10" presetClass="entr" presetSubtype="0" fill="hold" grpId="0" nodeType="withEffect">
                                  <p:stCondLst>
                                    <p:cond delay="1000"/>
                                  </p:stCondLst>
                                  <p:childTnLst>
                                    <p:set>
                                      <p:cBhvr>
                                        <p:cTn id="319" dur="1" fill="hold">
                                          <p:stCondLst>
                                            <p:cond delay="0"/>
                                          </p:stCondLst>
                                        </p:cTn>
                                        <p:tgtEl>
                                          <p:spTgt spid="123"/>
                                        </p:tgtEl>
                                        <p:attrNameLst>
                                          <p:attrName>style.visibility</p:attrName>
                                        </p:attrNameLst>
                                      </p:cBhvr>
                                      <p:to>
                                        <p:strVal val="visible"/>
                                      </p:to>
                                    </p:set>
                                    <p:animEffect transition="in" filter="fade">
                                      <p:cBhvr>
                                        <p:cTn id="320" dur="500"/>
                                        <p:tgtEl>
                                          <p:spTgt spid="123"/>
                                        </p:tgtEl>
                                      </p:cBhvr>
                                    </p:animEffect>
                                  </p:childTnLst>
                                </p:cTn>
                              </p:par>
                              <p:par>
                                <p:cTn id="321" presetID="10" presetClass="entr" presetSubtype="0" fill="hold" grpId="0" nodeType="withEffect">
                                  <p:stCondLst>
                                    <p:cond delay="1000"/>
                                  </p:stCondLst>
                                  <p:childTnLst>
                                    <p:set>
                                      <p:cBhvr>
                                        <p:cTn id="322" dur="1" fill="hold">
                                          <p:stCondLst>
                                            <p:cond delay="0"/>
                                          </p:stCondLst>
                                        </p:cTn>
                                        <p:tgtEl>
                                          <p:spTgt spid="171"/>
                                        </p:tgtEl>
                                        <p:attrNameLst>
                                          <p:attrName>style.visibility</p:attrName>
                                        </p:attrNameLst>
                                      </p:cBhvr>
                                      <p:to>
                                        <p:strVal val="visible"/>
                                      </p:to>
                                    </p:set>
                                    <p:animEffect transition="in" filter="fade">
                                      <p:cBhvr>
                                        <p:cTn id="323" dur="500"/>
                                        <p:tgtEl>
                                          <p:spTgt spid="171"/>
                                        </p:tgtEl>
                                      </p:cBhvr>
                                    </p:animEffect>
                                  </p:childTnLst>
                                </p:cTn>
                              </p:par>
                              <p:par>
                                <p:cTn id="324" presetID="10" presetClass="entr" presetSubtype="0" fill="hold" grpId="0" nodeType="withEffect">
                                  <p:stCondLst>
                                    <p:cond delay="1000"/>
                                  </p:stCondLst>
                                  <p:childTnLst>
                                    <p:set>
                                      <p:cBhvr>
                                        <p:cTn id="325" dur="1" fill="hold">
                                          <p:stCondLst>
                                            <p:cond delay="0"/>
                                          </p:stCondLst>
                                        </p:cTn>
                                        <p:tgtEl>
                                          <p:spTgt spid="172"/>
                                        </p:tgtEl>
                                        <p:attrNameLst>
                                          <p:attrName>style.visibility</p:attrName>
                                        </p:attrNameLst>
                                      </p:cBhvr>
                                      <p:to>
                                        <p:strVal val="visible"/>
                                      </p:to>
                                    </p:set>
                                    <p:animEffect transition="in" filter="fade">
                                      <p:cBhvr>
                                        <p:cTn id="326" dur="500"/>
                                        <p:tgtEl>
                                          <p:spTgt spid="172"/>
                                        </p:tgtEl>
                                      </p:cBhvr>
                                    </p:animEffect>
                                  </p:childTnLst>
                                </p:cTn>
                              </p:par>
                              <p:par>
                                <p:cTn id="327" presetID="10" presetClass="entr" presetSubtype="0" fill="hold" grpId="0" nodeType="withEffect">
                                  <p:stCondLst>
                                    <p:cond delay="1000"/>
                                  </p:stCondLst>
                                  <p:childTnLst>
                                    <p:set>
                                      <p:cBhvr>
                                        <p:cTn id="328" dur="1" fill="hold">
                                          <p:stCondLst>
                                            <p:cond delay="0"/>
                                          </p:stCondLst>
                                        </p:cTn>
                                        <p:tgtEl>
                                          <p:spTgt spid="173"/>
                                        </p:tgtEl>
                                        <p:attrNameLst>
                                          <p:attrName>style.visibility</p:attrName>
                                        </p:attrNameLst>
                                      </p:cBhvr>
                                      <p:to>
                                        <p:strVal val="visible"/>
                                      </p:to>
                                    </p:set>
                                    <p:animEffect transition="in" filter="fade">
                                      <p:cBhvr>
                                        <p:cTn id="329" dur="500"/>
                                        <p:tgtEl>
                                          <p:spTgt spid="173"/>
                                        </p:tgtEl>
                                      </p:cBhvr>
                                    </p:animEffect>
                                  </p:childTnLst>
                                </p:cTn>
                              </p:par>
                              <p:par>
                                <p:cTn id="330" presetID="10" presetClass="entr" presetSubtype="0" fill="hold" grpId="0" nodeType="withEffect">
                                  <p:stCondLst>
                                    <p:cond delay="1000"/>
                                  </p:stCondLst>
                                  <p:childTnLst>
                                    <p:set>
                                      <p:cBhvr>
                                        <p:cTn id="331" dur="1" fill="hold">
                                          <p:stCondLst>
                                            <p:cond delay="0"/>
                                          </p:stCondLst>
                                        </p:cTn>
                                        <p:tgtEl>
                                          <p:spTgt spid="174"/>
                                        </p:tgtEl>
                                        <p:attrNameLst>
                                          <p:attrName>style.visibility</p:attrName>
                                        </p:attrNameLst>
                                      </p:cBhvr>
                                      <p:to>
                                        <p:strVal val="visible"/>
                                      </p:to>
                                    </p:set>
                                    <p:animEffect transition="in" filter="fade">
                                      <p:cBhvr>
                                        <p:cTn id="332" dur="500"/>
                                        <p:tgtEl>
                                          <p:spTgt spid="174"/>
                                        </p:tgtEl>
                                      </p:cBhvr>
                                    </p:animEffect>
                                  </p:childTnLst>
                                </p:cTn>
                              </p:par>
                            </p:childTnLst>
                          </p:cTn>
                        </p:par>
                        <p:par>
                          <p:cTn id="333" fill="hold">
                            <p:stCondLst>
                              <p:cond delay="22500"/>
                            </p:stCondLst>
                            <p:childTnLst>
                              <p:par>
                                <p:cTn id="334" presetID="10" presetClass="entr" presetSubtype="0" fill="hold" grpId="0" nodeType="afterEffect">
                                  <p:stCondLst>
                                    <p:cond delay="1000"/>
                                  </p:stCondLst>
                                  <p:childTnLst>
                                    <p:set>
                                      <p:cBhvr>
                                        <p:cTn id="335" dur="1" fill="hold">
                                          <p:stCondLst>
                                            <p:cond delay="0"/>
                                          </p:stCondLst>
                                        </p:cTn>
                                        <p:tgtEl>
                                          <p:spTgt spid="187"/>
                                        </p:tgtEl>
                                        <p:attrNameLst>
                                          <p:attrName>style.visibility</p:attrName>
                                        </p:attrNameLst>
                                      </p:cBhvr>
                                      <p:to>
                                        <p:strVal val="visible"/>
                                      </p:to>
                                    </p:set>
                                    <p:animEffect transition="in" filter="fade">
                                      <p:cBhvr>
                                        <p:cTn id="336" dur="500"/>
                                        <p:tgtEl>
                                          <p:spTgt spid="187"/>
                                        </p:tgtEl>
                                      </p:cBhvr>
                                    </p:animEffect>
                                  </p:childTnLst>
                                </p:cTn>
                              </p:par>
                              <p:par>
                                <p:cTn id="337" presetID="10" presetClass="entr" presetSubtype="0" fill="hold" grpId="0" nodeType="withEffect">
                                  <p:stCondLst>
                                    <p:cond delay="1000"/>
                                  </p:stCondLst>
                                  <p:childTnLst>
                                    <p:set>
                                      <p:cBhvr>
                                        <p:cTn id="338" dur="1" fill="hold">
                                          <p:stCondLst>
                                            <p:cond delay="0"/>
                                          </p:stCondLst>
                                        </p:cTn>
                                        <p:tgtEl>
                                          <p:spTgt spid="188"/>
                                        </p:tgtEl>
                                        <p:attrNameLst>
                                          <p:attrName>style.visibility</p:attrName>
                                        </p:attrNameLst>
                                      </p:cBhvr>
                                      <p:to>
                                        <p:strVal val="visible"/>
                                      </p:to>
                                    </p:set>
                                    <p:animEffect transition="in" filter="fade">
                                      <p:cBhvr>
                                        <p:cTn id="339" dur="500"/>
                                        <p:tgtEl>
                                          <p:spTgt spid="188"/>
                                        </p:tgtEl>
                                      </p:cBhvr>
                                    </p:animEffect>
                                  </p:childTnLst>
                                </p:cTn>
                              </p:par>
                              <p:par>
                                <p:cTn id="340" presetID="10" presetClass="entr" presetSubtype="0" fill="hold" grpId="0" nodeType="withEffect">
                                  <p:stCondLst>
                                    <p:cond delay="1000"/>
                                  </p:stCondLst>
                                  <p:childTnLst>
                                    <p:set>
                                      <p:cBhvr>
                                        <p:cTn id="341" dur="1" fill="hold">
                                          <p:stCondLst>
                                            <p:cond delay="0"/>
                                          </p:stCondLst>
                                        </p:cTn>
                                        <p:tgtEl>
                                          <p:spTgt spid="189"/>
                                        </p:tgtEl>
                                        <p:attrNameLst>
                                          <p:attrName>style.visibility</p:attrName>
                                        </p:attrNameLst>
                                      </p:cBhvr>
                                      <p:to>
                                        <p:strVal val="visible"/>
                                      </p:to>
                                    </p:set>
                                    <p:animEffect transition="in" filter="fade">
                                      <p:cBhvr>
                                        <p:cTn id="342" dur="500"/>
                                        <p:tgtEl>
                                          <p:spTgt spid="189"/>
                                        </p:tgtEl>
                                      </p:cBhvr>
                                    </p:animEffect>
                                  </p:childTnLst>
                                </p:cTn>
                              </p:par>
                              <p:par>
                                <p:cTn id="343" presetID="10" presetClass="entr" presetSubtype="0" fill="hold" grpId="0" nodeType="withEffect">
                                  <p:stCondLst>
                                    <p:cond delay="1000"/>
                                  </p:stCondLst>
                                  <p:childTnLst>
                                    <p:set>
                                      <p:cBhvr>
                                        <p:cTn id="344" dur="1" fill="hold">
                                          <p:stCondLst>
                                            <p:cond delay="0"/>
                                          </p:stCondLst>
                                        </p:cTn>
                                        <p:tgtEl>
                                          <p:spTgt spid="190"/>
                                        </p:tgtEl>
                                        <p:attrNameLst>
                                          <p:attrName>style.visibility</p:attrName>
                                        </p:attrNameLst>
                                      </p:cBhvr>
                                      <p:to>
                                        <p:strVal val="visible"/>
                                      </p:to>
                                    </p:set>
                                    <p:animEffect transition="in" filter="fade">
                                      <p:cBhvr>
                                        <p:cTn id="345" dur="500"/>
                                        <p:tgtEl>
                                          <p:spTgt spid="190"/>
                                        </p:tgtEl>
                                      </p:cBhvr>
                                    </p:animEffect>
                                  </p:childTnLst>
                                </p:cTn>
                              </p:par>
                              <p:par>
                                <p:cTn id="346" presetID="10" presetClass="entr" presetSubtype="0" fill="hold" grpId="0" nodeType="withEffect">
                                  <p:stCondLst>
                                    <p:cond delay="1000"/>
                                  </p:stCondLst>
                                  <p:childTnLst>
                                    <p:set>
                                      <p:cBhvr>
                                        <p:cTn id="347" dur="1" fill="hold">
                                          <p:stCondLst>
                                            <p:cond delay="0"/>
                                          </p:stCondLst>
                                        </p:cTn>
                                        <p:tgtEl>
                                          <p:spTgt spid="191"/>
                                        </p:tgtEl>
                                        <p:attrNameLst>
                                          <p:attrName>style.visibility</p:attrName>
                                        </p:attrNameLst>
                                      </p:cBhvr>
                                      <p:to>
                                        <p:strVal val="visible"/>
                                      </p:to>
                                    </p:set>
                                    <p:animEffect transition="in" filter="fade">
                                      <p:cBhvr>
                                        <p:cTn id="348" dur="500"/>
                                        <p:tgtEl>
                                          <p:spTgt spid="191"/>
                                        </p:tgtEl>
                                      </p:cBhvr>
                                    </p:animEffect>
                                  </p:childTnLst>
                                </p:cTn>
                              </p:par>
                              <p:par>
                                <p:cTn id="349" presetID="10" presetClass="entr" presetSubtype="0" fill="hold" grpId="0" nodeType="withEffect">
                                  <p:stCondLst>
                                    <p:cond delay="1000"/>
                                  </p:stCondLst>
                                  <p:childTnLst>
                                    <p:set>
                                      <p:cBhvr>
                                        <p:cTn id="350" dur="1" fill="hold">
                                          <p:stCondLst>
                                            <p:cond delay="0"/>
                                          </p:stCondLst>
                                        </p:cTn>
                                        <p:tgtEl>
                                          <p:spTgt spid="192"/>
                                        </p:tgtEl>
                                        <p:attrNameLst>
                                          <p:attrName>style.visibility</p:attrName>
                                        </p:attrNameLst>
                                      </p:cBhvr>
                                      <p:to>
                                        <p:strVal val="visible"/>
                                      </p:to>
                                    </p:set>
                                    <p:animEffect transition="in" filter="fade">
                                      <p:cBhvr>
                                        <p:cTn id="351" dur="500"/>
                                        <p:tgtEl>
                                          <p:spTgt spid="192"/>
                                        </p:tgtEl>
                                      </p:cBhvr>
                                    </p:animEffect>
                                  </p:childTnLst>
                                </p:cTn>
                              </p:par>
                              <p:par>
                                <p:cTn id="352" presetID="10" presetClass="entr" presetSubtype="0" fill="hold" grpId="0" nodeType="withEffect">
                                  <p:stCondLst>
                                    <p:cond delay="1000"/>
                                  </p:stCondLst>
                                  <p:childTnLst>
                                    <p:set>
                                      <p:cBhvr>
                                        <p:cTn id="353" dur="1" fill="hold">
                                          <p:stCondLst>
                                            <p:cond delay="0"/>
                                          </p:stCondLst>
                                        </p:cTn>
                                        <p:tgtEl>
                                          <p:spTgt spid="193"/>
                                        </p:tgtEl>
                                        <p:attrNameLst>
                                          <p:attrName>style.visibility</p:attrName>
                                        </p:attrNameLst>
                                      </p:cBhvr>
                                      <p:to>
                                        <p:strVal val="visible"/>
                                      </p:to>
                                    </p:set>
                                    <p:animEffect transition="in" filter="fade">
                                      <p:cBhvr>
                                        <p:cTn id="354" dur="500"/>
                                        <p:tgtEl>
                                          <p:spTgt spid="193"/>
                                        </p:tgtEl>
                                      </p:cBhvr>
                                    </p:animEffect>
                                  </p:childTnLst>
                                </p:cTn>
                              </p:par>
                              <p:par>
                                <p:cTn id="355" presetID="10" presetClass="entr" presetSubtype="0" fill="hold" grpId="0" nodeType="withEffect">
                                  <p:stCondLst>
                                    <p:cond delay="1000"/>
                                  </p:stCondLst>
                                  <p:childTnLst>
                                    <p:set>
                                      <p:cBhvr>
                                        <p:cTn id="356" dur="1" fill="hold">
                                          <p:stCondLst>
                                            <p:cond delay="0"/>
                                          </p:stCondLst>
                                        </p:cTn>
                                        <p:tgtEl>
                                          <p:spTgt spid="194"/>
                                        </p:tgtEl>
                                        <p:attrNameLst>
                                          <p:attrName>style.visibility</p:attrName>
                                        </p:attrNameLst>
                                      </p:cBhvr>
                                      <p:to>
                                        <p:strVal val="visible"/>
                                      </p:to>
                                    </p:set>
                                    <p:animEffect transition="in" filter="fade">
                                      <p:cBhvr>
                                        <p:cTn id="357" dur="500"/>
                                        <p:tgtEl>
                                          <p:spTgt spid="194"/>
                                        </p:tgtEl>
                                      </p:cBhvr>
                                    </p:animEffect>
                                  </p:childTnLst>
                                </p:cTn>
                              </p:par>
                              <p:par>
                                <p:cTn id="358" presetID="10" presetClass="entr" presetSubtype="0" fill="hold" grpId="0" nodeType="withEffect">
                                  <p:stCondLst>
                                    <p:cond delay="1000"/>
                                  </p:stCondLst>
                                  <p:childTnLst>
                                    <p:set>
                                      <p:cBhvr>
                                        <p:cTn id="359" dur="1" fill="hold">
                                          <p:stCondLst>
                                            <p:cond delay="0"/>
                                          </p:stCondLst>
                                        </p:cTn>
                                        <p:tgtEl>
                                          <p:spTgt spid="195"/>
                                        </p:tgtEl>
                                        <p:attrNameLst>
                                          <p:attrName>style.visibility</p:attrName>
                                        </p:attrNameLst>
                                      </p:cBhvr>
                                      <p:to>
                                        <p:strVal val="visible"/>
                                      </p:to>
                                    </p:set>
                                    <p:animEffect transition="in" filter="fade">
                                      <p:cBhvr>
                                        <p:cTn id="360" dur="500"/>
                                        <p:tgtEl>
                                          <p:spTgt spid="195"/>
                                        </p:tgtEl>
                                      </p:cBhvr>
                                    </p:animEffect>
                                  </p:childTnLst>
                                </p:cTn>
                              </p:par>
                              <p:par>
                                <p:cTn id="361" presetID="10" presetClass="entr" presetSubtype="0" fill="hold" grpId="0" nodeType="withEffect">
                                  <p:stCondLst>
                                    <p:cond delay="1000"/>
                                  </p:stCondLst>
                                  <p:childTnLst>
                                    <p:set>
                                      <p:cBhvr>
                                        <p:cTn id="362" dur="1" fill="hold">
                                          <p:stCondLst>
                                            <p:cond delay="0"/>
                                          </p:stCondLst>
                                        </p:cTn>
                                        <p:tgtEl>
                                          <p:spTgt spid="196"/>
                                        </p:tgtEl>
                                        <p:attrNameLst>
                                          <p:attrName>style.visibility</p:attrName>
                                        </p:attrNameLst>
                                      </p:cBhvr>
                                      <p:to>
                                        <p:strVal val="visible"/>
                                      </p:to>
                                    </p:set>
                                    <p:animEffect transition="in" filter="fade">
                                      <p:cBhvr>
                                        <p:cTn id="363" dur="500"/>
                                        <p:tgtEl>
                                          <p:spTgt spid="196"/>
                                        </p:tgtEl>
                                      </p:cBhvr>
                                    </p:animEffect>
                                  </p:childTnLst>
                                </p:cTn>
                              </p:par>
                              <p:par>
                                <p:cTn id="364" presetID="10" presetClass="entr" presetSubtype="0" fill="hold" grpId="0" nodeType="withEffect">
                                  <p:stCondLst>
                                    <p:cond delay="1000"/>
                                  </p:stCondLst>
                                  <p:childTnLst>
                                    <p:set>
                                      <p:cBhvr>
                                        <p:cTn id="365" dur="1" fill="hold">
                                          <p:stCondLst>
                                            <p:cond delay="0"/>
                                          </p:stCondLst>
                                        </p:cTn>
                                        <p:tgtEl>
                                          <p:spTgt spid="197"/>
                                        </p:tgtEl>
                                        <p:attrNameLst>
                                          <p:attrName>style.visibility</p:attrName>
                                        </p:attrNameLst>
                                      </p:cBhvr>
                                      <p:to>
                                        <p:strVal val="visible"/>
                                      </p:to>
                                    </p:set>
                                    <p:animEffect transition="in" filter="fade">
                                      <p:cBhvr>
                                        <p:cTn id="366" dur="500"/>
                                        <p:tgtEl>
                                          <p:spTgt spid="197"/>
                                        </p:tgtEl>
                                      </p:cBhvr>
                                    </p:animEffect>
                                  </p:childTnLst>
                                </p:cTn>
                              </p:par>
                              <p:par>
                                <p:cTn id="367" presetID="10" presetClass="entr" presetSubtype="0" fill="hold" grpId="0" nodeType="withEffect">
                                  <p:stCondLst>
                                    <p:cond delay="1000"/>
                                  </p:stCondLst>
                                  <p:childTnLst>
                                    <p:set>
                                      <p:cBhvr>
                                        <p:cTn id="368" dur="1" fill="hold">
                                          <p:stCondLst>
                                            <p:cond delay="0"/>
                                          </p:stCondLst>
                                        </p:cTn>
                                        <p:tgtEl>
                                          <p:spTgt spid="198"/>
                                        </p:tgtEl>
                                        <p:attrNameLst>
                                          <p:attrName>style.visibility</p:attrName>
                                        </p:attrNameLst>
                                      </p:cBhvr>
                                      <p:to>
                                        <p:strVal val="visible"/>
                                      </p:to>
                                    </p:set>
                                    <p:animEffect transition="in" filter="fade">
                                      <p:cBhvr>
                                        <p:cTn id="369" dur="500"/>
                                        <p:tgtEl>
                                          <p:spTgt spid="198"/>
                                        </p:tgtEl>
                                      </p:cBhvr>
                                    </p:animEffect>
                                  </p:childTnLst>
                                </p:cTn>
                              </p:par>
                            </p:childTnLst>
                          </p:cTn>
                        </p:par>
                        <p:par>
                          <p:cTn id="370" fill="hold">
                            <p:stCondLst>
                              <p:cond delay="24000"/>
                            </p:stCondLst>
                            <p:childTnLst>
                              <p:par>
                                <p:cTn id="371" presetID="10" presetClass="entr" presetSubtype="0" fill="hold" grpId="0" nodeType="afterEffect">
                                  <p:stCondLst>
                                    <p:cond delay="1000"/>
                                  </p:stCondLst>
                                  <p:childTnLst>
                                    <p:set>
                                      <p:cBhvr>
                                        <p:cTn id="372" dur="1" fill="hold">
                                          <p:stCondLst>
                                            <p:cond delay="0"/>
                                          </p:stCondLst>
                                        </p:cTn>
                                        <p:tgtEl>
                                          <p:spTgt spid="202"/>
                                        </p:tgtEl>
                                        <p:attrNameLst>
                                          <p:attrName>style.visibility</p:attrName>
                                        </p:attrNameLst>
                                      </p:cBhvr>
                                      <p:to>
                                        <p:strVal val="visible"/>
                                      </p:to>
                                    </p:set>
                                    <p:animEffect transition="in" filter="fade">
                                      <p:cBhvr>
                                        <p:cTn id="373" dur="500"/>
                                        <p:tgtEl>
                                          <p:spTgt spid="202"/>
                                        </p:tgtEl>
                                      </p:cBhvr>
                                    </p:animEffect>
                                  </p:childTnLst>
                                </p:cTn>
                              </p:par>
                              <p:par>
                                <p:cTn id="374" presetID="10" presetClass="entr" presetSubtype="0" fill="hold" grpId="0" nodeType="withEffect">
                                  <p:stCondLst>
                                    <p:cond delay="1000"/>
                                  </p:stCondLst>
                                  <p:childTnLst>
                                    <p:set>
                                      <p:cBhvr>
                                        <p:cTn id="375" dur="1" fill="hold">
                                          <p:stCondLst>
                                            <p:cond delay="0"/>
                                          </p:stCondLst>
                                        </p:cTn>
                                        <p:tgtEl>
                                          <p:spTgt spid="203"/>
                                        </p:tgtEl>
                                        <p:attrNameLst>
                                          <p:attrName>style.visibility</p:attrName>
                                        </p:attrNameLst>
                                      </p:cBhvr>
                                      <p:to>
                                        <p:strVal val="visible"/>
                                      </p:to>
                                    </p:set>
                                    <p:animEffect transition="in" filter="fade">
                                      <p:cBhvr>
                                        <p:cTn id="376" dur="500"/>
                                        <p:tgtEl>
                                          <p:spTgt spid="203"/>
                                        </p:tgtEl>
                                      </p:cBhvr>
                                    </p:animEffect>
                                  </p:childTnLst>
                                </p:cTn>
                              </p:par>
                              <p:par>
                                <p:cTn id="377" presetID="10" presetClass="entr" presetSubtype="0" fill="hold" grpId="0" nodeType="withEffect">
                                  <p:stCondLst>
                                    <p:cond delay="1000"/>
                                  </p:stCondLst>
                                  <p:childTnLst>
                                    <p:set>
                                      <p:cBhvr>
                                        <p:cTn id="378" dur="1" fill="hold">
                                          <p:stCondLst>
                                            <p:cond delay="0"/>
                                          </p:stCondLst>
                                        </p:cTn>
                                        <p:tgtEl>
                                          <p:spTgt spid="204"/>
                                        </p:tgtEl>
                                        <p:attrNameLst>
                                          <p:attrName>style.visibility</p:attrName>
                                        </p:attrNameLst>
                                      </p:cBhvr>
                                      <p:to>
                                        <p:strVal val="visible"/>
                                      </p:to>
                                    </p:set>
                                    <p:animEffect transition="in" filter="fade">
                                      <p:cBhvr>
                                        <p:cTn id="379" dur="500"/>
                                        <p:tgtEl>
                                          <p:spTgt spid="204"/>
                                        </p:tgtEl>
                                      </p:cBhvr>
                                    </p:animEffect>
                                  </p:childTnLst>
                                </p:cTn>
                              </p:par>
                              <p:par>
                                <p:cTn id="380" presetID="10" presetClass="entr" presetSubtype="0" fill="hold" grpId="0" nodeType="withEffect">
                                  <p:stCondLst>
                                    <p:cond delay="1000"/>
                                  </p:stCondLst>
                                  <p:childTnLst>
                                    <p:set>
                                      <p:cBhvr>
                                        <p:cTn id="381" dur="1" fill="hold">
                                          <p:stCondLst>
                                            <p:cond delay="0"/>
                                          </p:stCondLst>
                                        </p:cTn>
                                        <p:tgtEl>
                                          <p:spTgt spid="205"/>
                                        </p:tgtEl>
                                        <p:attrNameLst>
                                          <p:attrName>style.visibility</p:attrName>
                                        </p:attrNameLst>
                                      </p:cBhvr>
                                      <p:to>
                                        <p:strVal val="visible"/>
                                      </p:to>
                                    </p:set>
                                    <p:animEffect transition="in" filter="fade">
                                      <p:cBhvr>
                                        <p:cTn id="382" dur="500"/>
                                        <p:tgtEl>
                                          <p:spTgt spid="205"/>
                                        </p:tgtEl>
                                      </p:cBhvr>
                                    </p:animEffect>
                                  </p:childTnLst>
                                </p:cTn>
                              </p:par>
                              <p:par>
                                <p:cTn id="383" presetID="10" presetClass="entr" presetSubtype="0" fill="hold" grpId="0" nodeType="withEffect">
                                  <p:stCondLst>
                                    <p:cond delay="1000"/>
                                  </p:stCondLst>
                                  <p:childTnLst>
                                    <p:set>
                                      <p:cBhvr>
                                        <p:cTn id="384" dur="1" fill="hold">
                                          <p:stCondLst>
                                            <p:cond delay="0"/>
                                          </p:stCondLst>
                                        </p:cTn>
                                        <p:tgtEl>
                                          <p:spTgt spid="206"/>
                                        </p:tgtEl>
                                        <p:attrNameLst>
                                          <p:attrName>style.visibility</p:attrName>
                                        </p:attrNameLst>
                                      </p:cBhvr>
                                      <p:to>
                                        <p:strVal val="visible"/>
                                      </p:to>
                                    </p:set>
                                    <p:animEffect transition="in" filter="fade">
                                      <p:cBhvr>
                                        <p:cTn id="385" dur="500"/>
                                        <p:tgtEl>
                                          <p:spTgt spid="206"/>
                                        </p:tgtEl>
                                      </p:cBhvr>
                                    </p:animEffect>
                                  </p:childTnLst>
                                </p:cTn>
                              </p:par>
                              <p:par>
                                <p:cTn id="386" presetID="10" presetClass="entr" presetSubtype="0" fill="hold" grpId="0" nodeType="withEffect">
                                  <p:stCondLst>
                                    <p:cond delay="1000"/>
                                  </p:stCondLst>
                                  <p:childTnLst>
                                    <p:set>
                                      <p:cBhvr>
                                        <p:cTn id="387" dur="1" fill="hold">
                                          <p:stCondLst>
                                            <p:cond delay="0"/>
                                          </p:stCondLst>
                                        </p:cTn>
                                        <p:tgtEl>
                                          <p:spTgt spid="207"/>
                                        </p:tgtEl>
                                        <p:attrNameLst>
                                          <p:attrName>style.visibility</p:attrName>
                                        </p:attrNameLst>
                                      </p:cBhvr>
                                      <p:to>
                                        <p:strVal val="visible"/>
                                      </p:to>
                                    </p:set>
                                    <p:animEffect transition="in" filter="fade">
                                      <p:cBhvr>
                                        <p:cTn id="388" dur="500"/>
                                        <p:tgtEl>
                                          <p:spTgt spid="207"/>
                                        </p:tgtEl>
                                      </p:cBhvr>
                                    </p:animEffect>
                                  </p:childTnLst>
                                </p:cTn>
                              </p:par>
                              <p:par>
                                <p:cTn id="389" presetID="10" presetClass="entr" presetSubtype="0" fill="hold" grpId="0" nodeType="withEffect">
                                  <p:stCondLst>
                                    <p:cond delay="1000"/>
                                  </p:stCondLst>
                                  <p:childTnLst>
                                    <p:set>
                                      <p:cBhvr>
                                        <p:cTn id="390" dur="1" fill="hold">
                                          <p:stCondLst>
                                            <p:cond delay="0"/>
                                          </p:stCondLst>
                                        </p:cTn>
                                        <p:tgtEl>
                                          <p:spTgt spid="208"/>
                                        </p:tgtEl>
                                        <p:attrNameLst>
                                          <p:attrName>style.visibility</p:attrName>
                                        </p:attrNameLst>
                                      </p:cBhvr>
                                      <p:to>
                                        <p:strVal val="visible"/>
                                      </p:to>
                                    </p:set>
                                    <p:animEffect transition="in" filter="fade">
                                      <p:cBhvr>
                                        <p:cTn id="391" dur="500"/>
                                        <p:tgtEl>
                                          <p:spTgt spid="208"/>
                                        </p:tgtEl>
                                      </p:cBhvr>
                                    </p:animEffect>
                                  </p:childTnLst>
                                </p:cTn>
                              </p:par>
                              <p:par>
                                <p:cTn id="392" presetID="10" presetClass="entr" presetSubtype="0" fill="hold" grpId="0" nodeType="withEffect">
                                  <p:stCondLst>
                                    <p:cond delay="1000"/>
                                  </p:stCondLst>
                                  <p:childTnLst>
                                    <p:set>
                                      <p:cBhvr>
                                        <p:cTn id="393" dur="1" fill="hold">
                                          <p:stCondLst>
                                            <p:cond delay="0"/>
                                          </p:stCondLst>
                                        </p:cTn>
                                        <p:tgtEl>
                                          <p:spTgt spid="209"/>
                                        </p:tgtEl>
                                        <p:attrNameLst>
                                          <p:attrName>style.visibility</p:attrName>
                                        </p:attrNameLst>
                                      </p:cBhvr>
                                      <p:to>
                                        <p:strVal val="visible"/>
                                      </p:to>
                                    </p:set>
                                    <p:animEffect transition="in" filter="fade">
                                      <p:cBhvr>
                                        <p:cTn id="394" dur="500"/>
                                        <p:tgtEl>
                                          <p:spTgt spid="209"/>
                                        </p:tgtEl>
                                      </p:cBhvr>
                                    </p:animEffect>
                                  </p:childTnLst>
                                </p:cTn>
                              </p:par>
                            </p:childTnLst>
                          </p:cTn>
                        </p:par>
                        <p:par>
                          <p:cTn id="395" fill="hold">
                            <p:stCondLst>
                              <p:cond delay="25500"/>
                            </p:stCondLst>
                            <p:childTnLst>
                              <p:par>
                                <p:cTn id="396" presetID="10" presetClass="entr" presetSubtype="0" fill="hold" grpId="0" nodeType="afterEffect">
                                  <p:stCondLst>
                                    <p:cond delay="1000"/>
                                  </p:stCondLst>
                                  <p:childTnLst>
                                    <p:set>
                                      <p:cBhvr>
                                        <p:cTn id="397" dur="1" fill="hold">
                                          <p:stCondLst>
                                            <p:cond delay="0"/>
                                          </p:stCondLst>
                                        </p:cTn>
                                        <p:tgtEl>
                                          <p:spTgt spid="201"/>
                                        </p:tgtEl>
                                        <p:attrNameLst>
                                          <p:attrName>style.visibility</p:attrName>
                                        </p:attrNameLst>
                                      </p:cBhvr>
                                      <p:to>
                                        <p:strVal val="visible"/>
                                      </p:to>
                                    </p:set>
                                    <p:animEffect transition="in" filter="fade">
                                      <p:cBhvr>
                                        <p:cTn id="398" dur="500"/>
                                        <p:tgtEl>
                                          <p:spTgt spid="201"/>
                                        </p:tgtEl>
                                      </p:cBhvr>
                                    </p:animEffect>
                                  </p:childTnLst>
                                </p:cTn>
                              </p:par>
                              <p:par>
                                <p:cTn id="399" presetID="10" presetClass="entr" presetSubtype="0" fill="hold" grpId="0" nodeType="withEffect">
                                  <p:stCondLst>
                                    <p:cond delay="1000"/>
                                  </p:stCondLst>
                                  <p:childTnLst>
                                    <p:set>
                                      <p:cBhvr>
                                        <p:cTn id="400" dur="1" fill="hold">
                                          <p:stCondLst>
                                            <p:cond delay="0"/>
                                          </p:stCondLst>
                                        </p:cTn>
                                        <p:tgtEl>
                                          <p:spTgt spid="199"/>
                                        </p:tgtEl>
                                        <p:attrNameLst>
                                          <p:attrName>style.visibility</p:attrName>
                                        </p:attrNameLst>
                                      </p:cBhvr>
                                      <p:to>
                                        <p:strVal val="visible"/>
                                      </p:to>
                                    </p:set>
                                    <p:animEffect transition="in" filter="fade">
                                      <p:cBhvr>
                                        <p:cTn id="401" dur="500"/>
                                        <p:tgtEl>
                                          <p:spTgt spid="199"/>
                                        </p:tgtEl>
                                      </p:cBhvr>
                                    </p:animEffect>
                                  </p:childTnLst>
                                </p:cTn>
                              </p:par>
                              <p:par>
                                <p:cTn id="402" presetID="10" presetClass="entr" presetSubtype="0" fill="hold" grpId="0" nodeType="withEffect">
                                  <p:stCondLst>
                                    <p:cond delay="1000"/>
                                  </p:stCondLst>
                                  <p:childTnLst>
                                    <p:set>
                                      <p:cBhvr>
                                        <p:cTn id="403" dur="1" fill="hold">
                                          <p:stCondLst>
                                            <p:cond delay="0"/>
                                          </p:stCondLst>
                                        </p:cTn>
                                        <p:tgtEl>
                                          <p:spTgt spid="200"/>
                                        </p:tgtEl>
                                        <p:attrNameLst>
                                          <p:attrName>style.visibility</p:attrName>
                                        </p:attrNameLst>
                                      </p:cBhvr>
                                      <p:to>
                                        <p:strVal val="visible"/>
                                      </p:to>
                                    </p:set>
                                    <p:animEffect transition="in" filter="fade">
                                      <p:cBhvr>
                                        <p:cTn id="404" dur="500"/>
                                        <p:tgtEl>
                                          <p:spTgt spid="200"/>
                                        </p:tgtEl>
                                      </p:cBhvr>
                                    </p:animEffect>
                                  </p:childTnLst>
                                </p:cTn>
                              </p:par>
                            </p:childTnLst>
                          </p:cTn>
                        </p:par>
                        <p:par>
                          <p:cTn id="405" fill="hold">
                            <p:stCondLst>
                              <p:cond delay="27000"/>
                            </p:stCondLst>
                            <p:childTnLst>
                              <p:par>
                                <p:cTn id="406" presetID="10" presetClass="entr" presetSubtype="0" fill="hold" grpId="0" nodeType="afterEffect">
                                  <p:stCondLst>
                                    <p:cond delay="500"/>
                                  </p:stCondLst>
                                  <p:childTnLst>
                                    <p:set>
                                      <p:cBhvr>
                                        <p:cTn id="407" dur="1" fill="hold">
                                          <p:stCondLst>
                                            <p:cond delay="0"/>
                                          </p:stCondLst>
                                        </p:cTn>
                                        <p:tgtEl>
                                          <p:spTgt spid="249"/>
                                        </p:tgtEl>
                                        <p:attrNameLst>
                                          <p:attrName>style.visibility</p:attrName>
                                        </p:attrNameLst>
                                      </p:cBhvr>
                                      <p:to>
                                        <p:strVal val="visible"/>
                                      </p:to>
                                    </p:set>
                                    <p:animEffect transition="in" filter="fade">
                                      <p:cBhvr>
                                        <p:cTn id="408" dur="500"/>
                                        <p:tgtEl>
                                          <p:spTgt spid="249"/>
                                        </p:tgtEl>
                                      </p:cBhvr>
                                    </p:animEffect>
                                  </p:childTnLst>
                                </p:cTn>
                              </p:par>
                              <p:par>
                                <p:cTn id="409" presetID="10" presetClass="entr" presetSubtype="0" fill="hold" grpId="0" nodeType="withEffect">
                                  <p:stCondLst>
                                    <p:cond delay="500"/>
                                  </p:stCondLst>
                                  <p:childTnLst>
                                    <p:set>
                                      <p:cBhvr>
                                        <p:cTn id="410" dur="1" fill="hold">
                                          <p:stCondLst>
                                            <p:cond delay="0"/>
                                          </p:stCondLst>
                                        </p:cTn>
                                        <p:tgtEl>
                                          <p:spTgt spid="220"/>
                                        </p:tgtEl>
                                        <p:attrNameLst>
                                          <p:attrName>style.visibility</p:attrName>
                                        </p:attrNameLst>
                                      </p:cBhvr>
                                      <p:to>
                                        <p:strVal val="visible"/>
                                      </p:to>
                                    </p:set>
                                    <p:animEffect transition="in" filter="fade">
                                      <p:cBhvr>
                                        <p:cTn id="411" dur="500"/>
                                        <p:tgtEl>
                                          <p:spTgt spid="220"/>
                                        </p:tgtEl>
                                      </p:cBhvr>
                                    </p:animEffect>
                                  </p:childTnLst>
                                </p:cTn>
                              </p:par>
                              <p:par>
                                <p:cTn id="412" presetID="10" presetClass="entr" presetSubtype="0" fill="hold" grpId="0" nodeType="withEffect">
                                  <p:stCondLst>
                                    <p:cond delay="500"/>
                                  </p:stCondLst>
                                  <p:childTnLst>
                                    <p:set>
                                      <p:cBhvr>
                                        <p:cTn id="413" dur="1" fill="hold">
                                          <p:stCondLst>
                                            <p:cond delay="0"/>
                                          </p:stCondLst>
                                        </p:cTn>
                                        <p:tgtEl>
                                          <p:spTgt spid="210"/>
                                        </p:tgtEl>
                                        <p:attrNameLst>
                                          <p:attrName>style.visibility</p:attrName>
                                        </p:attrNameLst>
                                      </p:cBhvr>
                                      <p:to>
                                        <p:strVal val="visible"/>
                                      </p:to>
                                    </p:set>
                                    <p:animEffect transition="in" filter="fade">
                                      <p:cBhvr>
                                        <p:cTn id="414" dur="500"/>
                                        <p:tgtEl>
                                          <p:spTgt spid="210"/>
                                        </p:tgtEl>
                                      </p:cBhvr>
                                    </p:animEffect>
                                  </p:childTnLst>
                                </p:cTn>
                              </p:par>
                              <p:par>
                                <p:cTn id="415" presetID="10" presetClass="entr" presetSubtype="0" fill="hold" grpId="0" nodeType="withEffect">
                                  <p:stCondLst>
                                    <p:cond delay="500"/>
                                  </p:stCondLst>
                                  <p:childTnLst>
                                    <p:set>
                                      <p:cBhvr>
                                        <p:cTn id="416" dur="1" fill="hold">
                                          <p:stCondLst>
                                            <p:cond delay="0"/>
                                          </p:stCondLst>
                                        </p:cTn>
                                        <p:tgtEl>
                                          <p:spTgt spid="211"/>
                                        </p:tgtEl>
                                        <p:attrNameLst>
                                          <p:attrName>style.visibility</p:attrName>
                                        </p:attrNameLst>
                                      </p:cBhvr>
                                      <p:to>
                                        <p:strVal val="visible"/>
                                      </p:to>
                                    </p:set>
                                    <p:animEffect transition="in" filter="fade">
                                      <p:cBhvr>
                                        <p:cTn id="417" dur="500"/>
                                        <p:tgtEl>
                                          <p:spTgt spid="211"/>
                                        </p:tgtEl>
                                      </p:cBhvr>
                                    </p:animEffect>
                                  </p:childTnLst>
                                </p:cTn>
                              </p:par>
                            </p:childTnLst>
                          </p:cTn>
                        </p:par>
                        <p:par>
                          <p:cTn id="418" fill="hold">
                            <p:stCondLst>
                              <p:cond delay="28000"/>
                            </p:stCondLst>
                            <p:childTnLst>
                              <p:par>
                                <p:cTn id="419" presetID="10" presetClass="entr" presetSubtype="0" fill="hold" grpId="0" nodeType="afterEffect">
                                  <p:stCondLst>
                                    <p:cond delay="500"/>
                                  </p:stCondLst>
                                  <p:childTnLst>
                                    <p:set>
                                      <p:cBhvr>
                                        <p:cTn id="420" dur="1" fill="hold">
                                          <p:stCondLst>
                                            <p:cond delay="0"/>
                                          </p:stCondLst>
                                        </p:cTn>
                                        <p:tgtEl>
                                          <p:spTgt spid="212"/>
                                        </p:tgtEl>
                                        <p:attrNameLst>
                                          <p:attrName>style.visibility</p:attrName>
                                        </p:attrNameLst>
                                      </p:cBhvr>
                                      <p:to>
                                        <p:strVal val="visible"/>
                                      </p:to>
                                    </p:set>
                                    <p:animEffect transition="in" filter="fade">
                                      <p:cBhvr>
                                        <p:cTn id="421" dur="500"/>
                                        <p:tgtEl>
                                          <p:spTgt spid="212"/>
                                        </p:tgtEl>
                                      </p:cBhvr>
                                    </p:animEffect>
                                  </p:childTnLst>
                                </p:cTn>
                              </p:par>
                              <p:par>
                                <p:cTn id="422" presetID="10" presetClass="entr" presetSubtype="0" fill="hold" grpId="0" nodeType="withEffect">
                                  <p:stCondLst>
                                    <p:cond delay="500"/>
                                  </p:stCondLst>
                                  <p:childTnLst>
                                    <p:set>
                                      <p:cBhvr>
                                        <p:cTn id="423" dur="1" fill="hold">
                                          <p:stCondLst>
                                            <p:cond delay="0"/>
                                          </p:stCondLst>
                                        </p:cTn>
                                        <p:tgtEl>
                                          <p:spTgt spid="213"/>
                                        </p:tgtEl>
                                        <p:attrNameLst>
                                          <p:attrName>style.visibility</p:attrName>
                                        </p:attrNameLst>
                                      </p:cBhvr>
                                      <p:to>
                                        <p:strVal val="visible"/>
                                      </p:to>
                                    </p:set>
                                    <p:animEffect transition="in" filter="fade">
                                      <p:cBhvr>
                                        <p:cTn id="424" dur="500"/>
                                        <p:tgtEl>
                                          <p:spTgt spid="213"/>
                                        </p:tgtEl>
                                      </p:cBhvr>
                                    </p:animEffect>
                                  </p:childTnLst>
                                </p:cTn>
                              </p:par>
                              <p:par>
                                <p:cTn id="425" presetID="10" presetClass="entr" presetSubtype="0" fill="hold" grpId="0" nodeType="withEffect">
                                  <p:stCondLst>
                                    <p:cond delay="500"/>
                                  </p:stCondLst>
                                  <p:childTnLst>
                                    <p:set>
                                      <p:cBhvr>
                                        <p:cTn id="426" dur="1" fill="hold">
                                          <p:stCondLst>
                                            <p:cond delay="0"/>
                                          </p:stCondLst>
                                        </p:cTn>
                                        <p:tgtEl>
                                          <p:spTgt spid="214"/>
                                        </p:tgtEl>
                                        <p:attrNameLst>
                                          <p:attrName>style.visibility</p:attrName>
                                        </p:attrNameLst>
                                      </p:cBhvr>
                                      <p:to>
                                        <p:strVal val="visible"/>
                                      </p:to>
                                    </p:set>
                                    <p:animEffect transition="in" filter="fade">
                                      <p:cBhvr>
                                        <p:cTn id="427" dur="500"/>
                                        <p:tgtEl>
                                          <p:spTgt spid="214"/>
                                        </p:tgtEl>
                                      </p:cBhvr>
                                    </p:animEffect>
                                  </p:childTnLst>
                                </p:cTn>
                              </p:par>
                              <p:par>
                                <p:cTn id="428" presetID="10" presetClass="entr" presetSubtype="0" fill="hold" grpId="0" nodeType="withEffect">
                                  <p:stCondLst>
                                    <p:cond delay="500"/>
                                  </p:stCondLst>
                                  <p:childTnLst>
                                    <p:set>
                                      <p:cBhvr>
                                        <p:cTn id="429" dur="1" fill="hold">
                                          <p:stCondLst>
                                            <p:cond delay="0"/>
                                          </p:stCondLst>
                                        </p:cTn>
                                        <p:tgtEl>
                                          <p:spTgt spid="215"/>
                                        </p:tgtEl>
                                        <p:attrNameLst>
                                          <p:attrName>style.visibility</p:attrName>
                                        </p:attrNameLst>
                                      </p:cBhvr>
                                      <p:to>
                                        <p:strVal val="visible"/>
                                      </p:to>
                                    </p:set>
                                    <p:animEffect transition="in" filter="fade">
                                      <p:cBhvr>
                                        <p:cTn id="430" dur="500"/>
                                        <p:tgtEl>
                                          <p:spTgt spid="215"/>
                                        </p:tgtEl>
                                      </p:cBhvr>
                                    </p:animEffect>
                                  </p:childTnLst>
                                </p:cTn>
                              </p:par>
                              <p:par>
                                <p:cTn id="431" presetID="10" presetClass="entr" presetSubtype="0" fill="hold" grpId="0" nodeType="withEffect">
                                  <p:stCondLst>
                                    <p:cond delay="500"/>
                                  </p:stCondLst>
                                  <p:childTnLst>
                                    <p:set>
                                      <p:cBhvr>
                                        <p:cTn id="432" dur="1" fill="hold">
                                          <p:stCondLst>
                                            <p:cond delay="0"/>
                                          </p:stCondLst>
                                        </p:cTn>
                                        <p:tgtEl>
                                          <p:spTgt spid="216"/>
                                        </p:tgtEl>
                                        <p:attrNameLst>
                                          <p:attrName>style.visibility</p:attrName>
                                        </p:attrNameLst>
                                      </p:cBhvr>
                                      <p:to>
                                        <p:strVal val="visible"/>
                                      </p:to>
                                    </p:set>
                                    <p:animEffect transition="in" filter="fade">
                                      <p:cBhvr>
                                        <p:cTn id="433" dur="500"/>
                                        <p:tgtEl>
                                          <p:spTgt spid="216"/>
                                        </p:tgtEl>
                                      </p:cBhvr>
                                    </p:animEffect>
                                  </p:childTnLst>
                                </p:cTn>
                              </p:par>
                              <p:par>
                                <p:cTn id="434" presetID="10" presetClass="entr" presetSubtype="0" fill="hold" grpId="0" nodeType="withEffect">
                                  <p:stCondLst>
                                    <p:cond delay="500"/>
                                  </p:stCondLst>
                                  <p:childTnLst>
                                    <p:set>
                                      <p:cBhvr>
                                        <p:cTn id="435" dur="1" fill="hold">
                                          <p:stCondLst>
                                            <p:cond delay="0"/>
                                          </p:stCondLst>
                                        </p:cTn>
                                        <p:tgtEl>
                                          <p:spTgt spid="217"/>
                                        </p:tgtEl>
                                        <p:attrNameLst>
                                          <p:attrName>style.visibility</p:attrName>
                                        </p:attrNameLst>
                                      </p:cBhvr>
                                      <p:to>
                                        <p:strVal val="visible"/>
                                      </p:to>
                                    </p:set>
                                    <p:animEffect transition="in" filter="fade">
                                      <p:cBhvr>
                                        <p:cTn id="436" dur="500"/>
                                        <p:tgtEl>
                                          <p:spTgt spid="217"/>
                                        </p:tgtEl>
                                      </p:cBhvr>
                                    </p:animEffect>
                                  </p:childTnLst>
                                </p:cTn>
                              </p:par>
                              <p:par>
                                <p:cTn id="437" presetID="10" presetClass="entr" presetSubtype="0" fill="hold" grpId="0" nodeType="withEffect">
                                  <p:stCondLst>
                                    <p:cond delay="500"/>
                                  </p:stCondLst>
                                  <p:childTnLst>
                                    <p:set>
                                      <p:cBhvr>
                                        <p:cTn id="438" dur="1" fill="hold">
                                          <p:stCondLst>
                                            <p:cond delay="0"/>
                                          </p:stCondLst>
                                        </p:cTn>
                                        <p:tgtEl>
                                          <p:spTgt spid="218"/>
                                        </p:tgtEl>
                                        <p:attrNameLst>
                                          <p:attrName>style.visibility</p:attrName>
                                        </p:attrNameLst>
                                      </p:cBhvr>
                                      <p:to>
                                        <p:strVal val="visible"/>
                                      </p:to>
                                    </p:set>
                                    <p:animEffect transition="in" filter="fade">
                                      <p:cBhvr>
                                        <p:cTn id="439" dur="500"/>
                                        <p:tgtEl>
                                          <p:spTgt spid="218"/>
                                        </p:tgtEl>
                                      </p:cBhvr>
                                    </p:animEffect>
                                  </p:childTnLst>
                                </p:cTn>
                              </p:par>
                              <p:par>
                                <p:cTn id="440" presetID="10" presetClass="entr" presetSubtype="0" fill="hold" grpId="0" nodeType="withEffect">
                                  <p:stCondLst>
                                    <p:cond delay="500"/>
                                  </p:stCondLst>
                                  <p:childTnLst>
                                    <p:set>
                                      <p:cBhvr>
                                        <p:cTn id="441" dur="1" fill="hold">
                                          <p:stCondLst>
                                            <p:cond delay="0"/>
                                          </p:stCondLst>
                                        </p:cTn>
                                        <p:tgtEl>
                                          <p:spTgt spid="219"/>
                                        </p:tgtEl>
                                        <p:attrNameLst>
                                          <p:attrName>style.visibility</p:attrName>
                                        </p:attrNameLst>
                                      </p:cBhvr>
                                      <p:to>
                                        <p:strVal val="visible"/>
                                      </p:to>
                                    </p:set>
                                    <p:animEffect transition="in" filter="fade">
                                      <p:cBhvr>
                                        <p:cTn id="442" dur="500"/>
                                        <p:tgtEl>
                                          <p:spTgt spid="219"/>
                                        </p:tgtEl>
                                      </p:cBhvr>
                                    </p:animEffect>
                                  </p:childTnLst>
                                </p:cTn>
                              </p:par>
                              <p:par>
                                <p:cTn id="443" presetID="10" presetClass="entr" presetSubtype="0" fill="hold" grpId="0" nodeType="withEffect">
                                  <p:stCondLst>
                                    <p:cond delay="500"/>
                                  </p:stCondLst>
                                  <p:childTnLst>
                                    <p:set>
                                      <p:cBhvr>
                                        <p:cTn id="444" dur="1" fill="hold">
                                          <p:stCondLst>
                                            <p:cond delay="0"/>
                                          </p:stCondLst>
                                        </p:cTn>
                                        <p:tgtEl>
                                          <p:spTgt spid="221"/>
                                        </p:tgtEl>
                                        <p:attrNameLst>
                                          <p:attrName>style.visibility</p:attrName>
                                        </p:attrNameLst>
                                      </p:cBhvr>
                                      <p:to>
                                        <p:strVal val="visible"/>
                                      </p:to>
                                    </p:set>
                                    <p:animEffect transition="in" filter="fade">
                                      <p:cBhvr>
                                        <p:cTn id="445" dur="500"/>
                                        <p:tgtEl>
                                          <p:spTgt spid="221"/>
                                        </p:tgtEl>
                                      </p:cBhvr>
                                    </p:animEffect>
                                  </p:childTnLst>
                                </p:cTn>
                              </p:par>
                              <p:par>
                                <p:cTn id="446" presetID="10" presetClass="entr" presetSubtype="0" fill="hold" grpId="0" nodeType="withEffect">
                                  <p:stCondLst>
                                    <p:cond delay="500"/>
                                  </p:stCondLst>
                                  <p:childTnLst>
                                    <p:set>
                                      <p:cBhvr>
                                        <p:cTn id="447" dur="1" fill="hold">
                                          <p:stCondLst>
                                            <p:cond delay="0"/>
                                          </p:stCondLst>
                                        </p:cTn>
                                        <p:tgtEl>
                                          <p:spTgt spid="222"/>
                                        </p:tgtEl>
                                        <p:attrNameLst>
                                          <p:attrName>style.visibility</p:attrName>
                                        </p:attrNameLst>
                                      </p:cBhvr>
                                      <p:to>
                                        <p:strVal val="visible"/>
                                      </p:to>
                                    </p:set>
                                    <p:animEffect transition="in" filter="fade">
                                      <p:cBhvr>
                                        <p:cTn id="448" dur="500"/>
                                        <p:tgtEl>
                                          <p:spTgt spid="222"/>
                                        </p:tgtEl>
                                      </p:cBhvr>
                                    </p:animEffect>
                                  </p:childTnLst>
                                </p:cTn>
                              </p:par>
                              <p:par>
                                <p:cTn id="449" presetID="10" presetClass="entr" presetSubtype="0" fill="hold" grpId="0" nodeType="withEffect">
                                  <p:stCondLst>
                                    <p:cond delay="500"/>
                                  </p:stCondLst>
                                  <p:childTnLst>
                                    <p:set>
                                      <p:cBhvr>
                                        <p:cTn id="450" dur="1" fill="hold">
                                          <p:stCondLst>
                                            <p:cond delay="0"/>
                                          </p:stCondLst>
                                        </p:cTn>
                                        <p:tgtEl>
                                          <p:spTgt spid="223"/>
                                        </p:tgtEl>
                                        <p:attrNameLst>
                                          <p:attrName>style.visibility</p:attrName>
                                        </p:attrNameLst>
                                      </p:cBhvr>
                                      <p:to>
                                        <p:strVal val="visible"/>
                                      </p:to>
                                    </p:set>
                                    <p:animEffect transition="in" filter="fade">
                                      <p:cBhvr>
                                        <p:cTn id="451" dur="500"/>
                                        <p:tgtEl>
                                          <p:spTgt spid="223"/>
                                        </p:tgtEl>
                                      </p:cBhvr>
                                    </p:animEffect>
                                  </p:childTnLst>
                                </p:cTn>
                              </p:par>
                              <p:par>
                                <p:cTn id="452" presetID="10" presetClass="entr" presetSubtype="0" fill="hold" grpId="0" nodeType="withEffect">
                                  <p:stCondLst>
                                    <p:cond delay="500"/>
                                  </p:stCondLst>
                                  <p:childTnLst>
                                    <p:set>
                                      <p:cBhvr>
                                        <p:cTn id="453" dur="1" fill="hold">
                                          <p:stCondLst>
                                            <p:cond delay="0"/>
                                          </p:stCondLst>
                                        </p:cTn>
                                        <p:tgtEl>
                                          <p:spTgt spid="224"/>
                                        </p:tgtEl>
                                        <p:attrNameLst>
                                          <p:attrName>style.visibility</p:attrName>
                                        </p:attrNameLst>
                                      </p:cBhvr>
                                      <p:to>
                                        <p:strVal val="visible"/>
                                      </p:to>
                                    </p:set>
                                    <p:animEffect transition="in" filter="fade">
                                      <p:cBhvr>
                                        <p:cTn id="454" dur="500"/>
                                        <p:tgtEl>
                                          <p:spTgt spid="224"/>
                                        </p:tgtEl>
                                      </p:cBhvr>
                                    </p:animEffect>
                                  </p:childTnLst>
                                </p:cTn>
                              </p:par>
                            </p:childTnLst>
                          </p:cTn>
                        </p:par>
                        <p:par>
                          <p:cTn id="455" fill="hold">
                            <p:stCondLst>
                              <p:cond delay="29000"/>
                            </p:stCondLst>
                            <p:childTnLst>
                              <p:par>
                                <p:cTn id="456" presetID="10" presetClass="entr" presetSubtype="0" fill="hold" grpId="0" nodeType="afterEffect">
                                  <p:stCondLst>
                                    <p:cond delay="500"/>
                                  </p:stCondLst>
                                  <p:childTnLst>
                                    <p:set>
                                      <p:cBhvr>
                                        <p:cTn id="457" dur="1" fill="hold">
                                          <p:stCondLst>
                                            <p:cond delay="0"/>
                                          </p:stCondLst>
                                        </p:cTn>
                                        <p:tgtEl>
                                          <p:spTgt spid="295"/>
                                        </p:tgtEl>
                                        <p:attrNameLst>
                                          <p:attrName>style.visibility</p:attrName>
                                        </p:attrNameLst>
                                      </p:cBhvr>
                                      <p:to>
                                        <p:strVal val="visible"/>
                                      </p:to>
                                    </p:set>
                                    <p:animEffect transition="in" filter="fade">
                                      <p:cBhvr>
                                        <p:cTn id="458" dur="500"/>
                                        <p:tgtEl>
                                          <p:spTgt spid="295"/>
                                        </p:tgtEl>
                                      </p:cBhvr>
                                    </p:animEffect>
                                  </p:childTnLst>
                                </p:cTn>
                              </p:par>
                            </p:childTnLst>
                          </p:cTn>
                        </p:par>
                        <p:par>
                          <p:cTn id="459" fill="hold">
                            <p:stCondLst>
                              <p:cond delay="30000"/>
                            </p:stCondLst>
                            <p:childTnLst>
                              <p:par>
                                <p:cTn id="460" presetID="10" presetClass="entr" presetSubtype="0" fill="hold" grpId="0" nodeType="afterEffect">
                                  <p:stCondLst>
                                    <p:cond delay="500"/>
                                  </p:stCondLst>
                                  <p:childTnLst>
                                    <p:set>
                                      <p:cBhvr>
                                        <p:cTn id="461" dur="1" fill="hold">
                                          <p:stCondLst>
                                            <p:cond delay="0"/>
                                          </p:stCondLst>
                                        </p:cTn>
                                        <p:tgtEl>
                                          <p:spTgt spid="240"/>
                                        </p:tgtEl>
                                        <p:attrNameLst>
                                          <p:attrName>style.visibility</p:attrName>
                                        </p:attrNameLst>
                                      </p:cBhvr>
                                      <p:to>
                                        <p:strVal val="visible"/>
                                      </p:to>
                                    </p:set>
                                    <p:animEffect transition="in" filter="fade">
                                      <p:cBhvr>
                                        <p:cTn id="462" dur="500"/>
                                        <p:tgtEl>
                                          <p:spTgt spid="240"/>
                                        </p:tgtEl>
                                      </p:cBhvr>
                                    </p:animEffect>
                                  </p:childTnLst>
                                </p:cTn>
                              </p:par>
                              <p:par>
                                <p:cTn id="463" presetID="10" presetClass="entr" presetSubtype="0" fill="hold" grpId="0" nodeType="withEffect">
                                  <p:stCondLst>
                                    <p:cond delay="500"/>
                                  </p:stCondLst>
                                  <p:childTnLst>
                                    <p:set>
                                      <p:cBhvr>
                                        <p:cTn id="464" dur="1" fill="hold">
                                          <p:stCondLst>
                                            <p:cond delay="0"/>
                                          </p:stCondLst>
                                        </p:cTn>
                                        <p:tgtEl>
                                          <p:spTgt spid="241"/>
                                        </p:tgtEl>
                                        <p:attrNameLst>
                                          <p:attrName>style.visibility</p:attrName>
                                        </p:attrNameLst>
                                      </p:cBhvr>
                                      <p:to>
                                        <p:strVal val="visible"/>
                                      </p:to>
                                    </p:set>
                                    <p:animEffect transition="in" filter="fade">
                                      <p:cBhvr>
                                        <p:cTn id="465" dur="500"/>
                                        <p:tgtEl>
                                          <p:spTgt spid="241"/>
                                        </p:tgtEl>
                                      </p:cBhvr>
                                    </p:animEffect>
                                  </p:childTnLst>
                                </p:cTn>
                              </p:par>
                              <p:par>
                                <p:cTn id="466" presetID="10" presetClass="entr" presetSubtype="0" fill="hold" grpId="0" nodeType="withEffect">
                                  <p:stCondLst>
                                    <p:cond delay="500"/>
                                  </p:stCondLst>
                                  <p:childTnLst>
                                    <p:set>
                                      <p:cBhvr>
                                        <p:cTn id="467" dur="1" fill="hold">
                                          <p:stCondLst>
                                            <p:cond delay="0"/>
                                          </p:stCondLst>
                                        </p:cTn>
                                        <p:tgtEl>
                                          <p:spTgt spid="242"/>
                                        </p:tgtEl>
                                        <p:attrNameLst>
                                          <p:attrName>style.visibility</p:attrName>
                                        </p:attrNameLst>
                                      </p:cBhvr>
                                      <p:to>
                                        <p:strVal val="visible"/>
                                      </p:to>
                                    </p:set>
                                    <p:animEffect transition="in" filter="fade">
                                      <p:cBhvr>
                                        <p:cTn id="468" dur="500"/>
                                        <p:tgtEl>
                                          <p:spTgt spid="242"/>
                                        </p:tgtEl>
                                      </p:cBhvr>
                                    </p:animEffect>
                                  </p:childTnLst>
                                </p:cTn>
                              </p:par>
                              <p:par>
                                <p:cTn id="469" presetID="10" presetClass="entr" presetSubtype="0" fill="hold" grpId="0" nodeType="withEffect">
                                  <p:stCondLst>
                                    <p:cond delay="500"/>
                                  </p:stCondLst>
                                  <p:childTnLst>
                                    <p:set>
                                      <p:cBhvr>
                                        <p:cTn id="470" dur="1" fill="hold">
                                          <p:stCondLst>
                                            <p:cond delay="0"/>
                                          </p:stCondLst>
                                        </p:cTn>
                                        <p:tgtEl>
                                          <p:spTgt spid="243"/>
                                        </p:tgtEl>
                                        <p:attrNameLst>
                                          <p:attrName>style.visibility</p:attrName>
                                        </p:attrNameLst>
                                      </p:cBhvr>
                                      <p:to>
                                        <p:strVal val="visible"/>
                                      </p:to>
                                    </p:set>
                                    <p:animEffect transition="in" filter="fade">
                                      <p:cBhvr>
                                        <p:cTn id="471" dur="500"/>
                                        <p:tgtEl>
                                          <p:spTgt spid="243"/>
                                        </p:tgtEl>
                                      </p:cBhvr>
                                    </p:animEffect>
                                  </p:childTnLst>
                                </p:cTn>
                              </p:par>
                              <p:par>
                                <p:cTn id="472" presetID="10" presetClass="entr" presetSubtype="0" fill="hold" grpId="0" nodeType="withEffect">
                                  <p:stCondLst>
                                    <p:cond delay="500"/>
                                  </p:stCondLst>
                                  <p:childTnLst>
                                    <p:set>
                                      <p:cBhvr>
                                        <p:cTn id="473" dur="1" fill="hold">
                                          <p:stCondLst>
                                            <p:cond delay="0"/>
                                          </p:stCondLst>
                                        </p:cTn>
                                        <p:tgtEl>
                                          <p:spTgt spid="244"/>
                                        </p:tgtEl>
                                        <p:attrNameLst>
                                          <p:attrName>style.visibility</p:attrName>
                                        </p:attrNameLst>
                                      </p:cBhvr>
                                      <p:to>
                                        <p:strVal val="visible"/>
                                      </p:to>
                                    </p:set>
                                    <p:animEffect transition="in" filter="fade">
                                      <p:cBhvr>
                                        <p:cTn id="474" dur="500"/>
                                        <p:tgtEl>
                                          <p:spTgt spid="244"/>
                                        </p:tgtEl>
                                      </p:cBhvr>
                                    </p:animEffect>
                                  </p:childTnLst>
                                </p:cTn>
                              </p:par>
                              <p:par>
                                <p:cTn id="475" presetID="10" presetClass="entr" presetSubtype="0" fill="hold" grpId="0" nodeType="withEffect">
                                  <p:stCondLst>
                                    <p:cond delay="500"/>
                                  </p:stCondLst>
                                  <p:childTnLst>
                                    <p:set>
                                      <p:cBhvr>
                                        <p:cTn id="476" dur="1" fill="hold">
                                          <p:stCondLst>
                                            <p:cond delay="0"/>
                                          </p:stCondLst>
                                        </p:cTn>
                                        <p:tgtEl>
                                          <p:spTgt spid="245"/>
                                        </p:tgtEl>
                                        <p:attrNameLst>
                                          <p:attrName>style.visibility</p:attrName>
                                        </p:attrNameLst>
                                      </p:cBhvr>
                                      <p:to>
                                        <p:strVal val="visible"/>
                                      </p:to>
                                    </p:set>
                                    <p:animEffect transition="in" filter="fade">
                                      <p:cBhvr>
                                        <p:cTn id="477" dur="500"/>
                                        <p:tgtEl>
                                          <p:spTgt spid="245"/>
                                        </p:tgtEl>
                                      </p:cBhvr>
                                    </p:animEffect>
                                  </p:childTnLst>
                                </p:cTn>
                              </p:par>
                              <p:par>
                                <p:cTn id="478" presetID="10" presetClass="entr" presetSubtype="0" fill="hold" grpId="0" nodeType="withEffect">
                                  <p:stCondLst>
                                    <p:cond delay="500"/>
                                  </p:stCondLst>
                                  <p:childTnLst>
                                    <p:set>
                                      <p:cBhvr>
                                        <p:cTn id="479" dur="1" fill="hold">
                                          <p:stCondLst>
                                            <p:cond delay="0"/>
                                          </p:stCondLst>
                                        </p:cTn>
                                        <p:tgtEl>
                                          <p:spTgt spid="246"/>
                                        </p:tgtEl>
                                        <p:attrNameLst>
                                          <p:attrName>style.visibility</p:attrName>
                                        </p:attrNameLst>
                                      </p:cBhvr>
                                      <p:to>
                                        <p:strVal val="visible"/>
                                      </p:to>
                                    </p:set>
                                    <p:animEffect transition="in" filter="fade">
                                      <p:cBhvr>
                                        <p:cTn id="480" dur="500"/>
                                        <p:tgtEl>
                                          <p:spTgt spid="246"/>
                                        </p:tgtEl>
                                      </p:cBhvr>
                                    </p:animEffect>
                                  </p:childTnLst>
                                </p:cTn>
                              </p:par>
                              <p:par>
                                <p:cTn id="481" presetID="10" presetClass="entr" presetSubtype="0" fill="hold" grpId="0" nodeType="withEffect">
                                  <p:stCondLst>
                                    <p:cond delay="500"/>
                                  </p:stCondLst>
                                  <p:childTnLst>
                                    <p:set>
                                      <p:cBhvr>
                                        <p:cTn id="482" dur="1" fill="hold">
                                          <p:stCondLst>
                                            <p:cond delay="0"/>
                                          </p:stCondLst>
                                        </p:cTn>
                                        <p:tgtEl>
                                          <p:spTgt spid="247"/>
                                        </p:tgtEl>
                                        <p:attrNameLst>
                                          <p:attrName>style.visibility</p:attrName>
                                        </p:attrNameLst>
                                      </p:cBhvr>
                                      <p:to>
                                        <p:strVal val="visible"/>
                                      </p:to>
                                    </p:set>
                                    <p:animEffect transition="in" filter="fade">
                                      <p:cBhvr>
                                        <p:cTn id="483" dur="500"/>
                                        <p:tgtEl>
                                          <p:spTgt spid="247"/>
                                        </p:tgtEl>
                                      </p:cBhvr>
                                    </p:animEffect>
                                  </p:childTnLst>
                                </p:cTn>
                              </p:par>
                            </p:childTnLst>
                          </p:cTn>
                        </p:par>
                        <p:par>
                          <p:cTn id="484" fill="hold">
                            <p:stCondLst>
                              <p:cond delay="31000"/>
                            </p:stCondLst>
                            <p:childTnLst>
                              <p:par>
                                <p:cTn id="485" presetID="10" presetClass="entr" presetSubtype="0" fill="hold" grpId="0" nodeType="afterEffect">
                                  <p:stCondLst>
                                    <p:cond delay="500"/>
                                  </p:stCondLst>
                                  <p:childTnLst>
                                    <p:set>
                                      <p:cBhvr>
                                        <p:cTn id="486" dur="1" fill="hold">
                                          <p:stCondLst>
                                            <p:cond delay="0"/>
                                          </p:stCondLst>
                                        </p:cTn>
                                        <p:tgtEl>
                                          <p:spTgt spid="253"/>
                                        </p:tgtEl>
                                        <p:attrNameLst>
                                          <p:attrName>style.visibility</p:attrName>
                                        </p:attrNameLst>
                                      </p:cBhvr>
                                      <p:to>
                                        <p:strVal val="visible"/>
                                      </p:to>
                                    </p:set>
                                    <p:animEffect transition="in" filter="fade">
                                      <p:cBhvr>
                                        <p:cTn id="487" dur="500"/>
                                        <p:tgtEl>
                                          <p:spTgt spid="253"/>
                                        </p:tgtEl>
                                      </p:cBhvr>
                                    </p:animEffect>
                                  </p:childTnLst>
                                </p:cTn>
                              </p:par>
                              <p:par>
                                <p:cTn id="488" presetID="10" presetClass="entr" presetSubtype="0" fill="hold" grpId="0" nodeType="withEffect">
                                  <p:stCondLst>
                                    <p:cond delay="500"/>
                                  </p:stCondLst>
                                  <p:childTnLst>
                                    <p:set>
                                      <p:cBhvr>
                                        <p:cTn id="489" dur="1" fill="hold">
                                          <p:stCondLst>
                                            <p:cond delay="0"/>
                                          </p:stCondLst>
                                        </p:cTn>
                                        <p:tgtEl>
                                          <p:spTgt spid="252"/>
                                        </p:tgtEl>
                                        <p:attrNameLst>
                                          <p:attrName>style.visibility</p:attrName>
                                        </p:attrNameLst>
                                      </p:cBhvr>
                                      <p:to>
                                        <p:strVal val="visible"/>
                                      </p:to>
                                    </p:set>
                                    <p:animEffect transition="in" filter="fade">
                                      <p:cBhvr>
                                        <p:cTn id="490" dur="500"/>
                                        <p:tgtEl>
                                          <p:spTgt spid="252"/>
                                        </p:tgtEl>
                                      </p:cBhvr>
                                    </p:animEffect>
                                  </p:childTnLst>
                                </p:cTn>
                              </p:par>
                              <p:par>
                                <p:cTn id="491" presetID="10" presetClass="entr" presetSubtype="0" fill="hold" grpId="0" nodeType="withEffect">
                                  <p:stCondLst>
                                    <p:cond delay="500"/>
                                  </p:stCondLst>
                                  <p:childTnLst>
                                    <p:set>
                                      <p:cBhvr>
                                        <p:cTn id="492" dur="1" fill="hold">
                                          <p:stCondLst>
                                            <p:cond delay="0"/>
                                          </p:stCondLst>
                                        </p:cTn>
                                        <p:tgtEl>
                                          <p:spTgt spid="250"/>
                                        </p:tgtEl>
                                        <p:attrNameLst>
                                          <p:attrName>style.visibility</p:attrName>
                                        </p:attrNameLst>
                                      </p:cBhvr>
                                      <p:to>
                                        <p:strVal val="visible"/>
                                      </p:to>
                                    </p:set>
                                    <p:animEffect transition="in" filter="fade">
                                      <p:cBhvr>
                                        <p:cTn id="493" dur="500"/>
                                        <p:tgtEl>
                                          <p:spTgt spid="250"/>
                                        </p:tgtEl>
                                      </p:cBhvr>
                                    </p:animEffect>
                                  </p:childTnLst>
                                </p:cTn>
                              </p:par>
                              <p:par>
                                <p:cTn id="494" presetID="10" presetClass="entr" presetSubtype="0" fill="hold" grpId="0" nodeType="withEffect">
                                  <p:stCondLst>
                                    <p:cond delay="500"/>
                                  </p:stCondLst>
                                  <p:childTnLst>
                                    <p:set>
                                      <p:cBhvr>
                                        <p:cTn id="495" dur="1" fill="hold">
                                          <p:stCondLst>
                                            <p:cond delay="0"/>
                                          </p:stCondLst>
                                        </p:cTn>
                                        <p:tgtEl>
                                          <p:spTgt spid="251"/>
                                        </p:tgtEl>
                                        <p:attrNameLst>
                                          <p:attrName>style.visibility</p:attrName>
                                        </p:attrNameLst>
                                      </p:cBhvr>
                                      <p:to>
                                        <p:strVal val="visible"/>
                                      </p:to>
                                    </p:set>
                                    <p:animEffect transition="in" filter="fade">
                                      <p:cBhvr>
                                        <p:cTn id="496" dur="500"/>
                                        <p:tgtEl>
                                          <p:spTgt spid="251"/>
                                        </p:tgtEl>
                                      </p:cBhvr>
                                    </p:animEffect>
                                  </p:childTnLst>
                                </p:cTn>
                              </p:par>
                            </p:childTnLst>
                          </p:cTn>
                        </p:par>
                        <p:par>
                          <p:cTn id="497" fill="hold">
                            <p:stCondLst>
                              <p:cond delay="32000"/>
                            </p:stCondLst>
                            <p:childTnLst>
                              <p:par>
                                <p:cTn id="498" presetID="10" presetClass="entr" presetSubtype="0" fill="hold" grpId="0" nodeType="afterEffect">
                                  <p:stCondLst>
                                    <p:cond delay="500"/>
                                  </p:stCondLst>
                                  <p:childTnLst>
                                    <p:set>
                                      <p:cBhvr>
                                        <p:cTn id="499" dur="1" fill="hold">
                                          <p:stCondLst>
                                            <p:cond delay="0"/>
                                          </p:stCondLst>
                                        </p:cTn>
                                        <p:tgtEl>
                                          <p:spTgt spid="289"/>
                                        </p:tgtEl>
                                        <p:attrNameLst>
                                          <p:attrName>style.visibility</p:attrName>
                                        </p:attrNameLst>
                                      </p:cBhvr>
                                      <p:to>
                                        <p:strVal val="visible"/>
                                      </p:to>
                                    </p:set>
                                    <p:animEffect transition="in" filter="fade">
                                      <p:cBhvr>
                                        <p:cTn id="500" dur="500"/>
                                        <p:tgtEl>
                                          <p:spTgt spid="289"/>
                                        </p:tgtEl>
                                      </p:cBhvr>
                                    </p:animEffect>
                                  </p:childTnLst>
                                </p:cTn>
                              </p:par>
                              <p:par>
                                <p:cTn id="501" presetID="10" presetClass="entr" presetSubtype="0" fill="hold" grpId="0" nodeType="withEffect">
                                  <p:stCondLst>
                                    <p:cond delay="500"/>
                                  </p:stCondLst>
                                  <p:childTnLst>
                                    <p:set>
                                      <p:cBhvr>
                                        <p:cTn id="502" dur="1" fill="hold">
                                          <p:stCondLst>
                                            <p:cond delay="0"/>
                                          </p:stCondLst>
                                        </p:cTn>
                                        <p:tgtEl>
                                          <p:spTgt spid="294"/>
                                        </p:tgtEl>
                                        <p:attrNameLst>
                                          <p:attrName>style.visibility</p:attrName>
                                        </p:attrNameLst>
                                      </p:cBhvr>
                                      <p:to>
                                        <p:strVal val="visible"/>
                                      </p:to>
                                    </p:set>
                                    <p:animEffect transition="in" filter="fade">
                                      <p:cBhvr>
                                        <p:cTn id="503" dur="500"/>
                                        <p:tgtEl>
                                          <p:spTgt spid="294"/>
                                        </p:tgtEl>
                                      </p:cBhvr>
                                    </p:animEffect>
                                  </p:childTnLst>
                                </p:cTn>
                              </p:par>
                              <p:par>
                                <p:cTn id="504" presetID="10" presetClass="entr" presetSubtype="0" fill="hold" grpId="0" nodeType="withEffect">
                                  <p:stCondLst>
                                    <p:cond delay="500"/>
                                  </p:stCondLst>
                                  <p:childTnLst>
                                    <p:set>
                                      <p:cBhvr>
                                        <p:cTn id="505" dur="1" fill="hold">
                                          <p:stCondLst>
                                            <p:cond delay="0"/>
                                          </p:stCondLst>
                                        </p:cTn>
                                        <p:tgtEl>
                                          <p:spTgt spid="254"/>
                                        </p:tgtEl>
                                        <p:attrNameLst>
                                          <p:attrName>style.visibility</p:attrName>
                                        </p:attrNameLst>
                                      </p:cBhvr>
                                      <p:to>
                                        <p:strVal val="visible"/>
                                      </p:to>
                                    </p:set>
                                    <p:animEffect transition="in" filter="fade">
                                      <p:cBhvr>
                                        <p:cTn id="506" dur="500"/>
                                        <p:tgtEl>
                                          <p:spTgt spid="254"/>
                                        </p:tgtEl>
                                      </p:cBhvr>
                                    </p:animEffect>
                                  </p:childTnLst>
                                </p:cTn>
                              </p:par>
                              <p:par>
                                <p:cTn id="507" presetID="10" presetClass="entr" presetSubtype="0" fill="hold" grpId="0" nodeType="withEffect">
                                  <p:stCondLst>
                                    <p:cond delay="500"/>
                                  </p:stCondLst>
                                  <p:childTnLst>
                                    <p:set>
                                      <p:cBhvr>
                                        <p:cTn id="508" dur="1" fill="hold">
                                          <p:stCondLst>
                                            <p:cond delay="0"/>
                                          </p:stCondLst>
                                        </p:cTn>
                                        <p:tgtEl>
                                          <p:spTgt spid="255"/>
                                        </p:tgtEl>
                                        <p:attrNameLst>
                                          <p:attrName>style.visibility</p:attrName>
                                        </p:attrNameLst>
                                      </p:cBhvr>
                                      <p:to>
                                        <p:strVal val="visible"/>
                                      </p:to>
                                    </p:set>
                                    <p:animEffect transition="in" filter="fade">
                                      <p:cBhvr>
                                        <p:cTn id="509" dur="500"/>
                                        <p:tgtEl>
                                          <p:spTgt spid="255"/>
                                        </p:tgtEl>
                                      </p:cBhvr>
                                    </p:animEffect>
                                  </p:childTnLst>
                                </p:cTn>
                              </p:par>
                            </p:childTnLst>
                          </p:cTn>
                        </p:par>
                        <p:par>
                          <p:cTn id="510" fill="hold">
                            <p:stCondLst>
                              <p:cond delay="33000"/>
                            </p:stCondLst>
                            <p:childTnLst>
                              <p:par>
                                <p:cTn id="511" presetID="10" presetClass="entr" presetSubtype="0" fill="hold" grpId="0" nodeType="afterEffect">
                                  <p:stCondLst>
                                    <p:cond delay="500"/>
                                  </p:stCondLst>
                                  <p:childTnLst>
                                    <p:set>
                                      <p:cBhvr>
                                        <p:cTn id="512" dur="1" fill="hold">
                                          <p:stCondLst>
                                            <p:cond delay="0"/>
                                          </p:stCondLst>
                                        </p:cTn>
                                        <p:tgtEl>
                                          <p:spTgt spid="256"/>
                                        </p:tgtEl>
                                        <p:attrNameLst>
                                          <p:attrName>style.visibility</p:attrName>
                                        </p:attrNameLst>
                                      </p:cBhvr>
                                      <p:to>
                                        <p:strVal val="visible"/>
                                      </p:to>
                                    </p:set>
                                    <p:animEffect transition="in" filter="fade">
                                      <p:cBhvr>
                                        <p:cTn id="513" dur="500"/>
                                        <p:tgtEl>
                                          <p:spTgt spid="256"/>
                                        </p:tgtEl>
                                      </p:cBhvr>
                                    </p:animEffect>
                                  </p:childTnLst>
                                </p:cTn>
                              </p:par>
                              <p:par>
                                <p:cTn id="514" presetID="10" presetClass="entr" presetSubtype="0" fill="hold" grpId="0" nodeType="withEffect">
                                  <p:stCondLst>
                                    <p:cond delay="500"/>
                                  </p:stCondLst>
                                  <p:childTnLst>
                                    <p:set>
                                      <p:cBhvr>
                                        <p:cTn id="515" dur="1" fill="hold">
                                          <p:stCondLst>
                                            <p:cond delay="0"/>
                                          </p:stCondLst>
                                        </p:cTn>
                                        <p:tgtEl>
                                          <p:spTgt spid="257"/>
                                        </p:tgtEl>
                                        <p:attrNameLst>
                                          <p:attrName>style.visibility</p:attrName>
                                        </p:attrNameLst>
                                      </p:cBhvr>
                                      <p:to>
                                        <p:strVal val="visible"/>
                                      </p:to>
                                    </p:set>
                                    <p:animEffect transition="in" filter="fade">
                                      <p:cBhvr>
                                        <p:cTn id="516" dur="500"/>
                                        <p:tgtEl>
                                          <p:spTgt spid="257"/>
                                        </p:tgtEl>
                                      </p:cBhvr>
                                    </p:animEffect>
                                  </p:childTnLst>
                                </p:cTn>
                              </p:par>
                              <p:par>
                                <p:cTn id="517" presetID="10" presetClass="entr" presetSubtype="0" fill="hold" grpId="0" nodeType="withEffect">
                                  <p:stCondLst>
                                    <p:cond delay="500"/>
                                  </p:stCondLst>
                                  <p:childTnLst>
                                    <p:set>
                                      <p:cBhvr>
                                        <p:cTn id="518" dur="1" fill="hold">
                                          <p:stCondLst>
                                            <p:cond delay="0"/>
                                          </p:stCondLst>
                                        </p:cTn>
                                        <p:tgtEl>
                                          <p:spTgt spid="258"/>
                                        </p:tgtEl>
                                        <p:attrNameLst>
                                          <p:attrName>style.visibility</p:attrName>
                                        </p:attrNameLst>
                                      </p:cBhvr>
                                      <p:to>
                                        <p:strVal val="visible"/>
                                      </p:to>
                                    </p:set>
                                    <p:animEffect transition="in" filter="fade">
                                      <p:cBhvr>
                                        <p:cTn id="519" dur="500"/>
                                        <p:tgtEl>
                                          <p:spTgt spid="258"/>
                                        </p:tgtEl>
                                      </p:cBhvr>
                                    </p:animEffect>
                                  </p:childTnLst>
                                </p:cTn>
                              </p:par>
                              <p:par>
                                <p:cTn id="520" presetID="10" presetClass="entr" presetSubtype="0" fill="hold" grpId="0" nodeType="withEffect">
                                  <p:stCondLst>
                                    <p:cond delay="500"/>
                                  </p:stCondLst>
                                  <p:childTnLst>
                                    <p:set>
                                      <p:cBhvr>
                                        <p:cTn id="521" dur="1" fill="hold">
                                          <p:stCondLst>
                                            <p:cond delay="0"/>
                                          </p:stCondLst>
                                        </p:cTn>
                                        <p:tgtEl>
                                          <p:spTgt spid="259"/>
                                        </p:tgtEl>
                                        <p:attrNameLst>
                                          <p:attrName>style.visibility</p:attrName>
                                        </p:attrNameLst>
                                      </p:cBhvr>
                                      <p:to>
                                        <p:strVal val="visible"/>
                                      </p:to>
                                    </p:set>
                                    <p:animEffect transition="in" filter="fade">
                                      <p:cBhvr>
                                        <p:cTn id="522" dur="500"/>
                                        <p:tgtEl>
                                          <p:spTgt spid="259"/>
                                        </p:tgtEl>
                                      </p:cBhvr>
                                    </p:animEffect>
                                  </p:childTnLst>
                                </p:cTn>
                              </p:par>
                              <p:par>
                                <p:cTn id="523" presetID="10" presetClass="entr" presetSubtype="0" fill="hold" grpId="0" nodeType="withEffect">
                                  <p:stCondLst>
                                    <p:cond delay="500"/>
                                  </p:stCondLst>
                                  <p:childTnLst>
                                    <p:set>
                                      <p:cBhvr>
                                        <p:cTn id="524" dur="1" fill="hold">
                                          <p:stCondLst>
                                            <p:cond delay="0"/>
                                          </p:stCondLst>
                                        </p:cTn>
                                        <p:tgtEl>
                                          <p:spTgt spid="260"/>
                                        </p:tgtEl>
                                        <p:attrNameLst>
                                          <p:attrName>style.visibility</p:attrName>
                                        </p:attrNameLst>
                                      </p:cBhvr>
                                      <p:to>
                                        <p:strVal val="visible"/>
                                      </p:to>
                                    </p:set>
                                    <p:animEffect transition="in" filter="fade">
                                      <p:cBhvr>
                                        <p:cTn id="525" dur="500"/>
                                        <p:tgtEl>
                                          <p:spTgt spid="260"/>
                                        </p:tgtEl>
                                      </p:cBhvr>
                                    </p:animEffect>
                                  </p:childTnLst>
                                </p:cTn>
                              </p:par>
                              <p:par>
                                <p:cTn id="526" presetID="10" presetClass="entr" presetSubtype="0" fill="hold" grpId="0" nodeType="withEffect">
                                  <p:stCondLst>
                                    <p:cond delay="500"/>
                                  </p:stCondLst>
                                  <p:childTnLst>
                                    <p:set>
                                      <p:cBhvr>
                                        <p:cTn id="527" dur="1" fill="hold">
                                          <p:stCondLst>
                                            <p:cond delay="0"/>
                                          </p:stCondLst>
                                        </p:cTn>
                                        <p:tgtEl>
                                          <p:spTgt spid="261"/>
                                        </p:tgtEl>
                                        <p:attrNameLst>
                                          <p:attrName>style.visibility</p:attrName>
                                        </p:attrNameLst>
                                      </p:cBhvr>
                                      <p:to>
                                        <p:strVal val="visible"/>
                                      </p:to>
                                    </p:set>
                                    <p:animEffect transition="in" filter="fade">
                                      <p:cBhvr>
                                        <p:cTn id="528" dur="500"/>
                                        <p:tgtEl>
                                          <p:spTgt spid="261"/>
                                        </p:tgtEl>
                                      </p:cBhvr>
                                    </p:animEffect>
                                  </p:childTnLst>
                                </p:cTn>
                              </p:par>
                              <p:par>
                                <p:cTn id="529" presetID="10" presetClass="entr" presetSubtype="0" fill="hold" grpId="0" nodeType="withEffect">
                                  <p:stCondLst>
                                    <p:cond delay="500"/>
                                  </p:stCondLst>
                                  <p:childTnLst>
                                    <p:set>
                                      <p:cBhvr>
                                        <p:cTn id="530" dur="1" fill="hold">
                                          <p:stCondLst>
                                            <p:cond delay="0"/>
                                          </p:stCondLst>
                                        </p:cTn>
                                        <p:tgtEl>
                                          <p:spTgt spid="262"/>
                                        </p:tgtEl>
                                        <p:attrNameLst>
                                          <p:attrName>style.visibility</p:attrName>
                                        </p:attrNameLst>
                                      </p:cBhvr>
                                      <p:to>
                                        <p:strVal val="visible"/>
                                      </p:to>
                                    </p:set>
                                    <p:animEffect transition="in" filter="fade">
                                      <p:cBhvr>
                                        <p:cTn id="531" dur="500"/>
                                        <p:tgtEl>
                                          <p:spTgt spid="262"/>
                                        </p:tgtEl>
                                      </p:cBhvr>
                                    </p:animEffect>
                                  </p:childTnLst>
                                </p:cTn>
                              </p:par>
                              <p:par>
                                <p:cTn id="532" presetID="10" presetClass="entr" presetSubtype="0" fill="hold" grpId="0" nodeType="withEffect">
                                  <p:stCondLst>
                                    <p:cond delay="500"/>
                                  </p:stCondLst>
                                  <p:childTnLst>
                                    <p:set>
                                      <p:cBhvr>
                                        <p:cTn id="533" dur="1" fill="hold">
                                          <p:stCondLst>
                                            <p:cond delay="0"/>
                                          </p:stCondLst>
                                        </p:cTn>
                                        <p:tgtEl>
                                          <p:spTgt spid="263"/>
                                        </p:tgtEl>
                                        <p:attrNameLst>
                                          <p:attrName>style.visibility</p:attrName>
                                        </p:attrNameLst>
                                      </p:cBhvr>
                                      <p:to>
                                        <p:strVal val="visible"/>
                                      </p:to>
                                    </p:set>
                                    <p:animEffect transition="in" filter="fade">
                                      <p:cBhvr>
                                        <p:cTn id="534" dur="500"/>
                                        <p:tgtEl>
                                          <p:spTgt spid="263"/>
                                        </p:tgtEl>
                                      </p:cBhvr>
                                    </p:animEffect>
                                  </p:childTnLst>
                                </p:cTn>
                              </p:par>
                              <p:par>
                                <p:cTn id="535" presetID="10" presetClass="entr" presetSubtype="0" fill="hold" grpId="0" nodeType="withEffect">
                                  <p:stCondLst>
                                    <p:cond delay="500"/>
                                  </p:stCondLst>
                                  <p:childTnLst>
                                    <p:set>
                                      <p:cBhvr>
                                        <p:cTn id="536" dur="1" fill="hold">
                                          <p:stCondLst>
                                            <p:cond delay="0"/>
                                          </p:stCondLst>
                                        </p:cTn>
                                        <p:tgtEl>
                                          <p:spTgt spid="265"/>
                                        </p:tgtEl>
                                        <p:attrNameLst>
                                          <p:attrName>style.visibility</p:attrName>
                                        </p:attrNameLst>
                                      </p:cBhvr>
                                      <p:to>
                                        <p:strVal val="visible"/>
                                      </p:to>
                                    </p:set>
                                    <p:animEffect transition="in" filter="fade">
                                      <p:cBhvr>
                                        <p:cTn id="537" dur="500"/>
                                        <p:tgtEl>
                                          <p:spTgt spid="265"/>
                                        </p:tgtEl>
                                      </p:cBhvr>
                                    </p:animEffect>
                                  </p:childTnLst>
                                </p:cTn>
                              </p:par>
                              <p:par>
                                <p:cTn id="538" presetID="10" presetClass="entr" presetSubtype="0" fill="hold" grpId="0" nodeType="withEffect">
                                  <p:stCondLst>
                                    <p:cond delay="500"/>
                                  </p:stCondLst>
                                  <p:childTnLst>
                                    <p:set>
                                      <p:cBhvr>
                                        <p:cTn id="539" dur="1" fill="hold">
                                          <p:stCondLst>
                                            <p:cond delay="0"/>
                                          </p:stCondLst>
                                        </p:cTn>
                                        <p:tgtEl>
                                          <p:spTgt spid="266"/>
                                        </p:tgtEl>
                                        <p:attrNameLst>
                                          <p:attrName>style.visibility</p:attrName>
                                        </p:attrNameLst>
                                      </p:cBhvr>
                                      <p:to>
                                        <p:strVal val="visible"/>
                                      </p:to>
                                    </p:set>
                                    <p:animEffect transition="in" filter="fade">
                                      <p:cBhvr>
                                        <p:cTn id="540" dur="500"/>
                                        <p:tgtEl>
                                          <p:spTgt spid="266"/>
                                        </p:tgtEl>
                                      </p:cBhvr>
                                    </p:animEffect>
                                  </p:childTnLst>
                                </p:cTn>
                              </p:par>
                              <p:par>
                                <p:cTn id="541" presetID="10" presetClass="entr" presetSubtype="0" fill="hold" grpId="0" nodeType="withEffect">
                                  <p:stCondLst>
                                    <p:cond delay="500"/>
                                  </p:stCondLst>
                                  <p:childTnLst>
                                    <p:set>
                                      <p:cBhvr>
                                        <p:cTn id="542" dur="1" fill="hold">
                                          <p:stCondLst>
                                            <p:cond delay="0"/>
                                          </p:stCondLst>
                                        </p:cTn>
                                        <p:tgtEl>
                                          <p:spTgt spid="267"/>
                                        </p:tgtEl>
                                        <p:attrNameLst>
                                          <p:attrName>style.visibility</p:attrName>
                                        </p:attrNameLst>
                                      </p:cBhvr>
                                      <p:to>
                                        <p:strVal val="visible"/>
                                      </p:to>
                                    </p:set>
                                    <p:animEffect transition="in" filter="fade">
                                      <p:cBhvr>
                                        <p:cTn id="543" dur="500"/>
                                        <p:tgtEl>
                                          <p:spTgt spid="267"/>
                                        </p:tgtEl>
                                      </p:cBhvr>
                                    </p:animEffect>
                                  </p:childTnLst>
                                </p:cTn>
                              </p:par>
                              <p:par>
                                <p:cTn id="544" presetID="10" presetClass="entr" presetSubtype="0" fill="hold" grpId="0" nodeType="withEffect">
                                  <p:stCondLst>
                                    <p:cond delay="500"/>
                                  </p:stCondLst>
                                  <p:childTnLst>
                                    <p:set>
                                      <p:cBhvr>
                                        <p:cTn id="545" dur="1" fill="hold">
                                          <p:stCondLst>
                                            <p:cond delay="0"/>
                                          </p:stCondLst>
                                        </p:cTn>
                                        <p:tgtEl>
                                          <p:spTgt spid="268"/>
                                        </p:tgtEl>
                                        <p:attrNameLst>
                                          <p:attrName>style.visibility</p:attrName>
                                        </p:attrNameLst>
                                      </p:cBhvr>
                                      <p:to>
                                        <p:strVal val="visible"/>
                                      </p:to>
                                    </p:set>
                                    <p:animEffect transition="in" filter="fade">
                                      <p:cBhvr>
                                        <p:cTn id="546" dur="500"/>
                                        <p:tgtEl>
                                          <p:spTgt spid="268"/>
                                        </p:tgtEl>
                                      </p:cBhvr>
                                    </p:animEffect>
                                  </p:childTnLst>
                                </p:cTn>
                              </p:par>
                            </p:childTnLst>
                          </p:cTn>
                        </p:par>
                        <p:par>
                          <p:cTn id="547" fill="hold">
                            <p:stCondLst>
                              <p:cond delay="34000"/>
                            </p:stCondLst>
                            <p:childTnLst>
                              <p:par>
                                <p:cTn id="548" presetID="10" presetClass="entr" presetSubtype="0" fill="hold" grpId="0" nodeType="afterEffect">
                                  <p:stCondLst>
                                    <p:cond delay="500"/>
                                  </p:stCondLst>
                                  <p:childTnLst>
                                    <p:set>
                                      <p:cBhvr>
                                        <p:cTn id="549" dur="1" fill="hold">
                                          <p:stCondLst>
                                            <p:cond delay="0"/>
                                          </p:stCondLst>
                                        </p:cTn>
                                        <p:tgtEl>
                                          <p:spTgt spid="281"/>
                                        </p:tgtEl>
                                        <p:attrNameLst>
                                          <p:attrName>style.visibility</p:attrName>
                                        </p:attrNameLst>
                                      </p:cBhvr>
                                      <p:to>
                                        <p:strVal val="visible"/>
                                      </p:to>
                                    </p:set>
                                    <p:animEffect transition="in" filter="fade">
                                      <p:cBhvr>
                                        <p:cTn id="550" dur="500"/>
                                        <p:tgtEl>
                                          <p:spTgt spid="281"/>
                                        </p:tgtEl>
                                      </p:cBhvr>
                                    </p:animEffect>
                                  </p:childTnLst>
                                </p:cTn>
                              </p:par>
                              <p:par>
                                <p:cTn id="551" presetID="10" presetClass="entr" presetSubtype="0" fill="hold" grpId="0" nodeType="withEffect">
                                  <p:stCondLst>
                                    <p:cond delay="500"/>
                                  </p:stCondLst>
                                  <p:childTnLst>
                                    <p:set>
                                      <p:cBhvr>
                                        <p:cTn id="552" dur="1" fill="hold">
                                          <p:stCondLst>
                                            <p:cond delay="0"/>
                                          </p:stCondLst>
                                        </p:cTn>
                                        <p:tgtEl>
                                          <p:spTgt spid="282"/>
                                        </p:tgtEl>
                                        <p:attrNameLst>
                                          <p:attrName>style.visibility</p:attrName>
                                        </p:attrNameLst>
                                      </p:cBhvr>
                                      <p:to>
                                        <p:strVal val="visible"/>
                                      </p:to>
                                    </p:set>
                                    <p:animEffect transition="in" filter="fade">
                                      <p:cBhvr>
                                        <p:cTn id="553" dur="500"/>
                                        <p:tgtEl>
                                          <p:spTgt spid="282"/>
                                        </p:tgtEl>
                                      </p:cBhvr>
                                    </p:animEffect>
                                  </p:childTnLst>
                                </p:cTn>
                              </p:par>
                              <p:par>
                                <p:cTn id="554" presetID="10" presetClass="entr" presetSubtype="0" fill="hold" grpId="0" nodeType="withEffect">
                                  <p:stCondLst>
                                    <p:cond delay="500"/>
                                  </p:stCondLst>
                                  <p:childTnLst>
                                    <p:set>
                                      <p:cBhvr>
                                        <p:cTn id="555" dur="1" fill="hold">
                                          <p:stCondLst>
                                            <p:cond delay="0"/>
                                          </p:stCondLst>
                                        </p:cTn>
                                        <p:tgtEl>
                                          <p:spTgt spid="283"/>
                                        </p:tgtEl>
                                        <p:attrNameLst>
                                          <p:attrName>style.visibility</p:attrName>
                                        </p:attrNameLst>
                                      </p:cBhvr>
                                      <p:to>
                                        <p:strVal val="visible"/>
                                      </p:to>
                                    </p:set>
                                    <p:animEffect transition="in" filter="fade">
                                      <p:cBhvr>
                                        <p:cTn id="556" dur="500"/>
                                        <p:tgtEl>
                                          <p:spTgt spid="283"/>
                                        </p:tgtEl>
                                      </p:cBhvr>
                                    </p:animEffect>
                                  </p:childTnLst>
                                </p:cTn>
                              </p:par>
                              <p:par>
                                <p:cTn id="557" presetID="10" presetClass="entr" presetSubtype="0" fill="hold" grpId="0" nodeType="withEffect">
                                  <p:stCondLst>
                                    <p:cond delay="500"/>
                                  </p:stCondLst>
                                  <p:childTnLst>
                                    <p:set>
                                      <p:cBhvr>
                                        <p:cTn id="558" dur="1" fill="hold">
                                          <p:stCondLst>
                                            <p:cond delay="0"/>
                                          </p:stCondLst>
                                        </p:cTn>
                                        <p:tgtEl>
                                          <p:spTgt spid="284"/>
                                        </p:tgtEl>
                                        <p:attrNameLst>
                                          <p:attrName>style.visibility</p:attrName>
                                        </p:attrNameLst>
                                      </p:cBhvr>
                                      <p:to>
                                        <p:strVal val="visible"/>
                                      </p:to>
                                    </p:set>
                                    <p:animEffect transition="in" filter="fade">
                                      <p:cBhvr>
                                        <p:cTn id="559" dur="500"/>
                                        <p:tgtEl>
                                          <p:spTgt spid="284"/>
                                        </p:tgtEl>
                                      </p:cBhvr>
                                    </p:animEffect>
                                  </p:childTnLst>
                                </p:cTn>
                              </p:par>
                              <p:par>
                                <p:cTn id="560" presetID="10" presetClass="entr" presetSubtype="0" fill="hold" grpId="0" nodeType="withEffect">
                                  <p:stCondLst>
                                    <p:cond delay="500"/>
                                  </p:stCondLst>
                                  <p:childTnLst>
                                    <p:set>
                                      <p:cBhvr>
                                        <p:cTn id="561" dur="1" fill="hold">
                                          <p:stCondLst>
                                            <p:cond delay="0"/>
                                          </p:stCondLst>
                                        </p:cTn>
                                        <p:tgtEl>
                                          <p:spTgt spid="285"/>
                                        </p:tgtEl>
                                        <p:attrNameLst>
                                          <p:attrName>style.visibility</p:attrName>
                                        </p:attrNameLst>
                                      </p:cBhvr>
                                      <p:to>
                                        <p:strVal val="visible"/>
                                      </p:to>
                                    </p:set>
                                    <p:animEffect transition="in" filter="fade">
                                      <p:cBhvr>
                                        <p:cTn id="562" dur="500"/>
                                        <p:tgtEl>
                                          <p:spTgt spid="285"/>
                                        </p:tgtEl>
                                      </p:cBhvr>
                                    </p:animEffect>
                                  </p:childTnLst>
                                </p:cTn>
                              </p:par>
                              <p:par>
                                <p:cTn id="563" presetID="10" presetClass="entr" presetSubtype="0" fill="hold" grpId="0" nodeType="withEffect">
                                  <p:stCondLst>
                                    <p:cond delay="500"/>
                                  </p:stCondLst>
                                  <p:childTnLst>
                                    <p:set>
                                      <p:cBhvr>
                                        <p:cTn id="564" dur="1" fill="hold">
                                          <p:stCondLst>
                                            <p:cond delay="0"/>
                                          </p:stCondLst>
                                        </p:cTn>
                                        <p:tgtEl>
                                          <p:spTgt spid="286"/>
                                        </p:tgtEl>
                                        <p:attrNameLst>
                                          <p:attrName>style.visibility</p:attrName>
                                        </p:attrNameLst>
                                      </p:cBhvr>
                                      <p:to>
                                        <p:strVal val="visible"/>
                                      </p:to>
                                    </p:set>
                                    <p:animEffect transition="in" filter="fade">
                                      <p:cBhvr>
                                        <p:cTn id="565" dur="500"/>
                                        <p:tgtEl>
                                          <p:spTgt spid="286"/>
                                        </p:tgtEl>
                                      </p:cBhvr>
                                    </p:animEffect>
                                  </p:childTnLst>
                                </p:cTn>
                              </p:par>
                              <p:par>
                                <p:cTn id="566" presetID="10" presetClass="entr" presetSubtype="0" fill="hold" grpId="0" nodeType="withEffect">
                                  <p:stCondLst>
                                    <p:cond delay="500"/>
                                  </p:stCondLst>
                                  <p:childTnLst>
                                    <p:set>
                                      <p:cBhvr>
                                        <p:cTn id="567" dur="1" fill="hold">
                                          <p:stCondLst>
                                            <p:cond delay="0"/>
                                          </p:stCondLst>
                                        </p:cTn>
                                        <p:tgtEl>
                                          <p:spTgt spid="287"/>
                                        </p:tgtEl>
                                        <p:attrNameLst>
                                          <p:attrName>style.visibility</p:attrName>
                                        </p:attrNameLst>
                                      </p:cBhvr>
                                      <p:to>
                                        <p:strVal val="visible"/>
                                      </p:to>
                                    </p:set>
                                    <p:animEffect transition="in" filter="fade">
                                      <p:cBhvr>
                                        <p:cTn id="568" dur="500"/>
                                        <p:tgtEl>
                                          <p:spTgt spid="287"/>
                                        </p:tgtEl>
                                      </p:cBhvr>
                                    </p:animEffect>
                                  </p:childTnLst>
                                </p:cTn>
                              </p:par>
                              <p:par>
                                <p:cTn id="569" presetID="10" presetClass="entr" presetSubtype="0" fill="hold" grpId="0" nodeType="withEffect">
                                  <p:stCondLst>
                                    <p:cond delay="500"/>
                                  </p:stCondLst>
                                  <p:childTnLst>
                                    <p:set>
                                      <p:cBhvr>
                                        <p:cTn id="570" dur="1" fill="hold">
                                          <p:stCondLst>
                                            <p:cond delay="0"/>
                                          </p:stCondLst>
                                        </p:cTn>
                                        <p:tgtEl>
                                          <p:spTgt spid="288"/>
                                        </p:tgtEl>
                                        <p:attrNameLst>
                                          <p:attrName>style.visibility</p:attrName>
                                        </p:attrNameLst>
                                      </p:cBhvr>
                                      <p:to>
                                        <p:strVal val="visible"/>
                                      </p:to>
                                    </p:set>
                                    <p:animEffect transition="in" filter="fade">
                                      <p:cBhvr>
                                        <p:cTn id="571" dur="500"/>
                                        <p:tgtEl>
                                          <p:spTgt spid="288"/>
                                        </p:tgtEl>
                                      </p:cBhvr>
                                    </p:animEffect>
                                  </p:childTnLst>
                                </p:cTn>
                              </p:par>
                            </p:childTnLst>
                          </p:cTn>
                        </p:par>
                        <p:par>
                          <p:cTn id="572" fill="hold">
                            <p:stCondLst>
                              <p:cond delay="35000"/>
                            </p:stCondLst>
                            <p:childTnLst>
                              <p:par>
                                <p:cTn id="573" presetID="10" presetClass="entr" presetSubtype="0" fill="hold" grpId="0" nodeType="afterEffect">
                                  <p:stCondLst>
                                    <p:cond delay="500"/>
                                  </p:stCondLst>
                                  <p:childTnLst>
                                    <p:set>
                                      <p:cBhvr>
                                        <p:cTn id="574" dur="1" fill="hold">
                                          <p:stCondLst>
                                            <p:cond delay="0"/>
                                          </p:stCondLst>
                                        </p:cTn>
                                        <p:tgtEl>
                                          <p:spTgt spid="293"/>
                                        </p:tgtEl>
                                        <p:attrNameLst>
                                          <p:attrName>style.visibility</p:attrName>
                                        </p:attrNameLst>
                                      </p:cBhvr>
                                      <p:to>
                                        <p:strVal val="visible"/>
                                      </p:to>
                                    </p:set>
                                    <p:animEffect transition="in" filter="fade">
                                      <p:cBhvr>
                                        <p:cTn id="575" dur="500"/>
                                        <p:tgtEl>
                                          <p:spTgt spid="293"/>
                                        </p:tgtEl>
                                      </p:cBhvr>
                                    </p:animEffect>
                                  </p:childTnLst>
                                </p:cTn>
                              </p:par>
                              <p:par>
                                <p:cTn id="576" presetID="10" presetClass="entr" presetSubtype="0" fill="hold" grpId="0" nodeType="withEffect">
                                  <p:stCondLst>
                                    <p:cond delay="500"/>
                                  </p:stCondLst>
                                  <p:childTnLst>
                                    <p:set>
                                      <p:cBhvr>
                                        <p:cTn id="577" dur="1" fill="hold">
                                          <p:stCondLst>
                                            <p:cond delay="0"/>
                                          </p:stCondLst>
                                        </p:cTn>
                                        <p:tgtEl>
                                          <p:spTgt spid="292"/>
                                        </p:tgtEl>
                                        <p:attrNameLst>
                                          <p:attrName>style.visibility</p:attrName>
                                        </p:attrNameLst>
                                      </p:cBhvr>
                                      <p:to>
                                        <p:strVal val="visible"/>
                                      </p:to>
                                    </p:set>
                                    <p:animEffect transition="in" filter="fade">
                                      <p:cBhvr>
                                        <p:cTn id="578" dur="500"/>
                                        <p:tgtEl>
                                          <p:spTgt spid="292"/>
                                        </p:tgtEl>
                                      </p:cBhvr>
                                    </p:animEffect>
                                  </p:childTnLst>
                                </p:cTn>
                              </p:par>
                              <p:par>
                                <p:cTn id="579" presetID="10" presetClass="entr" presetSubtype="0" fill="hold" grpId="0" nodeType="withEffect">
                                  <p:stCondLst>
                                    <p:cond delay="500"/>
                                  </p:stCondLst>
                                  <p:childTnLst>
                                    <p:set>
                                      <p:cBhvr>
                                        <p:cTn id="580" dur="1" fill="hold">
                                          <p:stCondLst>
                                            <p:cond delay="0"/>
                                          </p:stCondLst>
                                        </p:cTn>
                                        <p:tgtEl>
                                          <p:spTgt spid="290"/>
                                        </p:tgtEl>
                                        <p:attrNameLst>
                                          <p:attrName>style.visibility</p:attrName>
                                        </p:attrNameLst>
                                      </p:cBhvr>
                                      <p:to>
                                        <p:strVal val="visible"/>
                                      </p:to>
                                    </p:set>
                                    <p:animEffect transition="in" filter="fade">
                                      <p:cBhvr>
                                        <p:cTn id="581" dur="500"/>
                                        <p:tgtEl>
                                          <p:spTgt spid="290"/>
                                        </p:tgtEl>
                                      </p:cBhvr>
                                    </p:animEffect>
                                  </p:childTnLst>
                                </p:cTn>
                              </p:par>
                              <p:par>
                                <p:cTn id="582" presetID="10" presetClass="entr" presetSubtype="0" fill="hold" grpId="0" nodeType="withEffect">
                                  <p:stCondLst>
                                    <p:cond delay="500"/>
                                  </p:stCondLst>
                                  <p:childTnLst>
                                    <p:set>
                                      <p:cBhvr>
                                        <p:cTn id="583" dur="1" fill="hold">
                                          <p:stCondLst>
                                            <p:cond delay="0"/>
                                          </p:stCondLst>
                                        </p:cTn>
                                        <p:tgtEl>
                                          <p:spTgt spid="291"/>
                                        </p:tgtEl>
                                        <p:attrNameLst>
                                          <p:attrName>style.visibility</p:attrName>
                                        </p:attrNameLst>
                                      </p:cBhvr>
                                      <p:to>
                                        <p:strVal val="visible"/>
                                      </p:to>
                                    </p:set>
                                    <p:animEffect transition="in" filter="fade">
                                      <p:cBhvr>
                                        <p:cTn id="584" dur="500"/>
                                        <p:tgtEl>
                                          <p:spTgt spid="291"/>
                                        </p:tgtEl>
                                      </p:cBhvr>
                                    </p:animEffect>
                                  </p:childTnLst>
                                </p:cTn>
                              </p:par>
                            </p:childTnLst>
                          </p:cTn>
                        </p:par>
                      </p:childTnLst>
                    </p:cTn>
                  </p:par>
                  <p:par>
                    <p:cTn id="585" fill="hold">
                      <p:stCondLst>
                        <p:cond delay="indefinite"/>
                      </p:stCondLst>
                      <p:childTnLst>
                        <p:par>
                          <p:cTn id="586" fill="hold">
                            <p:stCondLst>
                              <p:cond delay="0"/>
                            </p:stCondLst>
                            <p:childTnLst>
                              <p:par>
                                <p:cTn id="587" presetID="10" presetClass="entr" presetSubtype="0" fill="hold" grpId="0" nodeType="clickEffect">
                                  <p:stCondLst>
                                    <p:cond delay="0"/>
                                  </p:stCondLst>
                                  <p:childTnLst>
                                    <p:set>
                                      <p:cBhvr>
                                        <p:cTn id="588" dur="1" fill="hold">
                                          <p:stCondLst>
                                            <p:cond delay="0"/>
                                          </p:stCondLst>
                                        </p:cTn>
                                        <p:tgtEl>
                                          <p:spTgt spid="186"/>
                                        </p:tgtEl>
                                        <p:attrNameLst>
                                          <p:attrName>style.visibility</p:attrName>
                                        </p:attrNameLst>
                                      </p:cBhvr>
                                      <p:to>
                                        <p:strVal val="visible"/>
                                      </p:to>
                                    </p:set>
                                    <p:animEffect transition="in" filter="fade">
                                      <p:cBhvr>
                                        <p:cTn id="589"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70" grpId="0" animBg="1"/>
      <p:bldP spid="171" grpId="0" animBg="1"/>
      <p:bldP spid="172" grpId="0" animBg="1"/>
      <p:bldP spid="173" grpId="0" animBg="1"/>
      <p:bldP spid="174"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40" grpId="0" animBg="1"/>
      <p:bldP spid="241" grpId="0" animBg="1"/>
      <p:bldP spid="242" grpId="0" animBg="1"/>
      <p:bldP spid="243" grpId="0" animBg="1"/>
      <p:bldP spid="244" grpId="0" animBg="1"/>
      <p:bldP spid="245" grpId="0" animBg="1"/>
      <p:bldP spid="246" grpId="0" animBg="1"/>
      <p:bldP spid="247"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5" grpId="0" animBg="1"/>
      <p:bldP spid="266" grpId="0" animBg="1"/>
      <p:bldP spid="267" grpId="0" animBg="1"/>
      <p:bldP spid="268"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1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video - Made with Clipchamp">
            <a:hlinkClick r:id="" action="ppaction://media"/>
            <a:extLst>
              <a:ext uri="{FF2B5EF4-FFF2-40B4-BE49-F238E27FC236}">
                <a16:creationId xmlns:a16="http://schemas.microsoft.com/office/drawing/2014/main" id="{01842AE4-7C57-44AA-9402-844A43B2DF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594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82080" y="4464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RAW data volume per experiment</a:t>
            </a:r>
            <a:endParaRPr lang="en-US" sz="3000" b="0" strike="noStrike" spc="-1" dirty="0">
              <a:solidFill>
                <a:srgbClr val="000000"/>
              </a:solidFill>
              <a:latin typeface="Arial"/>
            </a:endParaRPr>
          </a:p>
        </p:txBody>
      </p:sp>
      <p:sp>
        <p:nvSpPr>
          <p:cNvPr id="137" name="Text Box 7"/>
          <p:cNvSpPr/>
          <p:nvPr/>
        </p:nvSpPr>
        <p:spPr>
          <a:xfrm>
            <a:off x="0" y="574200"/>
            <a:ext cx="12191760" cy="564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3000" b="1" strike="noStrike" spc="-1" dirty="0">
                <a:solidFill>
                  <a:srgbClr val="004B7D"/>
                </a:solidFill>
                <a:latin typeface="Arial"/>
              </a:rPr>
              <a:t>LCLS (</a:t>
            </a:r>
            <a:r>
              <a:rPr lang="en-US" sz="3000" b="1" u="sng" strike="noStrike" spc="-1" dirty="0">
                <a:solidFill>
                  <a:srgbClr val="004B7D"/>
                </a:solidFill>
                <a:uFillTx/>
                <a:latin typeface="Arial"/>
              </a:rPr>
              <a:t>CS-PAD</a:t>
            </a:r>
            <a:r>
              <a:rPr lang="en-US" sz="3000" b="1" strike="noStrike" spc="-1" dirty="0">
                <a:solidFill>
                  <a:srgbClr val="004B7D"/>
                </a:solidFill>
                <a:latin typeface="Arial"/>
              </a:rPr>
              <a:t>) from 2011: </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4.6Mb * 120Hz * 3600sec * 10hours * 5days = 95Tb</a:t>
            </a:r>
            <a:endParaRPr lang="ru-RU" sz="3000" b="0" strike="noStrike" spc="-1" dirty="0">
              <a:latin typeface="Arial"/>
            </a:endParaRPr>
          </a:p>
          <a:p>
            <a:pPr algn="ctr">
              <a:lnSpc>
                <a:spcPct val="100000"/>
              </a:lnSpc>
              <a:buNone/>
            </a:pPr>
            <a:r>
              <a:rPr lang="en-US" sz="3000" b="1" strike="noStrike" spc="-1" dirty="0">
                <a:solidFill>
                  <a:srgbClr val="004B7D"/>
                </a:solidFill>
                <a:latin typeface="Arial"/>
              </a:rPr>
              <a:t>PINK beam at APS (</a:t>
            </a:r>
            <a:r>
              <a:rPr lang="en-US" sz="3000" b="1" u="sng" strike="noStrike" spc="-1" dirty="0" err="1">
                <a:solidFill>
                  <a:srgbClr val="004B7D"/>
                </a:solidFill>
                <a:uFillTx/>
                <a:latin typeface="Arial"/>
              </a:rPr>
              <a:t>JoungFrau</a:t>
            </a:r>
            <a:r>
              <a:rPr lang="en-US" sz="3000" b="1" u="sng" strike="noStrike" spc="-1" dirty="0">
                <a:solidFill>
                  <a:srgbClr val="004B7D"/>
                </a:solidFill>
                <a:uFillTx/>
                <a:latin typeface="Arial"/>
              </a:rPr>
              <a:t> 1M</a:t>
            </a:r>
            <a:r>
              <a:rPr lang="en-US" sz="3000" b="1" strike="noStrike" spc="-1" dirty="0">
                <a:solidFill>
                  <a:srgbClr val="004B7D"/>
                </a:solidFill>
                <a:latin typeface="Arial"/>
              </a:rPr>
              <a:t>):</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2Mb * 1000Hz * 3600sec * 20hours * 5days = 860Tb</a:t>
            </a:r>
            <a:endParaRPr lang="ru-RU" sz="3000" b="0" strike="noStrike" spc="-1" dirty="0">
              <a:latin typeface="Arial"/>
            </a:endParaRPr>
          </a:p>
          <a:p>
            <a:pPr algn="ctr">
              <a:lnSpc>
                <a:spcPct val="100000"/>
              </a:lnSpc>
              <a:buNone/>
            </a:pPr>
            <a:r>
              <a:rPr lang="en-US" sz="3000" b="1" strike="noStrike" spc="-1" dirty="0">
                <a:solidFill>
                  <a:srgbClr val="000000"/>
                </a:solidFill>
                <a:latin typeface="Arial"/>
              </a:rPr>
              <a:t> </a:t>
            </a:r>
            <a:r>
              <a:rPr lang="en-US" sz="3000" b="1" strike="noStrike" spc="-1" dirty="0">
                <a:solidFill>
                  <a:srgbClr val="004B7D"/>
                </a:solidFill>
                <a:latin typeface="Arial"/>
              </a:rPr>
              <a:t>Modern synchrotron (</a:t>
            </a:r>
            <a:r>
              <a:rPr lang="en-US" sz="3000" b="1" u="sng" strike="noStrike" spc="-1" dirty="0">
                <a:solidFill>
                  <a:srgbClr val="004B7D"/>
                </a:solidFill>
                <a:uFillTx/>
                <a:latin typeface="Arial"/>
              </a:rPr>
              <a:t>Eiger2 XE 16M</a:t>
            </a:r>
            <a:r>
              <a:rPr lang="en-US" sz="3000" b="1" strike="noStrike" spc="-1" dirty="0">
                <a:solidFill>
                  <a:srgbClr val="004B7D"/>
                </a:solidFill>
                <a:latin typeface="Arial"/>
              </a:rPr>
              <a:t>, compressed!):</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16Mb * 400Hz * 3600sec * 20hours * 5days = 2.1Pb</a:t>
            </a:r>
            <a:endParaRPr lang="ru-RU" sz="3000" b="0" strike="noStrike" spc="-1" dirty="0">
              <a:latin typeface="Arial"/>
            </a:endParaRPr>
          </a:p>
          <a:p>
            <a:pPr algn="ctr">
              <a:lnSpc>
                <a:spcPct val="100000"/>
              </a:lnSpc>
              <a:buNone/>
            </a:pPr>
            <a:r>
              <a:rPr lang="en-US" sz="3000" b="1" strike="noStrike" spc="-1" dirty="0" err="1">
                <a:solidFill>
                  <a:srgbClr val="004B7D"/>
                </a:solidFill>
                <a:latin typeface="Arial"/>
              </a:rPr>
              <a:t>eXFEL</a:t>
            </a:r>
            <a:r>
              <a:rPr lang="en-US" sz="3000" b="1" strike="noStrike" spc="-1" dirty="0">
                <a:solidFill>
                  <a:srgbClr val="004B7D"/>
                </a:solidFill>
                <a:latin typeface="Arial"/>
              </a:rPr>
              <a:t> now (</a:t>
            </a:r>
            <a:r>
              <a:rPr lang="en-US" sz="3000" b="1" u="sng" strike="noStrike" spc="-1" dirty="0">
                <a:solidFill>
                  <a:srgbClr val="004B7D"/>
                </a:solidFill>
                <a:uFillTx/>
                <a:latin typeface="Arial"/>
              </a:rPr>
              <a:t>AGIPD</a:t>
            </a:r>
            <a:r>
              <a:rPr lang="en-US" sz="3000" b="1" strike="noStrike" spc="-1" dirty="0">
                <a:solidFill>
                  <a:srgbClr val="004B7D"/>
                </a:solidFill>
                <a:latin typeface="Arial"/>
              </a:rPr>
              <a:t>):</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(2+2)Mb * 3520Hz * 3600sec * 10hours * 5days = 2.5Pb</a:t>
            </a:r>
            <a:endParaRPr lang="ru-RU" sz="3000" b="0" strike="noStrike" spc="-1" dirty="0">
              <a:latin typeface="Arial"/>
            </a:endParaRPr>
          </a:p>
          <a:p>
            <a:pPr algn="ctr">
              <a:lnSpc>
                <a:spcPct val="100000"/>
              </a:lnSpc>
              <a:buNone/>
            </a:pPr>
            <a:r>
              <a:rPr lang="en-US" sz="3000" b="1" strike="noStrike" spc="-1" dirty="0" err="1">
                <a:solidFill>
                  <a:srgbClr val="004B7D"/>
                </a:solidFill>
                <a:latin typeface="Arial"/>
              </a:rPr>
              <a:t>eXFEL</a:t>
            </a:r>
            <a:r>
              <a:rPr lang="en-US" sz="3000" b="1" strike="noStrike" spc="-1" dirty="0">
                <a:solidFill>
                  <a:srgbClr val="004B7D"/>
                </a:solidFill>
                <a:latin typeface="Arial"/>
              </a:rPr>
              <a:t> soon (</a:t>
            </a:r>
            <a:r>
              <a:rPr lang="en-US" sz="3000" b="1" u="sng" strike="noStrike" spc="-1" dirty="0">
                <a:solidFill>
                  <a:srgbClr val="004B7D"/>
                </a:solidFill>
                <a:uFillTx/>
                <a:latin typeface="Arial"/>
              </a:rPr>
              <a:t>AGIPD 4M</a:t>
            </a:r>
            <a:r>
              <a:rPr lang="en-US" sz="3000" b="1" strike="noStrike" spc="-1" dirty="0">
                <a:solidFill>
                  <a:srgbClr val="004B7D"/>
                </a:solidFill>
                <a:latin typeface="Arial"/>
              </a:rPr>
              <a:t>, 2023+):</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(8+8)Mb * 3520Hz * 3600sec * 10hours * 5days = 10Pb</a:t>
            </a:r>
            <a:endParaRPr lang="ru-RU" sz="3000" b="0" strike="noStrike" spc="-1" dirty="0">
              <a:latin typeface="Arial"/>
            </a:endParaRPr>
          </a:p>
          <a:p>
            <a:pPr algn="ctr">
              <a:lnSpc>
                <a:spcPct val="100000"/>
              </a:lnSpc>
              <a:buNone/>
            </a:pPr>
            <a:r>
              <a:rPr lang="en-US" sz="3000" b="1" strike="noStrike" spc="-1" dirty="0">
                <a:solidFill>
                  <a:srgbClr val="004B7D"/>
                </a:solidFill>
                <a:latin typeface="Arial"/>
              </a:rPr>
              <a:t>LCLS2 soon (</a:t>
            </a:r>
            <a:r>
              <a:rPr lang="en-US" sz="3000" b="1" u="sng" strike="noStrike" spc="-1" dirty="0">
                <a:solidFill>
                  <a:srgbClr val="004B7D"/>
                </a:solidFill>
                <a:uFillTx/>
                <a:latin typeface="Arial"/>
              </a:rPr>
              <a:t>ePix10k-HR</a:t>
            </a:r>
            <a:r>
              <a:rPr lang="en-US" sz="3000" b="1" strike="noStrike" spc="-1" dirty="0">
                <a:solidFill>
                  <a:srgbClr val="004B7D"/>
                </a:solidFill>
                <a:latin typeface="Arial"/>
              </a:rPr>
              <a:t>, 2023+):</a:t>
            </a:r>
            <a:endParaRPr lang="ru-RU" sz="3000" b="0" strike="noStrike" spc="-1" dirty="0">
              <a:latin typeface="Arial"/>
            </a:endParaRPr>
          </a:p>
          <a:p>
            <a:pPr algn="ctr">
              <a:lnSpc>
                <a:spcPct val="100000"/>
              </a:lnSpc>
              <a:buNone/>
            </a:pPr>
            <a:r>
              <a:rPr lang="en-US" sz="3000" b="0" strike="noStrike" spc="-1" dirty="0">
                <a:solidFill>
                  <a:srgbClr val="000000"/>
                </a:solidFill>
                <a:latin typeface="Arial"/>
              </a:rPr>
              <a:t>8.4Mb * 10000Hz * 3600sec * 10hours * 5days = 14Pb</a:t>
            </a:r>
            <a:endParaRPr lang="ru-RU" sz="3000" b="0" strike="noStrike" spc="-1" dirty="0">
              <a:latin typeface="Arial"/>
            </a:endParaRPr>
          </a:p>
          <a:p>
            <a:pPr>
              <a:lnSpc>
                <a:spcPct val="100000"/>
              </a:lnSpc>
              <a:buNone/>
            </a:pPr>
            <a:endParaRPr lang="ru-RU" sz="3000" b="0" strike="noStrike" spc="-1" dirty="0">
              <a:latin typeface="Arial"/>
            </a:endParaRPr>
          </a:p>
        </p:txBody>
      </p:sp>
      <p:sp>
        <p:nvSpPr>
          <p:cNvPr id="138" name="TextBox 1"/>
          <p:cNvSpPr/>
          <p:nvPr/>
        </p:nvSpPr>
        <p:spPr>
          <a:xfrm>
            <a:off x="8852400" y="44640"/>
            <a:ext cx="331596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1" strike="noStrike" spc="-1">
                <a:solidFill>
                  <a:srgbClr val="000000"/>
                </a:solidFill>
                <a:latin typeface="Arial"/>
              </a:rPr>
              <a:t>Calculations done by O. Yefanov</a:t>
            </a:r>
            <a:endParaRPr lang="ru-RU" sz="1600" b="0" strike="noStrike" spc="-1">
              <a:latin typeface="Arial"/>
            </a:endParaRPr>
          </a:p>
        </p:txBody>
      </p:sp>
      <p:sp>
        <p:nvSpPr>
          <p:cNvPr id="6" name="Title 2">
            <a:extLst>
              <a:ext uri="{FF2B5EF4-FFF2-40B4-BE49-F238E27FC236}">
                <a16:creationId xmlns:a16="http://schemas.microsoft.com/office/drawing/2014/main" id="{7C419B00-B101-4639-B1C5-B811E4FB12A0}"/>
              </a:ext>
            </a:extLst>
          </p:cNvPr>
          <p:cNvSpPr txBox="1">
            <a:spLocks/>
          </p:cNvSpPr>
          <p:nvPr/>
        </p:nvSpPr>
        <p:spPr>
          <a:xfrm>
            <a:off x="838200" y="3078135"/>
            <a:ext cx="10515600" cy="701731"/>
          </a:xfrm>
          <a:prstGeom prst="wedgeRectCallout">
            <a:avLst>
              <a:gd name="adj1" fmla="val -35501"/>
              <a:gd name="adj2" fmla="val 109003"/>
            </a:avLst>
          </a:prstGeom>
          <a:solidFill>
            <a:schemeClr val="bg1"/>
          </a:solidFill>
          <a:ln>
            <a:solidFill>
              <a:schemeClr val="tx1"/>
            </a:solidFill>
          </a:ln>
        </p:spPr>
        <p:txBody>
          <a:bodyPr wrap="square"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latin typeface="Times New Roman" panose="02020603050405020304" pitchFamily="18" charset="0"/>
                <a:cs typeface="Times New Roman" panose="02020603050405020304" pitchFamily="18" charset="0"/>
              </a:rPr>
              <a:t>Do we need to reduce data?</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9A5F7B-B2DB-48EC-B022-F353C2BE0D85}"/>
              </a:ext>
            </a:extLst>
          </p:cNvPr>
          <p:cNvSpPr txBox="1"/>
          <p:nvPr/>
        </p:nvSpPr>
        <p:spPr>
          <a:xfrm>
            <a:off x="1270014" y="6193641"/>
            <a:ext cx="10083786" cy="584775"/>
          </a:xfrm>
          <a:prstGeom prst="rect">
            <a:avLst/>
          </a:prstGeom>
          <a:solidFill>
            <a:schemeClr val="bg1"/>
          </a:solidFill>
          <a:ln w="38100">
            <a:solidFill>
              <a:schemeClr val="tx1"/>
            </a:solidFill>
          </a:ln>
        </p:spPr>
        <p:txBody>
          <a:bodyPr wrap="none" rtlCol="0">
            <a:spAutoFit/>
          </a:bodyPr>
          <a:lstStyle/>
          <a:p>
            <a:r>
              <a:rPr lang="en-US" sz="3200" b="1" dirty="0">
                <a:latin typeface="Times New Roman" panose="02020603050405020304" pitchFamily="18" charset="0"/>
                <a:cs typeface="Times New Roman" panose="02020603050405020304" pitchFamily="18" charset="0"/>
              </a:rPr>
              <a:t>The storage costs will not let us to store all collected data</a:t>
            </a:r>
            <a:endParaRPr lang="ru-RU"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100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grpId="0" nodeType="afterEffect">
                                  <p:stCondLst>
                                    <p:cond delay="500"/>
                                  </p:stCondLst>
                                  <p:childTnLst>
                                    <p:set>
                                      <p:cBhvr>
                                        <p:cTn id="13" dur="1" fill="hold">
                                          <p:stCondLst>
                                            <p:cond delay="0"/>
                                          </p:stCondLst>
                                        </p:cTn>
                                        <p:tgtEl>
                                          <p:spTgt spid="13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500"/>
                                  </p:stCondLst>
                                  <p:childTnLst>
                                    <p:set>
                                      <p:cBhvr>
                                        <p:cTn id="16" dur="1" fill="hold">
                                          <p:stCondLst>
                                            <p:cond delay="0"/>
                                          </p:stCondLst>
                                        </p:cTn>
                                        <p:tgtEl>
                                          <p:spTgt spid="137"/>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4000"/>
                            </p:stCondLst>
                            <p:childTnLst>
                              <p:par>
                                <p:cTn id="21" presetID="1" presetClass="entr" presetSubtype="0" fill="hold" grpId="0" nodeType="afterEffect">
                                  <p:stCondLst>
                                    <p:cond delay="50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P spid="6" grpId="0" animBg="1"/>
      <p:bldP spid="6"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1"/>
          <p:cNvGraphicFramePr/>
          <p:nvPr>
            <p:extLst>
              <p:ext uri="{D42A27DB-BD31-4B8C-83A1-F6EECF244321}">
                <p14:modId xmlns:p14="http://schemas.microsoft.com/office/powerpoint/2010/main" val="2209046428"/>
              </p:ext>
            </p:extLst>
          </p:nvPr>
        </p:nvGraphicFramePr>
        <p:xfrm>
          <a:off x="63300" y="142043"/>
          <a:ext cx="12065400" cy="606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9" name="TextBox 9"/>
          <p:cNvSpPr/>
          <p:nvPr/>
        </p:nvSpPr>
        <p:spPr>
          <a:xfrm>
            <a:off x="2310938" y="6003342"/>
            <a:ext cx="8429106" cy="583321"/>
          </a:xfrm>
          <a:prstGeom prst="rect">
            <a:avLst/>
          </a:prstGeom>
          <a:noFill/>
          <a:ln w="0">
            <a:noFill/>
          </a:ln>
        </p:spPr>
        <p:style>
          <a:lnRef idx="2">
            <a:scrgbClr r="0" g="0" b="0"/>
          </a:lnRef>
          <a:fillRef idx="0">
            <a:scrgbClr r="0" g="0" b="0"/>
          </a:fillRef>
          <a:effectRef idx="0">
            <a:scrgbClr r="0" g="0" b="0"/>
          </a:effectRef>
          <a:fontRef idx="minor"/>
        </p:style>
        <p:txBody>
          <a:bodyPr wrap="square" lIns="90000" tIns="45000" rIns="90000" bIns="45000" numCol="1" spcCol="1440" anchor="t">
            <a:spAutoFit/>
          </a:bodyPr>
          <a:lstStyle/>
          <a:p>
            <a:pPr algn="ctr">
              <a:lnSpc>
                <a:spcPct val="100000"/>
              </a:lnSpc>
              <a:buNone/>
            </a:pPr>
            <a:r>
              <a:rPr lang="en-US" sz="1600" b="1" strike="noStrike" spc="-1" dirty="0">
                <a:solidFill>
                  <a:srgbClr val="FF0000"/>
                </a:solidFill>
                <a:latin typeface="Arial"/>
              </a:rPr>
              <a:t>Lossless compression gives low CR, </a:t>
            </a:r>
            <a:br>
              <a:rPr dirty="0"/>
            </a:br>
            <a:r>
              <a:rPr lang="en-GB" sz="1600" b="1" strike="noStrike" spc="-1" dirty="0">
                <a:solidFill>
                  <a:srgbClr val="FF0000"/>
                </a:solidFill>
                <a:latin typeface="Arial"/>
              </a:rPr>
              <a:t>Meanwhile lossy compression requires </a:t>
            </a:r>
            <a:r>
              <a:rPr lang="en-GB" sz="1600" b="1" u="sng" strike="noStrike" spc="-1" dirty="0">
                <a:solidFill>
                  <a:srgbClr val="FF0000"/>
                </a:solidFill>
                <a:uFillTx/>
                <a:latin typeface="Arial"/>
              </a:rPr>
              <a:t>proper</a:t>
            </a:r>
            <a:r>
              <a:rPr lang="en-GB" sz="1600" b="1" strike="noStrike" spc="-1" dirty="0">
                <a:solidFill>
                  <a:srgbClr val="FF0000"/>
                </a:solidFill>
                <a:latin typeface="Arial"/>
              </a:rPr>
              <a:t> data quality check</a:t>
            </a:r>
            <a:endParaRPr lang="ru-RU" sz="1600" b="0" strike="noStrike" spc="-1" dirty="0">
              <a:latin typeface="Arial"/>
            </a:endParaRPr>
          </a:p>
        </p:txBody>
      </p:sp>
      <p:sp>
        <p:nvSpPr>
          <p:cNvPr id="140" name="TextBox 11"/>
          <p:cNvSpPr/>
          <p:nvPr/>
        </p:nvSpPr>
        <p:spPr>
          <a:xfrm>
            <a:off x="6089040" y="892080"/>
            <a:ext cx="609552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i="1" strike="noStrike" spc="-1" dirty="0">
                <a:solidFill>
                  <a:srgbClr val="000000"/>
                </a:solidFill>
                <a:latin typeface="Times New Roman"/>
              </a:rPr>
              <a:t>**CR = compression rate = (uncompressed data)/(compressed data)</a:t>
            </a:r>
            <a:endParaRPr lang="ru-RU" sz="1600" b="0" strike="noStrike" spc="-1" dirty="0">
              <a:latin typeface="Arial"/>
            </a:endParaRPr>
          </a:p>
        </p:txBody>
      </p:sp>
      <p:sp>
        <p:nvSpPr>
          <p:cNvPr id="141" name="TextBox 1"/>
          <p:cNvSpPr/>
          <p:nvPr/>
        </p:nvSpPr>
        <p:spPr>
          <a:xfrm>
            <a:off x="7190508" y="1527346"/>
            <a:ext cx="4404664"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600" b="1" strike="noStrike" spc="-1" dirty="0">
                <a:solidFill>
                  <a:srgbClr val="FF0000"/>
                </a:solidFill>
                <a:latin typeface="Arial"/>
              </a:rPr>
              <a:t>*Tests were performed for various detectors (CS-PAD, </a:t>
            </a:r>
            <a:r>
              <a:rPr lang="en-US" sz="1600" b="1" strike="noStrike" spc="-1" dirty="0" err="1">
                <a:solidFill>
                  <a:srgbClr val="FF0000"/>
                </a:solidFill>
                <a:latin typeface="Arial"/>
              </a:rPr>
              <a:t>JungFrau</a:t>
            </a:r>
            <a:r>
              <a:rPr lang="en-US" sz="1600" b="1" strike="noStrike" spc="-1" dirty="0">
                <a:solidFill>
                  <a:srgbClr val="FF0000"/>
                </a:solidFill>
                <a:latin typeface="Arial"/>
              </a:rPr>
              <a:t>, AGIPD, </a:t>
            </a:r>
            <a:r>
              <a:rPr lang="en-US" sz="1600" b="1" strike="noStrike" spc="-1" dirty="0" err="1">
                <a:solidFill>
                  <a:srgbClr val="FF0000"/>
                </a:solidFill>
                <a:latin typeface="Arial"/>
              </a:rPr>
              <a:t>Eiger</a:t>
            </a:r>
            <a:r>
              <a:rPr lang="en-US" sz="1600" b="1" strike="noStrike" spc="-1" dirty="0">
                <a:solidFill>
                  <a:srgbClr val="FF0000"/>
                </a:solidFill>
                <a:latin typeface="Arial"/>
              </a:rPr>
              <a:t>) and data from different facilities.</a:t>
            </a:r>
            <a:endParaRPr lang="ru-RU" sz="1600" b="0" strike="noStrike" spc="-1" dirty="0">
              <a:latin typeface="Arial"/>
            </a:endParaRPr>
          </a:p>
        </p:txBody>
      </p:sp>
      <p:sp>
        <p:nvSpPr>
          <p:cNvPr id="3" name="Rectangle 2">
            <a:extLst>
              <a:ext uri="{FF2B5EF4-FFF2-40B4-BE49-F238E27FC236}">
                <a16:creationId xmlns:a16="http://schemas.microsoft.com/office/drawing/2014/main" id="{00B554DC-09D0-414F-A98A-7D9DDBBA68B5}"/>
              </a:ext>
            </a:extLst>
          </p:cNvPr>
          <p:cNvSpPr/>
          <p:nvPr/>
        </p:nvSpPr>
        <p:spPr>
          <a:xfrm>
            <a:off x="2310938" y="2344189"/>
            <a:ext cx="5004262" cy="163091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Rectangle 6">
            <a:extLst>
              <a:ext uri="{FF2B5EF4-FFF2-40B4-BE49-F238E27FC236}">
                <a16:creationId xmlns:a16="http://schemas.microsoft.com/office/drawing/2014/main" id="{31986EB8-B446-4238-B111-162309B88617}"/>
              </a:ext>
            </a:extLst>
          </p:cNvPr>
          <p:cNvSpPr/>
          <p:nvPr/>
        </p:nvSpPr>
        <p:spPr>
          <a:xfrm>
            <a:off x="63300" y="3988412"/>
            <a:ext cx="12065400" cy="1630910"/>
          </a:xfrm>
          <a:prstGeom prst="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1"/>
                                        </p:tgtEl>
                                        <p:attrNameLst>
                                          <p:attrName>style.visibility</p:attrName>
                                        </p:attrNameLst>
                                      </p:cBhvr>
                                      <p:to>
                                        <p:strVal val="visible"/>
                                      </p:to>
                                    </p:set>
                                    <p:animEffect transition="in" filter="fade">
                                      <p:cBhvr>
                                        <p:cTn id="14" dur="500"/>
                                        <p:tgtEl>
                                          <p:spTgt spid="141"/>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500"/>
                                        <p:tgtEl>
                                          <p:spTgt spid="139"/>
                                        </p:tgtEl>
                                      </p:cBhvr>
                                    </p:animEffect>
                                  </p:childTnLst>
                                </p:cTn>
                              </p:par>
                            </p:childTnLst>
                          </p:cTn>
                        </p:par>
                        <p:par>
                          <p:cTn id="23" fill="hold">
                            <p:stCondLst>
                              <p:cond delay="3500"/>
                            </p:stCondLst>
                            <p:childTnLst>
                              <p:par>
                                <p:cTn id="24" presetID="10" presetClass="entr" presetSubtype="0" fill="hold" grpId="0" nodeType="afterEffect">
                                  <p:stCondLst>
                                    <p:cond delay="30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39" grpId="0"/>
      <p:bldP spid="140" grpId="0"/>
      <p:bldP spid="141" grpId="0"/>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E14D95B-3B51-4A0A-82E3-5D5050177BDA}"/>
              </a:ext>
            </a:extLst>
          </p:cNvPr>
          <p:cNvGraphicFramePr>
            <a:graphicFrameLocks noGrp="1"/>
          </p:cNvGraphicFramePr>
          <p:nvPr/>
        </p:nvGraphicFramePr>
        <p:xfrm>
          <a:off x="9696400" y="-22387"/>
          <a:ext cx="2495605" cy="7099378"/>
        </p:xfrm>
        <a:graphic>
          <a:graphicData uri="http://schemas.openxmlformats.org/drawingml/2006/table">
            <a:tbl>
              <a:tblPr firstRow="1" firstCol="1" bandRow="1">
                <a:tableStyleId>{5C22544A-7EE6-4342-B048-85BDC9FD1C3A}</a:tableStyleId>
              </a:tblPr>
              <a:tblGrid>
                <a:gridCol w="203581">
                  <a:extLst>
                    <a:ext uri="{9D8B030D-6E8A-4147-A177-3AD203B41FA5}">
                      <a16:colId xmlns:a16="http://schemas.microsoft.com/office/drawing/2014/main" val="558809769"/>
                    </a:ext>
                  </a:extLst>
                </a:gridCol>
                <a:gridCol w="191002">
                  <a:extLst>
                    <a:ext uri="{9D8B030D-6E8A-4147-A177-3AD203B41FA5}">
                      <a16:colId xmlns:a16="http://schemas.microsoft.com/office/drawing/2014/main" val="4293968954"/>
                    </a:ext>
                  </a:extLst>
                </a:gridCol>
                <a:gridCol w="191002">
                  <a:extLst>
                    <a:ext uri="{9D8B030D-6E8A-4147-A177-3AD203B41FA5}">
                      <a16:colId xmlns:a16="http://schemas.microsoft.com/office/drawing/2014/main" val="2861913953"/>
                    </a:ext>
                  </a:extLst>
                </a:gridCol>
                <a:gridCol w="191002">
                  <a:extLst>
                    <a:ext uri="{9D8B030D-6E8A-4147-A177-3AD203B41FA5}">
                      <a16:colId xmlns:a16="http://schemas.microsoft.com/office/drawing/2014/main" val="2379887024"/>
                    </a:ext>
                  </a:extLst>
                </a:gridCol>
                <a:gridCol w="191002">
                  <a:extLst>
                    <a:ext uri="{9D8B030D-6E8A-4147-A177-3AD203B41FA5}">
                      <a16:colId xmlns:a16="http://schemas.microsoft.com/office/drawing/2014/main" val="3086110258"/>
                    </a:ext>
                  </a:extLst>
                </a:gridCol>
                <a:gridCol w="191002">
                  <a:extLst>
                    <a:ext uri="{9D8B030D-6E8A-4147-A177-3AD203B41FA5}">
                      <a16:colId xmlns:a16="http://schemas.microsoft.com/office/drawing/2014/main" val="2591551215"/>
                    </a:ext>
                  </a:extLst>
                </a:gridCol>
                <a:gridCol w="191002">
                  <a:extLst>
                    <a:ext uri="{9D8B030D-6E8A-4147-A177-3AD203B41FA5}">
                      <a16:colId xmlns:a16="http://schemas.microsoft.com/office/drawing/2014/main" val="278076593"/>
                    </a:ext>
                  </a:extLst>
                </a:gridCol>
                <a:gridCol w="191002">
                  <a:extLst>
                    <a:ext uri="{9D8B030D-6E8A-4147-A177-3AD203B41FA5}">
                      <a16:colId xmlns:a16="http://schemas.microsoft.com/office/drawing/2014/main" val="1598812870"/>
                    </a:ext>
                  </a:extLst>
                </a:gridCol>
                <a:gridCol w="191002">
                  <a:extLst>
                    <a:ext uri="{9D8B030D-6E8A-4147-A177-3AD203B41FA5}">
                      <a16:colId xmlns:a16="http://schemas.microsoft.com/office/drawing/2014/main" val="1541524901"/>
                    </a:ext>
                  </a:extLst>
                </a:gridCol>
                <a:gridCol w="191002">
                  <a:extLst>
                    <a:ext uri="{9D8B030D-6E8A-4147-A177-3AD203B41FA5}">
                      <a16:colId xmlns:a16="http://schemas.microsoft.com/office/drawing/2014/main" val="4259304916"/>
                    </a:ext>
                  </a:extLst>
                </a:gridCol>
                <a:gridCol w="191002">
                  <a:extLst>
                    <a:ext uri="{9D8B030D-6E8A-4147-A177-3AD203B41FA5}">
                      <a16:colId xmlns:a16="http://schemas.microsoft.com/office/drawing/2014/main" val="3574555100"/>
                    </a:ext>
                  </a:extLst>
                </a:gridCol>
                <a:gridCol w="191002">
                  <a:extLst>
                    <a:ext uri="{9D8B030D-6E8A-4147-A177-3AD203B41FA5}">
                      <a16:colId xmlns:a16="http://schemas.microsoft.com/office/drawing/2014/main" val="1008307962"/>
                    </a:ext>
                  </a:extLst>
                </a:gridCol>
                <a:gridCol w="191002">
                  <a:extLst>
                    <a:ext uri="{9D8B030D-6E8A-4147-A177-3AD203B41FA5}">
                      <a16:colId xmlns:a16="http://schemas.microsoft.com/office/drawing/2014/main" val="1269291942"/>
                    </a:ext>
                  </a:extLst>
                </a:gridCol>
              </a:tblGrid>
              <a:tr h="83451">
                <a:tc>
                  <a:txBody>
                    <a:bodyPr/>
                    <a:lstStyle/>
                    <a:p>
                      <a:pPr>
                        <a:lnSpc>
                          <a:spcPct val="115000"/>
                        </a:lnSpc>
                      </a:pPr>
                      <a:endParaRPr lang="ru-RU" sz="300">
                        <a:effectLst/>
                        <a:latin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CR</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type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090446541"/>
                  </a:ext>
                </a:extLst>
              </a:tr>
              <a:tr h="99787">
                <a:tc>
                  <a:txBody>
                    <a:bodyPr/>
                    <a:lstStyle/>
                    <a:p>
                      <a:pPr>
                        <a:lnSpc>
                          <a:spcPct val="115000"/>
                        </a:lnSpc>
                        <a:spcAft>
                          <a:spcPts val="0"/>
                        </a:spcAft>
                      </a:pPr>
                      <a:r>
                        <a:rPr lang="ru-RU" sz="200">
                          <a:effectLst/>
                        </a:rPr>
                        <a:t>Bitshuffle with lz4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1.103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3.345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8.25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3.581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9.939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7.805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573729898"/>
                  </a:ext>
                </a:extLst>
              </a:tr>
              <a:tr h="99787">
                <a:tc>
                  <a:txBody>
                    <a:bodyPr/>
                    <a:lstStyle/>
                    <a:p>
                      <a:pPr>
                        <a:lnSpc>
                          <a:spcPct val="115000"/>
                        </a:lnSpc>
                        <a:spcAft>
                          <a:spcPts val="0"/>
                        </a:spcAft>
                      </a:pPr>
                      <a:r>
                        <a:rPr lang="ru-RU" sz="200">
                          <a:effectLst/>
                        </a:rPr>
                        <a:t>Bitshuffle without lz4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702820307"/>
                  </a:ext>
                </a:extLst>
              </a:tr>
              <a:tr h="133303">
                <a:tc>
                  <a:txBody>
                    <a:bodyPr/>
                    <a:lstStyle/>
                    <a:p>
                      <a:pPr>
                        <a:lnSpc>
                          <a:spcPct val="115000"/>
                        </a:lnSpc>
                        <a:spcAft>
                          <a:spcPts val="0"/>
                        </a:spcAft>
                      </a:pPr>
                      <a:r>
                        <a:rPr lang="en-US" sz="200">
                          <a:effectLst/>
                        </a:rPr>
                        <a:t>Blosc,blosclz,level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1.118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2.837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6.361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10.476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7.897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380165417"/>
                  </a:ext>
                </a:extLst>
              </a:tr>
              <a:tr h="133303">
                <a:tc>
                  <a:txBody>
                    <a:bodyPr/>
                    <a:lstStyle/>
                    <a:p>
                      <a:pPr>
                        <a:lnSpc>
                          <a:spcPct val="115000"/>
                        </a:lnSpc>
                        <a:spcAft>
                          <a:spcPts val="0"/>
                        </a:spcAft>
                      </a:pPr>
                      <a:r>
                        <a:rPr lang="en-US" sz="200">
                          <a:effectLst/>
                        </a:rPr>
                        <a:t>Blosc,blosclz,level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1.095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1.88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3.453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2.194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8.388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5.325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34676654"/>
                  </a:ext>
                </a:extLst>
              </a:tr>
              <a:tr h="166819">
                <a:tc>
                  <a:txBody>
                    <a:bodyPr/>
                    <a:lstStyle/>
                    <a:p>
                      <a:pPr>
                        <a:lnSpc>
                          <a:spcPct val="115000"/>
                        </a:lnSpc>
                        <a:spcAft>
                          <a:spcPts val="0"/>
                        </a:spcAft>
                      </a:pPr>
                      <a:r>
                        <a:rPr lang="en-US" sz="200">
                          <a:effectLst/>
                        </a:rPr>
                        <a:t>Blosc,blosclz,level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2.091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1.986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3.781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2.48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112402448"/>
                  </a:ext>
                </a:extLst>
              </a:tr>
              <a:tr h="133303">
                <a:tc>
                  <a:txBody>
                    <a:bodyPr/>
                    <a:lstStyle/>
                    <a:p>
                      <a:pPr>
                        <a:lnSpc>
                          <a:spcPct val="115000"/>
                        </a:lnSpc>
                        <a:spcAft>
                          <a:spcPts val="0"/>
                        </a:spcAft>
                      </a:pPr>
                      <a:r>
                        <a:rPr lang="en-US" sz="200">
                          <a:effectLst/>
                        </a:rPr>
                        <a:t>Blosc,blosclz,level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1.118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2.837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6.361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10.476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7.897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874752038"/>
                  </a:ext>
                </a:extLst>
              </a:tr>
              <a:tr h="133303">
                <a:tc>
                  <a:txBody>
                    <a:bodyPr/>
                    <a:lstStyle/>
                    <a:p>
                      <a:pPr>
                        <a:lnSpc>
                          <a:spcPct val="115000"/>
                        </a:lnSpc>
                        <a:spcAft>
                          <a:spcPts val="0"/>
                        </a:spcAft>
                      </a:pPr>
                      <a:r>
                        <a:rPr lang="en-US" sz="200">
                          <a:effectLst/>
                        </a:rPr>
                        <a:t>Blosc,blosclz,level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1.095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1.927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3.453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2.267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8.388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5.325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815014567"/>
                  </a:ext>
                </a:extLst>
              </a:tr>
              <a:tr h="166819">
                <a:tc>
                  <a:txBody>
                    <a:bodyPr/>
                    <a:lstStyle/>
                    <a:p>
                      <a:pPr>
                        <a:lnSpc>
                          <a:spcPct val="115000"/>
                        </a:lnSpc>
                        <a:spcAft>
                          <a:spcPts val="0"/>
                        </a:spcAft>
                      </a:pPr>
                      <a:r>
                        <a:rPr lang="en-US" sz="200">
                          <a:effectLst/>
                        </a:rPr>
                        <a:t>Blosc,blosclz,level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2.091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1.986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3.781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2.48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228593903"/>
                  </a:ext>
                </a:extLst>
              </a:tr>
              <a:tr h="133303">
                <a:tc>
                  <a:txBody>
                    <a:bodyPr/>
                    <a:lstStyle/>
                    <a:p>
                      <a:pPr>
                        <a:lnSpc>
                          <a:spcPct val="115000"/>
                        </a:lnSpc>
                        <a:spcAft>
                          <a:spcPts val="0"/>
                        </a:spcAft>
                      </a:pPr>
                      <a:r>
                        <a:rPr lang="en-US" sz="200">
                          <a:effectLst/>
                        </a:rPr>
                        <a:t>Blosc,lz4hc,level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1.138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3.038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7.295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3.784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11.502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624206761"/>
                  </a:ext>
                </a:extLst>
              </a:tr>
              <a:tr h="133303">
                <a:tc>
                  <a:txBody>
                    <a:bodyPr/>
                    <a:lstStyle/>
                    <a:p>
                      <a:pPr>
                        <a:lnSpc>
                          <a:spcPct val="115000"/>
                        </a:lnSpc>
                        <a:spcAft>
                          <a:spcPts val="0"/>
                        </a:spcAft>
                      </a:pPr>
                      <a:r>
                        <a:rPr lang="en-US" sz="200">
                          <a:effectLst/>
                        </a:rPr>
                        <a:t>Blosc,lz4hc,level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2.379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5.181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2.671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6.464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919196982"/>
                  </a:ext>
                </a:extLst>
              </a:tr>
              <a:tr h="166819">
                <a:tc>
                  <a:txBody>
                    <a:bodyPr/>
                    <a:lstStyle/>
                    <a:p>
                      <a:pPr>
                        <a:lnSpc>
                          <a:spcPct val="115000"/>
                        </a:lnSpc>
                        <a:spcAft>
                          <a:spcPts val="0"/>
                        </a:spcAft>
                      </a:pPr>
                      <a:r>
                        <a:rPr lang="en-US" sz="200">
                          <a:effectLst/>
                        </a:rPr>
                        <a:t>Blosc,lz4hc,level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3.06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5.298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2.275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7.235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4.147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788799808"/>
                  </a:ext>
                </a:extLst>
              </a:tr>
              <a:tr h="133303">
                <a:tc>
                  <a:txBody>
                    <a:bodyPr/>
                    <a:lstStyle/>
                    <a:p>
                      <a:pPr>
                        <a:lnSpc>
                          <a:spcPct val="115000"/>
                        </a:lnSpc>
                        <a:spcAft>
                          <a:spcPts val="0"/>
                        </a:spcAft>
                      </a:pPr>
                      <a:r>
                        <a:rPr lang="en-US" sz="200">
                          <a:effectLst/>
                        </a:rPr>
                        <a:t>Blosc,lz4hc,level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3.044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7.34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3.788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11.573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8.303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717622264"/>
                  </a:ext>
                </a:extLst>
              </a:tr>
              <a:tr h="133303">
                <a:tc>
                  <a:txBody>
                    <a:bodyPr/>
                    <a:lstStyle/>
                    <a:p>
                      <a:pPr>
                        <a:lnSpc>
                          <a:spcPct val="115000"/>
                        </a:lnSpc>
                        <a:spcAft>
                          <a:spcPts val="0"/>
                        </a:spcAft>
                      </a:pPr>
                      <a:r>
                        <a:rPr lang="en-US" sz="200">
                          <a:effectLst/>
                        </a:rPr>
                        <a:t>Blosc,lz4hc,level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1.162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2.471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5.744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2.672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12.636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6.479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4290469933"/>
                  </a:ext>
                </a:extLst>
              </a:tr>
              <a:tr h="166819">
                <a:tc>
                  <a:txBody>
                    <a:bodyPr/>
                    <a:lstStyle/>
                    <a:p>
                      <a:pPr>
                        <a:lnSpc>
                          <a:spcPct val="115000"/>
                        </a:lnSpc>
                        <a:spcAft>
                          <a:spcPts val="0"/>
                        </a:spcAft>
                      </a:pPr>
                      <a:r>
                        <a:rPr lang="en-US" sz="200">
                          <a:effectLst/>
                        </a:rPr>
                        <a:t>Blosc,lz4hc,level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3.285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6.232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8.477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4.707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374152788"/>
                  </a:ext>
                </a:extLst>
              </a:tr>
              <a:tr h="133303">
                <a:tc>
                  <a:txBody>
                    <a:bodyPr/>
                    <a:lstStyle/>
                    <a:p>
                      <a:pPr>
                        <a:lnSpc>
                          <a:spcPct val="115000"/>
                        </a:lnSpc>
                        <a:spcAft>
                          <a:spcPts val="0"/>
                        </a:spcAft>
                      </a:pPr>
                      <a:r>
                        <a:rPr lang="en-US" sz="200">
                          <a:effectLst/>
                        </a:rPr>
                        <a:t>Blosc,lz4,level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1.119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2.907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6.424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3.654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10.453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8.019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447377046"/>
                  </a:ext>
                </a:extLst>
              </a:tr>
              <a:tr h="133303">
                <a:tc>
                  <a:txBody>
                    <a:bodyPr/>
                    <a:lstStyle/>
                    <a:p>
                      <a:pPr>
                        <a:lnSpc>
                          <a:spcPct val="115000"/>
                        </a:lnSpc>
                        <a:spcAft>
                          <a:spcPts val="0"/>
                        </a:spcAft>
                      </a:pPr>
                      <a:r>
                        <a:rPr lang="en-US" sz="200">
                          <a:effectLst/>
                        </a:rPr>
                        <a:t>Blosc,lz4,level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1.094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1.889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3.185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2.313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7.143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5.243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0506933"/>
                  </a:ext>
                </a:extLst>
              </a:tr>
              <a:tr h="133303">
                <a:tc>
                  <a:txBody>
                    <a:bodyPr/>
                    <a:lstStyle/>
                    <a:p>
                      <a:pPr>
                        <a:lnSpc>
                          <a:spcPct val="115000"/>
                        </a:lnSpc>
                        <a:spcAft>
                          <a:spcPts val="0"/>
                        </a:spcAft>
                      </a:pPr>
                      <a:r>
                        <a:rPr lang="en-US" sz="200">
                          <a:effectLst/>
                        </a:rPr>
                        <a:t>Blosc,lz4,level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1.639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2.374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1.508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471802783"/>
                  </a:ext>
                </a:extLst>
              </a:tr>
              <a:tr h="133303">
                <a:tc>
                  <a:txBody>
                    <a:bodyPr/>
                    <a:lstStyle/>
                    <a:p>
                      <a:pPr>
                        <a:lnSpc>
                          <a:spcPct val="115000"/>
                        </a:lnSpc>
                        <a:spcAft>
                          <a:spcPts val="0"/>
                        </a:spcAft>
                      </a:pPr>
                      <a:r>
                        <a:rPr lang="en-US" sz="200">
                          <a:effectLst/>
                        </a:rPr>
                        <a:t>Blosc,lz4,level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1.122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2.977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6.683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3.664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10.572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8.05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752145945"/>
                  </a:ext>
                </a:extLst>
              </a:tr>
              <a:tr h="133303">
                <a:tc>
                  <a:txBody>
                    <a:bodyPr/>
                    <a:lstStyle/>
                    <a:p>
                      <a:pPr>
                        <a:lnSpc>
                          <a:spcPct val="115000"/>
                        </a:lnSpc>
                        <a:spcAft>
                          <a:spcPts val="0"/>
                        </a:spcAft>
                      </a:pPr>
                      <a:r>
                        <a:rPr lang="en-US" sz="200">
                          <a:effectLst/>
                        </a:rPr>
                        <a:t>Blosc,lz4,level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1.096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3.196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2.411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5.508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282720217"/>
                  </a:ext>
                </a:extLst>
              </a:tr>
              <a:tr h="133303">
                <a:tc>
                  <a:txBody>
                    <a:bodyPr/>
                    <a:lstStyle/>
                    <a:p>
                      <a:pPr>
                        <a:lnSpc>
                          <a:spcPct val="115000"/>
                        </a:lnSpc>
                        <a:spcAft>
                          <a:spcPts val="0"/>
                        </a:spcAft>
                      </a:pPr>
                      <a:r>
                        <a:rPr lang="en-US" sz="200">
                          <a:effectLst/>
                        </a:rPr>
                        <a:t>Blosc,lz4,level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1.638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2.374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1.512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84477424"/>
                  </a:ext>
                </a:extLst>
              </a:tr>
              <a:tr h="133303">
                <a:tc>
                  <a:txBody>
                    <a:bodyPr/>
                    <a:lstStyle/>
                    <a:p>
                      <a:pPr>
                        <a:lnSpc>
                          <a:spcPct val="115000"/>
                        </a:lnSpc>
                        <a:spcAft>
                          <a:spcPts val="0"/>
                        </a:spcAft>
                      </a:pPr>
                      <a:r>
                        <a:rPr lang="en-US" sz="200">
                          <a:effectLst/>
                        </a:rPr>
                        <a:t>Blosc,snappy,level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170740177"/>
                  </a:ext>
                </a:extLst>
              </a:tr>
              <a:tr h="133303">
                <a:tc>
                  <a:txBody>
                    <a:bodyPr/>
                    <a:lstStyle/>
                    <a:p>
                      <a:pPr>
                        <a:lnSpc>
                          <a:spcPct val="115000"/>
                        </a:lnSpc>
                        <a:spcAft>
                          <a:spcPts val="0"/>
                        </a:spcAft>
                      </a:pPr>
                      <a:r>
                        <a:rPr lang="en-US" sz="200">
                          <a:effectLst/>
                        </a:rPr>
                        <a:t>Blosc,snappy,level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835135725"/>
                  </a:ext>
                </a:extLst>
              </a:tr>
              <a:tr h="166819">
                <a:tc>
                  <a:txBody>
                    <a:bodyPr/>
                    <a:lstStyle/>
                    <a:p>
                      <a:pPr>
                        <a:lnSpc>
                          <a:spcPct val="115000"/>
                        </a:lnSpc>
                        <a:spcAft>
                          <a:spcPts val="0"/>
                        </a:spcAft>
                      </a:pPr>
                      <a:r>
                        <a:rPr lang="en-US" sz="200">
                          <a:effectLst/>
                        </a:rPr>
                        <a:t>Blosc,snappy,level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128195683"/>
                  </a:ext>
                </a:extLst>
              </a:tr>
              <a:tr h="133303">
                <a:tc>
                  <a:txBody>
                    <a:bodyPr/>
                    <a:lstStyle/>
                    <a:p>
                      <a:pPr>
                        <a:lnSpc>
                          <a:spcPct val="115000"/>
                        </a:lnSpc>
                        <a:spcAft>
                          <a:spcPts val="0"/>
                        </a:spcAft>
                      </a:pPr>
                      <a:r>
                        <a:rPr lang="en-US" sz="200">
                          <a:effectLst/>
                        </a:rPr>
                        <a:t>Blosc,snappy,level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181348168"/>
                  </a:ext>
                </a:extLst>
              </a:tr>
              <a:tr h="133303">
                <a:tc>
                  <a:txBody>
                    <a:bodyPr/>
                    <a:lstStyle/>
                    <a:p>
                      <a:pPr>
                        <a:lnSpc>
                          <a:spcPct val="115000"/>
                        </a:lnSpc>
                        <a:spcAft>
                          <a:spcPts val="0"/>
                        </a:spcAft>
                      </a:pPr>
                      <a:r>
                        <a:rPr lang="en-US" sz="200">
                          <a:effectLst/>
                        </a:rPr>
                        <a:t>Blosc,snappy,level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107822792"/>
                  </a:ext>
                </a:extLst>
              </a:tr>
              <a:tr h="166819">
                <a:tc>
                  <a:txBody>
                    <a:bodyPr/>
                    <a:lstStyle/>
                    <a:p>
                      <a:pPr>
                        <a:lnSpc>
                          <a:spcPct val="115000"/>
                        </a:lnSpc>
                        <a:spcAft>
                          <a:spcPts val="0"/>
                        </a:spcAft>
                      </a:pPr>
                      <a:r>
                        <a:rPr lang="en-US" sz="200">
                          <a:effectLst/>
                        </a:rPr>
                        <a:t>Blosc,snappy,level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411359138"/>
                  </a:ext>
                </a:extLst>
              </a:tr>
              <a:tr h="133303">
                <a:tc>
                  <a:txBody>
                    <a:bodyPr/>
                    <a:lstStyle/>
                    <a:p>
                      <a:pPr>
                        <a:lnSpc>
                          <a:spcPct val="115000"/>
                        </a:lnSpc>
                        <a:spcAft>
                          <a:spcPts val="0"/>
                        </a:spcAft>
                      </a:pPr>
                      <a:r>
                        <a:rPr lang="en-US" sz="200">
                          <a:effectLst/>
                        </a:rPr>
                        <a:t>Blosc,zlib,level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3.096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3.785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12.524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8.561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918181552"/>
                  </a:ext>
                </a:extLst>
              </a:tr>
              <a:tr h="133303">
                <a:tc>
                  <a:txBody>
                    <a:bodyPr/>
                    <a:lstStyle/>
                    <a:p>
                      <a:pPr>
                        <a:lnSpc>
                          <a:spcPct val="115000"/>
                        </a:lnSpc>
                        <a:spcAft>
                          <a:spcPts val="0"/>
                        </a:spcAft>
                      </a:pPr>
                      <a:r>
                        <a:rPr lang="en-US" sz="200">
                          <a:effectLst/>
                        </a:rPr>
                        <a:t>Blosc,zlib,level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1.281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3.461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7.918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3.673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17.007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8.952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907616442"/>
                  </a:ext>
                </a:extLst>
              </a:tr>
              <a:tr h="133303">
                <a:tc>
                  <a:txBody>
                    <a:bodyPr/>
                    <a:lstStyle/>
                    <a:p>
                      <a:pPr>
                        <a:lnSpc>
                          <a:spcPct val="115000"/>
                        </a:lnSpc>
                        <a:spcAft>
                          <a:spcPts val="0"/>
                        </a:spcAft>
                      </a:pPr>
                      <a:r>
                        <a:rPr lang="en-US" sz="200">
                          <a:effectLst/>
                        </a:rPr>
                        <a:t>Blosc,zlib,level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4.339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8.461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3.094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12.958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6.809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969293121"/>
                  </a:ext>
                </a:extLst>
              </a:tr>
              <a:tr h="133303">
                <a:tc>
                  <a:txBody>
                    <a:bodyPr/>
                    <a:lstStyle/>
                    <a:p>
                      <a:pPr>
                        <a:lnSpc>
                          <a:spcPct val="115000"/>
                        </a:lnSpc>
                        <a:spcAft>
                          <a:spcPts val="0"/>
                        </a:spcAft>
                      </a:pPr>
                      <a:r>
                        <a:rPr lang="en-US" sz="200">
                          <a:effectLst/>
                        </a:rPr>
                        <a:t>Blosc,zlib,level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3.109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8.144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3.826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12.732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8.613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176510672"/>
                  </a:ext>
                </a:extLst>
              </a:tr>
              <a:tr h="133303">
                <a:tc>
                  <a:txBody>
                    <a:bodyPr/>
                    <a:lstStyle/>
                    <a:p>
                      <a:pPr>
                        <a:lnSpc>
                          <a:spcPct val="115000"/>
                        </a:lnSpc>
                        <a:spcAft>
                          <a:spcPts val="0"/>
                        </a:spcAft>
                      </a:pPr>
                      <a:r>
                        <a:rPr lang="en-US" sz="200">
                          <a:effectLst/>
                        </a:rPr>
                        <a:t>Blosc,zlib,level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1.284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3.504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8.416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3.676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17.613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8.954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529189456"/>
                  </a:ext>
                </a:extLst>
              </a:tr>
              <a:tr h="133303">
                <a:tc>
                  <a:txBody>
                    <a:bodyPr/>
                    <a:lstStyle/>
                    <a:p>
                      <a:pPr>
                        <a:lnSpc>
                          <a:spcPct val="115000"/>
                        </a:lnSpc>
                        <a:spcAft>
                          <a:spcPts val="0"/>
                        </a:spcAft>
                      </a:pPr>
                      <a:r>
                        <a:rPr lang="en-US" sz="200">
                          <a:effectLst/>
                        </a:rPr>
                        <a:t>Blosc,zlib,level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4.244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9.353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13.978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6.989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351476843"/>
                  </a:ext>
                </a:extLst>
              </a:tr>
              <a:tr h="133303">
                <a:tc>
                  <a:txBody>
                    <a:bodyPr/>
                    <a:lstStyle/>
                    <a:p>
                      <a:pPr>
                        <a:lnSpc>
                          <a:spcPct val="115000"/>
                        </a:lnSpc>
                        <a:spcAft>
                          <a:spcPts val="0"/>
                        </a:spcAft>
                      </a:pPr>
                      <a:r>
                        <a:rPr lang="en-US" sz="200">
                          <a:effectLst/>
                        </a:rPr>
                        <a:t>Blosc,zstd,level = 6,with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1.155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3.608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11.201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3.887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13.253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8.753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536401057"/>
                  </a:ext>
                </a:extLst>
              </a:tr>
              <a:tr h="133303">
                <a:tc>
                  <a:txBody>
                    <a:bodyPr/>
                    <a:lstStyle/>
                    <a:p>
                      <a:pPr>
                        <a:lnSpc>
                          <a:spcPct val="115000"/>
                        </a:lnSpc>
                        <a:spcAft>
                          <a:spcPts val="0"/>
                        </a:spcAft>
                      </a:pPr>
                      <a:r>
                        <a:rPr lang="en-US" sz="200">
                          <a:effectLst/>
                        </a:rPr>
                        <a:t>Blosc,zstd,level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1.279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3.453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8.235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3.841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17.568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9.409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70165166"/>
                  </a:ext>
                </a:extLst>
              </a:tr>
              <a:tr h="166819">
                <a:tc>
                  <a:txBody>
                    <a:bodyPr/>
                    <a:lstStyle/>
                    <a:p>
                      <a:pPr>
                        <a:lnSpc>
                          <a:spcPct val="115000"/>
                        </a:lnSpc>
                        <a:spcAft>
                          <a:spcPts val="0"/>
                        </a:spcAft>
                      </a:pPr>
                      <a:r>
                        <a:rPr lang="en-US" sz="200">
                          <a:effectLst/>
                        </a:rPr>
                        <a:t>Blosc,zstd,level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1.121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4.412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8.346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3.291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12.729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7.004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40866136"/>
                  </a:ext>
                </a:extLst>
              </a:tr>
              <a:tr h="133303">
                <a:tc>
                  <a:txBody>
                    <a:bodyPr/>
                    <a:lstStyle/>
                    <a:p>
                      <a:pPr>
                        <a:lnSpc>
                          <a:spcPct val="115000"/>
                        </a:lnSpc>
                        <a:spcAft>
                          <a:spcPts val="0"/>
                        </a:spcAft>
                      </a:pPr>
                      <a:r>
                        <a:rPr lang="en-US" sz="200">
                          <a:effectLst/>
                        </a:rPr>
                        <a:t>Blosc,zstd,level = 9,with bitshuffle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1.161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11.449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3.943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13.547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8.855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726692203"/>
                  </a:ext>
                </a:extLst>
              </a:tr>
              <a:tr h="133303">
                <a:tc>
                  <a:txBody>
                    <a:bodyPr/>
                    <a:lstStyle/>
                    <a:p>
                      <a:pPr>
                        <a:lnSpc>
                          <a:spcPct val="115000"/>
                        </a:lnSpc>
                        <a:spcAft>
                          <a:spcPts val="0"/>
                        </a:spcAft>
                      </a:pPr>
                      <a:r>
                        <a:rPr lang="en-US" sz="200">
                          <a:effectLst/>
                        </a:rPr>
                        <a:t>Blosc,zstd,level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1.283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3.871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9.439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3.935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20.276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9.929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507452401"/>
                  </a:ext>
                </a:extLst>
              </a:tr>
              <a:tr h="166819">
                <a:tc>
                  <a:txBody>
                    <a:bodyPr/>
                    <a:lstStyle/>
                    <a:p>
                      <a:pPr>
                        <a:lnSpc>
                          <a:spcPct val="115000"/>
                        </a:lnSpc>
                        <a:spcAft>
                          <a:spcPts val="0"/>
                        </a:spcAft>
                      </a:pPr>
                      <a:r>
                        <a:rPr lang="en-US" sz="200">
                          <a:effectLst/>
                        </a:rPr>
                        <a:t>Blosc,zstd,level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1.193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5.022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10.972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3.619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16.87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8.547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139905621"/>
                  </a:ext>
                </a:extLst>
              </a:tr>
              <a:tr h="99787">
                <a:tc>
                  <a:txBody>
                    <a:bodyPr/>
                    <a:lstStyle/>
                    <a:p>
                      <a:pPr>
                        <a:lnSpc>
                          <a:spcPct val="115000"/>
                        </a:lnSpc>
                        <a:spcAft>
                          <a:spcPts val="0"/>
                        </a:spcAft>
                      </a:pPr>
                      <a:r>
                        <a:rPr lang="ru-RU" sz="200">
                          <a:effectLst/>
                        </a:rPr>
                        <a:t>bzip2,level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1.266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3.579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9.368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4.233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20.355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10.472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129199515"/>
                  </a:ext>
                </a:extLst>
              </a:tr>
              <a:tr h="133303">
                <a:tc>
                  <a:txBody>
                    <a:bodyPr/>
                    <a:lstStyle/>
                    <a:p>
                      <a:pPr>
                        <a:lnSpc>
                          <a:spcPct val="115000"/>
                        </a:lnSpc>
                        <a:spcAft>
                          <a:spcPts val="0"/>
                        </a:spcAft>
                      </a:pPr>
                      <a:r>
                        <a:rPr lang="ru-RU" sz="200">
                          <a:effectLst/>
                        </a:rPr>
                        <a:t>bzip2,level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1.227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5.918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12.006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4.209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10.352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335971840"/>
                  </a:ext>
                </a:extLst>
              </a:tr>
              <a:tr h="99787">
                <a:tc>
                  <a:txBody>
                    <a:bodyPr/>
                    <a:lstStyle/>
                    <a:p>
                      <a:pPr>
                        <a:lnSpc>
                          <a:spcPct val="115000"/>
                        </a:lnSpc>
                        <a:spcAft>
                          <a:spcPts val="0"/>
                        </a:spcAft>
                      </a:pPr>
                      <a:r>
                        <a:rPr lang="ru-RU" sz="200">
                          <a:effectLst/>
                        </a:rPr>
                        <a:t>bzip2,level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1.265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3.643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9.355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4.236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20.405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10.485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384142236"/>
                  </a:ext>
                </a:extLst>
              </a:tr>
              <a:tr h="133303">
                <a:tc>
                  <a:txBody>
                    <a:bodyPr/>
                    <a:lstStyle/>
                    <a:p>
                      <a:pPr>
                        <a:lnSpc>
                          <a:spcPct val="115000"/>
                        </a:lnSpc>
                        <a:spcAft>
                          <a:spcPts val="0"/>
                        </a:spcAft>
                      </a:pPr>
                      <a:r>
                        <a:rPr lang="ru-RU" sz="200">
                          <a:effectLst/>
                        </a:rPr>
                        <a:t>bzip2,level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5.923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12.029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4.216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19.752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10.377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206645958"/>
                  </a:ext>
                </a:extLst>
              </a:tr>
              <a:tr h="99787">
                <a:tc>
                  <a:txBody>
                    <a:bodyPr/>
                    <a:lstStyle/>
                    <a:p>
                      <a:pPr>
                        <a:lnSpc>
                          <a:spcPct val="115000"/>
                        </a:lnSpc>
                        <a:spcAft>
                          <a:spcPts val="0"/>
                        </a:spcAft>
                      </a:pPr>
                      <a:r>
                        <a:rPr lang="ru-RU" sz="200">
                          <a:effectLst/>
                        </a:rPr>
                        <a:t>gzip,level = 6,with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3.448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7.887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17.214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9.233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694435665"/>
                  </a:ext>
                </a:extLst>
              </a:tr>
              <a:tr h="133303">
                <a:tc>
                  <a:txBody>
                    <a:bodyPr/>
                    <a:lstStyle/>
                    <a:p>
                      <a:pPr>
                        <a:lnSpc>
                          <a:spcPct val="115000"/>
                        </a:lnSpc>
                        <a:spcAft>
                          <a:spcPts val="0"/>
                        </a:spcAft>
                      </a:pPr>
                      <a:r>
                        <a:rPr lang="ru-RU" sz="200">
                          <a:effectLst/>
                        </a:rPr>
                        <a:t>gzip,level = 6,without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4.506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8.465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3.182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13.077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6.865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692567129"/>
                  </a:ext>
                </a:extLst>
              </a:tr>
              <a:tr h="99787">
                <a:tc>
                  <a:txBody>
                    <a:bodyPr/>
                    <a:lstStyle/>
                    <a:p>
                      <a:pPr>
                        <a:lnSpc>
                          <a:spcPct val="115000"/>
                        </a:lnSpc>
                        <a:spcAft>
                          <a:spcPts val="0"/>
                        </a:spcAft>
                      </a:pPr>
                      <a:r>
                        <a:rPr lang="ru-RU" sz="200">
                          <a:effectLst/>
                        </a:rPr>
                        <a:t>gzip,level = 9,with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1.283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3.504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8.439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18.264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9.243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516458114"/>
                  </a:ext>
                </a:extLst>
              </a:tr>
              <a:tr h="133303">
                <a:tc>
                  <a:txBody>
                    <a:bodyPr/>
                    <a:lstStyle/>
                    <a:p>
                      <a:pPr>
                        <a:lnSpc>
                          <a:spcPct val="115000"/>
                        </a:lnSpc>
                        <a:spcAft>
                          <a:spcPts val="0"/>
                        </a:spcAft>
                      </a:pPr>
                      <a:r>
                        <a:rPr lang="ru-RU" sz="200">
                          <a:effectLst/>
                        </a:rPr>
                        <a:t>gzip,level = 9,without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4.408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9.542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3.229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14.427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7.169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2308698745"/>
                  </a:ext>
                </a:extLst>
              </a:tr>
              <a:tr h="66272">
                <a:tc>
                  <a:txBody>
                    <a:bodyPr/>
                    <a:lstStyle/>
                    <a:p>
                      <a:pPr>
                        <a:lnSpc>
                          <a:spcPct val="115000"/>
                        </a:lnSpc>
                        <a:spcAft>
                          <a:spcPts val="0"/>
                        </a:spcAft>
                      </a:pPr>
                      <a:r>
                        <a:rPr lang="ru-RU" sz="200">
                          <a:effectLst/>
                        </a:rPr>
                        <a:t>lz4,nbytes0</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65093591"/>
                  </a:ext>
                </a:extLst>
              </a:tr>
              <a:tr h="99787">
                <a:tc>
                  <a:txBody>
                    <a:bodyPr/>
                    <a:lstStyle/>
                    <a:p>
                      <a:pPr>
                        <a:lnSpc>
                          <a:spcPct val="115000"/>
                        </a:lnSpc>
                        <a:spcAft>
                          <a:spcPts val="0"/>
                        </a:spcAft>
                      </a:pPr>
                      <a:r>
                        <a:rPr lang="ru-RU" sz="200">
                          <a:effectLst/>
                        </a:rPr>
                        <a:t>lz4,nbytes = 16384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2.867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1.726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084464631"/>
                  </a:ext>
                </a:extLst>
              </a:tr>
              <a:tr h="99787">
                <a:tc>
                  <a:txBody>
                    <a:bodyPr/>
                    <a:lstStyle/>
                    <a:p>
                      <a:pPr>
                        <a:lnSpc>
                          <a:spcPct val="115000"/>
                        </a:lnSpc>
                        <a:spcAft>
                          <a:spcPts val="0"/>
                        </a:spcAft>
                      </a:pPr>
                      <a:r>
                        <a:rPr lang="ru-RU" sz="200">
                          <a:effectLst/>
                        </a:rPr>
                        <a:t>lz4,nbytes = 2048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0.998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1.621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2.335</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1.474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2.824</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1.721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3050421306"/>
                  </a:ext>
                </a:extLst>
              </a:tr>
              <a:tr h="99787">
                <a:tc>
                  <a:txBody>
                    <a:bodyPr/>
                    <a:lstStyle/>
                    <a:p>
                      <a:pPr>
                        <a:lnSpc>
                          <a:spcPct val="115000"/>
                        </a:lnSpc>
                        <a:spcAft>
                          <a:spcPts val="0"/>
                        </a:spcAft>
                      </a:pPr>
                      <a:r>
                        <a:rPr lang="ru-RU" sz="200">
                          <a:effectLst/>
                        </a:rPr>
                        <a:t>lzf,with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1.106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2.028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3.747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2.509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8.051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5.662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623142264"/>
                  </a:ext>
                </a:extLst>
              </a:tr>
              <a:tr h="99787">
                <a:tc>
                  <a:txBody>
                    <a:bodyPr/>
                    <a:lstStyle/>
                    <a:p>
                      <a:pPr>
                        <a:lnSpc>
                          <a:spcPct val="115000"/>
                        </a:lnSpc>
                        <a:spcAft>
                          <a:spcPts val="0"/>
                        </a:spcAft>
                      </a:pPr>
                      <a:r>
                        <a:rPr lang="ru-RU" sz="200">
                          <a:effectLst/>
                        </a:rPr>
                        <a:t>lzf,without shuffle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2.429</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3.162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2.078</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3.951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2.541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85931489"/>
                  </a:ext>
                </a:extLst>
              </a:tr>
              <a:tr h="66272">
                <a:tc>
                  <a:txBody>
                    <a:bodyPr/>
                    <a:lstStyle/>
                    <a:p>
                      <a:pPr>
                        <a:lnSpc>
                          <a:spcPct val="115000"/>
                        </a:lnSpc>
                        <a:spcAft>
                          <a:spcPts val="0"/>
                        </a:spcAft>
                      </a:pPr>
                      <a:r>
                        <a:rPr lang="ru-RU" sz="200">
                          <a:effectLst/>
                        </a:rPr>
                        <a:t>zfp,reversible</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1613603475"/>
                  </a:ext>
                </a:extLst>
              </a:tr>
              <a:tr h="66272">
                <a:tc>
                  <a:txBody>
                    <a:bodyPr/>
                    <a:lstStyle/>
                    <a:p>
                      <a:pPr>
                        <a:lnSpc>
                          <a:spcPct val="115000"/>
                        </a:lnSpc>
                        <a:spcAft>
                          <a:spcPts val="0"/>
                        </a:spcAft>
                      </a:pPr>
                      <a:r>
                        <a:rPr lang="ru-RU" sz="200">
                          <a:effectLst/>
                        </a:rPr>
                        <a:t>zstd</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1.12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F32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4.41</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6.893</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3.276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U16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10.546</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I32</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a:effectLst/>
                        </a:rPr>
                        <a:t>5.97</a:t>
                      </a:r>
                      <a:endParaRPr lang="ru-RU" sz="30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tc>
                  <a:txBody>
                    <a:bodyPr/>
                    <a:lstStyle/>
                    <a:p>
                      <a:pPr>
                        <a:lnSpc>
                          <a:spcPct val="115000"/>
                        </a:lnSpc>
                        <a:spcAft>
                          <a:spcPts val="0"/>
                        </a:spcAft>
                      </a:pPr>
                      <a:r>
                        <a:rPr lang="ru-RU" sz="200" dirty="0">
                          <a:effectLst/>
                        </a:rPr>
                        <a:t>I32</a:t>
                      </a:r>
                      <a:endParaRPr lang="ru-RU" sz="300" dirty="0">
                        <a:effectLst/>
                        <a:latin typeface="Calibri" panose="020F0502020204030204" pitchFamily="34" charset="0"/>
                        <a:ea typeface="Calibri" panose="020F0502020204030204" pitchFamily="34" charset="0"/>
                        <a:cs typeface="Times New Roman" panose="02020603050405020304" pitchFamily="18" charset="0"/>
                      </a:endParaRPr>
                    </a:p>
                  </a:txBody>
                  <a:tcPr marL="18272" marR="18272" marT="18272" marB="18272"/>
                </a:tc>
                <a:extLst>
                  <a:ext uri="{0D108BD9-81ED-4DB2-BD59-A6C34878D82A}">
                    <a16:rowId xmlns:a16="http://schemas.microsoft.com/office/drawing/2014/main" val="999361765"/>
                  </a:ext>
                </a:extLst>
              </a:tr>
            </a:tbl>
          </a:graphicData>
        </a:graphic>
      </p:graphicFrame>
      <p:pic>
        <p:nvPicPr>
          <p:cNvPr id="8" name="Picture 7">
            <a:extLst>
              <a:ext uri="{FF2B5EF4-FFF2-40B4-BE49-F238E27FC236}">
                <a16:creationId xmlns:a16="http://schemas.microsoft.com/office/drawing/2014/main" id="{39EB8711-B1F5-43D1-9961-43457A677708}"/>
              </a:ext>
            </a:extLst>
          </p:cNvPr>
          <p:cNvPicPr>
            <a:picLocks noChangeAspect="1"/>
          </p:cNvPicPr>
          <p:nvPr/>
        </p:nvPicPr>
        <p:blipFill>
          <a:blip r:embed="rId3"/>
          <a:stretch>
            <a:fillRect/>
          </a:stretch>
        </p:blipFill>
        <p:spPr>
          <a:xfrm>
            <a:off x="19802" y="602889"/>
            <a:ext cx="9669720" cy="4913328"/>
          </a:xfrm>
          <a:prstGeom prst="rect">
            <a:avLst/>
          </a:prstGeom>
        </p:spPr>
      </p:pic>
      <p:sp>
        <p:nvSpPr>
          <p:cNvPr id="9" name="TextBox 8">
            <a:extLst>
              <a:ext uri="{FF2B5EF4-FFF2-40B4-BE49-F238E27FC236}">
                <a16:creationId xmlns:a16="http://schemas.microsoft.com/office/drawing/2014/main" id="{620BA80C-E9AB-4D23-93B0-46DCB32FBC6C}"/>
              </a:ext>
            </a:extLst>
          </p:cNvPr>
          <p:cNvSpPr txBox="1"/>
          <p:nvPr/>
        </p:nvSpPr>
        <p:spPr>
          <a:xfrm>
            <a:off x="47193" y="5516217"/>
            <a:ext cx="5184711" cy="707886"/>
          </a:xfrm>
          <a:prstGeom prst="rect">
            <a:avLst/>
          </a:prstGeom>
          <a:noFill/>
        </p:spPr>
        <p:txBody>
          <a:bodyPr wrap="square" rtlCol="0">
            <a:spAutoFit/>
          </a:bodyPr>
          <a:lstStyle/>
          <a:p>
            <a:pPr algn="ctr"/>
            <a:r>
              <a:rPr lang="en-US" sz="2000" b="1" dirty="0"/>
              <a:t>The best CR is usually Bzip2 and </a:t>
            </a:r>
            <a:r>
              <a:rPr lang="en-US" sz="2000" b="1" dirty="0" err="1"/>
              <a:t>zstd</a:t>
            </a:r>
            <a:r>
              <a:rPr lang="en-US" sz="2000" b="1" dirty="0"/>
              <a:t>, but </a:t>
            </a:r>
            <a:r>
              <a:rPr lang="en-US" sz="2000" b="1" dirty="0" err="1"/>
              <a:t>gzip</a:t>
            </a:r>
            <a:r>
              <a:rPr lang="en-US" sz="2000" b="1" dirty="0"/>
              <a:t> (lev6) is a good compromise.</a:t>
            </a:r>
          </a:p>
        </p:txBody>
      </p:sp>
      <p:sp>
        <p:nvSpPr>
          <p:cNvPr id="11" name="TextBox 10">
            <a:extLst>
              <a:ext uri="{FF2B5EF4-FFF2-40B4-BE49-F238E27FC236}">
                <a16:creationId xmlns:a16="http://schemas.microsoft.com/office/drawing/2014/main" id="{0D2651EA-CF76-484D-A36A-7639AA1EC396}"/>
              </a:ext>
            </a:extLst>
          </p:cNvPr>
          <p:cNvSpPr txBox="1"/>
          <p:nvPr/>
        </p:nvSpPr>
        <p:spPr>
          <a:xfrm>
            <a:off x="8475533" y="128824"/>
            <a:ext cx="1183337" cy="338554"/>
          </a:xfrm>
          <a:prstGeom prst="rect">
            <a:avLst/>
          </a:prstGeom>
          <a:noFill/>
        </p:spPr>
        <p:txBody>
          <a:bodyPr wrap="none" rtlCol="0">
            <a:spAutoFit/>
          </a:bodyPr>
          <a:lstStyle/>
          <a:p>
            <a:r>
              <a:rPr lang="en-US" sz="1600" b="1" dirty="0">
                <a:solidFill>
                  <a:srgbClr val="FF0000"/>
                </a:solidFill>
              </a:rPr>
              <a:t>&gt;200 tests</a:t>
            </a:r>
            <a:endParaRPr lang="ru-RU" sz="1600" b="1" dirty="0" err="1">
              <a:solidFill>
                <a:srgbClr val="FF0000"/>
              </a:solidFill>
            </a:endParaRPr>
          </a:p>
        </p:txBody>
      </p:sp>
      <p:sp>
        <p:nvSpPr>
          <p:cNvPr id="21" name="Titel 1">
            <a:extLst>
              <a:ext uri="{FF2B5EF4-FFF2-40B4-BE49-F238E27FC236}">
                <a16:creationId xmlns:a16="http://schemas.microsoft.com/office/drawing/2014/main" id="{39474A89-489F-40B1-A7D4-F0F8C1830AF0}"/>
              </a:ext>
            </a:extLst>
          </p:cNvPr>
          <p:cNvSpPr>
            <a:spLocks noGrp="1"/>
          </p:cNvSpPr>
          <p:nvPr>
            <p:ph type="title"/>
          </p:nvPr>
        </p:nvSpPr>
        <p:spPr>
          <a:xfrm>
            <a:off x="82149" y="44624"/>
            <a:ext cx="9576721" cy="451098"/>
          </a:xfrm>
        </p:spPr>
        <p:txBody>
          <a:bodyPr>
            <a:normAutofit fontScale="90000"/>
          </a:bodyPr>
          <a:lstStyle/>
          <a:p>
            <a:pPr algn="ctr"/>
            <a:r>
              <a:rPr lang="en-US" sz="3200" b="1" dirty="0">
                <a:latin typeface="Times New Roman" panose="02020603050405020304" pitchFamily="18" charset="0"/>
                <a:cs typeface="Times New Roman" panose="02020603050405020304" pitchFamily="18" charset="0"/>
              </a:rPr>
              <a:t>Lossless compression</a:t>
            </a:r>
          </a:p>
        </p:txBody>
      </p:sp>
      <p:pic>
        <p:nvPicPr>
          <p:cNvPr id="23" name="Picture 22">
            <a:extLst>
              <a:ext uri="{FF2B5EF4-FFF2-40B4-BE49-F238E27FC236}">
                <a16:creationId xmlns:a16="http://schemas.microsoft.com/office/drawing/2014/main" id="{FB0AAD18-2E34-422A-B3C3-6B1959C8100A}"/>
              </a:ext>
            </a:extLst>
          </p:cNvPr>
          <p:cNvPicPr/>
          <p:nvPr/>
        </p:nvPicPr>
        <p:blipFill>
          <a:blip r:embed="rId4"/>
          <a:stretch>
            <a:fillRect/>
          </a:stretch>
        </p:blipFill>
        <p:spPr bwMode="auto">
          <a:xfrm>
            <a:off x="6049898" y="3789040"/>
            <a:ext cx="6141262" cy="3073520"/>
          </a:xfrm>
          <a:prstGeom prst="rect">
            <a:avLst/>
          </a:prstGeom>
        </p:spPr>
      </p:pic>
      <p:grpSp>
        <p:nvGrpSpPr>
          <p:cNvPr id="14" name="Group 13">
            <a:extLst>
              <a:ext uri="{FF2B5EF4-FFF2-40B4-BE49-F238E27FC236}">
                <a16:creationId xmlns:a16="http://schemas.microsoft.com/office/drawing/2014/main" id="{CE7B7D4B-3CD2-449C-B872-93A6E4C140A5}"/>
              </a:ext>
            </a:extLst>
          </p:cNvPr>
          <p:cNvGrpSpPr/>
          <p:nvPr/>
        </p:nvGrpSpPr>
        <p:grpSpPr>
          <a:xfrm>
            <a:off x="739246" y="1484784"/>
            <a:ext cx="10757354" cy="4032448"/>
            <a:chOff x="739246" y="1484784"/>
            <a:chExt cx="10757354" cy="4032448"/>
          </a:xfrm>
        </p:grpSpPr>
        <p:sp>
          <p:nvSpPr>
            <p:cNvPr id="15" name="Rectangle: Rounded Corners 14">
              <a:extLst>
                <a:ext uri="{FF2B5EF4-FFF2-40B4-BE49-F238E27FC236}">
                  <a16:creationId xmlns:a16="http://schemas.microsoft.com/office/drawing/2014/main" id="{626A87AC-4402-45F9-9F3C-4D80ACE3C261}"/>
                </a:ext>
              </a:extLst>
            </p:cNvPr>
            <p:cNvSpPr/>
            <p:nvPr/>
          </p:nvSpPr>
          <p:spPr>
            <a:xfrm>
              <a:off x="739246" y="1484784"/>
              <a:ext cx="10757354" cy="403244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6" name="TextBox 15">
              <a:extLst>
                <a:ext uri="{FF2B5EF4-FFF2-40B4-BE49-F238E27FC236}">
                  <a16:creationId xmlns:a16="http://schemas.microsoft.com/office/drawing/2014/main" id="{15496E51-706C-4D44-B3A3-95B2A52C94F6}"/>
                </a:ext>
              </a:extLst>
            </p:cNvPr>
            <p:cNvSpPr txBox="1"/>
            <p:nvPr/>
          </p:nvSpPr>
          <p:spPr>
            <a:xfrm>
              <a:off x="968420" y="2573612"/>
              <a:ext cx="10225136" cy="1938992"/>
            </a:xfrm>
            <a:prstGeom prst="rect">
              <a:avLst/>
            </a:prstGeom>
            <a:solidFill>
              <a:schemeClr val="bg1"/>
            </a:solidFill>
          </p:spPr>
          <p:txBody>
            <a:bodyPr wrap="square" rtlCol="0">
              <a:spAutoFit/>
            </a:bodyPr>
            <a:lstStyle/>
            <a:p>
              <a:pPr algn="ctr"/>
              <a:r>
                <a:rPr lang="en-US" sz="4000" dirty="0"/>
                <a:t>CR up to 4 for int (noisy data)</a:t>
              </a:r>
            </a:p>
            <a:p>
              <a:pPr algn="ctr"/>
              <a:r>
                <a:rPr lang="en-US" sz="4000" dirty="0"/>
                <a:t>CR up to 1.3 for float</a:t>
              </a:r>
            </a:p>
            <a:p>
              <a:pPr algn="ctr"/>
              <a:r>
                <a:rPr lang="en-US" sz="4000" b="1" dirty="0">
                  <a:solidFill>
                    <a:srgbClr val="FF0000"/>
                  </a:solidFill>
                </a:rPr>
                <a:t>Doesn’t solve the problem!</a:t>
              </a:r>
              <a:endParaRPr lang="de-DE" sz="4000" b="1" dirty="0">
                <a:solidFill>
                  <a:srgbClr val="FF0000"/>
                </a:solidFill>
              </a:endParaRPr>
            </a:p>
          </p:txBody>
        </p:sp>
      </p:grpSp>
    </p:spTree>
    <p:extLst>
      <p:ext uri="{BB962C8B-B14F-4D97-AF65-F5344CB8AC3E}">
        <p14:creationId xmlns:p14="http://schemas.microsoft.com/office/powerpoint/2010/main" val="411074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E5BDA1-A4A1-4482-BA9E-FA182E816DA3}"/>
              </a:ext>
            </a:extLst>
          </p:cNvPr>
          <p:cNvSpPr txBox="1"/>
          <p:nvPr/>
        </p:nvSpPr>
        <p:spPr>
          <a:xfrm>
            <a:off x="428307" y="203500"/>
            <a:ext cx="9071293" cy="1654748"/>
          </a:xfrm>
          <a:prstGeom prst="wedgeRectCallout">
            <a:avLst>
              <a:gd name="adj1" fmla="val -36064"/>
              <a:gd name="adj2" fmla="val 94594"/>
            </a:avLst>
          </a:prstGeom>
          <a:solidFill>
            <a:schemeClr val="bg1"/>
          </a:solidFill>
          <a:ln>
            <a:solidFill>
              <a:schemeClr val="tx1"/>
            </a:solidFill>
          </a:ln>
        </p:spPr>
        <p:txBody>
          <a:bodyPr wrap="square" rtlCol="0">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What must we consider when applying compression algorithms?</a:t>
            </a:r>
            <a:endParaRPr lang="ru-RU"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E6A2927-28A6-40ED-A780-B866CDFDFB87}"/>
              </a:ext>
            </a:extLst>
          </p:cNvPr>
          <p:cNvPicPr/>
          <p:nvPr/>
        </p:nvPicPr>
        <p:blipFill>
          <a:blip r:embed="rId3"/>
          <a:stretch>
            <a:fillRect/>
          </a:stretch>
        </p:blipFill>
        <p:spPr bwMode="auto">
          <a:xfrm>
            <a:off x="428306" y="203500"/>
            <a:ext cx="6607493" cy="6451000"/>
          </a:xfrm>
          <a:prstGeom prst="rect">
            <a:avLst/>
          </a:prstGeom>
        </p:spPr>
      </p:pic>
      <p:sp>
        <p:nvSpPr>
          <p:cNvPr id="5" name="TextBox 4">
            <a:extLst>
              <a:ext uri="{FF2B5EF4-FFF2-40B4-BE49-F238E27FC236}">
                <a16:creationId xmlns:a16="http://schemas.microsoft.com/office/drawing/2014/main" id="{6A350095-E36D-4F46-9513-E837AE64400A}"/>
              </a:ext>
            </a:extLst>
          </p:cNvPr>
          <p:cNvSpPr txBox="1"/>
          <p:nvPr/>
        </p:nvSpPr>
        <p:spPr>
          <a:xfrm>
            <a:off x="7035799" y="5651500"/>
            <a:ext cx="5020733" cy="923330"/>
          </a:xfrm>
          <a:prstGeom prst="rect">
            <a:avLst/>
          </a:prstGeom>
          <a:noFill/>
        </p:spPr>
        <p:txBody>
          <a:bodyPr wrap="square" rtlCol="0">
            <a:spAutoFit/>
          </a:bodyPr>
          <a:lstStyle/>
          <a:p>
            <a:pPr algn="ctr"/>
            <a:r>
              <a:rPr lang="en-US" dirty="0"/>
              <a:t>We have to deal with </a:t>
            </a:r>
            <a:r>
              <a:rPr lang="de-DE" sz="1800" kern="100" dirty="0" err="1">
                <a:effectLst/>
                <a:latin typeface="Calibri" panose="020F0502020204030204" pitchFamily="34" charset="0"/>
                <a:ea typeface="Calibri" panose="020F0502020204030204" pitchFamily="34" charset="0"/>
              </a:rPr>
              <a:t>the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sparse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nature</a:t>
            </a:r>
            <a:r>
              <a:rPr lang="de-DE" sz="1800" kern="100" dirty="0">
                <a:effectLst/>
                <a:latin typeface="Calibri" panose="020F0502020204030204" pitchFamily="34" charset="0"/>
                <a:ea typeface="Calibri" panose="020F0502020204030204" pitchFamily="34" charset="0"/>
              </a:rPr>
              <a:t>, high </a:t>
            </a:r>
            <a:r>
              <a:rPr lang="de-DE" sz="1800" kern="100" dirty="0" err="1">
                <a:effectLst/>
                <a:latin typeface="Calibri" panose="020F0502020204030204" pitchFamily="34" charset="0"/>
                <a:ea typeface="Calibri" panose="020F0502020204030204" pitchFamily="34" charset="0"/>
              </a:rPr>
              <a:t>dynamic</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range</a:t>
            </a:r>
            <a:r>
              <a:rPr lang="de-DE" sz="1800" kern="100" dirty="0">
                <a:effectLst/>
                <a:latin typeface="Calibri" panose="020F0502020204030204" pitchFamily="34" charset="0"/>
                <a:ea typeface="Calibri" panose="020F0502020204030204" pitchFamily="34" charset="0"/>
              </a:rPr>
              <a:t>, high </a:t>
            </a:r>
            <a:r>
              <a:rPr lang="de-DE" sz="1800" kern="100" dirty="0" err="1">
                <a:effectLst/>
                <a:latin typeface="Calibri" panose="020F0502020204030204" pitchFamily="34" charset="0"/>
                <a:ea typeface="Calibri" panose="020F0502020204030204" pitchFamily="34" charset="0"/>
              </a:rPr>
              <a:t>noise</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level</a:t>
            </a:r>
            <a:r>
              <a:rPr lang="de-DE" sz="1800" kern="100" dirty="0">
                <a:effectLst/>
                <a:latin typeface="Calibri" panose="020F0502020204030204" pitchFamily="34" charset="0"/>
                <a:ea typeface="Calibri" panose="020F0502020204030204" pitchFamily="34" charset="0"/>
              </a:rPr>
              <a:t>, and sharp </a:t>
            </a:r>
            <a:r>
              <a:rPr lang="de-DE" sz="1800" kern="100" dirty="0" err="1">
                <a:effectLst/>
                <a:latin typeface="Calibri" panose="020F0502020204030204" pitchFamily="34" charset="0"/>
                <a:ea typeface="Calibri" panose="020F0502020204030204" pitchFamily="34" charset="0"/>
              </a:rPr>
              <a:t>intensity</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changes</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observed</a:t>
            </a:r>
            <a:r>
              <a:rPr lang="de-DE" sz="1800" kern="100" dirty="0">
                <a:effectLst/>
                <a:latin typeface="Calibri" panose="020F0502020204030204" pitchFamily="34" charset="0"/>
                <a:ea typeface="Calibri" panose="020F0502020204030204" pitchFamily="34" charset="0"/>
              </a:rPr>
              <a:t> in </a:t>
            </a:r>
            <a:r>
              <a:rPr lang="de-DE" sz="1800" kern="100" dirty="0" err="1">
                <a:effectLst/>
                <a:latin typeface="Calibri" panose="020F0502020204030204" pitchFamily="34" charset="0"/>
                <a:ea typeface="Calibri" panose="020F0502020204030204" pitchFamily="34" charset="0"/>
              </a:rPr>
              <a:t>diffraction</a:t>
            </a:r>
            <a:r>
              <a:rPr lang="de-DE" sz="1800" kern="100" dirty="0">
                <a:effectLst/>
                <a:latin typeface="Calibri" panose="020F0502020204030204" pitchFamily="34" charset="0"/>
                <a:ea typeface="Calibri" panose="020F0502020204030204" pitchFamily="34" charset="0"/>
              </a:rPr>
              <a:t> </a:t>
            </a:r>
            <a:r>
              <a:rPr lang="de-DE" sz="1800" kern="100" dirty="0" err="1">
                <a:effectLst/>
                <a:latin typeface="Calibri" panose="020F0502020204030204" pitchFamily="34" charset="0"/>
                <a:ea typeface="Calibri" panose="020F0502020204030204" pitchFamily="34" charset="0"/>
              </a:rPr>
              <a:t>patterns</a:t>
            </a:r>
            <a:r>
              <a:rPr lang="de-DE" sz="1800" kern="100" dirty="0">
                <a:effectLst/>
                <a:latin typeface="Calibri" panose="020F0502020204030204" pitchFamily="34" charset="0"/>
                <a:ea typeface="Calibri" panose="020F0502020204030204" pitchFamily="34" charset="0"/>
              </a:rPr>
              <a:t> </a:t>
            </a:r>
            <a:r>
              <a:rPr lang="en-US" dirty="0"/>
              <a:t> </a:t>
            </a:r>
            <a:endParaRPr lang="ru-RU" dirty="0"/>
          </a:p>
        </p:txBody>
      </p:sp>
      <p:sp>
        <p:nvSpPr>
          <p:cNvPr id="6" name="TextBox 5">
            <a:extLst>
              <a:ext uri="{FF2B5EF4-FFF2-40B4-BE49-F238E27FC236}">
                <a16:creationId xmlns:a16="http://schemas.microsoft.com/office/drawing/2014/main" id="{49F1FD39-B619-4E7F-873C-8E663D02C7BC}"/>
              </a:ext>
            </a:extLst>
          </p:cNvPr>
          <p:cNvSpPr txBox="1"/>
          <p:nvPr/>
        </p:nvSpPr>
        <p:spPr>
          <a:xfrm>
            <a:off x="7598094" y="566219"/>
            <a:ext cx="3674533" cy="984885"/>
          </a:xfrm>
          <a:prstGeom prst="wedgeRectCallout">
            <a:avLst>
              <a:gd name="adj1" fmla="val 31533"/>
              <a:gd name="adj2" fmla="val 85154"/>
            </a:avLst>
          </a:prstGeom>
          <a:solidFill>
            <a:schemeClr val="bg1"/>
          </a:solidFill>
          <a:ln>
            <a:solidFill>
              <a:schemeClr val="tx1"/>
            </a:solidFill>
          </a:ln>
        </p:spPr>
        <p:txBody>
          <a:bodyPr wrap="square" rtlCol="0">
            <a:spAutoFit/>
          </a:bodyPr>
          <a:lstStyle/>
          <a:p>
            <a:pPr algn="ctr"/>
            <a:r>
              <a:rPr lang="en-US" sz="2900" b="1" dirty="0">
                <a:solidFill>
                  <a:srgbClr val="00B050"/>
                </a:solidFill>
                <a:latin typeface="Times New Roman" panose="02020603050405020304" pitchFamily="18" charset="0"/>
                <a:cs typeface="Times New Roman" panose="02020603050405020304" pitchFamily="18" charset="0"/>
              </a:rPr>
              <a:t>The nature of data matters</a:t>
            </a:r>
            <a:endParaRPr lang="ru-RU" sz="2900" b="1" dirty="0">
              <a:solidFill>
                <a:srgbClr val="00B050"/>
              </a:solidFill>
              <a:latin typeface="Times New Roman" panose="02020603050405020304" pitchFamily="18" charset="0"/>
              <a:cs typeface="Times New Roman" panose="02020603050405020304" pitchFamily="18" charset="0"/>
            </a:endParaRPr>
          </a:p>
        </p:txBody>
      </p:sp>
      <p:pic>
        <p:nvPicPr>
          <p:cNvPr id="7" name="Picture 35">
            <a:extLst>
              <a:ext uri="{FF2B5EF4-FFF2-40B4-BE49-F238E27FC236}">
                <a16:creationId xmlns:a16="http://schemas.microsoft.com/office/drawing/2014/main" id="{D3880D09-3DD6-445A-BFB6-FE8B2F3CE945}"/>
              </a:ext>
            </a:extLst>
          </p:cNvPr>
          <p:cNvPicPr/>
          <p:nvPr/>
        </p:nvPicPr>
        <p:blipFill>
          <a:blip r:embed="rId4"/>
          <a:srcRect l="11534" t="24106" r="28574" b="8774"/>
          <a:stretch/>
        </p:blipFill>
        <p:spPr>
          <a:xfrm>
            <a:off x="7465783" y="1913823"/>
            <a:ext cx="4067633" cy="3611478"/>
          </a:xfrm>
          <a:prstGeom prst="rect">
            <a:avLst/>
          </a:prstGeom>
          <a:ln w="0">
            <a:noFill/>
          </a:ln>
        </p:spPr>
      </p:pic>
    </p:spTree>
    <p:extLst>
      <p:ext uri="{BB962C8B-B14F-4D97-AF65-F5344CB8AC3E}">
        <p14:creationId xmlns:p14="http://schemas.microsoft.com/office/powerpoint/2010/main" val="3679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250"/>
                            </p:stCondLst>
                            <p:childTnLst>
                              <p:par>
                                <p:cTn id="9" presetID="10" presetClass="exit" presetSubtype="0" fill="hold" grpId="1" nodeType="afterEffect">
                                  <p:stCondLst>
                                    <p:cond delay="100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275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4250"/>
                            </p:stCondLst>
                            <p:childTnLst>
                              <p:par>
                                <p:cTn id="20" presetID="10" presetClass="entr" presetSubtype="0" fill="hold" grpId="0" nodeType="after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250"/>
                            </p:stCondLst>
                            <p:childTnLst>
                              <p:par>
                                <p:cTn id="24" presetID="10" presetClass="entr" presetSubtype="0" fill="hold" grpId="0" nodeType="after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C8E549-3083-4413-B125-0613AF3B3C48}"/>
              </a:ext>
            </a:extLst>
          </p:cNvPr>
          <p:cNvSpPr txBox="1"/>
          <p:nvPr/>
        </p:nvSpPr>
        <p:spPr>
          <a:xfrm>
            <a:off x="398672" y="1160780"/>
            <a:ext cx="9088228" cy="1446550"/>
          </a:xfrm>
          <a:prstGeom prst="wedgeRectCallout">
            <a:avLst>
              <a:gd name="adj1" fmla="val -35467"/>
              <a:gd name="adj2" fmla="val 114243"/>
            </a:avLst>
          </a:prstGeom>
          <a:solidFill>
            <a:schemeClr val="bg1"/>
          </a:solidFill>
          <a:ln>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Can we not evaluate data quality afterwards?</a:t>
            </a:r>
            <a:endParaRPr lang="ru-RU" sz="4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D0A24E9-D206-4DA3-863C-07E33BC4BFAD}"/>
              </a:ext>
            </a:extLst>
          </p:cNvPr>
          <p:cNvPicPr/>
          <p:nvPr/>
        </p:nvPicPr>
        <p:blipFill>
          <a:blip r:embed="rId2"/>
          <a:srcRect t="4425"/>
          <a:stretch/>
        </p:blipFill>
        <p:spPr>
          <a:xfrm>
            <a:off x="7896240" y="0"/>
            <a:ext cx="4295520" cy="3073680"/>
          </a:xfrm>
          <a:prstGeom prst="rect">
            <a:avLst/>
          </a:prstGeom>
          <a:ln w="0">
            <a:noFill/>
          </a:ln>
        </p:spPr>
      </p:pic>
      <p:sp>
        <p:nvSpPr>
          <p:cNvPr id="4" name="PlaceHolder 1">
            <a:extLst>
              <a:ext uri="{FF2B5EF4-FFF2-40B4-BE49-F238E27FC236}">
                <a16:creationId xmlns:a16="http://schemas.microsoft.com/office/drawing/2014/main" id="{56703C59-3A02-4653-8756-0A780F1BAF44}"/>
              </a:ext>
            </a:extLst>
          </p:cNvPr>
          <p:cNvSpPr txBox="1">
            <a:spLocks/>
          </p:cNvSpPr>
          <p:nvPr/>
        </p:nvSpPr>
        <p:spPr>
          <a:xfrm>
            <a:off x="260780" y="706560"/>
            <a:ext cx="12040560" cy="45072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dirty="0">
                <a:solidFill>
                  <a:srgbClr val="009FDF"/>
                </a:solidFill>
                <a:latin typeface="Arial"/>
              </a:rPr>
              <a:t>Quality check for </a:t>
            </a:r>
            <a:r>
              <a:rPr lang="en-US" sz="3000" b="1" u="sng" spc="-1" dirty="0">
                <a:solidFill>
                  <a:srgbClr val="009FDF"/>
                </a:solidFill>
                <a:latin typeface="Arial"/>
              </a:rPr>
              <a:t>lossy compression</a:t>
            </a:r>
            <a:endParaRPr lang="en-US" sz="3000" spc="-1" dirty="0">
              <a:solidFill>
                <a:srgbClr val="000000"/>
              </a:solidFill>
              <a:latin typeface="Arial"/>
            </a:endParaRPr>
          </a:p>
        </p:txBody>
      </p:sp>
      <p:sp>
        <p:nvSpPr>
          <p:cNvPr id="6" name="TextBox 9">
            <a:extLst>
              <a:ext uri="{FF2B5EF4-FFF2-40B4-BE49-F238E27FC236}">
                <a16:creationId xmlns:a16="http://schemas.microsoft.com/office/drawing/2014/main" id="{AE430E1F-C702-4FB9-8CAB-0E51137B17BC}"/>
              </a:ext>
            </a:extLst>
          </p:cNvPr>
          <p:cNvSpPr/>
          <p:nvPr/>
        </p:nvSpPr>
        <p:spPr>
          <a:xfrm>
            <a:off x="224280" y="2132900"/>
            <a:ext cx="4843080" cy="2284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FF0000"/>
                </a:solidFill>
                <a:latin typeface="Arial"/>
              </a:rPr>
              <a:t>Quality checks for SX/MX</a:t>
            </a:r>
            <a:r>
              <a:rPr lang="en-US" sz="2400" b="1" strike="noStrike" spc="-1" dirty="0">
                <a:solidFill>
                  <a:srgbClr val="000000"/>
                </a:solidFill>
                <a:latin typeface="Arial"/>
              </a:rPr>
              <a:t>:</a:t>
            </a:r>
            <a:endParaRPr lang="ru-RU" sz="2400" b="0" strike="noStrike" spc="-1" dirty="0">
              <a:latin typeface="Arial"/>
            </a:endParaRPr>
          </a:p>
          <a:p>
            <a:pPr>
              <a:lnSpc>
                <a:spcPct val="100000"/>
              </a:lnSpc>
              <a:buNone/>
            </a:pPr>
            <a:r>
              <a:rPr lang="en-US" sz="2400" b="1" strike="noStrike" spc="-1" dirty="0">
                <a:solidFill>
                  <a:srgbClr val="FFC000"/>
                </a:solidFill>
                <a:latin typeface="Arial"/>
              </a:rPr>
              <a:t>1. Data quality: </a:t>
            </a:r>
            <a:r>
              <a:rPr lang="en-US" sz="2400" b="1" strike="noStrike" spc="-1" dirty="0" err="1">
                <a:solidFill>
                  <a:srgbClr val="FFC000"/>
                </a:solidFill>
                <a:latin typeface="Arial"/>
              </a:rPr>
              <a:t>Rsplit,CC</a:t>
            </a:r>
            <a:r>
              <a:rPr lang="en-US" sz="2400" b="1" strike="noStrike" spc="-1" dirty="0">
                <a:solidFill>
                  <a:srgbClr val="FFC000"/>
                </a:solidFill>
                <a:latin typeface="Arial"/>
              </a:rPr>
              <a:t>* </a:t>
            </a:r>
            <a:endParaRPr lang="ru-RU" sz="2400" b="0" strike="noStrike" spc="-1" dirty="0">
              <a:latin typeface="Arial"/>
            </a:endParaRPr>
          </a:p>
          <a:p>
            <a:pPr>
              <a:lnSpc>
                <a:spcPct val="100000"/>
              </a:lnSpc>
              <a:buNone/>
            </a:pPr>
            <a:r>
              <a:rPr lang="en-US" sz="2400" b="1" strike="noStrike" spc="-1" dirty="0">
                <a:solidFill>
                  <a:srgbClr val="FFC000"/>
                </a:solidFill>
                <a:latin typeface="Arial"/>
              </a:rPr>
              <a:t>2. Model quality: </a:t>
            </a:r>
            <a:r>
              <a:rPr lang="en-US" sz="2400" b="1" strike="noStrike" spc="-1" dirty="0" err="1">
                <a:solidFill>
                  <a:srgbClr val="FFC000"/>
                </a:solidFill>
                <a:latin typeface="Arial"/>
              </a:rPr>
              <a:t>Rfree</a:t>
            </a:r>
            <a:r>
              <a:rPr lang="en-US" sz="2400" b="1" strike="noStrike" spc="-1" dirty="0">
                <a:solidFill>
                  <a:srgbClr val="FFC000"/>
                </a:solidFill>
                <a:latin typeface="Arial"/>
              </a:rPr>
              <a:t>/</a:t>
            </a:r>
            <a:r>
              <a:rPr lang="en-US" sz="2400" b="1" strike="noStrike" spc="-1" dirty="0" err="1">
                <a:solidFill>
                  <a:srgbClr val="FFC000"/>
                </a:solidFill>
                <a:latin typeface="Arial"/>
              </a:rPr>
              <a:t>Rwork</a:t>
            </a:r>
            <a:endParaRPr lang="ru-RU" sz="2400" b="0" strike="noStrike" spc="-1" dirty="0">
              <a:latin typeface="Arial"/>
            </a:endParaRPr>
          </a:p>
          <a:p>
            <a:pPr>
              <a:lnSpc>
                <a:spcPct val="100000"/>
              </a:lnSpc>
              <a:buNone/>
            </a:pPr>
            <a:r>
              <a:rPr lang="en-US" sz="2400" b="1" strike="noStrike" spc="-1" dirty="0">
                <a:solidFill>
                  <a:srgbClr val="7030A0"/>
                </a:solidFill>
                <a:latin typeface="Arial"/>
              </a:rPr>
              <a:t>3. Anomalous signal (SAD/MAD)</a:t>
            </a:r>
            <a:endParaRPr lang="ru-RU" sz="2400" b="0" strike="noStrike" spc="-1" dirty="0">
              <a:latin typeface="Arial"/>
            </a:endParaRPr>
          </a:p>
          <a:p>
            <a:pPr>
              <a:lnSpc>
                <a:spcPct val="100000"/>
              </a:lnSpc>
              <a:buNone/>
            </a:pPr>
            <a:r>
              <a:rPr lang="en-US" sz="2400" b="1" strike="noStrike" spc="-1" dirty="0">
                <a:solidFill>
                  <a:srgbClr val="00AA92"/>
                </a:solidFill>
                <a:latin typeface="Arial"/>
              </a:rPr>
              <a:t>4. Electron density maps</a:t>
            </a:r>
            <a:endParaRPr lang="ru-RU" sz="2400" b="0" strike="noStrike" spc="-1" dirty="0">
              <a:latin typeface="Arial"/>
            </a:endParaRPr>
          </a:p>
          <a:p>
            <a:pPr>
              <a:lnSpc>
                <a:spcPct val="100000"/>
              </a:lnSpc>
              <a:buNone/>
            </a:pPr>
            <a:endParaRPr lang="ru-RU" sz="2400" b="0" strike="noStrike" spc="-1" dirty="0">
              <a:latin typeface="Arial"/>
            </a:endParaRPr>
          </a:p>
        </p:txBody>
      </p:sp>
      <p:sp>
        <p:nvSpPr>
          <p:cNvPr id="7" name="Правая фигурная скобка 1">
            <a:extLst>
              <a:ext uri="{FF2B5EF4-FFF2-40B4-BE49-F238E27FC236}">
                <a16:creationId xmlns:a16="http://schemas.microsoft.com/office/drawing/2014/main" id="{00728538-8A27-4EB1-ACA5-81146D8687D8}"/>
              </a:ext>
            </a:extLst>
          </p:cNvPr>
          <p:cNvSpPr/>
          <p:nvPr/>
        </p:nvSpPr>
        <p:spPr>
          <a:xfrm>
            <a:off x="4727880" y="2522060"/>
            <a:ext cx="363240" cy="686880"/>
          </a:xfrm>
          <a:prstGeom prst="rightBrace">
            <a:avLst>
              <a:gd name="adj1" fmla="val 8333"/>
              <a:gd name="adj2" fmla="val 50000"/>
            </a:avLst>
          </a:prstGeom>
          <a:noFill/>
          <a:ln w="57150">
            <a:solidFill>
              <a:srgbClr val="000000"/>
            </a:solidFill>
          </a:ln>
        </p:spPr>
        <p:style>
          <a:lnRef idx="1">
            <a:schemeClr val="accent1"/>
          </a:lnRef>
          <a:fillRef idx="0">
            <a:schemeClr val="accent1"/>
          </a:fillRef>
          <a:effectRef idx="0">
            <a:schemeClr val="accent1"/>
          </a:effectRef>
          <a:fontRef idx="minor"/>
        </p:style>
      </p:sp>
      <p:sp>
        <p:nvSpPr>
          <p:cNvPr id="8" name="TextBox 2">
            <a:extLst>
              <a:ext uri="{FF2B5EF4-FFF2-40B4-BE49-F238E27FC236}">
                <a16:creationId xmlns:a16="http://schemas.microsoft.com/office/drawing/2014/main" id="{AA41BB48-DE02-4357-ABDA-AB52D59AA63C}"/>
              </a:ext>
            </a:extLst>
          </p:cNvPr>
          <p:cNvSpPr/>
          <p:nvPr/>
        </p:nvSpPr>
        <p:spPr>
          <a:xfrm>
            <a:off x="5428080" y="2665340"/>
            <a:ext cx="28998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Arial"/>
              </a:rPr>
              <a:t>Should be not worse than original</a:t>
            </a:r>
            <a:endParaRPr lang="ru-RU" sz="1800" b="0" strike="noStrike" spc="-1">
              <a:latin typeface="Arial"/>
            </a:endParaRPr>
          </a:p>
        </p:txBody>
      </p:sp>
      <p:sp>
        <p:nvSpPr>
          <p:cNvPr id="9" name="Правая фигурная скобка 10">
            <a:extLst>
              <a:ext uri="{FF2B5EF4-FFF2-40B4-BE49-F238E27FC236}">
                <a16:creationId xmlns:a16="http://schemas.microsoft.com/office/drawing/2014/main" id="{6C0038E1-6DBA-4DEF-8DDC-F291CA91780B}"/>
              </a:ext>
            </a:extLst>
          </p:cNvPr>
          <p:cNvSpPr/>
          <p:nvPr/>
        </p:nvSpPr>
        <p:spPr>
          <a:xfrm>
            <a:off x="5006880" y="3302900"/>
            <a:ext cx="224640" cy="457200"/>
          </a:xfrm>
          <a:prstGeom prst="rightBrace">
            <a:avLst>
              <a:gd name="adj1" fmla="val 8333"/>
              <a:gd name="adj2" fmla="val 50000"/>
            </a:avLst>
          </a:prstGeom>
          <a:noFill/>
          <a:ln w="57150">
            <a:solidFill>
              <a:srgbClr val="000000"/>
            </a:solidFill>
          </a:ln>
        </p:spPr>
        <p:style>
          <a:lnRef idx="1">
            <a:schemeClr val="accent1"/>
          </a:lnRef>
          <a:fillRef idx="0">
            <a:schemeClr val="accent1"/>
          </a:fillRef>
          <a:effectRef idx="0">
            <a:schemeClr val="accent1"/>
          </a:effectRef>
          <a:fontRef idx="minor"/>
        </p:style>
      </p:sp>
      <p:sp>
        <p:nvSpPr>
          <p:cNvPr id="10" name="TextBox 4">
            <a:extLst>
              <a:ext uri="{FF2B5EF4-FFF2-40B4-BE49-F238E27FC236}">
                <a16:creationId xmlns:a16="http://schemas.microsoft.com/office/drawing/2014/main" id="{F2A0F752-4BC1-4864-B5B1-27DE5D6BF083}"/>
              </a:ext>
            </a:extLst>
          </p:cNvPr>
          <p:cNvSpPr/>
          <p:nvPr/>
        </p:nvSpPr>
        <p:spPr>
          <a:xfrm>
            <a:off x="5521460" y="3329629"/>
            <a:ext cx="6779880" cy="63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dirty="0">
                <a:solidFill>
                  <a:srgbClr val="000000"/>
                </a:solidFill>
                <a:latin typeface="Arial"/>
              </a:rPr>
              <a:t>Highly sensitive to data quality</a:t>
            </a:r>
            <a:br>
              <a:rPr dirty="0"/>
            </a:br>
            <a:r>
              <a:rPr lang="en-US" sz="1800" b="1" strike="noStrike" spc="-1" dirty="0">
                <a:solidFill>
                  <a:srgbClr val="000000"/>
                </a:solidFill>
                <a:latin typeface="Arial"/>
              </a:rPr>
              <a:t>For checking the limitation of lossy compression application</a:t>
            </a:r>
            <a:endParaRPr lang="ru-RU" sz="1800" b="0" strike="noStrike" spc="-1" dirty="0">
              <a:latin typeface="Arial"/>
            </a:endParaRPr>
          </a:p>
        </p:txBody>
      </p:sp>
      <p:sp>
        <p:nvSpPr>
          <p:cNvPr id="11" name="TextBox 10">
            <a:extLst>
              <a:ext uri="{FF2B5EF4-FFF2-40B4-BE49-F238E27FC236}">
                <a16:creationId xmlns:a16="http://schemas.microsoft.com/office/drawing/2014/main" id="{37EA77E0-7CE9-4B43-89C2-09CDD56DFAA8}"/>
              </a:ext>
            </a:extLst>
          </p:cNvPr>
          <p:cNvSpPr txBox="1"/>
          <p:nvPr/>
        </p:nvSpPr>
        <p:spPr>
          <a:xfrm>
            <a:off x="179160" y="4281845"/>
            <a:ext cx="11738822" cy="2308324"/>
          </a:xfrm>
          <a:prstGeom prst="rect">
            <a:avLst/>
          </a:prstGeom>
          <a:noFill/>
        </p:spPr>
        <p:txBody>
          <a:bodyPr wrap="square" rtlCol="0">
            <a:spAutoFit/>
          </a:bodyPr>
          <a:lstStyle/>
          <a:p>
            <a:r>
              <a:rPr lang="en-US" sz="2400" dirty="0">
                <a:solidFill>
                  <a:srgbClr val="FF0000"/>
                </a:solidFill>
              </a:rPr>
              <a:t>But the checks have to be done properly!</a:t>
            </a:r>
          </a:p>
          <a:p>
            <a:r>
              <a:rPr lang="en-US" sz="2400" dirty="0"/>
              <a:t>Typical errors:</a:t>
            </a:r>
          </a:p>
          <a:p>
            <a:pPr marL="457200" indent="-457200">
              <a:buAutoNum type="arabicPeriod"/>
            </a:pPr>
            <a:r>
              <a:rPr lang="en-US" sz="2400" dirty="0"/>
              <a:t>Using overall CC*/</a:t>
            </a:r>
            <a:r>
              <a:rPr lang="en-US" sz="2400" dirty="0" err="1"/>
              <a:t>Rsplit</a:t>
            </a:r>
            <a:r>
              <a:rPr lang="en-US" sz="2400" dirty="0"/>
              <a:t> </a:t>
            </a:r>
            <a:r>
              <a:rPr lang="en-US" sz="2400" dirty="0">
                <a:sym typeface="Wingdings" panose="05000000000000000000" pitchFamily="2" charset="2"/>
              </a:rPr>
              <a:t> use a plot instead (at least the last shell)</a:t>
            </a:r>
            <a:endParaRPr lang="en-US" sz="2400" dirty="0"/>
          </a:p>
          <a:p>
            <a:pPr marL="457200" indent="-457200">
              <a:buAutoNum type="arabicPeriod"/>
            </a:pPr>
            <a:r>
              <a:rPr lang="en-US" sz="2400" dirty="0"/>
              <a:t>Resolution is limited by the detector </a:t>
            </a:r>
            <a:r>
              <a:rPr lang="en-US" sz="2400" dirty="0">
                <a:sym typeface="Wingdings" panose="05000000000000000000" pitchFamily="2" charset="2"/>
              </a:rPr>
              <a:t> use weakly scattering data</a:t>
            </a:r>
            <a:endParaRPr lang="en-US" sz="2400" dirty="0"/>
          </a:p>
          <a:p>
            <a:pPr marL="457200" indent="-457200">
              <a:buAutoNum type="arabicPeriod"/>
            </a:pPr>
            <a:r>
              <a:rPr lang="en-US" sz="2400" dirty="0"/>
              <a:t>Very good statistics for anomalous data </a:t>
            </a:r>
            <a:r>
              <a:rPr lang="en-US" sz="2400" dirty="0">
                <a:sym typeface="Wingdings" panose="05000000000000000000" pitchFamily="2" charset="2"/>
              </a:rPr>
              <a:t> use a </a:t>
            </a:r>
            <a:r>
              <a:rPr lang="en-US" sz="2400" dirty="0"/>
              <a:t>small subset (just sufficient for the pipeline to work)</a:t>
            </a:r>
          </a:p>
        </p:txBody>
      </p:sp>
      <p:sp>
        <p:nvSpPr>
          <p:cNvPr id="5" name="TextBox 7">
            <a:extLst>
              <a:ext uri="{FF2B5EF4-FFF2-40B4-BE49-F238E27FC236}">
                <a16:creationId xmlns:a16="http://schemas.microsoft.com/office/drawing/2014/main" id="{1A03E3D2-B9EF-4E82-8149-5591B358AF9A}"/>
              </a:ext>
            </a:extLst>
          </p:cNvPr>
          <p:cNvSpPr/>
          <p:nvPr/>
        </p:nvSpPr>
        <p:spPr>
          <a:xfrm>
            <a:off x="238939" y="1155395"/>
            <a:ext cx="10762282" cy="1014209"/>
          </a:xfrm>
          <a:prstGeom prst="rect">
            <a:avLst/>
          </a:prstGeom>
          <a:ln w="76200"/>
        </p:spPr>
        <p:style>
          <a:lnRef idx="2">
            <a:schemeClr val="dk1"/>
          </a:lnRef>
          <a:fillRef idx="1">
            <a:schemeClr val="lt1"/>
          </a:fillRef>
          <a:effectRef idx="0">
            <a:schemeClr val="dk1"/>
          </a:effectRef>
          <a:fontRef idx="minor">
            <a:schemeClr val="dk1"/>
          </a:fontRef>
        </p:style>
        <p:txBody>
          <a:bodyPr wrap="square" lIns="90000" tIns="45000" rIns="90000" bIns="45000" anchor="t">
            <a:spAutoFit/>
          </a:bodyPr>
          <a:lstStyle/>
          <a:p>
            <a:pPr algn="ctr">
              <a:lnSpc>
                <a:spcPct val="100000"/>
              </a:lnSpc>
              <a:buNone/>
            </a:pPr>
            <a:r>
              <a:rPr lang="en-US" sz="3000" b="1" spc="-1" dirty="0">
                <a:solidFill>
                  <a:srgbClr val="FF0000"/>
                </a:solidFill>
                <a:latin typeface="Arial"/>
              </a:rPr>
              <a:t>Does not matter, how you reduce data,</a:t>
            </a:r>
            <a:br>
              <a:rPr lang="en-US" sz="3000" b="1" spc="-1" dirty="0">
                <a:solidFill>
                  <a:srgbClr val="FF0000"/>
                </a:solidFill>
                <a:latin typeface="Arial"/>
              </a:rPr>
            </a:br>
            <a:r>
              <a:rPr lang="en-US" sz="3000" b="1" strike="noStrike" spc="-1" dirty="0">
                <a:solidFill>
                  <a:srgbClr val="FF0000"/>
                </a:solidFill>
                <a:latin typeface="Arial"/>
              </a:rPr>
              <a:t>Checking data quality is the key!</a:t>
            </a:r>
            <a:endParaRPr lang="ru-RU" sz="3000" b="1" strike="noStrike" spc="-1" dirty="0">
              <a:latin typeface="Arial"/>
            </a:endParaRPr>
          </a:p>
        </p:txBody>
      </p:sp>
    </p:spTree>
    <p:extLst>
      <p:ext uri="{BB962C8B-B14F-4D97-AF65-F5344CB8AC3E}">
        <p14:creationId xmlns:p14="http://schemas.microsoft.com/office/powerpoint/2010/main" val="10096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xit" presetSubtype="0" fill="hold" grpId="1" nodeType="afterEffect">
                                  <p:stCondLst>
                                    <p:cond delay="100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5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500"/>
                            </p:stCondLst>
                            <p:childTnLst>
                              <p:par>
                                <p:cTn id="25" presetID="10" presetClass="entr" presetSubtype="0"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6500"/>
                            </p:stCondLst>
                            <p:childTnLst>
                              <p:par>
                                <p:cTn id="29" presetID="10" presetClass="entr" presetSubtype="0" fill="hold" grpId="0"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7500"/>
                            </p:stCondLst>
                            <p:childTnLst>
                              <p:par>
                                <p:cTn id="33" presetID="10"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8500"/>
                            </p:stCondLst>
                            <p:childTnLst>
                              <p:par>
                                <p:cTn id="37" presetID="10" presetClass="entr" presetSubtype="0" fill="hold" grpId="0" nodeType="afterEffect">
                                  <p:stCondLst>
                                    <p:cond delay="5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9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10000"/>
                            </p:stCondLst>
                            <p:childTnLst>
                              <p:par>
                                <p:cTn id="45" presetID="10" presetClass="entr" presetSubtype="0" fill="hold" grpId="0" nodeType="afterEffect">
                                  <p:stCondLst>
                                    <p:cond delay="30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6" grpId="0"/>
      <p:bldP spid="8" grpId="0"/>
      <p:bldP spid="10" grpId="0"/>
      <p:bldP spid="11"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75600" y="160200"/>
            <a:ext cx="12040560" cy="450720"/>
          </a:xfrm>
          <a:prstGeom prst="rect">
            <a:avLst/>
          </a:prstGeom>
          <a:noFill/>
          <a:ln w="0">
            <a:noFill/>
          </a:ln>
        </p:spPr>
        <p:txBody>
          <a:bodyPr lIns="0" tIns="0" rIns="0" bIns="0" anchor="t">
            <a:noAutofit/>
          </a:bodyPr>
          <a:lstStyle/>
          <a:p>
            <a:pPr>
              <a:lnSpc>
                <a:spcPct val="90000"/>
              </a:lnSpc>
              <a:buNone/>
            </a:pPr>
            <a:r>
              <a:rPr lang="en-US" sz="3000" b="1" strike="noStrike" spc="-1" dirty="0">
                <a:solidFill>
                  <a:srgbClr val="009FDF"/>
                </a:solidFill>
                <a:latin typeface="Arial"/>
              </a:rPr>
              <a:t>Ultimate data reduction in SX</a:t>
            </a:r>
            <a:endParaRPr lang="en-US" sz="3000" b="0" strike="noStrike" spc="-1" dirty="0">
              <a:solidFill>
                <a:srgbClr val="000000"/>
              </a:solidFill>
              <a:latin typeface="Arial"/>
            </a:endParaRPr>
          </a:p>
        </p:txBody>
      </p:sp>
      <p:sp>
        <p:nvSpPr>
          <p:cNvPr id="159" name="TextBox 5"/>
          <p:cNvSpPr/>
          <p:nvPr/>
        </p:nvSpPr>
        <p:spPr>
          <a:xfrm>
            <a:off x="362160" y="5085360"/>
            <a:ext cx="6094723"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3200" b="1" spc="-1" dirty="0">
                <a:solidFill>
                  <a:srgbClr val="00B050"/>
                </a:solidFill>
                <a:latin typeface="Arial"/>
              </a:rPr>
              <a:t>Why</a:t>
            </a:r>
            <a:r>
              <a:rPr lang="en-GB" sz="3200" b="1" spc="-1" dirty="0">
                <a:solidFill>
                  <a:srgbClr val="00B050"/>
                </a:solidFill>
                <a:latin typeface="Arial"/>
              </a:rPr>
              <a:t> do we need to store hits</a:t>
            </a:r>
            <a:r>
              <a:rPr lang="en-US" sz="3200" b="1" strike="noStrike" spc="-1" dirty="0">
                <a:solidFill>
                  <a:srgbClr val="00B050"/>
                </a:solidFill>
                <a:latin typeface="Arial"/>
              </a:rPr>
              <a:t>?</a:t>
            </a:r>
            <a:endParaRPr lang="ru-RU" sz="3200" b="0" strike="noStrike" spc="-1" dirty="0">
              <a:latin typeface="Arial"/>
            </a:endParaRPr>
          </a:p>
        </p:txBody>
      </p:sp>
      <p:sp>
        <p:nvSpPr>
          <p:cNvPr id="160" name="TextBox 10"/>
          <p:cNvSpPr/>
          <p:nvPr/>
        </p:nvSpPr>
        <p:spPr>
          <a:xfrm>
            <a:off x="263520" y="1432080"/>
            <a:ext cx="6552360" cy="265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440" indent="-514440">
              <a:lnSpc>
                <a:spcPct val="100000"/>
              </a:lnSpc>
              <a:buClr>
                <a:srgbClr val="000000"/>
              </a:buClr>
              <a:buFont typeface="StarSymbol"/>
              <a:buAutoNum type="arabicPeriod"/>
            </a:pPr>
            <a:r>
              <a:rPr lang="en-US" sz="2400" b="0" strike="noStrike" spc="-1" dirty="0">
                <a:solidFill>
                  <a:srgbClr val="000000"/>
                </a:solidFill>
                <a:latin typeface="Arial"/>
              </a:rPr>
              <a:t>On-the-fly processing (</a:t>
            </a:r>
            <a:r>
              <a:rPr lang="en-US" sz="2400" b="0" strike="noStrike" spc="-1" dirty="0">
                <a:solidFill>
                  <a:srgbClr val="FF0000"/>
                </a:solidFill>
                <a:latin typeface="Arial"/>
              </a:rPr>
              <a:t>under development</a:t>
            </a:r>
            <a:r>
              <a:rPr lang="en-US" sz="2400" b="0" strike="noStrike" spc="-1" dirty="0">
                <a:solidFill>
                  <a:srgbClr val="000000"/>
                </a:solidFill>
                <a:latin typeface="Arial"/>
              </a:rPr>
              <a:t>)</a:t>
            </a:r>
            <a:br>
              <a:rPr dirty="0"/>
            </a:br>
            <a:r>
              <a:rPr lang="en-US" sz="2400" b="0" strike="noStrike" spc="-1" dirty="0">
                <a:solidFill>
                  <a:srgbClr val="000000"/>
                </a:solidFill>
                <a:latin typeface="Arial"/>
              </a:rPr>
              <a:t>  No intermediate data is stored</a:t>
            </a:r>
            <a:endParaRPr lang="ru-RU" sz="2400" b="0" strike="noStrike" spc="-1" dirty="0">
              <a:latin typeface="Arial"/>
            </a:endParaRPr>
          </a:p>
          <a:p>
            <a:pPr marL="514440" indent="-514440">
              <a:lnSpc>
                <a:spcPct val="100000"/>
              </a:lnSpc>
              <a:buClr>
                <a:srgbClr val="000000"/>
              </a:buClr>
              <a:buFont typeface="StarSymbol"/>
              <a:buAutoNum type="arabicPeriod"/>
            </a:pPr>
            <a:r>
              <a:rPr lang="en-US" sz="2400" b="0" strike="noStrike" spc="-1" dirty="0">
                <a:solidFill>
                  <a:srgbClr val="000000"/>
                </a:solidFill>
                <a:latin typeface="Arial"/>
              </a:rPr>
              <a:t>Short time storage </a:t>
            </a:r>
            <a:r>
              <a:rPr lang="en-US" sz="2400" b="0" strike="noStrike" spc="-1" dirty="0">
                <a:solidFill>
                  <a:srgbClr val="000000"/>
                </a:solidFill>
                <a:latin typeface="Wingdings"/>
              </a:rPr>
              <a:t></a:t>
            </a:r>
            <a:r>
              <a:rPr lang="en-US" sz="2400" b="0" strike="noStrike" spc="-1" dirty="0">
                <a:solidFill>
                  <a:srgbClr val="000000"/>
                </a:solidFill>
                <a:latin typeface="Arial"/>
              </a:rPr>
              <a:t> .</a:t>
            </a:r>
            <a:r>
              <a:rPr lang="en-US" sz="2400" b="0" strike="noStrike" spc="-1" dirty="0" err="1">
                <a:solidFill>
                  <a:srgbClr val="000000"/>
                </a:solidFill>
                <a:latin typeface="Arial"/>
              </a:rPr>
              <a:t>mtz</a:t>
            </a:r>
            <a:r>
              <a:rPr lang="en-US" sz="2400" b="0" strike="noStrike" spc="-1" dirty="0">
                <a:solidFill>
                  <a:srgbClr val="000000"/>
                </a:solidFill>
                <a:latin typeface="Arial"/>
              </a:rPr>
              <a:t> (</a:t>
            </a:r>
            <a:r>
              <a:rPr lang="en-US" sz="2400" b="0" strike="noStrike" spc="-1" dirty="0">
                <a:solidFill>
                  <a:srgbClr val="FFC000"/>
                </a:solidFill>
                <a:latin typeface="Arial"/>
              </a:rPr>
              <a:t>possible</a:t>
            </a:r>
            <a:r>
              <a:rPr lang="en-US" sz="2400" b="0" strike="noStrike" spc="-1" dirty="0">
                <a:solidFill>
                  <a:srgbClr val="000000"/>
                </a:solidFill>
                <a:latin typeface="Arial"/>
              </a:rPr>
              <a:t>)</a:t>
            </a:r>
            <a:br>
              <a:rPr dirty="0"/>
            </a:br>
            <a:r>
              <a:rPr lang="en-US" sz="2400" b="0" strike="noStrike" spc="-1" dirty="0">
                <a:solidFill>
                  <a:srgbClr val="000000"/>
                </a:solidFill>
                <a:latin typeface="Arial"/>
              </a:rPr>
              <a:t>  Reduction from 100Tb to 1Mb</a:t>
            </a:r>
            <a:endParaRPr lang="ru-RU" sz="2400" b="0" strike="noStrike" spc="-1" dirty="0">
              <a:latin typeface="Arial"/>
            </a:endParaRPr>
          </a:p>
          <a:p>
            <a:pPr marL="514440" indent="-514440">
              <a:lnSpc>
                <a:spcPct val="100000"/>
              </a:lnSpc>
              <a:buClr>
                <a:srgbClr val="000000"/>
              </a:buClr>
              <a:buFont typeface="StarSymbol"/>
              <a:buAutoNum type="arabicPeriod"/>
            </a:pPr>
            <a:r>
              <a:rPr lang="en-US" sz="2400" b="0" strike="noStrike" spc="-1" dirty="0">
                <a:solidFill>
                  <a:srgbClr val="000000"/>
                </a:solidFill>
                <a:latin typeface="Arial"/>
              </a:rPr>
              <a:t>Storing hits (</a:t>
            </a:r>
            <a:r>
              <a:rPr lang="en-US" sz="2400" b="0" strike="noStrike" spc="-1" dirty="0">
                <a:solidFill>
                  <a:srgbClr val="00B050"/>
                </a:solidFill>
                <a:latin typeface="Arial"/>
              </a:rPr>
              <a:t>for now the best</a:t>
            </a:r>
            <a:r>
              <a:rPr lang="en-US" sz="2400" b="0" strike="noStrike" spc="-1" dirty="0">
                <a:solidFill>
                  <a:srgbClr val="000000"/>
                </a:solidFill>
                <a:latin typeface="Arial"/>
              </a:rPr>
              <a:t>)</a:t>
            </a:r>
            <a:br>
              <a:rPr dirty="0"/>
            </a:br>
            <a:r>
              <a:rPr lang="en-US" sz="2400" b="0" strike="noStrike" spc="-1" dirty="0">
                <a:solidFill>
                  <a:srgbClr val="000000"/>
                </a:solidFill>
                <a:latin typeface="Arial"/>
              </a:rPr>
              <a:t>  Reduction from 100Tb to 1-10Tb</a:t>
            </a:r>
            <a:br>
              <a:rPr dirty="0"/>
            </a:br>
            <a:r>
              <a:rPr lang="en-US" sz="2400" b="0" strike="noStrike" spc="-1" dirty="0">
                <a:solidFill>
                  <a:srgbClr val="000000"/>
                </a:solidFill>
                <a:latin typeface="Arial"/>
              </a:rPr>
              <a:t>  but only for strong datasets</a:t>
            </a:r>
            <a:endParaRPr lang="ru-RU" sz="2400" b="0" strike="noStrike" spc="-1" dirty="0">
              <a:latin typeface="Arial"/>
            </a:endParaRPr>
          </a:p>
        </p:txBody>
      </p:sp>
      <p:graphicFrame>
        <p:nvGraphicFramePr>
          <p:cNvPr id="161" name="Table 12"/>
          <p:cNvGraphicFramePr/>
          <p:nvPr>
            <p:extLst>
              <p:ext uri="{D42A27DB-BD31-4B8C-83A1-F6EECF244321}">
                <p14:modId xmlns:p14="http://schemas.microsoft.com/office/powerpoint/2010/main" val="2322422958"/>
              </p:ext>
            </p:extLst>
          </p:nvPr>
        </p:nvGraphicFramePr>
        <p:xfrm>
          <a:off x="6815880" y="1450260"/>
          <a:ext cx="4790520" cy="2874960"/>
        </p:xfrm>
        <a:graphic>
          <a:graphicData uri="http://schemas.openxmlformats.org/drawingml/2006/table">
            <a:tbl>
              <a:tblPr/>
              <a:tblGrid>
                <a:gridCol w="1575360">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487160">
                  <a:extLst>
                    <a:ext uri="{9D8B030D-6E8A-4147-A177-3AD203B41FA5}">
                      <a16:colId xmlns:a16="http://schemas.microsoft.com/office/drawing/2014/main" val="20002"/>
                    </a:ext>
                  </a:extLst>
                </a:gridCol>
              </a:tblGrid>
              <a:tr h="653400">
                <a:tc>
                  <a:txBody>
                    <a:bodyPr/>
                    <a:lstStyle/>
                    <a:p>
                      <a:pPr algn="ctr">
                        <a:lnSpc>
                          <a:spcPct val="100000"/>
                        </a:lnSpc>
                        <a:buNone/>
                      </a:pPr>
                      <a:r>
                        <a:rPr lang="en-US" sz="1800" b="1" strike="noStrike" spc="-1">
                          <a:solidFill>
                            <a:srgbClr val="FFFFFF"/>
                          </a:solidFill>
                          <a:latin typeface="Arial"/>
                        </a:rPr>
                        <a:t>data</a:t>
                      </a:r>
                      <a:endParaRPr lang="ru-RU" sz="18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lnSpc>
                          <a:spcPct val="100000"/>
                        </a:lnSpc>
                        <a:buNone/>
                      </a:pPr>
                      <a:r>
                        <a:rPr lang="en-US" sz="1800" b="1" strike="noStrike" spc="-1" dirty="0" err="1">
                          <a:solidFill>
                            <a:srgbClr val="FFFFFF"/>
                          </a:solidFill>
                          <a:latin typeface="Arial"/>
                        </a:rPr>
                        <a:t>Rwork</a:t>
                      </a:r>
                      <a:r>
                        <a:rPr lang="en-US" sz="1800" b="1" strike="noStrike" spc="-1" dirty="0">
                          <a:solidFill>
                            <a:srgbClr val="FFFFFF"/>
                          </a:solidFill>
                          <a:latin typeface="Arial"/>
                        </a:rPr>
                        <a:t>/</a:t>
                      </a:r>
                      <a:r>
                        <a:rPr lang="en-US" sz="1800" b="1" strike="noStrike" spc="-1" dirty="0" err="1">
                          <a:solidFill>
                            <a:srgbClr val="FFFFFF"/>
                          </a:solidFill>
                          <a:latin typeface="Arial"/>
                        </a:rPr>
                        <a:t>Rfree</a:t>
                      </a:r>
                      <a:endParaRPr lang="ru-RU" sz="18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lstStyle/>
                    <a:p>
                      <a:pPr algn="ctr">
                        <a:lnSpc>
                          <a:spcPct val="100000"/>
                        </a:lnSpc>
                        <a:buNone/>
                      </a:pPr>
                      <a:r>
                        <a:rPr lang="en-US" sz="1800" b="1" strike="noStrike" spc="-1">
                          <a:solidFill>
                            <a:srgbClr val="FFFFFF"/>
                          </a:solidFill>
                          <a:latin typeface="Arial"/>
                        </a:rPr>
                        <a:t>Resolution, Å</a:t>
                      </a:r>
                      <a:endParaRPr lang="ru-RU" sz="18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extLst>
                  <a:ext uri="{0D108BD9-81ED-4DB2-BD59-A6C34878D82A}">
                    <a16:rowId xmlns:a16="http://schemas.microsoft.com/office/drawing/2014/main" val="10000"/>
                  </a:ext>
                </a:extLst>
              </a:tr>
              <a:tr h="653400">
                <a:tc>
                  <a:txBody>
                    <a:bodyPr/>
                    <a:lstStyle/>
                    <a:p>
                      <a:pPr algn="ctr">
                        <a:lnSpc>
                          <a:spcPct val="100000"/>
                        </a:lnSpc>
                        <a:buNone/>
                      </a:pPr>
                      <a:r>
                        <a:rPr lang="en-US" sz="1800" b="0" strike="noStrike" spc="-1">
                          <a:solidFill>
                            <a:srgbClr val="000000"/>
                          </a:solidFill>
                          <a:latin typeface="Arial"/>
                        </a:rPr>
                        <a:t>Published 66k patterns</a:t>
                      </a:r>
                      <a:endParaRPr lang="ru-RU" sz="1800" b="0" strike="noStrike" spc="-1">
                        <a:latin typeface="Arial"/>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algn="ctr">
                        <a:lnSpc>
                          <a:spcPct val="100000"/>
                        </a:lnSpc>
                        <a:buNone/>
                      </a:pPr>
                      <a:r>
                        <a:rPr lang="ru-RU" sz="1800" b="0" strike="noStrike" spc="-1">
                          <a:solidFill>
                            <a:srgbClr val="FF0000"/>
                          </a:solidFill>
                          <a:latin typeface="Arial"/>
                        </a:rPr>
                        <a:t>0.196/0.229</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tc>
                  <a:txBody>
                    <a:bodyPr/>
                    <a:lstStyle/>
                    <a:p>
                      <a:pPr algn="ctr">
                        <a:lnSpc>
                          <a:spcPct val="100000"/>
                        </a:lnSpc>
                        <a:buNone/>
                      </a:pPr>
                      <a:r>
                        <a:rPr lang="en-US" sz="1800" b="0" strike="noStrike" spc="-1">
                          <a:solidFill>
                            <a:srgbClr val="FF0000"/>
                          </a:solidFill>
                          <a:latin typeface="Arial"/>
                        </a:rPr>
                        <a:t>1.9</a:t>
                      </a:r>
                      <a:endParaRPr lang="ru-RU" sz="1800" b="0" strike="noStrike" spc="-1">
                        <a:solidFill>
                          <a:srgbClr val="FF0000"/>
                        </a:solidFill>
                        <a:latin typeface="Arial"/>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CCCC"/>
                    </a:solidFill>
                  </a:tcPr>
                </a:tc>
                <a:extLst>
                  <a:ext uri="{0D108BD9-81ED-4DB2-BD59-A6C34878D82A}">
                    <a16:rowId xmlns:a16="http://schemas.microsoft.com/office/drawing/2014/main" val="10001"/>
                  </a:ext>
                </a:extLst>
              </a:tr>
              <a:tr h="653400">
                <a:tc>
                  <a:txBody>
                    <a:bodyPr/>
                    <a:lstStyle/>
                    <a:p>
                      <a:pPr algn="ctr">
                        <a:lnSpc>
                          <a:spcPct val="100000"/>
                        </a:lnSpc>
                        <a:buNone/>
                      </a:pPr>
                      <a:r>
                        <a:rPr lang="en-US" sz="1800" b="0" strike="noStrike" spc="-1" dirty="0">
                          <a:solidFill>
                            <a:srgbClr val="000000"/>
                          </a:solidFill>
                          <a:latin typeface="Arial"/>
                        </a:rPr>
                        <a:t>Reprocessed</a:t>
                      </a:r>
                      <a:endParaRPr lang="ru-RU" sz="1800" b="0" strike="noStrike" spc="-1" dirty="0">
                        <a:latin typeface="Arial"/>
                      </a:endParaRPr>
                    </a:p>
                    <a:p>
                      <a:pPr algn="ctr">
                        <a:lnSpc>
                          <a:spcPct val="100000"/>
                        </a:lnSpc>
                        <a:buNone/>
                      </a:pPr>
                      <a:r>
                        <a:rPr lang="en-US" sz="1800" b="0" strike="noStrike" spc="-1" dirty="0">
                          <a:solidFill>
                            <a:srgbClr val="000000"/>
                          </a:solidFill>
                          <a:latin typeface="Arial"/>
                        </a:rPr>
                        <a:t>66k patterns</a:t>
                      </a:r>
                      <a:endParaRPr lang="ru-RU" sz="1800" b="0" strike="noStrike" spc="-1" dirty="0">
                        <a:latin typeface="Arial"/>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ru-RU" sz="1800" b="0" strike="noStrike" spc="-1" dirty="0">
                          <a:solidFill>
                            <a:srgbClr val="1E6A39"/>
                          </a:solidFill>
                          <a:latin typeface="Arial"/>
                        </a:rPr>
                        <a:t>0.172/0.19</a:t>
                      </a:r>
                      <a:r>
                        <a:rPr lang="en-US" sz="1800" b="0" strike="noStrike" spc="-1" dirty="0">
                          <a:solidFill>
                            <a:srgbClr val="1E6A39"/>
                          </a:solidFill>
                          <a:latin typeface="Arial"/>
                        </a:rPr>
                        <a:t>5</a:t>
                      </a:r>
                      <a:endParaRPr lang="ru-RU" sz="1800" b="0" strike="noStrike" spc="-1" dirty="0">
                        <a:solidFill>
                          <a:srgbClr val="1E6A39"/>
                        </a:solidFill>
                        <a:latin typeface="Arial"/>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lstStyle/>
                    <a:p>
                      <a:pPr algn="ctr">
                        <a:lnSpc>
                          <a:spcPct val="100000"/>
                        </a:lnSpc>
                        <a:buNone/>
                      </a:pPr>
                      <a:r>
                        <a:rPr lang="en-US" sz="1800" b="0" strike="noStrike" spc="-1" dirty="0">
                          <a:solidFill>
                            <a:srgbClr val="1E6A39"/>
                          </a:solidFill>
                          <a:latin typeface="Arial"/>
                        </a:rPr>
                        <a:t>1.51</a:t>
                      </a:r>
                      <a:endParaRPr lang="ru-RU" sz="1800" b="0" strike="noStrike" spc="-1" dirty="0">
                        <a:solidFill>
                          <a:srgbClr val="1E6A39"/>
                        </a:solidFill>
                        <a:latin typeface="Arial"/>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extLst>
                  <a:ext uri="{0D108BD9-81ED-4DB2-BD59-A6C34878D82A}">
                    <a16:rowId xmlns:a16="http://schemas.microsoft.com/office/drawing/2014/main" val="10002"/>
                  </a:ext>
                </a:extLst>
              </a:tr>
              <a:tr h="914760">
                <a:tc>
                  <a:txBody>
                    <a:bodyPr/>
                    <a:lstStyle/>
                    <a:p>
                      <a:pPr algn="ctr">
                        <a:lnSpc>
                          <a:spcPct val="100000"/>
                        </a:lnSpc>
                        <a:buNone/>
                      </a:pPr>
                      <a:r>
                        <a:rPr lang="en-US" sz="1800" b="0" strike="noStrike" spc="-1" dirty="0">
                          <a:solidFill>
                            <a:srgbClr val="000000"/>
                          </a:solidFill>
                          <a:latin typeface="Arial"/>
                        </a:rPr>
                        <a:t>Reprocessed from raw 108k</a:t>
                      </a:r>
                      <a:endParaRPr lang="ru-RU" sz="1800" b="0" strike="noStrike" spc="-1" dirty="0">
                        <a:latin typeface="Arial"/>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en-US" sz="1800" b="0" strike="noStrike" spc="-1" dirty="0">
                          <a:solidFill>
                            <a:srgbClr val="1E6A39"/>
                          </a:solidFill>
                          <a:latin typeface="Arial"/>
                        </a:rPr>
                        <a:t>0.168/0.189</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lstStyle/>
                    <a:p>
                      <a:pPr algn="ctr">
                        <a:lnSpc>
                          <a:spcPct val="100000"/>
                        </a:lnSpc>
                        <a:buNone/>
                      </a:pPr>
                      <a:r>
                        <a:rPr lang="en-US" sz="1800" b="0" strike="noStrike" spc="-1" dirty="0">
                          <a:solidFill>
                            <a:srgbClr val="1E6A39"/>
                          </a:solidFill>
                          <a:latin typeface="Arial"/>
                        </a:rPr>
                        <a:t>1.49*</a:t>
                      </a:r>
                      <a:endParaRPr lang="ru-RU" sz="1800" b="0" strike="noStrike" spc="-1" dirty="0">
                        <a:solidFill>
                          <a:srgbClr val="1E6A39"/>
                        </a:solidFill>
                        <a:latin typeface="Arial"/>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extLst>
                  <a:ext uri="{0D108BD9-81ED-4DB2-BD59-A6C34878D82A}">
                    <a16:rowId xmlns:a16="http://schemas.microsoft.com/office/drawing/2014/main" val="10003"/>
                  </a:ext>
                </a:extLst>
              </a:tr>
            </a:tbl>
          </a:graphicData>
        </a:graphic>
      </p:graphicFrame>
      <p:sp>
        <p:nvSpPr>
          <p:cNvPr id="162" name="TextBox 12"/>
          <p:cNvSpPr/>
          <p:nvPr/>
        </p:nvSpPr>
        <p:spPr>
          <a:xfrm>
            <a:off x="7024680" y="4386600"/>
            <a:ext cx="274428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000000"/>
                </a:solidFill>
                <a:latin typeface="Arial"/>
              </a:rPr>
              <a:t>*it is the detector corner limit</a:t>
            </a:r>
            <a:endParaRPr lang="ru-RU" sz="1600" b="0" strike="noStrike" spc="-1">
              <a:latin typeface="Arial"/>
            </a:endParaRPr>
          </a:p>
        </p:txBody>
      </p:sp>
      <p:sp>
        <p:nvSpPr>
          <p:cNvPr id="163" name="TextBox 15"/>
          <p:cNvSpPr/>
          <p:nvPr/>
        </p:nvSpPr>
        <p:spPr>
          <a:xfrm>
            <a:off x="7536240" y="932760"/>
            <a:ext cx="3672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0" strike="noStrike" spc="-1">
                <a:solidFill>
                  <a:srgbClr val="000000"/>
                </a:solidFill>
                <a:latin typeface="Arial"/>
              </a:rPr>
              <a:t>LCLS 2011 reprocessing</a:t>
            </a:r>
            <a:endParaRPr lang="ru-RU" sz="24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fade">
                                      <p:cBhvr>
                                        <p:cTn id="11" dur="500"/>
                                        <p:tgtEl>
                                          <p:spTgt spid="1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500"/>
                                        <p:tgtEl>
                                          <p:spTgt spid="16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2"/>
                                        </p:tgtEl>
                                        <p:attrNameLst>
                                          <p:attrName>style.visibility</p:attrName>
                                        </p:attrNameLst>
                                      </p:cBhvr>
                                      <p:to>
                                        <p:strVal val="visible"/>
                                      </p:to>
                                    </p:set>
                                    <p:animEffect transition="in" filter="fade">
                                      <p:cBhvr>
                                        <p:cTn id="23" dur="500"/>
                                        <p:tgtEl>
                                          <p:spTgt spid="162"/>
                                        </p:tgtEl>
                                      </p:cBhvr>
                                    </p:animEffect>
                                  </p:childTnLst>
                                </p:cTn>
                              </p:par>
                            </p:childTnLst>
                          </p:cTn>
                        </p:par>
                        <p:par>
                          <p:cTn id="24" fill="hold">
                            <p:stCondLst>
                              <p:cond delay="2500"/>
                            </p:stCondLst>
                            <p:childTnLst>
                              <p:par>
                                <p:cTn id="25" presetID="10" presetClass="entr" presetSubtype="0" fill="hold" grpId="0" nodeType="afterEffect">
                                  <p:stCondLst>
                                    <p:cond delay="5000"/>
                                  </p:stCondLst>
                                  <p:childTnLst>
                                    <p:set>
                                      <p:cBhvr>
                                        <p:cTn id="26" dur="1" fill="hold">
                                          <p:stCondLst>
                                            <p:cond delay="0"/>
                                          </p:stCondLst>
                                        </p:cTn>
                                        <p:tgtEl>
                                          <p:spTgt spid="159"/>
                                        </p:tgtEl>
                                        <p:attrNameLst>
                                          <p:attrName>style.visibility</p:attrName>
                                        </p:attrNameLst>
                                      </p:cBhvr>
                                      <p:to>
                                        <p:strVal val="visible"/>
                                      </p:to>
                                    </p:set>
                                    <p:animEffect transition="in" filter="fade">
                                      <p:cBhvr>
                                        <p:cTn id="2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P spid="160" grpId="0"/>
      <p:bldP spid="162" grpId="0"/>
      <p:bldP spid="16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3199</Words>
  <Application>Microsoft Office PowerPoint</Application>
  <PresentationFormat>Widescreen</PresentationFormat>
  <Paragraphs>1298</Paragraphs>
  <Slides>22</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Calibri Light</vt:lpstr>
      <vt:lpstr>Neue Helvetica W01</vt:lpstr>
      <vt:lpstr>Roboto</vt:lpstr>
      <vt:lpstr>StarSymbol</vt:lpstr>
      <vt:lpstr>Times New Roman</vt:lpstr>
      <vt:lpstr>Wingdings</vt:lpstr>
      <vt:lpstr>Office Theme</vt:lpstr>
      <vt:lpstr>Material</vt:lpstr>
      <vt:lpstr>Compression and data reduction in serial crystallography</vt:lpstr>
      <vt:lpstr>Questions will be answered</vt:lpstr>
      <vt:lpstr>PowerPoint Presentation</vt:lpstr>
      <vt:lpstr>RAW data volume per experiment</vt:lpstr>
      <vt:lpstr>PowerPoint Presentation</vt:lpstr>
      <vt:lpstr>Lossless compression</vt:lpstr>
      <vt:lpstr>PowerPoint Presentation</vt:lpstr>
      <vt:lpstr>PowerPoint Presentation</vt:lpstr>
      <vt:lpstr>Ultimate data reduction in SX</vt:lpstr>
      <vt:lpstr>Electron density</vt:lpstr>
      <vt:lpstr>Measuring less</vt:lpstr>
      <vt:lpstr>But why cannot we store only found peaks?</vt:lpstr>
      <vt:lpstr>Binning (2x2) and non-hits rejection data from Eiger 16M</vt:lpstr>
      <vt:lpstr>Quantization to different levels (AGIPD dataset)</vt:lpstr>
      <vt:lpstr>Non-uniform quantization</vt:lpstr>
      <vt:lpstr>PowerPoint Presentation</vt:lpstr>
      <vt:lpstr>Anomalous dataset for lossy compression evaluation</vt:lpstr>
      <vt:lpstr>What has been done already?</vt:lpstr>
      <vt:lpstr>PowerPoint Presentation</vt:lpstr>
      <vt:lpstr>Acknowledgements </vt:lpstr>
      <vt:lpstr>Data quality metrics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Compression and data reduction in serial crystallography</dc:title>
  <dc:creator>Marina Galchenkova</dc:creator>
  <cp:lastModifiedBy>Yefanov, Oleksandr</cp:lastModifiedBy>
  <cp:revision>84</cp:revision>
  <dcterms:created xsi:type="dcterms:W3CDTF">2023-09-17T12:16:26Z</dcterms:created>
  <dcterms:modified xsi:type="dcterms:W3CDTF">2023-09-20T08:34:28Z</dcterms:modified>
</cp:coreProperties>
</file>