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 autoCompressPictures="0">
  <p:sldMasterIdLst>
    <p:sldMasterId id="2147483662" r:id="rId1"/>
  </p:sldMasterIdLst>
  <p:notesMasterIdLst>
    <p:notesMasterId r:id="rId26"/>
  </p:notesMasterIdLst>
  <p:sldIdLst>
    <p:sldId id="425" r:id="rId2"/>
    <p:sldId id="434" r:id="rId3"/>
    <p:sldId id="450" r:id="rId4"/>
    <p:sldId id="447" r:id="rId5"/>
    <p:sldId id="448" r:id="rId6"/>
    <p:sldId id="276" r:id="rId7"/>
    <p:sldId id="435" r:id="rId8"/>
    <p:sldId id="436" r:id="rId9"/>
    <p:sldId id="272" r:id="rId10"/>
    <p:sldId id="277" r:id="rId11"/>
    <p:sldId id="444" r:id="rId12"/>
    <p:sldId id="459" r:id="rId13"/>
    <p:sldId id="283" r:id="rId14"/>
    <p:sldId id="460" r:id="rId15"/>
    <p:sldId id="470" r:id="rId16"/>
    <p:sldId id="476" r:id="rId17"/>
    <p:sldId id="482" r:id="rId18"/>
    <p:sldId id="477" r:id="rId19"/>
    <p:sldId id="478" r:id="rId20"/>
    <p:sldId id="480" r:id="rId21"/>
    <p:sldId id="467" r:id="rId22"/>
    <p:sldId id="481" r:id="rId23"/>
    <p:sldId id="483" r:id="rId24"/>
    <p:sldId id="469" r:id="rId25"/>
  </p:sldIdLst>
  <p:sldSz cx="24384000" cy="13716000"/>
  <p:notesSz cx="6858000" cy="9144000"/>
  <p:defaultTextStyle>
    <a:defPPr>
      <a:defRPr lang="en-US"/>
    </a:defPPr>
    <a:lvl1pPr algn="l" defTabSz="825500" rtl="0" eaLnBrk="0" fontAlgn="base" hangingPunct="0">
      <a:spcBef>
        <a:spcPct val="0"/>
      </a:spcBef>
      <a:spcAft>
        <a:spcPct val="0"/>
      </a:spcAft>
      <a:defRPr sz="5000" kern="1200">
        <a:solidFill>
          <a:srgbClr val="000000"/>
        </a:solidFill>
        <a:latin typeface="Helvetica Light" pitchFamily="1" charset="0"/>
        <a:ea typeface="MS PGothic" panose="020B0600070205080204" pitchFamily="34" charset="-128"/>
        <a:cs typeface="+mn-cs"/>
        <a:sym typeface="Helvetica Light" pitchFamily="1" charset="0"/>
      </a:defRPr>
    </a:lvl1pPr>
    <a:lvl2pPr marL="457200" indent="-228600" algn="l" defTabSz="825500" rtl="0" eaLnBrk="0" fontAlgn="base" hangingPunct="0">
      <a:spcBef>
        <a:spcPct val="0"/>
      </a:spcBef>
      <a:spcAft>
        <a:spcPct val="0"/>
      </a:spcAft>
      <a:defRPr sz="5000" kern="1200">
        <a:solidFill>
          <a:srgbClr val="000000"/>
        </a:solidFill>
        <a:latin typeface="Helvetica Light" pitchFamily="1" charset="0"/>
        <a:ea typeface="MS PGothic" panose="020B0600070205080204" pitchFamily="34" charset="-128"/>
        <a:cs typeface="+mn-cs"/>
        <a:sym typeface="Helvetica Light" pitchFamily="1" charset="0"/>
      </a:defRPr>
    </a:lvl2pPr>
    <a:lvl3pPr marL="914400" indent="-457200" algn="l" defTabSz="825500" rtl="0" eaLnBrk="0" fontAlgn="base" hangingPunct="0">
      <a:spcBef>
        <a:spcPct val="0"/>
      </a:spcBef>
      <a:spcAft>
        <a:spcPct val="0"/>
      </a:spcAft>
      <a:defRPr sz="5000" kern="1200">
        <a:solidFill>
          <a:srgbClr val="000000"/>
        </a:solidFill>
        <a:latin typeface="Helvetica Light" pitchFamily="1" charset="0"/>
        <a:ea typeface="MS PGothic" panose="020B0600070205080204" pitchFamily="34" charset="-128"/>
        <a:cs typeface="+mn-cs"/>
        <a:sym typeface="Helvetica Light" pitchFamily="1" charset="0"/>
      </a:defRPr>
    </a:lvl3pPr>
    <a:lvl4pPr marL="1371600" indent="-685800" algn="l" defTabSz="825500" rtl="0" eaLnBrk="0" fontAlgn="base" hangingPunct="0">
      <a:spcBef>
        <a:spcPct val="0"/>
      </a:spcBef>
      <a:spcAft>
        <a:spcPct val="0"/>
      </a:spcAft>
      <a:defRPr sz="5000" kern="1200">
        <a:solidFill>
          <a:srgbClr val="000000"/>
        </a:solidFill>
        <a:latin typeface="Helvetica Light" pitchFamily="1" charset="0"/>
        <a:ea typeface="MS PGothic" panose="020B0600070205080204" pitchFamily="34" charset="-128"/>
        <a:cs typeface="+mn-cs"/>
        <a:sym typeface="Helvetica Light" pitchFamily="1" charset="0"/>
      </a:defRPr>
    </a:lvl4pPr>
    <a:lvl5pPr marL="1828800" indent="-914400" algn="l" defTabSz="825500" rtl="0" eaLnBrk="0" fontAlgn="base" hangingPunct="0">
      <a:spcBef>
        <a:spcPct val="0"/>
      </a:spcBef>
      <a:spcAft>
        <a:spcPct val="0"/>
      </a:spcAft>
      <a:defRPr sz="5000" kern="1200">
        <a:solidFill>
          <a:srgbClr val="000000"/>
        </a:solidFill>
        <a:latin typeface="Helvetica Light" pitchFamily="1" charset="0"/>
        <a:ea typeface="MS PGothic" panose="020B0600070205080204" pitchFamily="34" charset="-128"/>
        <a:cs typeface="+mn-cs"/>
        <a:sym typeface="Helvetica Light" pitchFamily="1" charset="0"/>
      </a:defRPr>
    </a:lvl5pPr>
    <a:lvl6pPr marL="2286000" algn="l" defTabSz="914400" rtl="0" eaLnBrk="1" latinLnBrk="0" hangingPunct="1">
      <a:defRPr sz="5000" kern="1200">
        <a:solidFill>
          <a:srgbClr val="000000"/>
        </a:solidFill>
        <a:latin typeface="Helvetica Light" pitchFamily="1" charset="0"/>
        <a:ea typeface="MS PGothic" panose="020B0600070205080204" pitchFamily="34" charset="-128"/>
        <a:cs typeface="+mn-cs"/>
        <a:sym typeface="Helvetica Light" pitchFamily="1" charset="0"/>
      </a:defRPr>
    </a:lvl6pPr>
    <a:lvl7pPr marL="2743200" algn="l" defTabSz="914400" rtl="0" eaLnBrk="1" latinLnBrk="0" hangingPunct="1">
      <a:defRPr sz="5000" kern="1200">
        <a:solidFill>
          <a:srgbClr val="000000"/>
        </a:solidFill>
        <a:latin typeface="Helvetica Light" pitchFamily="1" charset="0"/>
        <a:ea typeface="MS PGothic" panose="020B0600070205080204" pitchFamily="34" charset="-128"/>
        <a:cs typeface="+mn-cs"/>
        <a:sym typeface="Helvetica Light" pitchFamily="1" charset="0"/>
      </a:defRPr>
    </a:lvl7pPr>
    <a:lvl8pPr marL="3200400" algn="l" defTabSz="914400" rtl="0" eaLnBrk="1" latinLnBrk="0" hangingPunct="1">
      <a:defRPr sz="5000" kern="1200">
        <a:solidFill>
          <a:srgbClr val="000000"/>
        </a:solidFill>
        <a:latin typeface="Helvetica Light" pitchFamily="1" charset="0"/>
        <a:ea typeface="MS PGothic" panose="020B0600070205080204" pitchFamily="34" charset="-128"/>
        <a:cs typeface="+mn-cs"/>
        <a:sym typeface="Helvetica Light" pitchFamily="1" charset="0"/>
      </a:defRPr>
    </a:lvl8pPr>
    <a:lvl9pPr marL="3657600" algn="l" defTabSz="914400" rtl="0" eaLnBrk="1" latinLnBrk="0" hangingPunct="1">
      <a:defRPr sz="5000" kern="1200">
        <a:solidFill>
          <a:srgbClr val="000000"/>
        </a:solidFill>
        <a:latin typeface="Helvetica Light" pitchFamily="1" charset="0"/>
        <a:ea typeface="MS PGothic" panose="020B0600070205080204" pitchFamily="34" charset="-128"/>
        <a:cs typeface="+mn-cs"/>
        <a:sym typeface="Helvetica Light" pitchFamily="1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ndy Horton" initials="RH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585F"/>
    <a:srgbClr val="77AC3F"/>
    <a:srgbClr val="860101"/>
    <a:srgbClr val="F5D2C7"/>
    <a:srgbClr val="F1F3F8"/>
    <a:srgbClr val="FF6D39"/>
    <a:srgbClr val="FF3300"/>
    <a:srgbClr val="FF0000"/>
    <a:srgbClr val="5F8238"/>
    <a:srgbClr val="175D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46FA71-2CCB-E1D7-31A5-FC9C92512BEF}" v="7" dt="2023-09-19T18:05:01.930"/>
    <p1510:client id="{1AEDC6BF-64EC-84D2-C815-12FF3EC2221E}" v="3506" dt="2023-08-16T14:19:11.414"/>
    <p1510:client id="{36E25B9E-62F5-2FFC-1BE5-BC21C4891A97}" v="2600" dt="2023-07-18T22:16:32.349"/>
    <p1510:client id="{48F60598-D6A3-AF01-0C65-0A466895E636}" v="2195" dt="2023-09-20T07:23:39.523"/>
    <p1510:client id="{7DD64684-2B93-0925-1AEE-E80129C125E3}" v="783" dt="2023-07-18T22:57:12.206"/>
    <p1510:client id="{CE37E960-25AD-794A-BFE4-6970C18A79AA}" v="40" dt="2023-08-15T12:37:52.1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46" autoAdjust="0"/>
    <p:restoredTop sz="94286" autoAdjust="0"/>
  </p:normalViewPr>
  <p:slideViewPr>
    <p:cSldViewPr>
      <p:cViewPr varScale="1">
        <p:scale>
          <a:sx n="58" d="100"/>
          <a:sy n="58" d="100"/>
        </p:scale>
        <p:origin x="288" y="312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Rectangle 2"/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altLang="en-US" noProof="0">
                <a:sym typeface="Helvetica Neue" charset="0"/>
              </a:rPr>
              <a:t>Second level</a:t>
            </a:r>
          </a:p>
          <a:p>
            <a:pPr lvl="2"/>
            <a:r>
              <a:rPr lang="en-US" altLang="en-US" noProof="0">
                <a:sym typeface="Helvetica Neue" charset="0"/>
              </a:rPr>
              <a:t>Third level</a:t>
            </a:r>
          </a:p>
          <a:p>
            <a:pPr lvl="3"/>
            <a:r>
              <a:rPr lang="en-US" altLang="en-US" noProof="0">
                <a:sym typeface="Helvetica Neue" charset="0"/>
              </a:rPr>
              <a:t>Fourth level</a:t>
            </a:r>
          </a:p>
          <a:p>
            <a:pPr lvl="4"/>
            <a:r>
              <a:rPr lang="en-US" altLang="en-US" noProof="0">
                <a:sym typeface="Helvetica Neue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50232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MS PGothic" panose="020B0600070205080204" pitchFamily="34" charset="-128"/>
        <a:cs typeface="Helvetica Neue" charset="0"/>
        <a:sym typeface="Helvetica Neue" pitchFamily="1" charset="0"/>
      </a:defRPr>
    </a:lvl1pPr>
    <a:lvl2pPr indent="2286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pitchFamily="1" charset="0"/>
      </a:defRPr>
    </a:lvl2pPr>
    <a:lvl3pPr indent="4572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pitchFamily="1" charset="0"/>
      </a:defRPr>
    </a:lvl3pPr>
    <a:lvl4pPr indent="6858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pitchFamily="1" charset="0"/>
      </a:defRPr>
    </a:lvl4pPr>
    <a:lvl5pPr indent="9144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pitchFamily="1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066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node is implemented as a docker container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A53E2-D15A-4648-85BF-A8B79B16E8C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002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- no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8813F-DBCA-4AF7-95C2-DAE194DB2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0149ECE-FF85-448E-BC0E-4C6C287DDE9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89102" y="3048000"/>
            <a:ext cx="21005800" cy="9398000"/>
          </a:xfrm>
        </p:spPr>
        <p:txBody>
          <a:bodyPr/>
          <a:lstStyle>
            <a:lvl1pPr marL="0" indent="0">
              <a:buNone/>
              <a:defRPr sz="4200" b="0" baseline="0">
                <a:solidFill>
                  <a:srgbClr val="52585F"/>
                </a:solidFill>
              </a:defRPr>
            </a:lvl1pPr>
            <a:lvl2pPr>
              <a:defRPr sz="2026">
                <a:solidFill>
                  <a:srgbClr val="52585F"/>
                </a:solidFill>
              </a:defRPr>
            </a:lvl2pPr>
            <a:lvl3pPr marL="714376" indent="0">
              <a:buNone/>
              <a:defRPr sz="1800">
                <a:solidFill>
                  <a:srgbClr val="52585F"/>
                </a:solidFill>
              </a:defRPr>
            </a:lvl3pPr>
            <a:lvl4pPr marL="1071562" indent="0">
              <a:buNone/>
              <a:defRPr sz="1800">
                <a:solidFill>
                  <a:srgbClr val="52585F"/>
                </a:solidFill>
              </a:defRPr>
            </a:lvl4pPr>
            <a:lvl5pPr marL="1428750" indent="0">
              <a:buNone/>
              <a:defRPr sz="1800">
                <a:solidFill>
                  <a:srgbClr val="52585F"/>
                </a:solidFill>
              </a:defRPr>
            </a:lvl5pPr>
          </a:lstStyle>
          <a:p>
            <a:pPr lvl="0"/>
            <a:r>
              <a:rPr lang="vi-VN"/>
              <a:t>Text content</a:t>
            </a:r>
          </a:p>
        </p:txBody>
      </p:sp>
    </p:spTree>
    <p:extLst>
      <p:ext uri="{BB962C8B-B14F-4D97-AF65-F5344CB8AC3E}">
        <p14:creationId xmlns:p14="http://schemas.microsoft.com/office/powerpoint/2010/main" val="2304416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689105" y="3238500"/>
            <a:ext cx="6464302" cy="1104900"/>
          </a:xfrm>
        </p:spPr>
        <p:txBody>
          <a:bodyPr/>
          <a:lstStyle>
            <a:lvl1pPr marL="0" indent="0">
              <a:buNone/>
              <a:defRPr sz="2250" baseline="0"/>
            </a:lvl1pPr>
          </a:lstStyle>
          <a:p>
            <a:pPr lvl="0"/>
            <a:r>
              <a:rPr lang="en-US"/>
              <a:t>Paragraph title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1689107" y="4876800"/>
            <a:ext cx="6464298" cy="7162800"/>
          </a:xfrm>
        </p:spPr>
        <p:txBody>
          <a:bodyPr/>
          <a:lstStyle>
            <a:lvl1pPr marL="321470" marR="0" indent="-321470" algn="l" defTabSz="464344" rtl="0" eaLnBrk="0" fontAlgn="base" latinLnBrk="0" hangingPunct="0">
              <a:lnSpc>
                <a:spcPct val="100000"/>
              </a:lnSpc>
              <a:spcBef>
                <a:spcPts val="958"/>
              </a:spcBef>
              <a:spcAft>
                <a:spcPct val="0"/>
              </a:spcAft>
              <a:buClrTx/>
              <a:buSzPct val="75000"/>
              <a:buFont typeface="Arial" charset="0"/>
              <a:buChar char="•"/>
              <a:tabLst/>
              <a:defRPr sz="2026" b="0" baseline="0">
                <a:solidFill>
                  <a:srgbClr val="52585F"/>
                </a:solidFill>
              </a:defRPr>
            </a:lvl1pPr>
            <a:lvl2pPr marL="357188" marR="0" indent="0" algn="l" defTabSz="464344" rtl="0" eaLnBrk="0" fontAlgn="base" latinLnBrk="0" hangingPunct="0">
              <a:lnSpc>
                <a:spcPct val="100000"/>
              </a:lnSpc>
              <a:spcBef>
                <a:spcPts val="338"/>
              </a:spcBef>
              <a:spcAft>
                <a:spcPct val="0"/>
              </a:spcAft>
              <a:buClrTx/>
              <a:buSzPct val="75000"/>
              <a:buFontTx/>
              <a:buNone/>
              <a:tabLst/>
              <a:defRPr sz="2026" b="0">
                <a:solidFill>
                  <a:srgbClr val="52585F"/>
                </a:solidFill>
              </a:defRPr>
            </a:lvl2pPr>
          </a:lstStyle>
          <a:p>
            <a:pPr lvl="0"/>
            <a:endParaRPr lang="en-US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8847937" y="3238500"/>
            <a:ext cx="6464302" cy="1104900"/>
          </a:xfrm>
        </p:spPr>
        <p:txBody>
          <a:bodyPr/>
          <a:lstStyle>
            <a:lvl1pPr marL="0" indent="0">
              <a:buNone/>
              <a:defRPr sz="2250" baseline="0"/>
            </a:lvl1pPr>
          </a:lstStyle>
          <a:p>
            <a:pPr lvl="0"/>
            <a:r>
              <a:rPr lang="en-US"/>
              <a:t>Paragraph title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8847937" y="4876800"/>
            <a:ext cx="6464298" cy="7162800"/>
          </a:xfrm>
        </p:spPr>
        <p:txBody>
          <a:bodyPr/>
          <a:lstStyle>
            <a:lvl1pPr marL="321470" marR="0" indent="-321470" algn="l" defTabSz="464344" rtl="0" eaLnBrk="0" fontAlgn="base" latinLnBrk="0" hangingPunct="0">
              <a:lnSpc>
                <a:spcPct val="100000"/>
              </a:lnSpc>
              <a:spcBef>
                <a:spcPts val="958"/>
              </a:spcBef>
              <a:spcAft>
                <a:spcPct val="0"/>
              </a:spcAft>
              <a:buClrTx/>
              <a:buSzPct val="75000"/>
              <a:buFont typeface="Arial" charset="0"/>
              <a:buChar char="•"/>
              <a:tabLst/>
              <a:defRPr sz="2026" b="0" baseline="0">
                <a:solidFill>
                  <a:srgbClr val="52585F"/>
                </a:solidFill>
              </a:defRPr>
            </a:lvl1pPr>
            <a:lvl2pPr marL="357188" marR="0" indent="0" algn="l" defTabSz="464344" rtl="0" eaLnBrk="0" fontAlgn="base" latinLnBrk="0" hangingPunct="0">
              <a:lnSpc>
                <a:spcPct val="100000"/>
              </a:lnSpc>
              <a:spcBef>
                <a:spcPts val="338"/>
              </a:spcBef>
              <a:spcAft>
                <a:spcPct val="0"/>
              </a:spcAft>
              <a:buClrTx/>
              <a:buSzPct val="75000"/>
              <a:buFontTx/>
              <a:buNone/>
              <a:tabLst/>
              <a:defRPr sz="2026" b="0">
                <a:solidFill>
                  <a:srgbClr val="52585F"/>
                </a:solidFill>
              </a:defRPr>
            </a:lvl2pPr>
          </a:lstStyle>
          <a:p>
            <a:pPr lvl="0"/>
            <a:endParaRPr lang="en-US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16006769" y="3238500"/>
            <a:ext cx="6464302" cy="1104900"/>
          </a:xfrm>
        </p:spPr>
        <p:txBody>
          <a:bodyPr/>
          <a:lstStyle>
            <a:lvl1pPr marL="0" indent="0">
              <a:buNone/>
              <a:defRPr sz="2250" baseline="0"/>
            </a:lvl1pPr>
          </a:lstStyle>
          <a:p>
            <a:pPr lvl="0"/>
            <a:r>
              <a:rPr lang="en-US"/>
              <a:t>Paragraph title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16006771" y="4876800"/>
            <a:ext cx="6464298" cy="7162800"/>
          </a:xfrm>
        </p:spPr>
        <p:txBody>
          <a:bodyPr/>
          <a:lstStyle>
            <a:lvl1pPr marL="321470" marR="0" indent="-321470" algn="l" defTabSz="464344" rtl="0" eaLnBrk="0" fontAlgn="base" latinLnBrk="0" hangingPunct="0">
              <a:lnSpc>
                <a:spcPct val="100000"/>
              </a:lnSpc>
              <a:spcBef>
                <a:spcPts val="958"/>
              </a:spcBef>
              <a:spcAft>
                <a:spcPct val="0"/>
              </a:spcAft>
              <a:buClrTx/>
              <a:buSzPct val="75000"/>
              <a:buFont typeface="Arial" charset="0"/>
              <a:buChar char="•"/>
              <a:tabLst/>
              <a:defRPr sz="2026" b="0" baseline="0">
                <a:solidFill>
                  <a:srgbClr val="52585F"/>
                </a:solidFill>
              </a:defRPr>
            </a:lvl1pPr>
            <a:lvl2pPr marL="357188" marR="0" indent="0" algn="l" defTabSz="464344" rtl="0" eaLnBrk="0" fontAlgn="base" latinLnBrk="0" hangingPunct="0">
              <a:lnSpc>
                <a:spcPct val="100000"/>
              </a:lnSpc>
              <a:spcBef>
                <a:spcPts val="338"/>
              </a:spcBef>
              <a:spcAft>
                <a:spcPct val="0"/>
              </a:spcAft>
              <a:buClrTx/>
              <a:buSzPct val="75000"/>
              <a:buFontTx/>
              <a:buNone/>
              <a:tabLst/>
              <a:defRPr sz="2026" b="0">
                <a:solidFill>
                  <a:srgbClr val="52585F"/>
                </a:solidFill>
              </a:defRPr>
            </a:lvl2pPr>
          </a:lstStyle>
          <a:p>
            <a:pPr lvl="0"/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20"/>
          </p:nvPr>
        </p:nvSpPr>
        <p:spPr>
          <a:xfrm>
            <a:off x="22471062" y="1347788"/>
            <a:ext cx="725488" cy="727076"/>
          </a:xfrm>
          <a:prstGeom prst="rect">
            <a:avLst/>
          </a:prstGeom>
        </p:spPr>
        <p:txBody>
          <a:bodyPr/>
          <a:lstStyle/>
          <a:p>
            <a:pPr defTabSz="464344"/>
            <a:fld id="{1A909000-79AC-CB4B-8E98-212F095C8027}" type="slidenum">
              <a:rPr lang="en-US" sz="4800" smtClean="0">
                <a:solidFill>
                  <a:srgbClr val="FFFFFF"/>
                </a:solidFill>
                <a:latin typeface="Helvetica Light"/>
                <a:cs typeface="Arial" charset="0"/>
              </a:rPr>
              <a:pPr defTabSz="464344"/>
              <a:t>‹#›</a:t>
            </a:fld>
            <a:endParaRPr lang="en-US" sz="4800">
              <a:solidFill>
                <a:srgbClr val="FFFFFF"/>
              </a:solidFill>
              <a:latin typeface="Helvetica Ligh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904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79576" y="1203326"/>
            <a:ext cx="15465424" cy="1016000"/>
          </a:xfrm>
        </p:spPr>
        <p:txBody>
          <a:bodyPr/>
          <a:lstStyle/>
          <a:p>
            <a:r>
              <a:rPr lang="vi-VN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705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43019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304800"/>
            <a:ext cx="186944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16000" y="1981200"/>
            <a:ext cx="22555200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6000" y="7620000"/>
            <a:ext cx="22555200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921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304800"/>
            <a:ext cx="20523200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2438400" y="3200400"/>
            <a:ext cx="19507200" cy="9144000"/>
          </a:xfrm>
        </p:spPr>
        <p:txBody>
          <a:bodyPr/>
          <a:lstStyle>
            <a:lvl1pPr>
              <a:defRPr sz="3600"/>
            </a:lvl1pPr>
            <a:lvl3pPr>
              <a:defRPr sz="2700"/>
            </a:lvl3pPr>
            <a:lvl5pPr>
              <a:defRPr sz="2026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2229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12750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6055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ner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304800"/>
            <a:ext cx="20523200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2438400" y="3200400"/>
            <a:ext cx="19507200" cy="9144000"/>
          </a:xfrm>
        </p:spPr>
        <p:txBody>
          <a:bodyPr/>
          <a:lstStyle>
            <a:lvl1pPr>
              <a:defRPr sz="3600"/>
            </a:lvl1pPr>
            <a:lvl3pPr>
              <a:defRPr sz="2700"/>
            </a:lvl3pPr>
            <a:lvl5pPr>
              <a:defRPr sz="2026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23876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94084" y="4621549"/>
            <a:ext cx="20726400" cy="2724150"/>
          </a:xfrm>
        </p:spPr>
        <p:txBody>
          <a:bodyPr anchor="t"/>
          <a:lstStyle>
            <a:lvl1pPr algn="ctr">
              <a:defRPr sz="12000" b="1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894084" y="7388769"/>
            <a:ext cx="20726400" cy="3000374"/>
          </a:xfrm>
        </p:spPr>
        <p:txBody>
          <a:bodyPr anchor="ctr" anchorCtr="0"/>
          <a:lstStyle>
            <a:lvl1pPr marL="0" indent="0" algn="ctr">
              <a:buNone/>
              <a:defRPr sz="4000"/>
            </a:lvl1pPr>
            <a:lvl2pPr marL="685800" indent="0">
              <a:buNone/>
              <a:defRPr sz="2700"/>
            </a:lvl2pPr>
            <a:lvl3pPr marL="1371600" indent="0">
              <a:buNone/>
              <a:defRPr sz="2400"/>
            </a:lvl3pPr>
            <a:lvl4pPr marL="2057400" indent="0">
              <a:buNone/>
              <a:defRPr sz="2100"/>
            </a:lvl4pPr>
            <a:lvl5pPr marL="2743200" indent="0">
              <a:buNone/>
              <a:defRPr sz="2100"/>
            </a:lvl5pPr>
            <a:lvl6pPr marL="3429000" indent="0">
              <a:buNone/>
              <a:defRPr sz="2100"/>
            </a:lvl6pPr>
            <a:lvl7pPr marL="4114800" indent="0">
              <a:buNone/>
              <a:defRPr sz="2100"/>
            </a:lvl7pPr>
            <a:lvl8pPr marL="4800600" indent="0">
              <a:buNone/>
              <a:defRPr sz="2100"/>
            </a:lvl8pPr>
            <a:lvl9pPr marL="548640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5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828800" eaLnBrk="1" hangingPunct="1">
              <a:defRPr/>
            </a:pPr>
            <a:r>
              <a:rPr lang="en-US" sz="480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04/01/16</a:t>
            </a:r>
          </a:p>
        </p:txBody>
      </p:sp>
      <p:sp>
        <p:nvSpPr>
          <p:cNvPr id="6" name="Rectangle 105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828800" eaLnBrk="1" hangingPunct="1"/>
            <a:fld id="{109A6822-8A2E-438A-8FF5-7FF0DBFC3E36}" type="slidenum">
              <a:rPr lang="en-US" sz="4800" smtClean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pPr defTabSz="1828800" eaLnBrk="1" hangingPunct="1"/>
              <a:t>‹#›</a:t>
            </a:fld>
            <a:endParaRPr lang="en-US" sz="4800">
              <a:solidFill>
                <a:srgbClr val="FFFFFF"/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0513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9EA3C-84D7-40F8-8CB2-163E98B8AA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2BDD7E-7E21-4A56-8008-F708ACF4E8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20772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9101" y="1203326"/>
            <a:ext cx="15379702" cy="1016000"/>
          </a:xfrm>
        </p:spPr>
        <p:txBody>
          <a:bodyPr/>
          <a:lstStyle/>
          <a:p>
            <a:r>
              <a:rPr lang="vi-VN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89102" y="4648200"/>
            <a:ext cx="21005800" cy="7797800"/>
          </a:xfrm>
        </p:spPr>
        <p:txBody>
          <a:bodyPr/>
          <a:lstStyle>
            <a:lvl1pPr marL="0" indent="0">
              <a:buNone/>
              <a:defRPr sz="4200" b="0" baseline="0">
                <a:solidFill>
                  <a:srgbClr val="52585F"/>
                </a:solidFill>
              </a:defRPr>
            </a:lvl1pPr>
            <a:lvl2pPr>
              <a:defRPr sz="2026">
                <a:solidFill>
                  <a:srgbClr val="52585F"/>
                </a:solidFill>
              </a:defRPr>
            </a:lvl2pPr>
            <a:lvl3pPr marL="714376" indent="0">
              <a:buNone/>
              <a:defRPr sz="1800">
                <a:solidFill>
                  <a:srgbClr val="52585F"/>
                </a:solidFill>
              </a:defRPr>
            </a:lvl3pPr>
            <a:lvl4pPr marL="1071562" indent="0">
              <a:buNone/>
              <a:defRPr sz="1800">
                <a:solidFill>
                  <a:srgbClr val="52585F"/>
                </a:solidFill>
              </a:defRPr>
            </a:lvl4pPr>
            <a:lvl5pPr marL="1428750" indent="0">
              <a:buNone/>
              <a:defRPr sz="1800">
                <a:solidFill>
                  <a:srgbClr val="52585F"/>
                </a:solidFill>
              </a:defRPr>
            </a:lvl5pPr>
          </a:lstStyle>
          <a:p>
            <a:pPr lvl="0"/>
            <a:r>
              <a:rPr lang="vi-VN"/>
              <a:t>Text content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689102" y="3238500"/>
            <a:ext cx="21005800" cy="10287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Paragraph title</a:t>
            </a:r>
          </a:p>
        </p:txBody>
      </p:sp>
    </p:spTree>
    <p:extLst>
      <p:ext uri="{BB962C8B-B14F-4D97-AF65-F5344CB8AC3E}">
        <p14:creationId xmlns:p14="http://schemas.microsoft.com/office/powerpoint/2010/main" val="34492226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5077" y="1967164"/>
            <a:ext cx="8464046" cy="15666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6" descr="pasted-image.pdf"/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0626"/>
            <a:ext cx="24384000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pasted-image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77" y="10434639"/>
            <a:ext cx="2711450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/>
          </p:cNvSpPr>
          <p:nvPr userDrawn="1"/>
        </p:nvSpPr>
        <p:spPr bwMode="auto">
          <a:xfrm>
            <a:off x="0" y="1939927"/>
            <a:ext cx="320676" cy="1593850"/>
          </a:xfrm>
          <a:prstGeom prst="rect">
            <a:avLst/>
          </a:prstGeom>
          <a:solidFill>
            <a:srgbClr val="70BF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235077" y="3962400"/>
            <a:ext cx="8464550" cy="914400"/>
          </a:xfrm>
        </p:spPr>
        <p:txBody>
          <a:bodyPr anchor="ctr"/>
          <a:lstStyle>
            <a:lvl1pPr>
              <a:lnSpc>
                <a:spcPct val="100000"/>
              </a:lnSpc>
              <a:defRPr sz="3000" b="0"/>
            </a:lvl1pPr>
          </a:lstStyle>
          <a:p>
            <a:pPr lvl="0"/>
            <a:r>
              <a:rPr lang="vi-VN"/>
              <a:t>Presentation date</a:t>
            </a:r>
            <a:endParaRPr lang="en-US"/>
          </a:p>
        </p:txBody>
      </p:sp>
      <p:sp>
        <p:nvSpPr>
          <p:cNvPr id="17" name="Rectangle 3"/>
          <p:cNvSpPr>
            <a:spLocks/>
          </p:cNvSpPr>
          <p:nvPr userDrawn="1"/>
        </p:nvSpPr>
        <p:spPr bwMode="auto">
          <a:xfrm>
            <a:off x="1200151" y="12445605"/>
            <a:ext cx="11958638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defRPr sz="5000">
                <a:solidFill>
                  <a:srgbClr val="000000"/>
                </a:solidFill>
                <a:latin typeface="Helvetica Light" pitchFamily="1" charset="0"/>
                <a:ea typeface="MS PGothic" panose="020B0600070205080204" pitchFamily="34" charset="-128"/>
                <a:sym typeface="Helvetica Light" pitchFamily="1" charset="0"/>
              </a:defRPr>
            </a:lvl1pPr>
            <a:lvl2pPr defTabSz="457200">
              <a:defRPr sz="5000">
                <a:solidFill>
                  <a:srgbClr val="000000"/>
                </a:solidFill>
                <a:latin typeface="Helvetica Light" pitchFamily="1" charset="0"/>
                <a:ea typeface="MS PGothic" panose="020B0600070205080204" pitchFamily="34" charset="-128"/>
                <a:sym typeface="Helvetica Light" pitchFamily="1" charset="0"/>
              </a:defRPr>
            </a:lvl2pPr>
            <a:lvl3pPr defTabSz="457200">
              <a:defRPr sz="5000">
                <a:solidFill>
                  <a:srgbClr val="000000"/>
                </a:solidFill>
                <a:latin typeface="Helvetica Light" pitchFamily="1" charset="0"/>
                <a:ea typeface="MS PGothic" panose="020B0600070205080204" pitchFamily="34" charset="-128"/>
                <a:sym typeface="Helvetica Light" pitchFamily="1" charset="0"/>
              </a:defRPr>
            </a:lvl3pPr>
            <a:lvl4pPr defTabSz="457200">
              <a:defRPr sz="5000">
                <a:solidFill>
                  <a:srgbClr val="000000"/>
                </a:solidFill>
                <a:latin typeface="Helvetica Light" pitchFamily="1" charset="0"/>
                <a:ea typeface="MS PGothic" panose="020B0600070205080204" pitchFamily="34" charset="-128"/>
                <a:sym typeface="Helvetica Light" pitchFamily="1" charset="0"/>
              </a:defRPr>
            </a:lvl4pPr>
            <a:lvl5pPr defTabSz="457200">
              <a:defRPr sz="5000">
                <a:solidFill>
                  <a:srgbClr val="000000"/>
                </a:solidFill>
                <a:latin typeface="Helvetica Light" pitchFamily="1" charset="0"/>
                <a:ea typeface="MS PGothic" panose="020B0600070205080204" pitchFamily="34" charset="-128"/>
                <a:sym typeface="Helvetica Light" pitchFamily="1" charset="0"/>
              </a:defRPr>
            </a:lvl5pPr>
            <a:lvl6pPr indent="-914400" defTabSz="4572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1" charset="0"/>
                <a:ea typeface="MS PGothic" panose="020B0600070205080204" pitchFamily="34" charset="-128"/>
                <a:sym typeface="Helvetica Light" pitchFamily="1" charset="0"/>
              </a:defRPr>
            </a:lvl6pPr>
            <a:lvl7pPr indent="-914400" defTabSz="4572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1" charset="0"/>
                <a:ea typeface="MS PGothic" panose="020B0600070205080204" pitchFamily="34" charset="-128"/>
                <a:sym typeface="Helvetica Light" pitchFamily="1" charset="0"/>
              </a:defRPr>
            </a:lvl7pPr>
            <a:lvl8pPr indent="-914400" defTabSz="4572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1" charset="0"/>
                <a:ea typeface="MS PGothic" panose="020B0600070205080204" pitchFamily="34" charset="-128"/>
                <a:sym typeface="Helvetica Light" pitchFamily="1" charset="0"/>
              </a:defRPr>
            </a:lvl8pPr>
            <a:lvl9pPr indent="-914400" defTabSz="4572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1" charset="0"/>
                <a:ea typeface="MS PGothic" panose="020B0600070205080204" pitchFamily="34" charset="-128"/>
                <a:sym typeface="Helvetica Light" pitchFamily="1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A6AAA9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sym typeface="Helvetica" panose="020B0604020202020204" pitchFamily="34" charset="0"/>
              </a:rPr>
              <a:t>Proprietary and Confidential. Copyright 2016, The HDF Group.</a:t>
            </a:r>
          </a:p>
        </p:txBody>
      </p:sp>
      <p:sp>
        <p:nvSpPr>
          <p:cNvPr id="18" name="Line 2"/>
          <p:cNvSpPr>
            <a:spLocks noChangeShapeType="1"/>
          </p:cNvSpPr>
          <p:nvPr userDrawn="1"/>
        </p:nvSpPr>
        <p:spPr bwMode="auto">
          <a:xfrm>
            <a:off x="-76200" y="6172200"/>
            <a:ext cx="24460200" cy="0"/>
          </a:xfrm>
          <a:prstGeom prst="line">
            <a:avLst/>
          </a:prstGeom>
          <a:noFill/>
          <a:ln w="50800">
            <a:solidFill>
              <a:srgbClr val="00245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0800" tIns="50800" rIns="50800" bIns="50800" anchor="ctr"/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654823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4114800"/>
            <a:ext cx="12104688" cy="76073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6" cy="76231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79577" y="1203326"/>
            <a:ext cx="15465426" cy="1016000"/>
          </a:xfrm>
        </p:spPr>
        <p:txBody>
          <a:bodyPr/>
          <a:lstStyle/>
          <a:p>
            <a:r>
              <a:rPr lang="vi-VN"/>
              <a:t>Click to edit Master title style</a:t>
            </a:r>
            <a:endParaRPr lang="en-US"/>
          </a:p>
        </p:txBody>
      </p:sp>
      <p:sp>
        <p:nvSpPr>
          <p:cNvPr id="9" name="Rectangle 15"/>
          <p:cNvSpPr>
            <a:spLocks/>
          </p:cNvSpPr>
          <p:nvPr userDrawn="1"/>
        </p:nvSpPr>
        <p:spPr bwMode="auto">
          <a:xfrm>
            <a:off x="0" y="1203326"/>
            <a:ext cx="282576" cy="1016000"/>
          </a:xfrm>
          <a:prstGeom prst="rect">
            <a:avLst/>
          </a:prstGeom>
          <a:solidFill>
            <a:srgbClr val="70BF4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7868870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58834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9100" y="1203325"/>
            <a:ext cx="16903700" cy="1016000"/>
          </a:xfrm>
        </p:spPr>
        <p:txBody>
          <a:bodyPr/>
          <a:lstStyle/>
          <a:p>
            <a:r>
              <a:rPr lang="vi-VN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89100" y="3238500"/>
            <a:ext cx="10426700" cy="9207500"/>
          </a:xfrm>
        </p:spPr>
        <p:txBody>
          <a:bodyPr/>
          <a:lstStyle>
            <a:lvl1pPr>
              <a:buClr>
                <a:srgbClr val="70BF41"/>
              </a:buClr>
              <a:buSzPct val="100000"/>
              <a:defRPr sz="3200">
                <a:solidFill>
                  <a:srgbClr val="52585F"/>
                </a:solidFill>
              </a:defRPr>
            </a:lvl1pPr>
            <a:lvl2pPr>
              <a:buClr>
                <a:srgbClr val="70BF41"/>
              </a:buClr>
              <a:buSzPct val="100000"/>
              <a:defRPr sz="3200">
                <a:solidFill>
                  <a:srgbClr val="52585F"/>
                </a:solidFill>
              </a:defRPr>
            </a:lvl2pPr>
            <a:lvl3pPr>
              <a:buClr>
                <a:srgbClr val="70BF41"/>
              </a:buClr>
              <a:buSzPct val="100000"/>
              <a:defRPr sz="3200">
                <a:solidFill>
                  <a:srgbClr val="52585F"/>
                </a:solidFill>
              </a:defRPr>
            </a:lvl3pPr>
            <a:lvl4pPr>
              <a:buClr>
                <a:srgbClr val="70BF41"/>
              </a:buClr>
              <a:buSzPct val="100000"/>
              <a:defRPr sz="3200">
                <a:solidFill>
                  <a:srgbClr val="52585F"/>
                </a:solidFill>
              </a:defRPr>
            </a:lvl4pPr>
            <a:lvl5pPr>
              <a:buClr>
                <a:srgbClr val="70BF41"/>
              </a:buClr>
              <a:buSzPct val="100000"/>
              <a:defRPr sz="3200">
                <a:solidFill>
                  <a:srgbClr val="52585F"/>
                </a:solidFill>
              </a:defRPr>
            </a:lvl5pPr>
          </a:lstStyle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3238500"/>
            <a:ext cx="10426700" cy="9207500"/>
          </a:xfrm>
        </p:spPr>
        <p:txBody>
          <a:bodyPr/>
          <a:lstStyle>
            <a:lvl1pPr>
              <a:buClr>
                <a:srgbClr val="70BF41"/>
              </a:buClr>
              <a:buSzPct val="100000"/>
              <a:defRPr sz="3200">
                <a:solidFill>
                  <a:srgbClr val="52585F"/>
                </a:solidFill>
              </a:defRPr>
            </a:lvl1pPr>
            <a:lvl2pPr>
              <a:buClr>
                <a:srgbClr val="70BF41"/>
              </a:buClr>
              <a:buSzPct val="100000"/>
              <a:defRPr sz="3200">
                <a:solidFill>
                  <a:srgbClr val="52585F"/>
                </a:solidFill>
              </a:defRPr>
            </a:lvl2pPr>
            <a:lvl3pPr>
              <a:buClr>
                <a:srgbClr val="70BF41"/>
              </a:buClr>
              <a:buSzPct val="100000"/>
              <a:defRPr sz="3200">
                <a:solidFill>
                  <a:srgbClr val="52585F"/>
                </a:solidFill>
              </a:defRPr>
            </a:lvl3pPr>
            <a:lvl4pPr>
              <a:buClr>
                <a:srgbClr val="70BF41"/>
              </a:buClr>
              <a:buSzPct val="100000"/>
              <a:defRPr sz="3200">
                <a:solidFill>
                  <a:srgbClr val="52585F"/>
                </a:solidFill>
              </a:defRPr>
            </a:lvl4pPr>
            <a:lvl5pPr>
              <a:buClr>
                <a:srgbClr val="70BF41"/>
              </a:buClr>
              <a:buSzPct val="100000"/>
              <a:defRPr sz="3200">
                <a:solidFill>
                  <a:srgbClr val="52585F"/>
                </a:solidFill>
              </a:defRPr>
            </a:lvl5pPr>
          </a:lstStyle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/>
          </a:p>
        </p:txBody>
      </p:sp>
      <p:sp>
        <p:nvSpPr>
          <p:cNvPr id="7" name="Rectangle 15"/>
          <p:cNvSpPr>
            <a:spLocks/>
          </p:cNvSpPr>
          <p:nvPr userDrawn="1"/>
        </p:nvSpPr>
        <p:spPr bwMode="auto">
          <a:xfrm>
            <a:off x="0" y="1203325"/>
            <a:ext cx="282575" cy="1016000"/>
          </a:xfrm>
          <a:prstGeom prst="rect">
            <a:avLst/>
          </a:prstGeom>
          <a:solidFill>
            <a:srgbClr val="70BF4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pPr algn="ctr" eaLnBrk="1"/>
            <a:endParaRPr lang="en-US" altLang="en-US" sz="3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2753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5" y="4114800"/>
            <a:ext cx="12344400" cy="76073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79575" y="1203325"/>
            <a:ext cx="15465425" cy="1016000"/>
          </a:xfrm>
        </p:spPr>
        <p:txBody>
          <a:bodyPr/>
          <a:lstStyle/>
          <a:p>
            <a:r>
              <a:rPr lang="vi-VN"/>
              <a:t>Click to edit Master title style</a:t>
            </a:r>
            <a:endParaRPr lang="en-US"/>
          </a:p>
        </p:txBody>
      </p:sp>
      <p:sp>
        <p:nvSpPr>
          <p:cNvPr id="9" name="Rectangle 15"/>
          <p:cNvSpPr>
            <a:spLocks/>
          </p:cNvSpPr>
          <p:nvPr userDrawn="1"/>
        </p:nvSpPr>
        <p:spPr bwMode="auto">
          <a:xfrm>
            <a:off x="0" y="1203325"/>
            <a:ext cx="282575" cy="1016000"/>
          </a:xfrm>
          <a:prstGeom prst="rect">
            <a:avLst/>
          </a:prstGeom>
          <a:solidFill>
            <a:srgbClr val="70BF4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pPr algn="ctr" eaLnBrk="1"/>
            <a:endParaRPr lang="en-US" altLang="en-US" sz="3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2982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image">
    <p:bg>
      <p:bgPr>
        <a:solidFill>
          <a:srgbClr val="154F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2692" y="6076122"/>
            <a:ext cx="21031200" cy="1152525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618339"/>
                </a:solidFill>
              </a:defRPr>
            </a:lvl1pPr>
          </a:lstStyle>
          <a:p>
            <a:r>
              <a:rPr lang="vi-VN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2814" y="7248525"/>
            <a:ext cx="21031200" cy="9048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29360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icon">
    <p:bg>
      <p:bgPr>
        <a:solidFill>
          <a:srgbClr val="0023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72692" y="6076122"/>
            <a:ext cx="21031200" cy="1152525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618339"/>
                </a:solidFill>
              </a:defRPr>
            </a:lvl1pPr>
          </a:lstStyle>
          <a:p>
            <a:r>
              <a:rPr lang="vi-VN"/>
              <a:t>Click to edit Master title style</a:t>
            </a:r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1652814" y="7248525"/>
            <a:ext cx="21031200" cy="9048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90373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5075" y="1967163"/>
            <a:ext cx="8464045" cy="1566612"/>
          </a:xfrm>
        </p:spPr>
        <p:txBody>
          <a:bodyPr/>
          <a:lstStyle>
            <a:lvl1pPr>
              <a:defRPr>
                <a:solidFill>
                  <a:srgbClr val="155FA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 descr="pasted-image.pdf"/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0625"/>
            <a:ext cx="24384000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/>
          </p:cNvSpPr>
          <p:nvPr userDrawn="1"/>
        </p:nvSpPr>
        <p:spPr bwMode="auto">
          <a:xfrm>
            <a:off x="0" y="1939925"/>
            <a:ext cx="320675" cy="1593850"/>
          </a:xfrm>
          <a:prstGeom prst="rect">
            <a:avLst/>
          </a:prstGeom>
          <a:solidFill>
            <a:srgbClr val="618339"/>
          </a:solidFill>
          <a:ln>
            <a:noFill/>
          </a:ln>
        </p:spPr>
        <p:txBody>
          <a:bodyPr lIns="50800" tIns="50800" rIns="50800" bIns="50800" anchor="ctr"/>
          <a:lstStyle/>
          <a:p>
            <a:pPr marL="0" marR="0" lvl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 pitchFamily="1" charset="0"/>
              <a:ea typeface="MS PGothic" panose="020B0600070205080204" pitchFamily="34" charset="-128"/>
              <a:cs typeface="+mn-cs"/>
              <a:sym typeface="Helvetica Light" pitchFamily="1" charset="0"/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235075" y="3962400"/>
            <a:ext cx="8464550" cy="914400"/>
          </a:xfrm>
        </p:spPr>
        <p:txBody>
          <a:bodyPr anchor="ctr"/>
          <a:lstStyle>
            <a:lvl1pPr>
              <a:lnSpc>
                <a:spcPct val="100000"/>
              </a:lnSpc>
              <a:defRPr sz="3000" b="0"/>
            </a:lvl1pPr>
          </a:lstStyle>
          <a:p>
            <a:pPr lvl="0"/>
            <a:r>
              <a:rPr lang="vi-VN"/>
              <a:t>Presentation date</a:t>
            </a:r>
            <a:endParaRPr lang="en-US"/>
          </a:p>
        </p:txBody>
      </p:sp>
      <p:sp>
        <p:nvSpPr>
          <p:cNvPr id="17" name="Rectangle 3"/>
          <p:cNvSpPr>
            <a:spLocks/>
          </p:cNvSpPr>
          <p:nvPr userDrawn="1"/>
        </p:nvSpPr>
        <p:spPr bwMode="auto">
          <a:xfrm>
            <a:off x="1200150" y="12447588"/>
            <a:ext cx="1195863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defRPr sz="5000">
                <a:solidFill>
                  <a:srgbClr val="000000"/>
                </a:solidFill>
                <a:latin typeface="Helvetica Light" pitchFamily="1" charset="0"/>
                <a:ea typeface="MS PGothic" panose="020B0600070205080204" pitchFamily="34" charset="-128"/>
                <a:sym typeface="Helvetica Light" pitchFamily="1" charset="0"/>
              </a:defRPr>
            </a:lvl1pPr>
            <a:lvl2pPr defTabSz="457200">
              <a:defRPr sz="5000">
                <a:solidFill>
                  <a:srgbClr val="000000"/>
                </a:solidFill>
                <a:latin typeface="Helvetica Light" pitchFamily="1" charset="0"/>
                <a:ea typeface="MS PGothic" panose="020B0600070205080204" pitchFamily="34" charset="-128"/>
                <a:sym typeface="Helvetica Light" pitchFamily="1" charset="0"/>
              </a:defRPr>
            </a:lvl2pPr>
            <a:lvl3pPr defTabSz="457200">
              <a:defRPr sz="5000">
                <a:solidFill>
                  <a:srgbClr val="000000"/>
                </a:solidFill>
                <a:latin typeface="Helvetica Light" pitchFamily="1" charset="0"/>
                <a:ea typeface="MS PGothic" panose="020B0600070205080204" pitchFamily="34" charset="-128"/>
                <a:sym typeface="Helvetica Light" pitchFamily="1" charset="0"/>
              </a:defRPr>
            </a:lvl3pPr>
            <a:lvl4pPr defTabSz="457200">
              <a:defRPr sz="5000">
                <a:solidFill>
                  <a:srgbClr val="000000"/>
                </a:solidFill>
                <a:latin typeface="Helvetica Light" pitchFamily="1" charset="0"/>
                <a:ea typeface="MS PGothic" panose="020B0600070205080204" pitchFamily="34" charset="-128"/>
                <a:sym typeface="Helvetica Light" pitchFamily="1" charset="0"/>
              </a:defRPr>
            </a:lvl4pPr>
            <a:lvl5pPr defTabSz="457200">
              <a:defRPr sz="5000">
                <a:solidFill>
                  <a:srgbClr val="000000"/>
                </a:solidFill>
                <a:latin typeface="Helvetica Light" pitchFamily="1" charset="0"/>
                <a:ea typeface="MS PGothic" panose="020B0600070205080204" pitchFamily="34" charset="-128"/>
                <a:sym typeface="Helvetica Light" pitchFamily="1" charset="0"/>
              </a:defRPr>
            </a:lvl5pPr>
            <a:lvl6pPr indent="-914400" defTabSz="4572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1" charset="0"/>
                <a:ea typeface="MS PGothic" panose="020B0600070205080204" pitchFamily="34" charset="-128"/>
                <a:sym typeface="Helvetica Light" pitchFamily="1" charset="0"/>
              </a:defRPr>
            </a:lvl6pPr>
            <a:lvl7pPr indent="-914400" defTabSz="4572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1" charset="0"/>
                <a:ea typeface="MS PGothic" panose="020B0600070205080204" pitchFamily="34" charset="-128"/>
                <a:sym typeface="Helvetica Light" pitchFamily="1" charset="0"/>
              </a:defRPr>
            </a:lvl7pPr>
            <a:lvl8pPr indent="-914400" defTabSz="4572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1" charset="0"/>
                <a:ea typeface="MS PGothic" panose="020B0600070205080204" pitchFamily="34" charset="-128"/>
                <a:sym typeface="Helvetica Light" pitchFamily="1" charset="0"/>
              </a:defRPr>
            </a:lvl8pPr>
            <a:lvl9pPr indent="-914400" defTabSz="4572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1" charset="0"/>
                <a:ea typeface="MS PGothic" panose="020B0600070205080204" pitchFamily="34" charset="-128"/>
                <a:sym typeface="Helvetica Light" pitchFamily="1" charset="0"/>
              </a:defRPr>
            </a:lvl9pPr>
          </a:lstStyle>
          <a:p>
            <a:pPr marL="0" marR="0" lvl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A6AAA9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  <a:sym typeface="Helvetica" panose="020B0604020202020204" pitchFamily="34" charset="0"/>
              </a:rPr>
              <a:t>Proprietary and Confidential. Copyright 2018, The HDF Group.</a:t>
            </a:r>
          </a:p>
        </p:txBody>
      </p:sp>
      <p:sp>
        <p:nvSpPr>
          <p:cNvPr id="18" name="Line 2"/>
          <p:cNvSpPr>
            <a:spLocks noChangeShapeType="1"/>
          </p:cNvSpPr>
          <p:nvPr userDrawn="1"/>
        </p:nvSpPr>
        <p:spPr bwMode="auto">
          <a:xfrm>
            <a:off x="-76200" y="6172200"/>
            <a:ext cx="24460200" cy="0"/>
          </a:xfrm>
          <a:prstGeom prst="line">
            <a:avLst/>
          </a:prstGeom>
          <a:noFill/>
          <a:ln w="50800">
            <a:solidFill>
              <a:srgbClr val="00245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0800" tIns="50800" rIns="50800" bIns="50800" anchor="ctr"/>
          <a:lstStyle/>
          <a:p>
            <a:pPr marL="0" marR="0" lvl="0" indent="0" algn="l" defTabSz="825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 pitchFamily="1" charset="0"/>
              <a:ea typeface="MS PGothic" panose="020B0600070205080204" pitchFamily="34" charset="-128"/>
              <a:cs typeface="+mn-cs"/>
              <a:sym typeface="Helvetica Light" pitchFamily="1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0E4178-DF31-44F4-9979-D89ABF227F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00150" y="10600406"/>
            <a:ext cx="3731135" cy="165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4967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5" y="4114800"/>
            <a:ext cx="12104688" cy="76073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79575" y="1203325"/>
            <a:ext cx="15465425" cy="1016000"/>
          </a:xfrm>
        </p:spPr>
        <p:txBody>
          <a:bodyPr/>
          <a:lstStyle/>
          <a:p>
            <a:r>
              <a:rPr lang="vi-VN"/>
              <a:t>Click to edit Master title style</a:t>
            </a:r>
            <a:endParaRPr lang="en-US"/>
          </a:p>
        </p:txBody>
      </p:sp>
      <p:sp>
        <p:nvSpPr>
          <p:cNvPr id="9" name="Rectangle 15"/>
          <p:cNvSpPr>
            <a:spLocks/>
          </p:cNvSpPr>
          <p:nvPr userDrawn="1"/>
        </p:nvSpPr>
        <p:spPr bwMode="auto">
          <a:xfrm>
            <a:off x="0" y="1203325"/>
            <a:ext cx="282575" cy="1016000"/>
          </a:xfrm>
          <a:prstGeom prst="rect">
            <a:avLst/>
          </a:prstGeom>
          <a:solidFill>
            <a:srgbClr val="70BF4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pPr algn="ctr" eaLnBrk="1"/>
            <a:endParaRPr lang="en-US" altLang="en-US" sz="3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3502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12"/>
          <p:cNvSpPr>
            <a:spLocks/>
          </p:cNvSpPr>
          <p:nvPr userDrawn="1"/>
        </p:nvSpPr>
        <p:spPr bwMode="auto">
          <a:xfrm>
            <a:off x="22471063" y="1347788"/>
            <a:ext cx="725487" cy="727075"/>
          </a:xfrm>
          <a:prstGeom prst="ellipse">
            <a:avLst/>
          </a:prstGeom>
          <a:solidFill>
            <a:srgbClr val="70BF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pPr algn="ctr" eaLnBrk="1"/>
            <a:endParaRPr lang="en-US" altLang="en-US" sz="3200">
              <a:solidFill>
                <a:srgbClr val="70BF4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886672" y="7092950"/>
            <a:ext cx="4419600" cy="4946650"/>
          </a:xfrm>
        </p:spPr>
        <p:txBody>
          <a:bodyPr/>
          <a:lstStyle>
            <a:lvl1pPr>
              <a:defRPr b="1"/>
            </a:lvl1pPr>
            <a:lvl2pPr>
              <a:defRPr sz="4000" b="0">
                <a:latin typeface="Helvetica" charset="0"/>
                <a:ea typeface="Helvetica" charset="0"/>
                <a:cs typeface="Helvetica" charset="0"/>
              </a:defRPr>
            </a:lvl2pPr>
            <a:lvl3pPr>
              <a:defRPr sz="3000" b="1">
                <a:latin typeface="Helvetica" charset="0"/>
                <a:ea typeface="Helvetica" charset="0"/>
                <a:cs typeface="Helvetica" charset="0"/>
              </a:defRPr>
            </a:lvl3pPr>
            <a:lvl4pPr>
              <a:defRPr sz="3000">
                <a:latin typeface="Helvetica" charset="0"/>
                <a:ea typeface="Helvetica" charset="0"/>
                <a:cs typeface="Helvetica" charset="0"/>
              </a:defRPr>
            </a:lvl4pPr>
            <a:lvl5pPr>
              <a:defRPr sz="2400"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B4E5B-0FB4-41E7-BEC3-C3A5AF7F28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5"/>
          <p:cNvSpPr>
            <a:spLocks/>
          </p:cNvSpPr>
          <p:nvPr userDrawn="1"/>
        </p:nvSpPr>
        <p:spPr bwMode="auto">
          <a:xfrm>
            <a:off x="0" y="1203325"/>
            <a:ext cx="282575" cy="1016000"/>
          </a:xfrm>
          <a:prstGeom prst="rect">
            <a:avLst/>
          </a:prstGeom>
          <a:solidFill>
            <a:srgbClr val="70BF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pPr algn="ctr" eaLnBrk="1"/>
            <a:endParaRPr lang="en-US" altLang="en-US" sz="3200">
              <a:solidFill>
                <a:srgbClr val="FFFFFF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1" hasCustomPrompt="1"/>
          </p:nvPr>
        </p:nvSpPr>
        <p:spPr>
          <a:xfrm>
            <a:off x="7284172" y="7092950"/>
            <a:ext cx="4419600" cy="4946650"/>
          </a:xfrm>
        </p:spPr>
        <p:txBody>
          <a:bodyPr/>
          <a:lstStyle>
            <a:lvl1pPr>
              <a:defRPr b="1"/>
            </a:lvl1pPr>
            <a:lvl2pPr>
              <a:defRPr sz="4000" b="0">
                <a:latin typeface="Helvetica" charset="0"/>
                <a:ea typeface="Helvetica" charset="0"/>
                <a:cs typeface="Helvetica" charset="0"/>
              </a:defRPr>
            </a:lvl2pPr>
            <a:lvl3pPr>
              <a:defRPr sz="3000" b="1">
                <a:latin typeface="Helvetica" charset="0"/>
                <a:ea typeface="Helvetica" charset="0"/>
                <a:cs typeface="Helvetica" charset="0"/>
              </a:defRPr>
            </a:lvl3pPr>
            <a:lvl4pPr>
              <a:defRPr sz="3000">
                <a:latin typeface="Helvetica" charset="0"/>
                <a:ea typeface="Helvetica" charset="0"/>
                <a:cs typeface="Helvetica" charset="0"/>
              </a:defRPr>
            </a:lvl4pPr>
            <a:lvl5pPr>
              <a:defRPr sz="2400"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2" hasCustomPrompt="1"/>
          </p:nvPr>
        </p:nvSpPr>
        <p:spPr>
          <a:xfrm>
            <a:off x="12681672" y="7092950"/>
            <a:ext cx="4419600" cy="4946650"/>
          </a:xfrm>
        </p:spPr>
        <p:txBody>
          <a:bodyPr/>
          <a:lstStyle>
            <a:lvl1pPr>
              <a:defRPr b="1"/>
            </a:lvl1pPr>
            <a:lvl2pPr>
              <a:defRPr sz="4000" b="0">
                <a:latin typeface="Helvetica" charset="0"/>
                <a:ea typeface="Helvetica" charset="0"/>
                <a:cs typeface="Helvetica" charset="0"/>
              </a:defRPr>
            </a:lvl2pPr>
            <a:lvl3pPr>
              <a:defRPr sz="3000" b="1">
                <a:latin typeface="Helvetica" charset="0"/>
                <a:ea typeface="Helvetica" charset="0"/>
                <a:cs typeface="Helvetica" charset="0"/>
              </a:defRPr>
            </a:lvl3pPr>
            <a:lvl4pPr>
              <a:defRPr sz="3000">
                <a:latin typeface="Helvetica" charset="0"/>
                <a:ea typeface="Helvetica" charset="0"/>
                <a:cs typeface="Helvetica" charset="0"/>
              </a:defRPr>
            </a:lvl4pPr>
            <a:lvl5pPr>
              <a:defRPr sz="2400"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18079172" y="7092950"/>
            <a:ext cx="4419600" cy="4946650"/>
          </a:xfrm>
        </p:spPr>
        <p:txBody>
          <a:bodyPr/>
          <a:lstStyle>
            <a:lvl1pPr>
              <a:defRPr b="1"/>
            </a:lvl1pPr>
            <a:lvl2pPr>
              <a:defRPr sz="4000" b="0">
                <a:latin typeface="Helvetica" charset="0"/>
                <a:ea typeface="Helvetica" charset="0"/>
                <a:cs typeface="Helvetica" charset="0"/>
              </a:defRPr>
            </a:lvl2pPr>
            <a:lvl3pPr>
              <a:defRPr sz="3000" b="1">
                <a:latin typeface="Helvetica" charset="0"/>
                <a:ea typeface="Helvetica" charset="0"/>
                <a:cs typeface="Helvetica" charset="0"/>
              </a:defRPr>
            </a:lvl3pPr>
            <a:lvl4pPr>
              <a:defRPr sz="3000">
                <a:latin typeface="Helvetica" charset="0"/>
                <a:ea typeface="Helvetica" charset="0"/>
                <a:cs typeface="Helvetica" charset="0"/>
              </a:defRPr>
            </a:lvl4pPr>
            <a:lvl5pPr>
              <a:defRPr sz="2400"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/>
          </a:p>
        </p:txBody>
      </p:sp>
      <p:pic>
        <p:nvPicPr>
          <p:cNvPr id="11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19354800" y="1196398"/>
            <a:ext cx="2585404" cy="1149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2682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689105" y="3238500"/>
            <a:ext cx="20781962" cy="8496300"/>
          </a:xfrm>
        </p:spPr>
        <p:txBody>
          <a:bodyPr/>
          <a:lstStyle>
            <a:lvl1pPr marL="685800" marR="0" indent="-685800" algn="l" defTabSz="464344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Pct val="75000"/>
              <a:buFont typeface="Arial" panose="020B0604020202020204" pitchFamily="34" charset="0"/>
              <a:buChar char="•"/>
              <a:tabLst/>
              <a:defRPr sz="4200" b="0" baseline="0">
                <a:solidFill>
                  <a:srgbClr val="52585F"/>
                </a:solidFill>
              </a:defRPr>
            </a:lvl1pPr>
            <a:lvl2pPr marL="1042988" marR="0" indent="-685800" algn="l" defTabSz="464344" rtl="0" eaLnBrk="0" fontAlgn="base" latinLnBrk="0" hangingPunct="0">
              <a:lnSpc>
                <a:spcPct val="150000"/>
              </a:lnSpc>
              <a:spcBef>
                <a:spcPts val="338"/>
              </a:spcBef>
              <a:spcAft>
                <a:spcPct val="0"/>
              </a:spcAft>
              <a:buClrTx/>
              <a:buSzPct val="75000"/>
              <a:buFont typeface="Arial" panose="020B0604020202020204" pitchFamily="34" charset="0"/>
              <a:buChar char="•"/>
              <a:tabLst/>
              <a:defRPr sz="4200" b="0">
                <a:solidFill>
                  <a:srgbClr val="52585F"/>
                </a:solidFill>
              </a:defRPr>
            </a:lvl2pPr>
            <a:lvl3pPr marL="1400174" indent="-685800">
              <a:lnSpc>
                <a:spcPct val="150000"/>
              </a:lnSpc>
              <a:buFont typeface="Arial" panose="020B0604020202020204" pitchFamily="34" charset="0"/>
              <a:buChar char="•"/>
              <a:defRPr sz="4200"/>
            </a:lvl3pPr>
          </a:lstStyle>
          <a:p>
            <a:pPr lvl="0"/>
            <a:r>
              <a:rPr lang="en-US"/>
              <a:t>List item one</a:t>
            </a:r>
          </a:p>
          <a:p>
            <a:pPr lvl="0"/>
            <a:r>
              <a:rPr lang="en-US"/>
              <a:t>List item two</a:t>
            </a:r>
          </a:p>
          <a:p>
            <a:pPr lvl="1"/>
            <a:r>
              <a:rPr lang="en-US"/>
              <a:t>Sub item one </a:t>
            </a:r>
          </a:p>
          <a:p>
            <a:pPr lvl="1"/>
            <a:r>
              <a:rPr lang="en-US"/>
              <a:t>Sub item two</a:t>
            </a:r>
          </a:p>
          <a:p>
            <a:pPr lvl="2"/>
            <a:r>
              <a:rPr lang="en-US"/>
              <a:t>Sub item three</a:t>
            </a:r>
          </a:p>
          <a:p>
            <a:pPr lvl="2"/>
            <a:r>
              <a:rPr lang="en-US"/>
              <a:t>Sub item four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89105" y="1203326"/>
            <a:ext cx="17894302" cy="1016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38653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938101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689103" y="3238500"/>
            <a:ext cx="10274302" cy="10287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Paragraph title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2649204" y="3238500"/>
            <a:ext cx="9821864" cy="92075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689103" y="4681339"/>
            <a:ext cx="10274302" cy="7764670"/>
          </a:xfrm>
        </p:spPr>
        <p:txBody>
          <a:bodyPr/>
          <a:lstStyle>
            <a:lvl1pPr marL="0" indent="0">
              <a:buNone/>
              <a:defRPr sz="2250" b="0" baseline="0"/>
            </a:lvl1pPr>
          </a:lstStyle>
          <a:p>
            <a:pPr lvl="0"/>
            <a:r>
              <a:rPr lang="en-US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540996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9105" y="1203326"/>
            <a:ext cx="17894302" cy="1016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689099" y="3238500"/>
            <a:ext cx="9740902" cy="11049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Paragraph 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2192005" y="3238500"/>
            <a:ext cx="10279062" cy="11049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Paragraph title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689099" y="4648200"/>
            <a:ext cx="9740902" cy="7543800"/>
          </a:xfrm>
        </p:spPr>
        <p:txBody>
          <a:bodyPr/>
          <a:lstStyle>
            <a:lvl1pPr marL="0" indent="0">
              <a:buNone/>
              <a:defRPr sz="2250" b="0" baseline="0"/>
            </a:lvl1pPr>
          </a:lstStyle>
          <a:p>
            <a:pPr lvl="0"/>
            <a:r>
              <a:rPr lang="en-US"/>
              <a:t>Paragraph title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2192005" y="4648200"/>
            <a:ext cx="10279062" cy="7543800"/>
          </a:xfrm>
        </p:spPr>
        <p:txBody>
          <a:bodyPr/>
          <a:lstStyle>
            <a:lvl1pPr marL="0" indent="0">
              <a:buNone/>
              <a:defRPr sz="2250" b="0" baseline="0"/>
            </a:lvl1pPr>
          </a:lstStyle>
          <a:p>
            <a:pPr lvl="0"/>
            <a:r>
              <a:rPr lang="en-US"/>
              <a:t>Paragraph title</a:t>
            </a:r>
          </a:p>
        </p:txBody>
      </p:sp>
    </p:spTree>
    <p:extLst>
      <p:ext uri="{BB962C8B-B14F-4D97-AF65-F5344CB8AC3E}">
        <p14:creationId xmlns:p14="http://schemas.microsoft.com/office/powerpoint/2010/main" val="480514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689099" y="3238500"/>
            <a:ext cx="9740902" cy="415290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12208571" y="3238500"/>
            <a:ext cx="9740902" cy="415290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689099" y="7924800"/>
            <a:ext cx="9740902" cy="4267200"/>
          </a:xfrm>
        </p:spPr>
        <p:txBody>
          <a:bodyPr/>
          <a:lstStyle>
            <a:lvl1pPr marL="0" indent="0">
              <a:buNone/>
              <a:defRPr sz="2250" b="0" baseline="0"/>
            </a:lvl1pPr>
          </a:lstStyle>
          <a:p>
            <a:pPr lvl="0"/>
            <a:r>
              <a:rPr lang="en-US"/>
              <a:t>Paragraph title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12192004" y="7924800"/>
            <a:ext cx="9719256" cy="4267200"/>
          </a:xfrm>
        </p:spPr>
        <p:txBody>
          <a:bodyPr/>
          <a:lstStyle>
            <a:lvl1pPr marL="0" indent="0">
              <a:buNone/>
              <a:defRPr sz="2250" b="0" baseline="0"/>
            </a:lvl1pPr>
          </a:lstStyle>
          <a:p>
            <a:pPr lvl="0"/>
            <a:r>
              <a:rPr lang="en-US"/>
              <a:t>Paragraph title</a:t>
            </a:r>
          </a:p>
        </p:txBody>
      </p:sp>
    </p:spTree>
    <p:extLst>
      <p:ext uri="{BB962C8B-B14F-4D97-AF65-F5344CB8AC3E}">
        <p14:creationId xmlns:p14="http://schemas.microsoft.com/office/powerpoint/2010/main" val="333492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689102" y="3238500"/>
            <a:ext cx="6567792" cy="1104900"/>
          </a:xfrm>
        </p:spPr>
        <p:txBody>
          <a:bodyPr/>
          <a:lstStyle>
            <a:lvl1pPr marL="0" indent="0">
              <a:buNone/>
              <a:defRPr sz="2250" baseline="0"/>
            </a:lvl1pPr>
          </a:lstStyle>
          <a:p>
            <a:pPr lvl="0"/>
            <a:r>
              <a:rPr lang="en-US"/>
              <a:t>Paragraph title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9002757" y="3238500"/>
            <a:ext cx="6468870" cy="1104900"/>
          </a:xfrm>
        </p:spPr>
        <p:txBody>
          <a:bodyPr/>
          <a:lstStyle>
            <a:lvl1pPr marL="0" indent="0">
              <a:buNone/>
              <a:defRPr sz="2250" baseline="0"/>
            </a:lvl1pPr>
          </a:lstStyle>
          <a:p>
            <a:pPr lvl="0"/>
            <a:r>
              <a:rPr lang="en-US"/>
              <a:t>Paragraph title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6139781" y="3238500"/>
            <a:ext cx="6468870" cy="1104900"/>
          </a:xfrm>
        </p:spPr>
        <p:txBody>
          <a:bodyPr/>
          <a:lstStyle>
            <a:lvl1pPr marL="0" indent="0">
              <a:buNone/>
              <a:defRPr sz="2250" baseline="0"/>
            </a:lvl1pPr>
          </a:lstStyle>
          <a:p>
            <a:pPr lvl="0"/>
            <a:r>
              <a:rPr lang="en-US"/>
              <a:t>Paragraph title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1689102" y="4674704"/>
            <a:ext cx="6561168" cy="6907696"/>
          </a:xfrm>
        </p:spPr>
        <p:txBody>
          <a:bodyPr/>
          <a:lstStyle>
            <a:lvl1pPr marL="0" indent="0">
              <a:buNone/>
              <a:defRPr sz="2026" b="0" baseline="0"/>
            </a:lvl1pPr>
          </a:lstStyle>
          <a:p>
            <a:pPr lvl="0"/>
            <a:r>
              <a:rPr lang="en-US"/>
              <a:t>Paragraph 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9016006" y="4674704"/>
            <a:ext cx="6561168" cy="6907696"/>
          </a:xfrm>
        </p:spPr>
        <p:txBody>
          <a:bodyPr/>
          <a:lstStyle>
            <a:lvl1pPr marL="0" indent="0">
              <a:buNone/>
              <a:defRPr sz="2026" b="0" baseline="0"/>
            </a:lvl1pPr>
          </a:lstStyle>
          <a:p>
            <a:pPr lvl="0"/>
            <a:r>
              <a:rPr lang="en-US"/>
              <a:t>Paragraph title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16139778" y="4674704"/>
            <a:ext cx="6561168" cy="6907696"/>
          </a:xfrm>
        </p:spPr>
        <p:txBody>
          <a:bodyPr/>
          <a:lstStyle>
            <a:lvl1pPr marL="0" indent="0">
              <a:buNone/>
              <a:defRPr sz="2026" b="0" baseline="0"/>
            </a:lvl1pPr>
          </a:lstStyle>
          <a:p>
            <a:pPr lvl="0"/>
            <a:r>
              <a:rPr lang="en-US"/>
              <a:t>Paragraph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9"/>
          </p:nvPr>
        </p:nvSpPr>
        <p:spPr>
          <a:xfrm>
            <a:off x="22471062" y="1347788"/>
            <a:ext cx="725488" cy="727076"/>
          </a:xfrm>
          <a:prstGeom prst="rect">
            <a:avLst/>
          </a:prstGeom>
        </p:spPr>
        <p:txBody>
          <a:bodyPr/>
          <a:lstStyle/>
          <a:p>
            <a:pPr defTabSz="464344"/>
            <a:fld id="{1A909000-79AC-CB4B-8E98-212F095C8027}" type="slidenum">
              <a:rPr lang="en-US" sz="4800" smtClean="0">
                <a:solidFill>
                  <a:srgbClr val="FFFFFF"/>
                </a:solidFill>
                <a:latin typeface="Helvetica Light"/>
                <a:cs typeface="Arial" charset="0"/>
              </a:rPr>
              <a:pPr defTabSz="464344"/>
              <a:t>‹#›</a:t>
            </a:fld>
            <a:endParaRPr lang="en-US" sz="4800">
              <a:solidFill>
                <a:srgbClr val="FFFFFF"/>
              </a:solidFill>
              <a:latin typeface="Helvetica Ligh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994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asted-image.pdf"/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78498"/>
            <a:ext cx="24384000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2"/>
          <p:cNvSpPr>
            <a:spLocks/>
          </p:cNvSpPr>
          <p:nvPr userDrawn="1"/>
        </p:nvSpPr>
        <p:spPr bwMode="auto">
          <a:xfrm>
            <a:off x="1775979" y="3276600"/>
            <a:ext cx="20772438" cy="9299748"/>
          </a:xfrm>
          <a:prstGeom prst="roundRect">
            <a:avLst>
              <a:gd name="adj" fmla="val 5486"/>
            </a:avLst>
          </a:prstGeom>
          <a:solidFill>
            <a:srgbClr val="FFFFFF"/>
          </a:solidFill>
          <a:ln>
            <a:noFill/>
          </a:ln>
          <a:effectLst>
            <a:outerShdw blurRad="304800" dist="25400" dir="5400000" algn="ctr" rotWithShape="0">
              <a:srgbClr val="808080">
                <a:alpha val="15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8576" tIns="28576" rIns="28576" bIns="28576" anchor="ctr"/>
          <a:lstStyle/>
          <a:p>
            <a:pPr marL="0" marR="0" lvl="0" indent="0" algn="ctr" defTabSz="464344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Light" charset="0"/>
                <a:ea typeface="Helvetica Light" charset="0"/>
                <a:cs typeface="Arial" charset="0"/>
                <a:sym typeface="Helvetica Light" charset="0"/>
              </a:rPr>
              <a:t>v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2286007" y="3733800"/>
            <a:ext cx="19624674" cy="815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22471062" y="1347788"/>
            <a:ext cx="725488" cy="727076"/>
          </a:xfrm>
          <a:prstGeom prst="rect">
            <a:avLst/>
          </a:prstGeom>
        </p:spPr>
        <p:txBody>
          <a:bodyPr/>
          <a:lstStyle/>
          <a:p>
            <a:pPr defTabSz="464344"/>
            <a:fld id="{1A909000-79AC-CB4B-8E98-212F095C8027}" type="slidenum">
              <a:rPr lang="en-US" sz="4800" smtClean="0">
                <a:solidFill>
                  <a:srgbClr val="FFFFFF"/>
                </a:solidFill>
                <a:latin typeface="Helvetica Light"/>
                <a:cs typeface="Arial" charset="0"/>
              </a:rPr>
              <a:pPr defTabSz="464344"/>
              <a:t>‹#›</a:t>
            </a:fld>
            <a:endParaRPr lang="en-US" sz="4800">
              <a:solidFill>
                <a:srgbClr val="FFFFFF"/>
              </a:solidFill>
              <a:latin typeface="Helvetica Light"/>
              <a:cs typeface="Arial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689101" y="1203326"/>
            <a:ext cx="17970502" cy="1016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34957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12"/>
          <p:cNvSpPr>
            <a:spLocks/>
          </p:cNvSpPr>
          <p:nvPr userDrawn="1"/>
        </p:nvSpPr>
        <p:spPr bwMode="auto">
          <a:xfrm>
            <a:off x="22471064" y="1347788"/>
            <a:ext cx="725488" cy="727076"/>
          </a:xfrm>
          <a:prstGeom prst="ellipse">
            <a:avLst/>
          </a:prstGeom>
          <a:solidFill>
            <a:srgbClr val="70BF4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8576" tIns="28576" rIns="28576" bIns="28576" anchor="ctr"/>
          <a:lstStyle/>
          <a:p>
            <a:pPr marL="0" marR="0" lvl="0" indent="0" algn="ctr" defTabSz="464344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70BF41"/>
              </a:solidFill>
              <a:effectLst/>
              <a:uLnTx/>
              <a:uFillTx/>
              <a:latin typeface="Helvetica Light" pitchFamily="1" charset="0"/>
              <a:ea typeface="MS PGothic" panose="020B0600070205080204" pitchFamily="34" charset="-128"/>
              <a:cs typeface="Arial" charset="0"/>
              <a:sym typeface="Helvetica Light" pitchFamily="1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9101" y="1203326"/>
            <a:ext cx="16903702" cy="1016000"/>
          </a:xfrm>
        </p:spPr>
        <p:txBody>
          <a:bodyPr/>
          <a:lstStyle/>
          <a:p>
            <a:r>
              <a:rPr lang="vi-VN"/>
              <a:t>Click to edit Master title style</a:t>
            </a:r>
            <a:endParaRPr lang="en-US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689099" y="3238500"/>
            <a:ext cx="9740902" cy="11049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Paragraph title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2192004" y="3238500"/>
            <a:ext cx="9719256" cy="11049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Paragraph title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1689109" y="5029200"/>
            <a:ext cx="9740898" cy="7162800"/>
          </a:xfrm>
        </p:spPr>
        <p:txBody>
          <a:bodyPr/>
          <a:lstStyle>
            <a:lvl1pPr marL="321470" marR="0" indent="-321470" algn="l" defTabSz="464344" rtl="0" eaLnBrk="0" fontAlgn="base" latinLnBrk="0" hangingPunct="0">
              <a:lnSpc>
                <a:spcPct val="100000"/>
              </a:lnSpc>
              <a:spcBef>
                <a:spcPts val="958"/>
              </a:spcBef>
              <a:spcAft>
                <a:spcPct val="0"/>
              </a:spcAft>
              <a:buClrTx/>
              <a:buSzPct val="75000"/>
              <a:buFont typeface="Arial" charset="0"/>
              <a:buChar char="•"/>
              <a:tabLst/>
              <a:defRPr sz="2250" b="0" baseline="0">
                <a:solidFill>
                  <a:srgbClr val="52585F"/>
                </a:solidFill>
              </a:defRPr>
            </a:lvl1pPr>
            <a:lvl2pPr marL="357188" marR="0" indent="0" algn="l" defTabSz="464344" rtl="0" eaLnBrk="0" fontAlgn="base" latinLnBrk="0" hangingPunct="0">
              <a:lnSpc>
                <a:spcPct val="100000"/>
              </a:lnSpc>
              <a:spcBef>
                <a:spcPts val="338"/>
              </a:spcBef>
              <a:spcAft>
                <a:spcPct val="0"/>
              </a:spcAft>
              <a:buClrTx/>
              <a:buSzPct val="75000"/>
              <a:buFontTx/>
              <a:buNone/>
              <a:tabLst/>
              <a:defRPr sz="2026" b="0">
                <a:solidFill>
                  <a:srgbClr val="52585F"/>
                </a:solidFill>
              </a:defRPr>
            </a:lvl2pPr>
          </a:lstStyle>
          <a:p>
            <a:pPr lvl="0"/>
            <a:endParaRPr lang="en-US"/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12205261" y="5029200"/>
            <a:ext cx="9740898" cy="7162800"/>
          </a:xfrm>
        </p:spPr>
        <p:txBody>
          <a:bodyPr/>
          <a:lstStyle>
            <a:lvl1pPr marL="321470" marR="0" indent="-321470" algn="l" defTabSz="464344" rtl="0" eaLnBrk="0" fontAlgn="base" latinLnBrk="0" hangingPunct="0">
              <a:lnSpc>
                <a:spcPct val="100000"/>
              </a:lnSpc>
              <a:spcBef>
                <a:spcPts val="958"/>
              </a:spcBef>
              <a:spcAft>
                <a:spcPct val="0"/>
              </a:spcAft>
              <a:buClrTx/>
              <a:buSzPct val="75000"/>
              <a:buFont typeface="Arial" charset="0"/>
              <a:buChar char="•"/>
              <a:tabLst/>
              <a:defRPr sz="2250" b="0" baseline="0">
                <a:solidFill>
                  <a:srgbClr val="52585F"/>
                </a:solidFill>
              </a:defRPr>
            </a:lvl1pPr>
            <a:lvl2pPr marL="357188" marR="0" indent="0" algn="l" defTabSz="464344" rtl="0" eaLnBrk="0" fontAlgn="base" latinLnBrk="0" hangingPunct="0">
              <a:lnSpc>
                <a:spcPct val="100000"/>
              </a:lnSpc>
              <a:spcBef>
                <a:spcPts val="338"/>
              </a:spcBef>
              <a:spcAft>
                <a:spcPct val="0"/>
              </a:spcAft>
              <a:buClrTx/>
              <a:buSzPct val="75000"/>
              <a:buFontTx/>
              <a:buNone/>
              <a:tabLst/>
              <a:defRPr sz="2026" b="0">
                <a:solidFill>
                  <a:srgbClr val="52585F"/>
                </a:solidFill>
              </a:defRPr>
            </a:lvl2pPr>
          </a:lstStyle>
          <a:p>
            <a:pPr lvl="0"/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7"/>
          </p:nvPr>
        </p:nvSpPr>
        <p:spPr>
          <a:xfrm>
            <a:off x="22471062" y="1347788"/>
            <a:ext cx="725488" cy="727076"/>
          </a:xfrm>
          <a:prstGeom prst="rect">
            <a:avLst/>
          </a:prstGeom>
        </p:spPr>
        <p:txBody>
          <a:bodyPr/>
          <a:lstStyle/>
          <a:p>
            <a:pPr defTabSz="464344"/>
            <a:fld id="{1A909000-79AC-CB4B-8E98-212F095C8027}" type="slidenum">
              <a:rPr lang="en-US" sz="4800" smtClean="0">
                <a:solidFill>
                  <a:srgbClr val="FFFFFF"/>
                </a:solidFill>
                <a:latin typeface="Helvetica Light"/>
                <a:cs typeface="Arial" charset="0"/>
              </a:rPr>
              <a:pPr defTabSz="464344"/>
              <a:t>‹#›</a:t>
            </a:fld>
            <a:endParaRPr lang="en-US" sz="4800">
              <a:solidFill>
                <a:srgbClr val="FFFFFF"/>
              </a:solidFill>
              <a:latin typeface="Helvetica Ligh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963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2"/>
          <p:cNvSpPr>
            <a:spLocks/>
          </p:cNvSpPr>
          <p:nvPr userDrawn="1"/>
        </p:nvSpPr>
        <p:spPr bwMode="auto">
          <a:xfrm>
            <a:off x="22127352" y="1318401"/>
            <a:ext cx="732648" cy="662802"/>
          </a:xfrm>
          <a:prstGeom prst="ellipse">
            <a:avLst/>
          </a:prstGeom>
          <a:solidFill>
            <a:srgbClr val="5F823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>
            <a:normAutofit fontScale="85000" lnSpcReduction="20000"/>
          </a:bodyPr>
          <a:lstStyle/>
          <a:p>
            <a:pPr marL="0" marR="0" lvl="0" indent="0" algn="ctr" defTabSz="464344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6EDF48-8771-4770-B8FE-E6A9A5E0A87E}" type="slidenum">
              <a:rPr kumimoji="0" lang="en-US" altLang="en-US" sz="4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Light"/>
                <a:ea typeface="MS PGothic" panose="020B0600070205080204" pitchFamily="34" charset="-128"/>
                <a:cs typeface="Arial" charset="0"/>
                <a:sym typeface="Helvetica Light" pitchFamily="1" charset="0"/>
              </a:rPr>
              <a:t>‹#›</a:t>
            </a:fld>
            <a:endParaRPr kumimoji="0" lang="en-US" altLang="en-US" sz="4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ea typeface="MS PGothic" panose="020B0600070205080204" pitchFamily="34" charset="-128"/>
              <a:cs typeface="Arial" charset="0"/>
              <a:sym typeface="Helvetica Light" pitchFamily="1" charset="0"/>
            </a:endParaRPr>
          </a:p>
        </p:txBody>
      </p:sp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1689101" y="1203326"/>
            <a:ext cx="1705610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Helvetica Light" pitchFamily="1" charset="0"/>
              </a:rPr>
              <a:t>Click to edit Master title style</a:t>
            </a:r>
          </a:p>
        </p:txBody>
      </p:sp>
      <p:sp>
        <p:nvSpPr>
          <p:cNvPr id="1028" name="Rectangle 3"/>
          <p:cNvSpPr>
            <a:spLocks noGrp="1"/>
          </p:cNvSpPr>
          <p:nvPr>
            <p:ph type="body" idx="1"/>
          </p:nvPr>
        </p:nvSpPr>
        <p:spPr bwMode="auto">
          <a:xfrm>
            <a:off x="1689102" y="3238500"/>
            <a:ext cx="21005800" cy="920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Helvetica Light" pitchFamily="1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Helvetica Light" pitchFamily="1" charset="0"/>
              </a:rPr>
              <a:t>Second level</a:t>
            </a:r>
          </a:p>
          <a:p>
            <a:pPr lvl="2"/>
            <a:r>
              <a:rPr lang="en-US" altLang="en-US">
                <a:sym typeface="Helvetica Light" pitchFamily="1" charset="0"/>
              </a:rPr>
              <a:t>Third level</a:t>
            </a:r>
          </a:p>
          <a:p>
            <a:pPr lvl="3"/>
            <a:r>
              <a:rPr lang="en-US" altLang="en-US">
                <a:sym typeface="Helvetica Light" pitchFamily="1" charset="0"/>
              </a:rPr>
              <a:t>Fourth level</a:t>
            </a:r>
          </a:p>
          <a:p>
            <a:pPr lvl="4"/>
            <a:r>
              <a:rPr lang="en-US" altLang="en-US">
                <a:sym typeface="Helvetica Light" pitchFamily="1" charset="0"/>
              </a:rPr>
              <a:t>Fifth level</a:t>
            </a:r>
          </a:p>
        </p:txBody>
      </p:sp>
      <p:sp>
        <p:nvSpPr>
          <p:cNvPr id="6" name="Rectangle 15"/>
          <p:cNvSpPr>
            <a:spLocks/>
          </p:cNvSpPr>
          <p:nvPr userDrawn="1"/>
        </p:nvSpPr>
        <p:spPr bwMode="auto">
          <a:xfrm>
            <a:off x="0" y="1203326"/>
            <a:ext cx="282576" cy="1016000"/>
          </a:xfrm>
          <a:prstGeom prst="rect">
            <a:avLst/>
          </a:prstGeom>
          <a:solidFill>
            <a:srgbClr val="5F823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576" tIns="28576" rIns="28576" bIns="28576" anchor="ctr"/>
          <a:lstStyle/>
          <a:p>
            <a:pPr marL="0" marR="0" lvl="0" indent="0" algn="ctr" defTabSz="464344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 pitchFamily="1" charset="0"/>
              <a:ea typeface="MS PGothic" panose="020B0600070205080204" pitchFamily="34" charset="-128"/>
              <a:cs typeface="Arial" charset="0"/>
              <a:sym typeface="Helvetica Light" pitchFamily="1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0528B3-2FCE-48F3-A472-2BB3A8B3A154}"/>
              </a:ext>
            </a:extLst>
          </p:cNvPr>
          <p:cNvPicPr>
            <a:picLocks noChangeAspect="1"/>
          </p:cNvPicPr>
          <p:nvPr userDrawn="1"/>
        </p:nvPicPr>
        <p:blipFill>
          <a:blip r:embed="rId32"/>
          <a:stretch>
            <a:fillRect/>
          </a:stretch>
        </p:blipFill>
        <p:spPr>
          <a:xfrm>
            <a:off x="19308667" y="1185651"/>
            <a:ext cx="2818685" cy="125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931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56" r:id="rId24"/>
    <p:sldLayoutId id="2147483687" r:id="rId25"/>
    <p:sldLayoutId id="2147483688" r:id="rId26"/>
    <p:sldLayoutId id="2147483690" r:id="rId27"/>
    <p:sldLayoutId id="2147483657" r:id="rId28"/>
    <p:sldLayoutId id="2147483691" r:id="rId29"/>
    <p:sldLayoutId id="2147483692" r:id="rId30"/>
  </p:sldLayoutIdLst>
  <p:hf hdr="0" ftr="0" dt="0"/>
  <p:txStyles>
    <p:titleStyle>
      <a:lvl1pPr algn="l" defTabSz="464344" rtl="0" eaLnBrk="0" fontAlgn="base" hangingPunct="0">
        <a:spcBef>
          <a:spcPct val="0"/>
        </a:spcBef>
        <a:spcAft>
          <a:spcPct val="0"/>
        </a:spcAft>
        <a:defRPr sz="5400" b="1" kern="1200">
          <a:solidFill>
            <a:srgbClr val="165EA0"/>
          </a:solidFill>
          <a:latin typeface="Helvetica" charset="0"/>
          <a:ea typeface="Helvetica" charset="0"/>
          <a:cs typeface="Helvetica" charset="0"/>
          <a:sym typeface="Helvetica Light" pitchFamily="1" charset="0"/>
        </a:defRPr>
      </a:lvl1pPr>
      <a:lvl2pPr algn="ctr" defTabSz="464344" rtl="0" eaLnBrk="0" fontAlgn="base" hangingPunct="0">
        <a:spcBef>
          <a:spcPct val="0"/>
        </a:spcBef>
        <a:spcAft>
          <a:spcPct val="0"/>
        </a:spcAft>
        <a:defRPr sz="6300">
          <a:solidFill>
            <a:srgbClr val="000000"/>
          </a:solidFill>
          <a:latin typeface="Helvetica Light" charset="0"/>
          <a:ea typeface="MS PGothic" panose="020B0600070205080204" pitchFamily="34" charset="-128"/>
          <a:cs typeface="Helvetica Light" charset="0"/>
          <a:sym typeface="Helvetica Light" pitchFamily="1" charset="0"/>
        </a:defRPr>
      </a:lvl2pPr>
      <a:lvl3pPr algn="ctr" defTabSz="464344" rtl="0" eaLnBrk="0" fontAlgn="base" hangingPunct="0">
        <a:spcBef>
          <a:spcPct val="0"/>
        </a:spcBef>
        <a:spcAft>
          <a:spcPct val="0"/>
        </a:spcAft>
        <a:defRPr sz="6300">
          <a:solidFill>
            <a:srgbClr val="000000"/>
          </a:solidFill>
          <a:latin typeface="Helvetica Light" charset="0"/>
          <a:ea typeface="MS PGothic" panose="020B0600070205080204" pitchFamily="34" charset="-128"/>
          <a:cs typeface="Helvetica Light" charset="0"/>
          <a:sym typeface="Helvetica Light" pitchFamily="1" charset="0"/>
        </a:defRPr>
      </a:lvl3pPr>
      <a:lvl4pPr algn="ctr" defTabSz="464344" rtl="0" eaLnBrk="0" fontAlgn="base" hangingPunct="0">
        <a:spcBef>
          <a:spcPct val="0"/>
        </a:spcBef>
        <a:spcAft>
          <a:spcPct val="0"/>
        </a:spcAft>
        <a:defRPr sz="6300">
          <a:solidFill>
            <a:srgbClr val="000000"/>
          </a:solidFill>
          <a:latin typeface="Helvetica Light" charset="0"/>
          <a:ea typeface="MS PGothic" panose="020B0600070205080204" pitchFamily="34" charset="-128"/>
          <a:cs typeface="Helvetica Light" charset="0"/>
          <a:sym typeface="Helvetica Light" pitchFamily="1" charset="0"/>
        </a:defRPr>
      </a:lvl4pPr>
      <a:lvl5pPr algn="ctr" defTabSz="464344" rtl="0" eaLnBrk="0" fontAlgn="base" hangingPunct="0">
        <a:spcBef>
          <a:spcPct val="0"/>
        </a:spcBef>
        <a:spcAft>
          <a:spcPct val="0"/>
        </a:spcAft>
        <a:defRPr sz="6300">
          <a:solidFill>
            <a:srgbClr val="000000"/>
          </a:solidFill>
          <a:latin typeface="Helvetica Light" charset="0"/>
          <a:ea typeface="MS PGothic" panose="020B0600070205080204" pitchFamily="34" charset="-128"/>
          <a:cs typeface="Helvetica Light" charset="0"/>
          <a:sym typeface="Helvetica Light" pitchFamily="1" charset="0"/>
        </a:defRPr>
      </a:lvl5pPr>
      <a:lvl6pPr marL="257176" algn="ctr" defTabSz="464344" rtl="0" fontAlgn="base" hangingPunct="0">
        <a:spcBef>
          <a:spcPct val="0"/>
        </a:spcBef>
        <a:spcAft>
          <a:spcPct val="0"/>
        </a:spcAft>
        <a:defRPr sz="63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514350" algn="ctr" defTabSz="464344" rtl="0" fontAlgn="base" hangingPunct="0">
        <a:spcBef>
          <a:spcPct val="0"/>
        </a:spcBef>
        <a:spcAft>
          <a:spcPct val="0"/>
        </a:spcAft>
        <a:defRPr sz="63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771526" algn="ctr" defTabSz="464344" rtl="0" fontAlgn="base" hangingPunct="0">
        <a:spcBef>
          <a:spcPct val="0"/>
        </a:spcBef>
        <a:spcAft>
          <a:spcPct val="0"/>
        </a:spcAft>
        <a:defRPr sz="63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028700" algn="ctr" defTabSz="464344" rtl="0" fontAlgn="base" hangingPunct="0">
        <a:spcBef>
          <a:spcPct val="0"/>
        </a:spcBef>
        <a:spcAft>
          <a:spcPct val="0"/>
        </a:spcAft>
        <a:defRPr sz="63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357188" indent="-357188" algn="l" defTabSz="464344" rtl="0" eaLnBrk="0" fontAlgn="base" hangingPunct="0">
        <a:lnSpc>
          <a:spcPct val="150000"/>
        </a:lnSpc>
        <a:spcBef>
          <a:spcPts val="0"/>
        </a:spcBef>
        <a:spcAft>
          <a:spcPct val="0"/>
        </a:spcAft>
        <a:buSzPct val="75000"/>
        <a:buChar char="•"/>
        <a:defRPr sz="4200" b="0" kern="1200">
          <a:solidFill>
            <a:srgbClr val="52585F"/>
          </a:solidFill>
          <a:latin typeface="Helvetica" charset="0"/>
          <a:ea typeface="Helvetica" charset="0"/>
          <a:cs typeface="Helvetica" charset="0"/>
          <a:sym typeface="Helvetica Light" pitchFamily="1" charset="0"/>
        </a:defRPr>
      </a:lvl1pPr>
      <a:lvl2pPr marL="714376" indent="-357188" algn="l" defTabSz="464344" rtl="0" eaLnBrk="0" fontAlgn="base" hangingPunct="0">
        <a:lnSpc>
          <a:spcPct val="150000"/>
        </a:lnSpc>
        <a:spcBef>
          <a:spcPts val="0"/>
        </a:spcBef>
        <a:spcAft>
          <a:spcPct val="0"/>
        </a:spcAft>
        <a:buSzPct val="75000"/>
        <a:buChar char="•"/>
        <a:defRPr sz="4200" b="0" kern="1200">
          <a:solidFill>
            <a:srgbClr val="52585F"/>
          </a:solidFill>
          <a:latin typeface="Helvetica" charset="0"/>
          <a:ea typeface="Helvetica" charset="0"/>
          <a:cs typeface="Helvetica" charset="0"/>
          <a:sym typeface="Helvetica Light" pitchFamily="1" charset="0"/>
        </a:defRPr>
      </a:lvl2pPr>
      <a:lvl3pPr marL="1071562" indent="-357188" algn="l" defTabSz="464344" rtl="0" eaLnBrk="0" fontAlgn="base" hangingPunct="0">
        <a:lnSpc>
          <a:spcPct val="150000"/>
        </a:lnSpc>
        <a:spcBef>
          <a:spcPts val="0"/>
        </a:spcBef>
        <a:spcAft>
          <a:spcPct val="0"/>
        </a:spcAft>
        <a:buSzPct val="75000"/>
        <a:buChar char="•"/>
        <a:defRPr sz="4200" b="0" kern="1200">
          <a:solidFill>
            <a:srgbClr val="52585F"/>
          </a:solidFill>
          <a:latin typeface="Helvetica" charset="0"/>
          <a:ea typeface="Helvetica" charset="0"/>
          <a:cs typeface="Helvetica" charset="0"/>
          <a:sym typeface="Helvetica Light" pitchFamily="1" charset="0"/>
        </a:defRPr>
      </a:lvl3pPr>
      <a:lvl4pPr marL="1428750" indent="-357188" algn="l" defTabSz="464344" rtl="0" eaLnBrk="0" fontAlgn="base" hangingPunct="0">
        <a:lnSpc>
          <a:spcPct val="150000"/>
        </a:lnSpc>
        <a:spcBef>
          <a:spcPts val="0"/>
        </a:spcBef>
        <a:spcAft>
          <a:spcPct val="0"/>
        </a:spcAft>
        <a:buSzPct val="75000"/>
        <a:buChar char="•"/>
        <a:defRPr sz="4200" b="0" kern="1200">
          <a:solidFill>
            <a:srgbClr val="52585F"/>
          </a:solidFill>
          <a:latin typeface="Helvetica" charset="0"/>
          <a:ea typeface="Helvetica" charset="0"/>
          <a:cs typeface="Helvetica" charset="0"/>
          <a:sym typeface="Helvetica Light" pitchFamily="1" charset="0"/>
        </a:defRPr>
      </a:lvl4pPr>
      <a:lvl5pPr marL="1785938" indent="-357188" algn="l" defTabSz="464344" rtl="0" eaLnBrk="0" fontAlgn="base" hangingPunct="0">
        <a:lnSpc>
          <a:spcPct val="150000"/>
        </a:lnSpc>
        <a:spcBef>
          <a:spcPts val="0"/>
        </a:spcBef>
        <a:spcAft>
          <a:spcPct val="0"/>
        </a:spcAft>
        <a:buSzPct val="75000"/>
        <a:buChar char="•"/>
        <a:defRPr sz="4200" b="0" kern="1200">
          <a:solidFill>
            <a:srgbClr val="52585F"/>
          </a:solidFill>
          <a:latin typeface="Helvetica" charset="0"/>
          <a:ea typeface="Helvetica" charset="0"/>
          <a:cs typeface="Helvetica" charset="0"/>
          <a:sym typeface="Helvetica Light" pitchFamily="1" charset="0"/>
        </a:defRPr>
      </a:lvl5pPr>
      <a:lvl6pPr marL="1414462" indent="-128588" algn="l" defTabSz="514350" rtl="0" eaLnBrk="1" latinLnBrk="0" hangingPunct="1">
        <a:lnSpc>
          <a:spcPct val="90000"/>
        </a:lnSpc>
        <a:spcBef>
          <a:spcPts val="282"/>
        </a:spcBef>
        <a:buFont typeface="Arial"/>
        <a:buChar char="•"/>
        <a:defRPr sz="1012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2"/>
        </a:spcBef>
        <a:buFont typeface="Arial"/>
        <a:buChar char="•"/>
        <a:defRPr sz="1012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2" indent="-128588" algn="l" defTabSz="514350" rtl="0" eaLnBrk="1" latinLnBrk="0" hangingPunct="1">
        <a:lnSpc>
          <a:spcPct val="90000"/>
        </a:lnSpc>
        <a:spcBef>
          <a:spcPts val="282"/>
        </a:spcBef>
        <a:buFont typeface="Arial"/>
        <a:buChar char="•"/>
        <a:defRPr sz="1012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2"/>
        </a:spcBef>
        <a:buFont typeface="Arial"/>
        <a:buChar char="•"/>
        <a:defRPr sz="101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1pPr>
      <a:lvl2pPr marL="257176" algn="l" defTabSz="514350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3pPr>
      <a:lvl4pPr marL="771526" algn="l" defTabSz="514350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6" algn="l" defTabSz="514350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6" algn="l" defTabSz="514350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HDFGroup/hsds/blob/master/docs/design/obj_store_schema/obj_store_schema_v2.md" TargetMode="Externa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HDFGroup/hsds" TargetMode="Externa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pasted-image.pdf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0625"/>
            <a:ext cx="24384000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Line 2"/>
          <p:cNvSpPr>
            <a:spLocks noChangeShapeType="1"/>
          </p:cNvSpPr>
          <p:nvPr/>
        </p:nvSpPr>
        <p:spPr bwMode="auto">
          <a:xfrm>
            <a:off x="-76200" y="6172200"/>
            <a:ext cx="12806363" cy="0"/>
          </a:xfrm>
          <a:prstGeom prst="line">
            <a:avLst/>
          </a:prstGeom>
          <a:noFill/>
          <a:ln w="50800">
            <a:solidFill>
              <a:srgbClr val="00245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3079" name="Line 6"/>
          <p:cNvSpPr>
            <a:spLocks noChangeShapeType="1"/>
          </p:cNvSpPr>
          <p:nvPr/>
        </p:nvSpPr>
        <p:spPr bwMode="auto">
          <a:xfrm flipV="1">
            <a:off x="1435100" y="7377113"/>
            <a:ext cx="0" cy="23241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pic>
        <p:nvPicPr>
          <p:cNvPr id="3082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0800" y="1243013"/>
            <a:ext cx="13131800" cy="1193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F7B9F3A-8FD4-074D-A453-567E5D38A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075" y="1967162"/>
            <a:ext cx="9609405" cy="2486074"/>
          </a:xfrm>
        </p:spPr>
        <p:txBody>
          <a:bodyPr anchor="t"/>
          <a:lstStyle/>
          <a:p>
            <a:r>
              <a:rPr lang="en-US" dirty="0" err="1">
                <a:latin typeface="Helvetica"/>
                <a:cs typeface="Helvetica"/>
              </a:rPr>
              <a:t>eHUG</a:t>
            </a:r>
            <a:r>
              <a:rPr lang="en-US" dirty="0">
                <a:latin typeface="Helvetica"/>
                <a:cs typeface="Helvetica"/>
              </a:rPr>
              <a:t> 2023:</a:t>
            </a:r>
            <a:br>
              <a:rPr lang="en-US" dirty="0"/>
            </a:br>
            <a:r>
              <a:rPr lang="en-US" dirty="0">
                <a:latin typeface="Helvetica"/>
                <a:cs typeface="Helvetica"/>
              </a:rPr>
              <a:t>HDF Compression for Data Service Architectures</a:t>
            </a:r>
            <a:br>
              <a:rPr lang="en-US" dirty="0"/>
            </a:b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F89F2A-B3B2-4341-9CE8-2C9EF1CE6B84}"/>
              </a:ext>
            </a:extLst>
          </p:cNvPr>
          <p:cNvSpPr txBox="1"/>
          <p:nvPr/>
        </p:nvSpPr>
        <p:spPr>
          <a:xfrm>
            <a:off x="1052466" y="4720428"/>
            <a:ext cx="7010400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dirty="0">
                <a:latin typeface="Helvetica Light"/>
                <a:ea typeface="MS PGothic"/>
              </a:rPr>
              <a:t> John </a:t>
            </a:r>
            <a:r>
              <a:rPr lang="en-US" sz="3600" dirty="0" err="1">
                <a:latin typeface="Helvetica Light"/>
                <a:ea typeface="MS PGothic"/>
              </a:rPr>
              <a:t>Readey</a:t>
            </a:r>
          </a:p>
          <a:p>
            <a:r>
              <a:rPr lang="en-US" sz="3600" dirty="0">
                <a:latin typeface="Helvetica Light"/>
                <a:ea typeface="MS PGothic"/>
              </a:rPr>
              <a:t>jreadey@hdfgroup.org</a:t>
            </a:r>
          </a:p>
        </p:txBody>
      </p:sp>
    </p:spTree>
    <p:extLst>
      <p:ext uri="{BB962C8B-B14F-4D97-AF65-F5344CB8AC3E}">
        <p14:creationId xmlns:p14="http://schemas.microsoft.com/office/powerpoint/2010/main" val="2723931462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28049" y="9631219"/>
            <a:ext cx="167133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Legend:</a:t>
            </a:r>
          </a:p>
          <a:p>
            <a:pPr marL="571500" indent="-571500">
              <a:buFont typeface="Arial" charset="0"/>
              <a:buChar char="•"/>
            </a:pPr>
            <a:r>
              <a:rPr lang="en-US" sz="3600" dirty="0"/>
              <a:t>Client: Any user of the service</a:t>
            </a:r>
          </a:p>
          <a:p>
            <a:pPr marL="571500" indent="-571500">
              <a:buFont typeface="Arial" charset="0"/>
              <a:buChar char="•"/>
            </a:pPr>
            <a:r>
              <a:rPr lang="en-US" sz="3600" dirty="0"/>
              <a:t>Load balancer – distributes requests to Service nodes</a:t>
            </a:r>
          </a:p>
          <a:p>
            <a:pPr marL="571500" indent="-571500">
              <a:buFont typeface="Arial" charset="0"/>
              <a:buChar char="•"/>
            </a:pPr>
            <a:r>
              <a:rPr lang="en-US" sz="3600" dirty="0"/>
              <a:t>Service Nodes – processes requests from clients (with help from Data Nodes)</a:t>
            </a:r>
          </a:p>
          <a:p>
            <a:pPr marL="571500" indent="-571500">
              <a:buFont typeface="Arial" charset="0"/>
              <a:buChar char="•"/>
            </a:pPr>
            <a:r>
              <a:rPr lang="en-US" sz="3600" dirty="0"/>
              <a:t>Data Nodes – responsible for partition of Object Store</a:t>
            </a:r>
          </a:p>
          <a:p>
            <a:pPr marL="571500" indent="-571500">
              <a:buFont typeface="Arial" charset="0"/>
              <a:buChar char="•"/>
            </a:pPr>
            <a:r>
              <a:rPr lang="en-US" sz="3600" dirty="0"/>
              <a:t>Object Store: Base storage service (e.g. AWS S3)</a:t>
            </a:r>
          </a:p>
        </p:txBody>
      </p:sp>
      <p:pic>
        <p:nvPicPr>
          <p:cNvPr id="6" name="Picture 5" descr="A close up of a device&#10;&#10;Description automatically generated">
            <a:extLst>
              <a:ext uri="{FF2B5EF4-FFF2-40B4-BE49-F238E27FC236}">
                <a16:creationId xmlns:a16="http://schemas.microsoft.com/office/drawing/2014/main" id="{38D14316-02B9-CD44-B2B7-2603C0FDEA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743200"/>
            <a:ext cx="22517100" cy="748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434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405A1-BA76-B645-9FCE-4A0E42BC2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HSDS Platforms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6655B216-F0FA-274F-8EC3-231CEA83E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330" y="5295900"/>
            <a:ext cx="1854200" cy="1562100"/>
          </a:xfrm>
          <a:prstGeom prst="rect">
            <a:avLst/>
          </a:prstGeom>
        </p:spPr>
      </p:pic>
      <p:pic>
        <p:nvPicPr>
          <p:cNvPr id="11" name="Picture 10" descr="A picture containing drawing, clock, window, table&#10;&#10;Description automatically generated">
            <a:extLst>
              <a:ext uri="{FF2B5EF4-FFF2-40B4-BE49-F238E27FC236}">
                <a16:creationId xmlns:a16="http://schemas.microsoft.com/office/drawing/2014/main" id="{FC8A7066-F307-1240-9C92-16BF9F8CA4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5817" y="5121276"/>
            <a:ext cx="3670300" cy="2209800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4320A9AD-EE42-D64A-8FCB-1C8BDF8372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7330" y="9372600"/>
            <a:ext cx="1854200" cy="1854200"/>
          </a:xfrm>
          <a:prstGeom prst="rect">
            <a:avLst/>
          </a:prstGeom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817A82EB-6E10-1A4F-BFFE-6A57C0ECAF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4147" y="9093200"/>
            <a:ext cx="3810000" cy="2133600"/>
          </a:xfrm>
          <a:prstGeom prst="rect">
            <a:avLst/>
          </a:prstGeom>
        </p:spPr>
      </p:pic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64041E12-CD1E-B048-80DD-0E0E409AD9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35452" y="8866869"/>
            <a:ext cx="2552700" cy="3175000"/>
          </a:xfrm>
          <a:prstGeom prst="rect">
            <a:avLst/>
          </a:prstGeom>
        </p:spPr>
      </p:pic>
      <p:pic>
        <p:nvPicPr>
          <p:cNvPr id="23" name="Picture 22" descr="A picture containing drawing, towel&#10;&#10;Description automatically generated">
            <a:extLst>
              <a:ext uri="{FF2B5EF4-FFF2-40B4-BE49-F238E27FC236}">
                <a16:creationId xmlns:a16="http://schemas.microsoft.com/office/drawing/2014/main" id="{5BAE94AF-5FE1-3C42-8295-C36A375008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528147" y="4827362"/>
            <a:ext cx="2552700" cy="2552700"/>
          </a:xfrm>
          <a:prstGeom prst="rect">
            <a:avLst/>
          </a:prstGeom>
        </p:spPr>
      </p:pic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:a16="http://schemas.microsoft.com/office/drawing/2014/main" id="{33E4836E-B2E2-B345-A2A8-D5C489329B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56764" y="8892721"/>
            <a:ext cx="5695952" cy="2847976"/>
          </a:xfrm>
          <a:prstGeom prst="rect">
            <a:avLst/>
          </a:prstGeom>
        </p:spPr>
      </p:pic>
      <p:pic>
        <p:nvPicPr>
          <p:cNvPr id="27" name="Picture 26" descr="A close up of a sign&#10;&#10;Description automatically generated">
            <a:extLst>
              <a:ext uri="{FF2B5EF4-FFF2-40B4-BE49-F238E27FC236}">
                <a16:creationId xmlns:a16="http://schemas.microsoft.com/office/drawing/2014/main" id="{0B062709-F9F7-9F41-BBF3-13E440F624C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80188" y="4835526"/>
            <a:ext cx="2133600" cy="2781300"/>
          </a:xfrm>
          <a:prstGeom prst="rect">
            <a:avLst/>
          </a:prstGeom>
        </p:spPr>
      </p:pic>
      <p:pic>
        <p:nvPicPr>
          <p:cNvPr id="29" name="Picture 28" descr="A close up of a logo&#10;&#10;Description automatically generated">
            <a:extLst>
              <a:ext uri="{FF2B5EF4-FFF2-40B4-BE49-F238E27FC236}">
                <a16:creationId xmlns:a16="http://schemas.microsoft.com/office/drawing/2014/main" id="{C9B409EF-6212-1543-893A-1583DA15EE8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93559" y="5016500"/>
            <a:ext cx="2514600" cy="19558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3BE88495-9954-2049-8D4E-04544BB47BF2}"/>
              </a:ext>
            </a:extLst>
          </p:cNvPr>
          <p:cNvSpPr txBox="1"/>
          <p:nvPr/>
        </p:nvSpPr>
        <p:spPr>
          <a:xfrm>
            <a:off x="1371600" y="11724369"/>
            <a:ext cx="24125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POSIX Filesystem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4D70F86-F43B-134B-86CA-239090EB2457}"/>
              </a:ext>
            </a:extLst>
          </p:cNvPr>
          <p:cNvSpPr txBox="1"/>
          <p:nvPr/>
        </p:nvSpPr>
        <p:spPr>
          <a:xfrm>
            <a:off x="1667330" y="3249981"/>
            <a:ext cx="16947247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HSDS can be run on most container management systems:</a:t>
            </a:r>
          </a:p>
          <a:p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DC810C4-4474-C142-B92B-20A7CCD409D9}"/>
              </a:ext>
            </a:extLst>
          </p:cNvPr>
          <p:cNvSpPr txBox="1"/>
          <p:nvPr/>
        </p:nvSpPr>
        <p:spPr>
          <a:xfrm>
            <a:off x="1743528" y="8116210"/>
            <a:ext cx="16947247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Using different supported storage systems:</a:t>
            </a:r>
          </a:p>
          <a:p>
            <a:endParaRPr lang="en-US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33101F84-3098-D764-0CE2-74CB5206C23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089710" y="9354879"/>
            <a:ext cx="2369490" cy="236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953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99E0C-6333-3912-779B-7EFAE3BD2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/>
                <a:cs typeface="Helvetica"/>
              </a:rPr>
              <a:t>Accessing HSDS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7AFD1-AFF3-DBD8-F6F8-41360917D8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56870" indent="-356870"/>
            <a:r>
              <a:rPr lang="en-US" dirty="0">
                <a:latin typeface="Helvetica"/>
                <a:cs typeface="Helvetica"/>
              </a:rPr>
              <a:t>REST API</a:t>
            </a:r>
          </a:p>
          <a:p>
            <a:pPr marL="714375" lvl="1" indent="-356870"/>
            <a:r>
              <a:rPr lang="en-US" dirty="0">
                <a:latin typeface="Helvetica"/>
                <a:cs typeface="Helvetica"/>
              </a:rPr>
              <a:t>Language neutral</a:t>
            </a:r>
          </a:p>
          <a:p>
            <a:pPr marL="714375" lvl="1" indent="-356870"/>
            <a:r>
              <a:rPr lang="en-US" dirty="0">
                <a:latin typeface="Helvetica"/>
                <a:cs typeface="Helvetica"/>
              </a:rPr>
              <a:t>Support parallel and async</a:t>
            </a:r>
            <a:endParaRPr lang="en-US" dirty="0"/>
          </a:p>
          <a:p>
            <a:pPr marL="356870" indent="-356870"/>
            <a:r>
              <a:rPr lang="en-US" dirty="0">
                <a:latin typeface="Helvetica"/>
                <a:cs typeface="Helvetica"/>
              </a:rPr>
              <a:t>H5pyd</a:t>
            </a:r>
            <a:endParaRPr lang="en-US" dirty="0">
              <a:cs typeface="Helvetica"/>
            </a:endParaRPr>
          </a:p>
          <a:p>
            <a:pPr marL="714375" lvl="1" indent="-356870"/>
            <a:r>
              <a:rPr lang="en-US" dirty="0">
                <a:latin typeface="Helvetica"/>
                <a:cs typeface="Helvetica"/>
              </a:rPr>
              <a:t>Python 3.8 and up</a:t>
            </a:r>
          </a:p>
          <a:p>
            <a:pPr marL="714375" lvl="1" indent="-356870"/>
            <a:r>
              <a:rPr lang="en-US" dirty="0">
                <a:latin typeface="Helvetica"/>
                <a:cs typeface="Helvetica"/>
              </a:rPr>
              <a:t>Compatible with h5py </a:t>
            </a:r>
            <a:endParaRPr lang="en-US" dirty="0">
              <a:cs typeface="Helvetica"/>
            </a:endParaRPr>
          </a:p>
          <a:p>
            <a:pPr marL="714375" lvl="1" indent="-356870"/>
            <a:r>
              <a:rPr lang="en-US" dirty="0">
                <a:latin typeface="Helvetica"/>
                <a:cs typeface="Helvetica"/>
              </a:rPr>
              <a:t>No parallel/async support</a:t>
            </a:r>
          </a:p>
          <a:p>
            <a:pPr marL="356870" indent="-356870"/>
            <a:r>
              <a:rPr lang="en-US" dirty="0">
                <a:latin typeface="Helvetica"/>
                <a:cs typeface="Helvetica"/>
              </a:rPr>
              <a:t>HDF5 Library + REST VOL</a:t>
            </a:r>
          </a:p>
          <a:p>
            <a:pPr marL="714375" lvl="1" indent="-356870"/>
            <a:r>
              <a:rPr lang="en-US" dirty="0">
                <a:latin typeface="Helvetica"/>
                <a:cs typeface="Helvetica"/>
              </a:rPr>
              <a:t>C/C++</a:t>
            </a:r>
          </a:p>
          <a:p>
            <a:pPr marL="714375" lvl="1" indent="-356870"/>
            <a:r>
              <a:rPr lang="en-US" dirty="0">
                <a:latin typeface="Helvetica"/>
                <a:cs typeface="Helvetica"/>
              </a:rPr>
              <a:t>Parallel ops via H5DRead/Write multi call</a:t>
            </a:r>
            <a:endParaRPr lang="en-US" dirty="0"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724605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Command Line Interface (CLI)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9100" y="2819400"/>
            <a:ext cx="21005800" cy="9207500"/>
          </a:xfrm>
        </p:spPr>
        <p:txBody>
          <a:bodyPr>
            <a:normAutofit fontScale="77500" lnSpcReduction="20000"/>
          </a:bodyPr>
          <a:lstStyle/>
          <a:p>
            <a:pPr marL="356870" indent="-356870"/>
            <a:r>
              <a:rPr lang="en-US" dirty="0">
                <a:latin typeface="Helvetica"/>
                <a:cs typeface="Helvetica"/>
              </a:rPr>
              <a:t>Accessing HDF via a service means one can’t utilize usual shell commands: ls, rm, </a:t>
            </a:r>
            <a:r>
              <a:rPr lang="en-US" dirty="0" err="1">
                <a:latin typeface="Helvetica"/>
                <a:cs typeface="Helvetica"/>
              </a:rPr>
              <a:t>chmod</a:t>
            </a:r>
            <a:r>
              <a:rPr lang="en-US" dirty="0">
                <a:latin typeface="Helvetica"/>
                <a:cs typeface="Helvetica"/>
              </a:rPr>
              <a:t>, etc.</a:t>
            </a:r>
            <a:endParaRPr lang="en-US">
              <a:latin typeface="Helvetica"/>
              <a:cs typeface="Helvetica"/>
            </a:endParaRPr>
          </a:p>
          <a:p>
            <a:pPr marL="356870" indent="-356870"/>
            <a:endParaRPr lang="en-US" dirty="0"/>
          </a:p>
          <a:p>
            <a:pPr marL="356870" indent="-356870"/>
            <a:r>
              <a:rPr lang="en-US" dirty="0"/>
              <a:t>Command line tools are a set of simple apps to use instead:</a:t>
            </a:r>
          </a:p>
          <a:p>
            <a:pPr marL="714375" lvl="1" indent="-356870"/>
            <a:r>
              <a:rPr lang="en-US" dirty="0" err="1"/>
              <a:t>hsinfo</a:t>
            </a:r>
            <a:r>
              <a:rPr lang="en-US" dirty="0"/>
              <a:t>: display server version, connect info</a:t>
            </a:r>
          </a:p>
          <a:p>
            <a:pPr marL="714375" lvl="1" indent="-356870"/>
            <a:r>
              <a:rPr lang="en-US" dirty="0" err="1"/>
              <a:t>hsls</a:t>
            </a:r>
            <a:r>
              <a:rPr lang="en-US" dirty="0"/>
              <a:t>: list content of folder or file</a:t>
            </a:r>
          </a:p>
          <a:p>
            <a:pPr marL="714375" lvl="1" indent="-356870"/>
            <a:r>
              <a:rPr lang="en-US" dirty="0" err="1"/>
              <a:t>hstouch</a:t>
            </a:r>
            <a:r>
              <a:rPr lang="en-US" dirty="0"/>
              <a:t>: create folder or file</a:t>
            </a:r>
          </a:p>
          <a:p>
            <a:pPr marL="714375" lvl="1" indent="-356870"/>
            <a:r>
              <a:rPr lang="en-US" dirty="0" err="1"/>
              <a:t>hsdel</a:t>
            </a:r>
            <a:r>
              <a:rPr lang="en-US" dirty="0"/>
              <a:t>: delete a file</a:t>
            </a:r>
          </a:p>
          <a:p>
            <a:pPr marL="714375" lvl="1" indent="-356870"/>
            <a:r>
              <a:rPr lang="en-US" dirty="0" err="1"/>
              <a:t>hsload</a:t>
            </a:r>
            <a:r>
              <a:rPr lang="en-US" dirty="0"/>
              <a:t>: upload an HDF5 file</a:t>
            </a:r>
          </a:p>
          <a:p>
            <a:pPr marL="714375" lvl="1" indent="-356870"/>
            <a:r>
              <a:rPr lang="en-US" dirty="0" err="1"/>
              <a:t>hsget</a:t>
            </a:r>
            <a:r>
              <a:rPr lang="en-US" dirty="0"/>
              <a:t>: download content from server to an HDF5 file</a:t>
            </a:r>
          </a:p>
          <a:p>
            <a:pPr marL="714375" lvl="1" indent="-356870"/>
            <a:r>
              <a:rPr lang="en-US" dirty="0" err="1"/>
              <a:t>hsacl</a:t>
            </a:r>
            <a:r>
              <a:rPr lang="en-US" dirty="0"/>
              <a:t>: create/list/update ACLs (Access Control Lists)</a:t>
            </a:r>
          </a:p>
          <a:p>
            <a:pPr marL="714375" lvl="1" indent="-356870"/>
            <a:r>
              <a:rPr lang="en-US" dirty="0" err="1">
                <a:latin typeface="Helvetica"/>
                <a:cs typeface="Helvetica"/>
              </a:rPr>
              <a:t>Hsdiff</a:t>
            </a:r>
            <a:r>
              <a:rPr lang="en-US" dirty="0">
                <a:latin typeface="Helvetica"/>
                <a:cs typeface="Helvetica"/>
              </a:rPr>
              <a:t>: compare HDF5 file with sharded representation</a:t>
            </a:r>
          </a:p>
          <a:p>
            <a:pPr marL="356870" indent="-356870"/>
            <a:r>
              <a:rPr lang="en-US" dirty="0"/>
              <a:t>Implemented in Python &amp; uses h5pyd</a:t>
            </a:r>
          </a:p>
          <a:p>
            <a:pPr marL="356870" indent="-356870"/>
            <a:r>
              <a:rPr lang="en-US" dirty="0"/>
              <a:t>Note: data is round-trip-able:</a:t>
            </a:r>
          </a:p>
          <a:p>
            <a:pPr marL="714375" lvl="1" indent="-356870"/>
            <a:r>
              <a:rPr lang="en-US" dirty="0">
                <a:latin typeface="Helvetica"/>
                <a:cs typeface="Helvetica"/>
              </a:rPr>
              <a:t>HDF5 File </a:t>
            </a:r>
            <a:r>
              <a:rPr lang="en-US" dirty="0">
                <a:latin typeface="Helvetica"/>
                <a:cs typeface="Helvetica"/>
                <a:sym typeface="Wingdings" pitchFamily="2" charset="2"/>
              </a:rPr>
              <a:t>-&gt; </a:t>
            </a:r>
            <a:r>
              <a:rPr lang="en-US" dirty="0" err="1">
                <a:latin typeface="Helvetica"/>
                <a:cs typeface="Helvetica"/>
                <a:sym typeface="Wingdings" pitchFamily="2" charset="2"/>
              </a:rPr>
              <a:t>hsload</a:t>
            </a:r>
            <a:r>
              <a:rPr lang="en-US" dirty="0">
                <a:latin typeface="Helvetica"/>
                <a:cs typeface="Helvetica"/>
                <a:sym typeface="Wingdings" pitchFamily="2" charset="2"/>
              </a:rPr>
              <a:t> </a:t>
            </a:r>
            <a:r>
              <a:rPr lang="en-US" dirty="0">
                <a:latin typeface="Helvetica"/>
                <a:cs typeface="Helvetica"/>
              </a:rPr>
              <a:t>-&gt;</a:t>
            </a:r>
            <a:r>
              <a:rPr lang="en-US" dirty="0">
                <a:latin typeface="Helvetica"/>
                <a:cs typeface="Helvetica"/>
                <a:sym typeface="Wingdings" pitchFamily="2" charset="2"/>
              </a:rPr>
              <a:t> HSDS store -&gt; </a:t>
            </a:r>
            <a:r>
              <a:rPr lang="en-US" dirty="0" err="1">
                <a:latin typeface="Helvetica"/>
                <a:cs typeface="Helvetica"/>
                <a:sym typeface="Wingdings" pitchFamily="2" charset="2"/>
              </a:rPr>
              <a:t>hsget</a:t>
            </a:r>
            <a:r>
              <a:rPr lang="en-US" dirty="0">
                <a:latin typeface="Helvetica"/>
                <a:cs typeface="Helvetica"/>
                <a:sym typeface="Wingdings" pitchFamily="2" charset="2"/>
              </a:rPr>
              <a:t> -&gt; (equivalent) HDF5 file</a:t>
            </a:r>
            <a:endParaRPr lang="en-US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198799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F00B1-ACE7-F928-9927-32693F23E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/>
                <a:cs typeface="Helvetica"/>
              </a:rPr>
              <a:t>Enabling HSDS access to HDF5 files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25A59-D2E5-450B-C6DA-F93487FDA4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56870" indent="-356870"/>
            <a:r>
              <a:rPr lang="en-US" dirty="0">
                <a:latin typeface="Helvetica"/>
                <a:cs typeface="Helvetica"/>
              </a:rPr>
              <a:t>Using </a:t>
            </a:r>
            <a:r>
              <a:rPr lang="en-US" err="1">
                <a:latin typeface="Helvetica"/>
                <a:cs typeface="Helvetica"/>
              </a:rPr>
              <a:t>hsload</a:t>
            </a:r>
            <a:r>
              <a:rPr lang="en-US" dirty="0">
                <a:latin typeface="Helvetica"/>
                <a:cs typeface="Helvetica"/>
              </a:rPr>
              <a:t>, HDF5 files can be transcoded to sharded schema</a:t>
            </a:r>
          </a:p>
          <a:p>
            <a:pPr marL="714375" lvl="1" indent="-356870"/>
            <a:r>
              <a:rPr lang="en-US" dirty="0">
                <a:latin typeface="Helvetica"/>
                <a:cs typeface="Helvetica"/>
              </a:rPr>
              <a:t>Will need roughly same amount of storage as original file(s)</a:t>
            </a:r>
          </a:p>
          <a:p>
            <a:pPr marL="714375" lvl="1" indent="-356870"/>
            <a:r>
              <a:rPr lang="en-US" dirty="0">
                <a:latin typeface="Helvetica"/>
                <a:cs typeface="Helvetica"/>
              </a:rPr>
              <a:t>Multiple files can be aggregated into one HSDS "file"</a:t>
            </a:r>
          </a:p>
          <a:p>
            <a:pPr marL="714375" lvl="1" indent="-356870"/>
            <a:r>
              <a:rPr lang="en-US" dirty="0">
                <a:latin typeface="Helvetica"/>
                <a:cs typeface="Helvetica"/>
              </a:rPr>
              <a:t>Chunk shape will be optimized for cloud access (1-4 MB/per chunk)</a:t>
            </a:r>
          </a:p>
          <a:p>
            <a:pPr marL="714375" lvl="1" indent="-356870"/>
            <a:r>
              <a:rPr lang="en-US" dirty="0">
                <a:latin typeface="Helvetica"/>
                <a:cs typeface="Helvetica"/>
              </a:rPr>
              <a:t>Compression filter can be changed at load time</a:t>
            </a:r>
          </a:p>
          <a:p>
            <a:pPr marL="356870" indent="-356870"/>
            <a:r>
              <a:rPr lang="en-US" dirty="0">
                <a:latin typeface="Helvetica"/>
                <a:cs typeface="Helvetica"/>
              </a:rPr>
              <a:t>To save time and extra storage costs, use "</a:t>
            </a:r>
            <a:r>
              <a:rPr lang="en-US" err="1">
                <a:latin typeface="Helvetica"/>
                <a:cs typeface="Helvetica"/>
              </a:rPr>
              <a:t>hsload</a:t>
            </a:r>
            <a:r>
              <a:rPr lang="en-US" dirty="0">
                <a:latin typeface="Helvetica"/>
                <a:cs typeface="Helvetica"/>
              </a:rPr>
              <a:t> –link".  This will copy just the metadata and create pointers to each chunk in the source file.  The storage needed for metadata is typically &lt;1% of the overall file size</a:t>
            </a:r>
            <a:endParaRPr lang="en-US" dirty="0"/>
          </a:p>
          <a:p>
            <a:pPr marL="356870" indent="-356870"/>
            <a:r>
              <a:rPr lang="en-US" dirty="0">
                <a:latin typeface="Helvetica"/>
                <a:cs typeface="Helvetica"/>
              </a:rPr>
              <a:t>When chunk data is needed, HSDS sends a "</a:t>
            </a:r>
            <a:r>
              <a:rPr lang="en-US" err="1">
                <a:latin typeface="Helvetica"/>
                <a:cs typeface="Helvetica"/>
              </a:rPr>
              <a:t>rangeget</a:t>
            </a:r>
            <a:r>
              <a:rPr lang="en-US" dirty="0">
                <a:latin typeface="Helvetica"/>
                <a:cs typeface="Helvetica"/>
              </a:rPr>
              <a:t>" request to the storage system</a:t>
            </a:r>
            <a:endParaRPr lang="en-US" dirty="0"/>
          </a:p>
          <a:p>
            <a:pPr marL="714375" lvl="1" indent="-356870"/>
            <a:r>
              <a:rPr lang="en-US" dirty="0">
                <a:latin typeface="Helvetica"/>
                <a:cs typeface="Helvetica"/>
              </a:rPr>
              <a:t>Read a contiguous set of bytes from the file</a:t>
            </a:r>
          </a:p>
          <a:p>
            <a:pPr marL="356870" indent="-356870"/>
            <a:endParaRPr lang="en-US" dirty="0"/>
          </a:p>
          <a:p>
            <a:pPr marL="356870" indent="-35687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47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45DC2DD4-049E-4241-BF60-8EA1C3F049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0548" y="3032808"/>
            <a:ext cx="20781962" cy="84963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2B79EC-6E0C-7FEC-1A85-F44801E9D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/>
                <a:cs typeface="Helvetica"/>
              </a:rPr>
              <a:t>Chunk Linking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E63FC2-C1D2-96EC-7EF4-628EAB488650}"/>
              </a:ext>
            </a:extLst>
          </p:cNvPr>
          <p:cNvSpPr txBox="1"/>
          <p:nvPr/>
        </p:nvSpPr>
        <p:spPr>
          <a:xfrm>
            <a:off x="2018097" y="3240382"/>
            <a:ext cx="4785748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Helvetica Light"/>
                <a:ea typeface="MS PGothic"/>
              </a:rPr>
              <a:t>HSDS Domain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34360A-B5A8-2AC1-106C-920074CDBC3D}"/>
              </a:ext>
            </a:extLst>
          </p:cNvPr>
          <p:cNvSpPr txBox="1"/>
          <p:nvPr/>
        </p:nvSpPr>
        <p:spPr>
          <a:xfrm>
            <a:off x="13565274" y="3548324"/>
            <a:ext cx="5024175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Helvetica Light"/>
                <a:ea typeface="MS PGothic"/>
              </a:rPr>
              <a:t>HDF5 File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1804E8-0EF2-FE43-9EBE-361851210557}"/>
              </a:ext>
            </a:extLst>
          </p:cNvPr>
          <p:cNvSpPr/>
          <p:nvPr/>
        </p:nvSpPr>
        <p:spPr bwMode="auto">
          <a:xfrm>
            <a:off x="12045949" y="6686550"/>
            <a:ext cx="9372600" cy="10160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815F05-ED3D-700D-0ABF-F2632DD88BF8}"/>
              </a:ext>
            </a:extLst>
          </p:cNvPr>
          <p:cNvSpPr/>
          <p:nvPr/>
        </p:nvSpPr>
        <p:spPr bwMode="auto">
          <a:xfrm>
            <a:off x="19574084" y="6779183"/>
            <a:ext cx="1016000" cy="914400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FFF84C-0DC9-D594-ED2E-49DD0A40EA7A}"/>
              </a:ext>
            </a:extLst>
          </p:cNvPr>
          <p:cNvSpPr/>
          <p:nvPr/>
        </p:nvSpPr>
        <p:spPr bwMode="auto">
          <a:xfrm>
            <a:off x="12667517" y="6780858"/>
            <a:ext cx="1016000" cy="914400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9C4D26-D4C7-81E3-7851-EA6FBC805FF5}"/>
              </a:ext>
            </a:extLst>
          </p:cNvPr>
          <p:cNvSpPr/>
          <p:nvPr/>
        </p:nvSpPr>
        <p:spPr bwMode="auto">
          <a:xfrm>
            <a:off x="15683697" y="6782532"/>
            <a:ext cx="1016000" cy="914400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0C09EFE-FE32-C25A-B69A-093F11A3F0B5}"/>
              </a:ext>
            </a:extLst>
          </p:cNvPr>
          <p:cNvSpPr/>
          <p:nvPr/>
        </p:nvSpPr>
        <p:spPr bwMode="auto">
          <a:xfrm>
            <a:off x="18046734" y="6784207"/>
            <a:ext cx="1016000" cy="914400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782DEEB-B5DC-1977-F6BF-09777CBA0C06}"/>
              </a:ext>
            </a:extLst>
          </p:cNvPr>
          <p:cNvSpPr/>
          <p:nvPr/>
        </p:nvSpPr>
        <p:spPr bwMode="auto">
          <a:xfrm>
            <a:off x="1956497" y="5036095"/>
            <a:ext cx="4902200" cy="79454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1"/>
            <a:r>
              <a:rPr lang="en-US" sz="4000" dirty="0">
                <a:latin typeface="Helvetica Light"/>
                <a:ea typeface="Helvetica Light" charset="0"/>
                <a:cs typeface="Helvetica Light" charset="0"/>
              </a:rPr>
              <a:t>Dataset Metadata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 Light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A737B7A-9290-E1EA-6003-CD4B41FDE32B}"/>
              </a:ext>
            </a:extLst>
          </p:cNvPr>
          <p:cNvSpPr/>
          <p:nvPr/>
        </p:nvSpPr>
        <p:spPr bwMode="auto">
          <a:xfrm>
            <a:off x="2522031" y="8107209"/>
            <a:ext cx="1016000" cy="872034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Helvetica Light" charset="0"/>
                <a:ea typeface="Helvetica Light" charset="0"/>
                <a:cs typeface="Helvetica Light" charset="0"/>
              </a:rPr>
              <a:t>0</a:t>
            </a:r>
            <a:endParaRPr kumimoji="0" lang="en-US" sz="5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F30DAE-11D5-E2DC-CEB8-EB6629A47307}"/>
              </a:ext>
            </a:extLst>
          </p:cNvPr>
          <p:cNvSpPr/>
          <p:nvPr/>
        </p:nvSpPr>
        <p:spPr bwMode="auto">
          <a:xfrm>
            <a:off x="2522538" y="9239250"/>
            <a:ext cx="984250" cy="87153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Helvetica Light" charset="0"/>
                <a:ea typeface="Helvetica Light" charset="0"/>
                <a:cs typeface="Helvetica Light" charset="0"/>
              </a:rPr>
              <a:t>1</a:t>
            </a:r>
            <a:endParaRPr lang="en-US" sz="5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005E54-0A9D-9B74-E0B2-CDDED6C4EA1C}"/>
              </a:ext>
            </a:extLst>
          </p:cNvPr>
          <p:cNvSpPr/>
          <p:nvPr/>
        </p:nvSpPr>
        <p:spPr bwMode="auto">
          <a:xfrm>
            <a:off x="2522538" y="10371138"/>
            <a:ext cx="984250" cy="87153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Helvetica Light" charset="0"/>
                <a:ea typeface="Helvetica Light" charset="0"/>
                <a:cs typeface="Helvetica Light" charset="0"/>
              </a:rPr>
              <a:t>2</a:t>
            </a:r>
            <a:endParaRPr lang="en-US" sz="5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C6A62F5-05C2-C300-280A-AA5BD6E1EC42}"/>
              </a:ext>
            </a:extLst>
          </p:cNvPr>
          <p:cNvSpPr/>
          <p:nvPr/>
        </p:nvSpPr>
        <p:spPr bwMode="auto">
          <a:xfrm>
            <a:off x="2522538" y="11503025"/>
            <a:ext cx="984250" cy="87153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Helvetica Light"/>
                <a:ea typeface="Helvetica Light" charset="0"/>
                <a:cs typeface="Helvetica Light" charset="0"/>
              </a:rPr>
              <a:t>3</a:t>
            </a:r>
            <a:endParaRPr lang="en-US" sz="5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 Light" charset="0"/>
              <a:ea typeface="Helvetica Light" charset="0"/>
              <a:cs typeface="Helvetica Light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9C22C01-1A97-83D9-375F-F5698DAF7CB3}"/>
              </a:ext>
            </a:extLst>
          </p:cNvPr>
          <p:cNvCxnSpPr/>
          <p:nvPr/>
        </p:nvCxnSpPr>
        <p:spPr bwMode="auto">
          <a:xfrm>
            <a:off x="3617615" y="8468179"/>
            <a:ext cx="9372600" cy="5080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5825235-2E07-8A69-7F57-C91118E38773}"/>
              </a:ext>
            </a:extLst>
          </p:cNvPr>
          <p:cNvCxnSpPr>
            <a:cxnSpLocks/>
          </p:cNvCxnSpPr>
          <p:nvPr/>
        </p:nvCxnSpPr>
        <p:spPr bwMode="auto">
          <a:xfrm flipV="1">
            <a:off x="3619290" y="9650104"/>
            <a:ext cx="12493356" cy="43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2CE5C97-3DA4-8194-6BAE-81154E951609}"/>
              </a:ext>
            </a:extLst>
          </p:cNvPr>
          <p:cNvCxnSpPr>
            <a:cxnSpLocks/>
          </p:cNvCxnSpPr>
          <p:nvPr/>
        </p:nvCxnSpPr>
        <p:spPr bwMode="auto">
          <a:xfrm>
            <a:off x="3509467" y="10785718"/>
            <a:ext cx="14983848" cy="179091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00929FC-D9E1-BB41-10AF-1E9E9B995861}"/>
              </a:ext>
            </a:extLst>
          </p:cNvPr>
          <p:cNvCxnSpPr>
            <a:cxnSpLocks/>
          </p:cNvCxnSpPr>
          <p:nvPr/>
        </p:nvCxnSpPr>
        <p:spPr bwMode="auto">
          <a:xfrm>
            <a:off x="3496995" y="11889051"/>
            <a:ext cx="16584478" cy="74478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8B0F331-51C3-9654-C626-C8236D6F52A4}"/>
              </a:ext>
            </a:extLst>
          </p:cNvPr>
          <p:cNvCxnSpPr/>
          <p:nvPr/>
        </p:nvCxnSpPr>
        <p:spPr bwMode="auto">
          <a:xfrm>
            <a:off x="12879369" y="7771458"/>
            <a:ext cx="25400" cy="78740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99A1BFD-2E9D-E96D-7619-E263EB650F3F}"/>
              </a:ext>
            </a:extLst>
          </p:cNvPr>
          <p:cNvCxnSpPr/>
          <p:nvPr/>
        </p:nvCxnSpPr>
        <p:spPr bwMode="auto">
          <a:xfrm flipH="1">
            <a:off x="16065499" y="7759700"/>
            <a:ext cx="25400" cy="193040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CF5B7E4-A15E-ED57-B47E-486886CFA1F5}"/>
              </a:ext>
            </a:extLst>
          </p:cNvPr>
          <p:cNvCxnSpPr/>
          <p:nvPr/>
        </p:nvCxnSpPr>
        <p:spPr bwMode="auto">
          <a:xfrm>
            <a:off x="18418174" y="7775575"/>
            <a:ext cx="25400" cy="312420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72BC087-4B8A-7960-33CE-DCEFDADE5989}"/>
              </a:ext>
            </a:extLst>
          </p:cNvPr>
          <p:cNvCxnSpPr/>
          <p:nvPr/>
        </p:nvCxnSpPr>
        <p:spPr bwMode="auto">
          <a:xfrm>
            <a:off x="19983449" y="7616441"/>
            <a:ext cx="25400" cy="439420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DA4D681B-24D1-72FB-8CD2-867B480C339B}"/>
              </a:ext>
            </a:extLst>
          </p:cNvPr>
          <p:cNvSpPr txBox="1"/>
          <p:nvPr/>
        </p:nvSpPr>
        <p:spPr>
          <a:xfrm>
            <a:off x="10688933" y="10034115"/>
            <a:ext cx="6395775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dirty="0" err="1">
                <a:latin typeface="Helvetica Light"/>
                <a:ea typeface="MS PGothic"/>
              </a:rPr>
              <a:t>Rangeget</a:t>
            </a:r>
            <a:r>
              <a:rPr lang="en-US" sz="4000" dirty="0">
                <a:latin typeface="Helvetica Light"/>
                <a:ea typeface="MS PGothic"/>
              </a:rPr>
              <a:t> Requests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51379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05C67-0898-A125-DB67-860F0B785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/>
                <a:cs typeface="Helvetica"/>
              </a:rPr>
              <a:t>Compression in HSDS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0453C-7A94-A02D-2ECD-64E380DF4E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6870" indent="-356870"/>
            <a:r>
              <a:rPr lang="en-US" dirty="0">
                <a:latin typeface="Helvetica"/>
                <a:cs typeface="Helvetica"/>
              </a:rPr>
              <a:t>Dataset metadata defines filters and filter options to be used</a:t>
            </a:r>
          </a:p>
          <a:p>
            <a:pPr marL="356870" indent="-356870"/>
            <a:r>
              <a:rPr lang="en-US" dirty="0">
                <a:latin typeface="Helvetica"/>
                <a:cs typeface="Helvetica"/>
              </a:rPr>
              <a:t>No dynamic filter plugins – set of available filters defined at build time</a:t>
            </a:r>
          </a:p>
          <a:p>
            <a:pPr marL="714375" lvl="1" indent="-356870"/>
            <a:r>
              <a:rPr lang="en-US" dirty="0" err="1">
                <a:latin typeface="Helvetica"/>
                <a:cs typeface="Helvetica"/>
              </a:rPr>
              <a:t>Blosclz</a:t>
            </a:r>
            <a:r>
              <a:rPr lang="en-US" dirty="0">
                <a:latin typeface="Helvetica"/>
                <a:cs typeface="Helvetica"/>
              </a:rPr>
              <a:t>, lz4, lz4hc, </a:t>
            </a:r>
            <a:r>
              <a:rPr lang="en-US" dirty="0" err="1">
                <a:latin typeface="Helvetica"/>
                <a:cs typeface="Helvetica"/>
              </a:rPr>
              <a:t>gzip</a:t>
            </a:r>
            <a:r>
              <a:rPr lang="en-US" dirty="0">
                <a:latin typeface="Helvetica"/>
                <a:cs typeface="Helvetica"/>
              </a:rPr>
              <a:t>, </a:t>
            </a:r>
            <a:r>
              <a:rPr lang="en-US" dirty="0" err="1">
                <a:latin typeface="Helvetica"/>
                <a:cs typeface="Helvetica"/>
              </a:rPr>
              <a:t>zstd</a:t>
            </a:r>
            <a:r>
              <a:rPr lang="en-US" dirty="0">
                <a:latin typeface="Helvetica"/>
                <a:cs typeface="Helvetica"/>
              </a:rPr>
              <a:t>, shuffle</a:t>
            </a:r>
          </a:p>
          <a:p>
            <a:pPr marL="356870" indent="-356870"/>
            <a:r>
              <a:rPr lang="en-US" dirty="0">
                <a:latin typeface="Helvetica"/>
                <a:cs typeface="Helvetica"/>
              </a:rPr>
              <a:t>DN process applies compression filters on each chunk as read/written</a:t>
            </a:r>
            <a:endParaRPr lang="en-US" dirty="0"/>
          </a:p>
          <a:p>
            <a:pPr marL="356870" indent="-356870"/>
            <a:r>
              <a:rPr lang="en-US" dirty="0">
                <a:latin typeface="Helvetica"/>
                <a:cs typeface="Helvetica"/>
              </a:rPr>
              <a:t>Compression is run in parallel</a:t>
            </a:r>
            <a:endParaRPr lang="en-US" dirty="0"/>
          </a:p>
          <a:p>
            <a:pPr marL="714375" lvl="1" indent="-356870"/>
            <a:r>
              <a:rPr lang="en-US" dirty="0">
                <a:latin typeface="Helvetica"/>
                <a:cs typeface="Helvetica"/>
              </a:rPr>
              <a:t>one active compression operation per DN at any one time</a:t>
            </a:r>
            <a:endParaRPr lang="en-US" dirty="0"/>
          </a:p>
          <a:p>
            <a:pPr marL="714375" lvl="1" indent="-356870"/>
            <a:r>
              <a:rPr lang="en-US" dirty="0">
                <a:latin typeface="Helvetica"/>
                <a:cs typeface="Helvetica"/>
              </a:rPr>
              <a:t>N threads per compression (set by </a:t>
            </a:r>
            <a:r>
              <a:rPr lang="en-US" dirty="0" err="1">
                <a:latin typeface="Helvetica"/>
                <a:cs typeface="Helvetica"/>
              </a:rPr>
              <a:t>blosc_nthreads</a:t>
            </a:r>
            <a:r>
              <a:rPr lang="en-US" dirty="0">
                <a:latin typeface="Helvetica"/>
                <a:cs typeface="Helvetica"/>
              </a:rPr>
              <a:t>, default: 2)</a:t>
            </a:r>
            <a:endParaRPr lang="en-US" dirty="0"/>
          </a:p>
          <a:p>
            <a:pPr marL="356870" indent="-356870"/>
            <a:r>
              <a:rPr lang="en-US" dirty="0">
                <a:latin typeface="Helvetica"/>
                <a:cs typeface="Helvetica"/>
              </a:rPr>
              <a:t>Recommendation: Run number of DN processes equal to number of cores</a:t>
            </a:r>
            <a:endParaRPr lang="en-US" dirty="0"/>
          </a:p>
          <a:p>
            <a:pPr marL="714375" lvl="1" indent="-356870"/>
            <a:r>
              <a:rPr lang="en-US">
                <a:latin typeface="Helvetica"/>
                <a:cs typeface="Helvetica"/>
              </a:rPr>
              <a:t>Gives best utilization of CPU</a:t>
            </a:r>
            <a:endParaRPr lang="en-US" dirty="0"/>
          </a:p>
          <a:p>
            <a:pPr marL="356870" indent="-35687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1731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F2246-7FAC-F83B-2AA7-03F3C32AA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/>
                <a:cs typeface="Helvetica"/>
              </a:rPr>
              <a:t>Compression with variable length data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DD7DD-5A7C-25E5-845A-C832497E21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6870" indent="-356870"/>
            <a:r>
              <a:rPr lang="en-US" dirty="0">
                <a:latin typeface="Helvetica"/>
                <a:cs typeface="Helvetica"/>
              </a:rPr>
              <a:t>HSDS doesn't use a heap for variable length data</a:t>
            </a:r>
          </a:p>
          <a:p>
            <a:pPr marL="356870" indent="-356870"/>
            <a:r>
              <a:rPr lang="en-US" dirty="0">
                <a:latin typeface="Helvetica"/>
                <a:cs typeface="Helvetica"/>
              </a:rPr>
              <a:t>Rather chunks of variable length types are stored as:</a:t>
            </a:r>
          </a:p>
          <a:p>
            <a:pPr marL="714375" lvl="1" indent="-356870"/>
            <a:r>
              <a:rPr lang="en-US" dirty="0">
                <a:latin typeface="Helvetica"/>
                <a:cs typeface="Helvetica"/>
              </a:rPr>
              <a:t>4 byte int giving the number of bytes of the first element</a:t>
            </a:r>
          </a:p>
          <a:p>
            <a:pPr marL="714375" lvl="1" indent="-356870"/>
            <a:r>
              <a:rPr lang="en-US" dirty="0">
                <a:latin typeface="Helvetica"/>
                <a:cs typeface="Helvetica"/>
              </a:rPr>
              <a:t>First element</a:t>
            </a:r>
            <a:endParaRPr lang="en-US" dirty="0"/>
          </a:p>
          <a:p>
            <a:pPr marL="714375" lvl="1" indent="-356870"/>
            <a:r>
              <a:rPr lang="en-US" dirty="0">
                <a:latin typeface="Helvetica"/>
                <a:cs typeface="Helvetica"/>
              </a:rPr>
              <a:t>4 byte int giving number of bytes for second element</a:t>
            </a:r>
            <a:endParaRPr lang="en-US" dirty="0"/>
          </a:p>
          <a:p>
            <a:pPr marL="714375" lvl="1" indent="-356870"/>
            <a:r>
              <a:rPr lang="en-US" dirty="0">
                <a:latin typeface="Helvetica"/>
                <a:cs typeface="Helvetica"/>
              </a:rPr>
              <a:t>Etc.</a:t>
            </a:r>
            <a:endParaRPr lang="en-US" dirty="0"/>
          </a:p>
          <a:p>
            <a:pPr marL="356870" indent="-356870"/>
            <a:r>
              <a:rPr lang="en-US" dirty="0">
                <a:latin typeface="Helvetica"/>
                <a:cs typeface="Helvetica"/>
              </a:rPr>
              <a:t>Resulting buffer can be compressed like any other chunk</a:t>
            </a:r>
            <a:endParaRPr lang="en-US" dirty="0"/>
          </a:p>
          <a:p>
            <a:pPr marL="714375" lvl="1" indent="-356870"/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0B2E934-3485-1D19-DAA2-B7798A7F40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333438"/>
              </p:ext>
            </p:extLst>
          </p:nvPr>
        </p:nvGraphicFramePr>
        <p:xfrm>
          <a:off x="1255023" y="11763696"/>
          <a:ext cx="20781259" cy="8287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5613">
                  <a:extLst>
                    <a:ext uri="{9D8B030D-6E8A-4147-A177-3AD203B41FA5}">
                      <a16:colId xmlns:a16="http://schemas.microsoft.com/office/drawing/2014/main" val="1594733958"/>
                    </a:ext>
                  </a:extLst>
                </a:gridCol>
                <a:gridCol w="2140638">
                  <a:extLst>
                    <a:ext uri="{9D8B030D-6E8A-4147-A177-3AD203B41FA5}">
                      <a16:colId xmlns:a16="http://schemas.microsoft.com/office/drawing/2014/main" val="847531974"/>
                    </a:ext>
                  </a:extLst>
                </a:gridCol>
                <a:gridCol w="2078126">
                  <a:extLst>
                    <a:ext uri="{9D8B030D-6E8A-4147-A177-3AD203B41FA5}">
                      <a16:colId xmlns:a16="http://schemas.microsoft.com/office/drawing/2014/main" val="3294787480"/>
                    </a:ext>
                  </a:extLst>
                </a:gridCol>
                <a:gridCol w="2078126">
                  <a:extLst>
                    <a:ext uri="{9D8B030D-6E8A-4147-A177-3AD203B41FA5}">
                      <a16:colId xmlns:a16="http://schemas.microsoft.com/office/drawing/2014/main" val="3994015623"/>
                    </a:ext>
                  </a:extLst>
                </a:gridCol>
                <a:gridCol w="2078126">
                  <a:extLst>
                    <a:ext uri="{9D8B030D-6E8A-4147-A177-3AD203B41FA5}">
                      <a16:colId xmlns:a16="http://schemas.microsoft.com/office/drawing/2014/main" val="1945472852"/>
                    </a:ext>
                  </a:extLst>
                </a:gridCol>
                <a:gridCol w="2078126">
                  <a:extLst>
                    <a:ext uri="{9D8B030D-6E8A-4147-A177-3AD203B41FA5}">
                      <a16:colId xmlns:a16="http://schemas.microsoft.com/office/drawing/2014/main" val="3172420150"/>
                    </a:ext>
                  </a:extLst>
                </a:gridCol>
                <a:gridCol w="2078126">
                  <a:extLst>
                    <a:ext uri="{9D8B030D-6E8A-4147-A177-3AD203B41FA5}">
                      <a16:colId xmlns:a16="http://schemas.microsoft.com/office/drawing/2014/main" val="3294063962"/>
                    </a:ext>
                  </a:extLst>
                </a:gridCol>
                <a:gridCol w="2078126">
                  <a:extLst>
                    <a:ext uri="{9D8B030D-6E8A-4147-A177-3AD203B41FA5}">
                      <a16:colId xmlns:a16="http://schemas.microsoft.com/office/drawing/2014/main" val="3481269944"/>
                    </a:ext>
                  </a:extLst>
                </a:gridCol>
                <a:gridCol w="2078126">
                  <a:extLst>
                    <a:ext uri="{9D8B030D-6E8A-4147-A177-3AD203B41FA5}">
                      <a16:colId xmlns:a16="http://schemas.microsoft.com/office/drawing/2014/main" val="3688869241"/>
                    </a:ext>
                  </a:extLst>
                </a:gridCol>
                <a:gridCol w="2078126">
                  <a:extLst>
                    <a:ext uri="{9D8B030D-6E8A-4147-A177-3AD203B41FA5}">
                      <a16:colId xmlns:a16="http://schemas.microsoft.com/office/drawing/2014/main" val="4127757513"/>
                    </a:ext>
                  </a:extLst>
                </a:gridCol>
              </a:tblGrid>
              <a:tr h="828737">
                <a:tc>
                  <a:txBody>
                    <a:bodyPr/>
                    <a:lstStyle/>
                    <a:p>
                      <a:r>
                        <a:rPr lang="en-US" sz="4400" dirty="0"/>
                        <a:t>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69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A0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84104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F79165A-B247-A824-0197-3F59877BADEA}"/>
              </a:ext>
            </a:extLst>
          </p:cNvPr>
          <p:cNvSpPr txBox="1"/>
          <p:nvPr/>
        </p:nvSpPr>
        <p:spPr>
          <a:xfrm>
            <a:off x="1249135" y="9939201"/>
            <a:ext cx="8471806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err="1">
                <a:latin typeface="Helvetica Light"/>
                <a:ea typeface="MS PGothic"/>
              </a:rPr>
              <a:t>Dset</a:t>
            </a:r>
            <a:r>
              <a:rPr lang="en-US" dirty="0">
                <a:latin typeface="Helvetica Light"/>
                <a:ea typeface="MS PGothic"/>
              </a:rPr>
              <a:t>[0] = 'h5'</a:t>
            </a:r>
          </a:p>
          <a:p>
            <a:r>
              <a:rPr lang="en-US" dirty="0" err="1">
                <a:latin typeface="Helvetica Light"/>
                <a:ea typeface="MS PGothic"/>
              </a:rPr>
              <a:t>Dset</a:t>
            </a:r>
            <a:r>
              <a:rPr lang="en-US" dirty="0">
                <a:latin typeface="Helvetica Light"/>
                <a:ea typeface="MS PGothic"/>
              </a:rPr>
              <a:t>[1] = … (10 bytes)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8275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56B14-5E1C-4C15-3F83-7EABD432A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/>
                <a:cs typeface="Helvetica"/>
              </a:rPr>
              <a:t>HSDS Chunk Cache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3EB02-5D27-5505-D9BE-3B09D2B27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6870" indent="-356870"/>
            <a:r>
              <a:rPr lang="en-US" dirty="0">
                <a:latin typeface="Helvetica"/>
                <a:cs typeface="Helvetica"/>
              </a:rPr>
              <a:t>Un-compression (and fetch from storage) can be avoided when chunk is cached</a:t>
            </a:r>
            <a:endParaRPr lang="en-US" dirty="0"/>
          </a:p>
          <a:p>
            <a:pPr marL="356870" indent="-356870"/>
            <a:r>
              <a:rPr lang="en-US" dirty="0">
                <a:latin typeface="Helvetica"/>
                <a:cs typeface="Helvetica"/>
              </a:rPr>
              <a:t>HSDS Chunk Cache is a LRU mem-cache of uncompressed chunks</a:t>
            </a:r>
          </a:p>
          <a:p>
            <a:pPr marL="356870" indent="-356870"/>
            <a:r>
              <a:rPr lang="en-US" dirty="0">
                <a:latin typeface="Helvetica"/>
                <a:cs typeface="Helvetica"/>
              </a:rPr>
              <a:t>Default size is 128 MB per DN (but can be made larger as desired)</a:t>
            </a:r>
          </a:p>
          <a:p>
            <a:pPr marL="356870" indent="-356870"/>
            <a:r>
              <a:rPr lang="en-US" dirty="0">
                <a:latin typeface="Helvetica"/>
                <a:cs typeface="Helvetica"/>
              </a:rPr>
              <a:t>Differs from HDF5 Lib Chunk Cache in that:</a:t>
            </a:r>
          </a:p>
          <a:p>
            <a:pPr marL="714375" lvl="1" indent="-356870"/>
            <a:r>
              <a:rPr lang="en-US" dirty="0">
                <a:latin typeface="Helvetica"/>
                <a:cs typeface="Helvetica"/>
              </a:rPr>
              <a:t>Cache items persisted between file opens</a:t>
            </a:r>
          </a:p>
          <a:p>
            <a:pPr marL="714375" lvl="1" indent="-356870"/>
            <a:r>
              <a:rPr lang="en-US" dirty="0">
                <a:latin typeface="Helvetica"/>
                <a:cs typeface="Helvetica"/>
              </a:rPr>
              <a:t>Cache items shared among all clients</a:t>
            </a:r>
          </a:p>
          <a:p>
            <a:pPr marL="356870" indent="-356870"/>
            <a:r>
              <a:rPr lang="en-US" dirty="0">
                <a:latin typeface="Helvetica"/>
                <a:cs typeface="Helvetica"/>
              </a:rPr>
              <a:t>Selection requests can be 2-4 x faster when all chunks required are cached</a:t>
            </a:r>
          </a:p>
        </p:txBody>
      </p:sp>
    </p:spTree>
    <p:extLst>
      <p:ext uri="{BB962C8B-B14F-4D97-AF65-F5344CB8AC3E}">
        <p14:creationId xmlns:p14="http://schemas.microsoft.com/office/powerpoint/2010/main" val="39424480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52B79-8D57-10EE-BC34-4CC324361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/>
                <a:cs typeface="Helvetica"/>
              </a:rPr>
              <a:t>HTTP Compression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D6295-D883-6D08-C505-2BAB927BC0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6870" indent="-356870"/>
            <a:r>
              <a:rPr lang="en-US" dirty="0">
                <a:latin typeface="Helvetica"/>
                <a:cs typeface="Helvetica"/>
              </a:rPr>
              <a:t>Dataset compression settings don't affect how bytes are transferred between client and server</a:t>
            </a:r>
          </a:p>
          <a:p>
            <a:pPr marL="356870" indent="-356870"/>
            <a:r>
              <a:rPr lang="en-US" dirty="0">
                <a:latin typeface="Helvetica"/>
                <a:cs typeface="Helvetica"/>
              </a:rPr>
              <a:t>HTTP Compression is a standard protocol for decreasing bandwidth in http requests</a:t>
            </a:r>
          </a:p>
          <a:p>
            <a:pPr marL="356870" indent="-356870"/>
            <a:r>
              <a:rPr lang="en-US" dirty="0">
                <a:latin typeface="Helvetica"/>
                <a:cs typeface="Helvetica"/>
              </a:rPr>
              <a:t>Applies </a:t>
            </a:r>
            <a:r>
              <a:rPr lang="en-US" dirty="0" err="1">
                <a:latin typeface="Helvetica"/>
                <a:cs typeface="Helvetica"/>
              </a:rPr>
              <a:t>gzip</a:t>
            </a:r>
            <a:r>
              <a:rPr lang="en-US" dirty="0">
                <a:latin typeface="Helvetica"/>
                <a:cs typeface="Helvetica"/>
              </a:rPr>
              <a:t> compression on each http response body</a:t>
            </a:r>
          </a:p>
          <a:p>
            <a:pPr marL="356870" indent="-356870"/>
            <a:r>
              <a:rPr lang="en-US" dirty="0">
                <a:latin typeface="Helvetica"/>
                <a:cs typeface="Helvetica"/>
              </a:rPr>
              <a:t>Can be enabled in HSDS by setting "</a:t>
            </a:r>
            <a:r>
              <a:rPr lang="en-US" err="1">
                <a:latin typeface="Helvetica"/>
                <a:cs typeface="Helvetica"/>
              </a:rPr>
              <a:t>http_compression</a:t>
            </a:r>
            <a:r>
              <a:rPr lang="en-US" dirty="0">
                <a:latin typeface="Helvetica"/>
                <a:cs typeface="Helvetica"/>
              </a:rPr>
              <a:t>" config to true</a:t>
            </a:r>
          </a:p>
          <a:p>
            <a:pPr marL="356870" indent="-356870"/>
            <a:r>
              <a:rPr lang="en-US" dirty="0">
                <a:latin typeface="Helvetica"/>
                <a:cs typeface="Helvetica"/>
              </a:rPr>
              <a:t>Esp. useful if you expect to see a lot of easily compressed data (e.g. sparse dataset sets)</a:t>
            </a:r>
          </a:p>
          <a:p>
            <a:pPr marL="0" indent="0">
              <a:buNone/>
            </a:pPr>
            <a:endParaRPr lang="en-US" dirty="0">
              <a:cs typeface="Helvetica"/>
            </a:endParaRPr>
          </a:p>
          <a:p>
            <a:pPr marL="356870" indent="-356870"/>
            <a:endParaRPr lang="en-US" dirty="0"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011284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7747FE5-8151-6E41-BE15-F7FACA182A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latin typeface="Helvetica"/>
                <a:cs typeface="Helvetica"/>
              </a:rPr>
              <a:t>Overview of HSDS</a:t>
            </a:r>
            <a:endParaRPr lang="en-US" dirty="0"/>
          </a:p>
          <a:p>
            <a:r>
              <a:rPr lang="en-US" dirty="0">
                <a:latin typeface="Helvetica"/>
                <a:cs typeface="Helvetica"/>
              </a:rPr>
              <a:t>Importing HDF5 files</a:t>
            </a:r>
            <a:endParaRPr lang="en-US" dirty="0"/>
          </a:p>
          <a:p>
            <a:r>
              <a:rPr lang="en-US" dirty="0">
                <a:latin typeface="Helvetica"/>
                <a:cs typeface="Helvetica"/>
              </a:rPr>
              <a:t>Compression in HSDS</a:t>
            </a:r>
          </a:p>
          <a:p>
            <a:r>
              <a:rPr lang="en-US" dirty="0">
                <a:latin typeface="Helvetica"/>
                <a:cs typeface="Helvetica"/>
              </a:rPr>
              <a:t>Demo</a:t>
            </a:r>
            <a:endParaRPr lang="en-US" dirty="0"/>
          </a:p>
          <a:p>
            <a:r>
              <a:rPr lang="en-US" dirty="0">
                <a:latin typeface="Helvetica"/>
                <a:cs typeface="Helvetica"/>
              </a:rPr>
              <a:t>Conclusions &amp; Next Steps</a:t>
            </a:r>
            <a:endParaRPr lang="en-US" dirty="0"/>
          </a:p>
          <a:p>
            <a:r>
              <a:rPr lang="en-US" dirty="0">
                <a:latin typeface="Helvetica"/>
                <a:cs typeface="Helvetica"/>
              </a:rPr>
              <a:t>Questions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132188-E42F-7B4E-83FA-6AF0ECBAB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41161544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C4BF31-8E90-45A5-C6E0-E3D572C67728}"/>
              </a:ext>
            </a:extLst>
          </p:cNvPr>
          <p:cNvSpPr txBox="1"/>
          <p:nvPr/>
        </p:nvSpPr>
        <p:spPr>
          <a:xfrm>
            <a:off x="5913883" y="4232485"/>
            <a:ext cx="10871108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9600" dirty="0">
                <a:latin typeface="Helvetica Light"/>
                <a:ea typeface="MS PGothic"/>
              </a:rPr>
              <a:t>Demo</a:t>
            </a:r>
            <a:endParaRPr lang="en-US" sz="9600"/>
          </a:p>
        </p:txBody>
      </p:sp>
    </p:spTree>
    <p:extLst>
      <p:ext uri="{BB962C8B-B14F-4D97-AF65-F5344CB8AC3E}">
        <p14:creationId xmlns:p14="http://schemas.microsoft.com/office/powerpoint/2010/main" val="39868078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E8043-664B-2D00-53CD-ABD5E1302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/>
                <a:cs typeface="Helvetica"/>
              </a:rPr>
              <a:t>Conclusions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D1205-2932-33C3-D9C4-D086946A9A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714375" lvl="1" indent="-356870"/>
            <a:r>
              <a:rPr lang="en-US" dirty="0">
                <a:latin typeface="Helvetica"/>
                <a:cs typeface="Helvetica"/>
              </a:rPr>
              <a:t>HSDS filters compatible with HDF5 Lib</a:t>
            </a:r>
            <a:endParaRPr lang="en-US" dirty="0"/>
          </a:p>
          <a:p>
            <a:pPr marL="714375" lvl="1" indent="-356870"/>
            <a:r>
              <a:rPr lang="en-US" dirty="0">
                <a:latin typeface="Helvetica"/>
                <a:cs typeface="Helvetica"/>
              </a:rPr>
              <a:t>Provides standard HDF5 filters plus </a:t>
            </a:r>
            <a:r>
              <a:rPr lang="en-US" dirty="0" err="1">
                <a:latin typeface="Helvetica"/>
                <a:cs typeface="Helvetica"/>
              </a:rPr>
              <a:t>blosclz</a:t>
            </a:r>
            <a:r>
              <a:rPr lang="en-US" dirty="0">
                <a:latin typeface="Helvetica"/>
                <a:cs typeface="Helvetica"/>
              </a:rPr>
              <a:t>, </a:t>
            </a:r>
            <a:r>
              <a:rPr lang="en-US" dirty="0" err="1">
                <a:latin typeface="Helvetica"/>
                <a:cs typeface="Helvetica"/>
              </a:rPr>
              <a:t>zstd</a:t>
            </a:r>
            <a:r>
              <a:rPr lang="en-US" dirty="0">
                <a:latin typeface="Helvetica"/>
                <a:cs typeface="Helvetica"/>
              </a:rPr>
              <a:t>, etc.</a:t>
            </a:r>
            <a:endParaRPr lang="en-US" dirty="0"/>
          </a:p>
          <a:p>
            <a:pPr marL="714375" lvl="1" indent="-356870"/>
            <a:r>
              <a:rPr lang="en-US" dirty="0">
                <a:latin typeface="Helvetica"/>
                <a:cs typeface="Helvetica"/>
              </a:rPr>
              <a:t>Parallel compression by design</a:t>
            </a:r>
            <a:endParaRPr lang="en-US" dirty="0"/>
          </a:p>
          <a:p>
            <a:pPr marL="714375" lvl="1" indent="-356870"/>
            <a:r>
              <a:rPr lang="en-US" dirty="0">
                <a:latin typeface="Helvetica"/>
                <a:cs typeface="Helvetica"/>
              </a:rPr>
              <a:t>All compression code defined in one place – the server</a:t>
            </a:r>
          </a:p>
          <a:p>
            <a:pPr marL="714375" lvl="1" indent="-356870"/>
            <a:r>
              <a:rPr lang="en-US" dirty="0">
                <a:latin typeface="Helvetica"/>
                <a:cs typeface="Helvetica"/>
              </a:rPr>
              <a:t>Support for compression of variable length types</a:t>
            </a:r>
          </a:p>
          <a:p>
            <a:pPr marL="714375" lvl="1" indent="-356870"/>
            <a:r>
              <a:rPr lang="en-US" dirty="0">
                <a:latin typeface="Helvetica"/>
                <a:cs typeface="Helvetica"/>
              </a:rPr>
              <a:t>HTTP Compression might be useful – test with your specific workload</a:t>
            </a:r>
          </a:p>
          <a:p>
            <a:pPr marL="714375" lvl="1" indent="-356870"/>
            <a:r>
              <a:rPr lang="en-US" dirty="0">
                <a:latin typeface="Helvetica"/>
                <a:cs typeface="Helvetica"/>
              </a:rPr>
              <a:t>HSDS Chunk cache really speeds things up!</a:t>
            </a:r>
          </a:p>
          <a:p>
            <a:pPr marL="1071245" lvl="2" indent="-356870"/>
            <a:r>
              <a:rPr lang="en-US" dirty="0">
                <a:latin typeface="Helvetica"/>
                <a:cs typeface="Helvetica"/>
              </a:rPr>
              <a:t>Unlike library chunk cache it's shared among all clients and persistent</a:t>
            </a:r>
            <a:endParaRPr lang="en-US" dirty="0">
              <a:cs typeface="Helvetica"/>
            </a:endParaRPr>
          </a:p>
          <a:p>
            <a:pPr marL="1071245" lvl="2" indent="-356870"/>
            <a:r>
              <a:rPr lang="en-US" dirty="0">
                <a:latin typeface="Helvetica"/>
                <a:cs typeface="Helvetica"/>
              </a:rPr>
              <a:t>For applications with a fixed working set, would be useful to configure HSDS to keep most data cached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0192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14339-BF46-3D06-F2CC-2C9F54361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/>
                <a:cs typeface="Helvetica"/>
              </a:rPr>
              <a:t>Next Steps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3F1030-CB29-88B0-A27F-565F87857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6870" indent="-356870"/>
            <a:r>
              <a:rPr lang="en-US" dirty="0">
                <a:latin typeface="Helvetica"/>
                <a:cs typeface="Helvetica"/>
              </a:rPr>
              <a:t>Add additional filters – e.g. </a:t>
            </a:r>
            <a:r>
              <a:rPr lang="en-US" dirty="0" err="1">
                <a:latin typeface="Helvetica"/>
                <a:cs typeface="Helvetica"/>
              </a:rPr>
              <a:t>bitshuffle</a:t>
            </a:r>
            <a:endParaRPr lang="en-US" dirty="0">
              <a:latin typeface="Helvetica"/>
              <a:cs typeface="Helvetica"/>
            </a:endParaRPr>
          </a:p>
          <a:p>
            <a:pPr marL="714375" lvl="1" indent="-356870"/>
            <a:r>
              <a:rPr lang="en-US" dirty="0">
                <a:latin typeface="Helvetica"/>
                <a:cs typeface="Helvetica"/>
              </a:rPr>
              <a:t>PR's welcome!</a:t>
            </a:r>
            <a:endParaRPr lang="en-US" dirty="0"/>
          </a:p>
          <a:p>
            <a:pPr marL="356870" indent="-356870"/>
            <a:r>
              <a:rPr lang="en-US" dirty="0">
                <a:latin typeface="Helvetica"/>
                <a:cs typeface="Helvetica"/>
              </a:rPr>
              <a:t>Auto-tune logic similar to </a:t>
            </a:r>
            <a:r>
              <a:rPr lang="en-US" dirty="0" err="1">
                <a:latin typeface="Helvetica"/>
                <a:cs typeface="Helvetica"/>
              </a:rPr>
              <a:t>BTune</a:t>
            </a:r>
            <a:r>
              <a:rPr lang="en-US" dirty="0">
                <a:latin typeface="Helvetica"/>
                <a:cs typeface="Helvetica"/>
              </a:rPr>
              <a:t>?</a:t>
            </a:r>
            <a:endParaRPr lang="en-US" dirty="0"/>
          </a:p>
          <a:p>
            <a:pPr marL="714375" lvl="1" indent="-356870"/>
            <a:r>
              <a:rPr lang="en-US" dirty="0">
                <a:latin typeface="Helvetica"/>
                <a:cs typeface="Helvetica"/>
              </a:rPr>
              <a:t>Have HSDS use idle time to experiment with best compression method</a:t>
            </a:r>
            <a:endParaRPr lang="en-US" dirty="0"/>
          </a:p>
          <a:p>
            <a:pPr marL="356870" indent="-356870"/>
            <a:r>
              <a:rPr lang="en-US" dirty="0">
                <a:latin typeface="Helvetica"/>
                <a:cs typeface="Helvetica"/>
              </a:rPr>
              <a:t>GPU-based compression</a:t>
            </a:r>
            <a:endParaRPr lang="en-US" dirty="0"/>
          </a:p>
          <a:p>
            <a:pPr marL="356870" indent="-356870"/>
            <a:endParaRPr lang="en-US" dirty="0"/>
          </a:p>
          <a:p>
            <a:pPr marL="356870" indent="-35687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3887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64C9B-3F8E-9DD3-40C9-6350BE0D2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/>
                <a:cs typeface="Helvetica"/>
              </a:rPr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0113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6CE8C-3ADF-D95D-6E85-76CCAEB17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/>
                <a:cs typeface="Helvetica"/>
              </a:rPr>
              <a:t>Acknowledgement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C1D4B-F925-AE97-3F33-05547E4537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6870" indent="-356870"/>
            <a:r>
              <a:rPr lang="en-US">
                <a:latin typeface="Helvetica"/>
                <a:cs typeface="Helvetica"/>
              </a:rPr>
              <a:t>This work was supported by NASA contract: 80NSSC22K1744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536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A2398-AFBA-E2E7-DBE0-D08034B32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HDF5 for the Cloud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D41E9-E2D7-AD91-8B21-6899ABFF83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6870" indent="-356870"/>
            <a:r>
              <a:rPr lang="en-US" dirty="0">
                <a:latin typeface="Helvetica"/>
                <a:cs typeface="Helvetica"/>
              </a:rPr>
              <a:t>The HDF5 library has been around 20+ years, but is not optimized for cloud-native applications</a:t>
            </a:r>
            <a:endParaRPr lang="en-US">
              <a:latin typeface="Helvetica"/>
              <a:cs typeface="Helvetica"/>
            </a:endParaRPr>
          </a:p>
          <a:p>
            <a:pPr marL="714375" lvl="1" indent="-356870"/>
            <a:r>
              <a:rPr lang="en-US" dirty="0">
                <a:latin typeface="Helvetica"/>
                <a:cs typeface="Helvetica"/>
              </a:rPr>
              <a:t>Expects to access a filesystem (doesn’t work well with object storage)</a:t>
            </a:r>
          </a:p>
          <a:p>
            <a:pPr marL="714375" lvl="1" indent="-356870"/>
            <a:r>
              <a:rPr lang="en-US" dirty="0"/>
              <a:t>No remote API</a:t>
            </a:r>
          </a:p>
          <a:p>
            <a:pPr marL="714375" lvl="1" indent="-356870"/>
            <a:r>
              <a:rPr lang="en-US" dirty="0"/>
              <a:t>No way to scale beyond one-thread/one-process (other than using MPI)</a:t>
            </a:r>
          </a:p>
          <a:p>
            <a:pPr marL="714375" lvl="1" indent="-356870"/>
            <a:r>
              <a:rPr lang="en-US" dirty="0"/>
              <a:t>No support for multi-writer/multi-reader</a:t>
            </a:r>
          </a:p>
          <a:p>
            <a:pPr marL="35687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419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3C1F5BB-4346-7308-2135-E10FB4F115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89104" y="3238500"/>
            <a:ext cx="21170895" cy="9867900"/>
          </a:xfrm>
        </p:spPr>
        <p:txBody>
          <a:bodyPr/>
          <a:lstStyle/>
          <a:p>
            <a:r>
              <a:rPr lang="en-US" dirty="0"/>
              <a:t>AWS S3 (or Azure Blob Storage, or Google Cloud Store) is natural choice for large data collections</a:t>
            </a:r>
          </a:p>
          <a:p>
            <a:pPr lvl="1"/>
            <a:r>
              <a:rPr lang="en-US" dirty="0"/>
              <a:t>Redundant</a:t>
            </a:r>
          </a:p>
          <a:p>
            <a:pPr lvl="1"/>
            <a:r>
              <a:rPr lang="en-US" dirty="0"/>
              <a:t>Can be accessed by multiple clients (compared with EBS Volumes)</a:t>
            </a:r>
          </a:p>
          <a:p>
            <a:pPr lvl="1"/>
            <a:r>
              <a:rPr lang="en-US" dirty="0"/>
              <a:t>Pay as you go pricing (pay for just what you use)</a:t>
            </a:r>
          </a:p>
          <a:p>
            <a:pPr lvl="1"/>
            <a:r>
              <a:rPr lang="en-US" dirty="0"/>
              <a:t>Low Cost – Compare 500 TB for one month:</a:t>
            </a:r>
          </a:p>
          <a:p>
            <a:pPr lvl="2"/>
            <a:r>
              <a:rPr lang="en-US" dirty="0"/>
              <a:t>S3 - $11K</a:t>
            </a:r>
          </a:p>
          <a:p>
            <a:pPr lvl="2"/>
            <a:r>
              <a:rPr lang="en-US" dirty="0"/>
              <a:t>EBS (EC2 attached volume, non-</a:t>
            </a:r>
            <a:r>
              <a:rPr lang="en-US" dirty="0" err="1"/>
              <a:t>ssd</a:t>
            </a:r>
            <a:r>
              <a:rPr lang="en-US" dirty="0"/>
              <a:t>) - $23K</a:t>
            </a:r>
          </a:p>
          <a:p>
            <a:pPr lvl="2"/>
            <a:r>
              <a:rPr lang="en-US" dirty="0"/>
              <a:t>EBS (EC2 attached volume, </a:t>
            </a:r>
            <a:r>
              <a:rPr lang="en-US" dirty="0" err="1"/>
              <a:t>ssd</a:t>
            </a:r>
            <a:r>
              <a:rPr lang="en-US" dirty="0"/>
              <a:t>) - $51K</a:t>
            </a:r>
          </a:p>
          <a:p>
            <a:pPr lvl="2"/>
            <a:r>
              <a:rPr lang="en-US" dirty="0"/>
              <a:t>EFS (sharable </a:t>
            </a:r>
            <a:r>
              <a:rPr lang="en-US" dirty="0" err="1"/>
              <a:t>Posix</a:t>
            </a:r>
            <a:r>
              <a:rPr lang="en-US" dirty="0"/>
              <a:t> compatible storage) -  $41K</a:t>
            </a:r>
          </a:p>
          <a:p>
            <a:pPr marL="357188" lvl="1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9DE6E93-7961-4542-C876-AD6BAB5DB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Storage Models</a:t>
            </a:r>
          </a:p>
        </p:txBody>
      </p:sp>
    </p:spTree>
    <p:extLst>
      <p:ext uri="{BB962C8B-B14F-4D97-AF65-F5344CB8AC3E}">
        <p14:creationId xmlns:p14="http://schemas.microsoft.com/office/powerpoint/2010/main" val="1468602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84E087-69FE-9727-5EB2-C530BF8F73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HDF5 Library either doesn’t work at all (for writing) or can be very slow (for reading)</a:t>
            </a:r>
          </a:p>
          <a:p>
            <a:pPr lvl="1"/>
            <a:r>
              <a:rPr lang="en-US" dirty="0"/>
              <a:t>Library was designed assuming POSIX compatibility &amp; low latency</a:t>
            </a:r>
          </a:p>
          <a:p>
            <a:pPr lvl="1"/>
            <a:r>
              <a:rPr lang="en-US" dirty="0"/>
              <a:t>I/O operations for read can read small blocks of data at random locations</a:t>
            </a:r>
          </a:p>
          <a:p>
            <a:pPr lvl="2"/>
            <a:r>
              <a:rPr lang="en-US" dirty="0"/>
              <a:t>Latency Costs add up</a:t>
            </a:r>
          </a:p>
          <a:p>
            <a:pPr lvl="2"/>
            <a:r>
              <a:rPr lang="en-US" dirty="0"/>
              <a:t>Writing to S3 requires entire file to be updated (not practical for files of any size)</a:t>
            </a:r>
          </a:p>
          <a:p>
            <a:r>
              <a:rPr lang="en-US" dirty="0"/>
              <a:t>Best throughput with S3 is with ~ 16 inflight requests with relatively large sizes</a:t>
            </a:r>
          </a:p>
          <a:p>
            <a:r>
              <a:rPr lang="en-US" dirty="0"/>
              <a:t>These considerations led us to develop an entirely paradigm for persisting HDF5 data – the HDF object storage schema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EE86A6A-020E-319B-4033-89F1AB698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S3 Challenges for HDF5 data</a:t>
            </a:r>
          </a:p>
        </p:txBody>
      </p:sp>
    </p:spTree>
    <p:extLst>
      <p:ext uri="{BB962C8B-B14F-4D97-AF65-F5344CB8AC3E}">
        <p14:creationId xmlns:p14="http://schemas.microsoft.com/office/powerpoint/2010/main" val="3925636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/>
                <a:cs typeface="Helvetica"/>
              </a:rPr>
              <a:t>HDF Cloud Native Schema</a:t>
            </a:r>
            <a:endParaRPr lang="en-US" dirty="0"/>
          </a:p>
        </p:txBody>
      </p:sp>
      <p:sp>
        <p:nvSpPr>
          <p:cNvPr id="4" name="Folded Corner 3"/>
          <p:cNvSpPr/>
          <p:nvPr/>
        </p:nvSpPr>
        <p:spPr>
          <a:xfrm rot="10800000">
            <a:off x="10972800" y="1740723"/>
            <a:ext cx="8218844" cy="3152156"/>
          </a:xfrm>
          <a:prstGeom prst="foldedCorner">
            <a:avLst/>
          </a:prstGeom>
          <a:solidFill>
            <a:srgbClr val="FFD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0"/>
          </a:p>
        </p:txBody>
      </p:sp>
      <p:sp>
        <p:nvSpPr>
          <p:cNvPr id="5" name="TextBox 4"/>
          <p:cNvSpPr txBox="1"/>
          <p:nvPr/>
        </p:nvSpPr>
        <p:spPr>
          <a:xfrm>
            <a:off x="11811899" y="2240101"/>
            <a:ext cx="737974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Big Idea: Map individual HDF5 objects (datasets, groups, chunks) as Object Storage Objects</a:t>
            </a:r>
          </a:p>
          <a:p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1676401" y="3765175"/>
            <a:ext cx="90334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charset="0"/>
              <a:buChar char="•"/>
            </a:pPr>
            <a:r>
              <a:rPr lang="en-US" sz="3600" dirty="0"/>
              <a:t>Limit maximum size of any object</a:t>
            </a:r>
          </a:p>
          <a:p>
            <a:pPr marL="571500" indent="-571500">
              <a:buFont typeface="Arial" charset="0"/>
              <a:buChar char="•"/>
            </a:pPr>
            <a:r>
              <a:rPr lang="en-US" sz="3600" dirty="0"/>
              <a:t>Support parallelism for read/write</a:t>
            </a:r>
          </a:p>
          <a:p>
            <a:pPr marL="571500" indent="-571500">
              <a:buFont typeface="Arial" charset="0"/>
              <a:buChar char="•"/>
            </a:pPr>
            <a:r>
              <a:rPr lang="en-US" sz="3600" dirty="0"/>
              <a:t>Only data that is modified needs to be updated</a:t>
            </a:r>
          </a:p>
          <a:p>
            <a:pPr marL="571500" indent="-571500">
              <a:buFont typeface="Arial" charset="0"/>
              <a:buChar char="•"/>
            </a:pPr>
            <a:r>
              <a:rPr lang="en-US" sz="3600" dirty="0"/>
              <a:t>Multiple clients can be reading/updating the same “file”</a:t>
            </a:r>
          </a:p>
          <a:p>
            <a:pPr marL="571500" indent="-571500">
              <a:buFont typeface="Arial" charset="0"/>
              <a:buChar char="•"/>
            </a:pPr>
            <a:r>
              <a:rPr lang="en-US" sz="3600" dirty="0"/>
              <a:t>Don’t need to manage free space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562" y="7324106"/>
            <a:ext cx="5715000" cy="5715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204853" y="8012170"/>
            <a:ext cx="818095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/>
              <a:t>Legend:</a:t>
            </a:r>
          </a:p>
          <a:p>
            <a:pPr marL="571500" indent="-571500">
              <a:buFont typeface="Arial" charset="0"/>
              <a:buChar char="•"/>
            </a:pPr>
            <a:r>
              <a:rPr lang="en-US" sz="3600" i="1" dirty="0"/>
              <a:t>Dataset is partitioned into chunks</a:t>
            </a:r>
          </a:p>
          <a:p>
            <a:pPr marL="571500" indent="-571500">
              <a:buFont typeface="Arial" charset="0"/>
              <a:buChar char="•"/>
            </a:pPr>
            <a:r>
              <a:rPr lang="en-US" sz="3600" i="1" dirty="0"/>
              <a:t>Each chunk stored as an object (file)</a:t>
            </a:r>
          </a:p>
          <a:p>
            <a:pPr marL="571500" indent="-571500">
              <a:buFont typeface="Arial" charset="0"/>
              <a:buChar char="•"/>
            </a:pPr>
            <a:r>
              <a:rPr lang="en-US" sz="3600" i="1" dirty="0"/>
              <a:t>Dataset meta data (type, shape, attributes, etc.) stored in a separate object (as JSON text)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0204" y="7834380"/>
            <a:ext cx="5881620" cy="5881620"/>
          </a:xfrm>
          <a:prstGeom prst="rect">
            <a:avLst/>
          </a:prstGeom>
        </p:spPr>
      </p:pic>
      <p:cxnSp>
        <p:nvCxnSpPr>
          <p:cNvPr id="24" name="Curved Connector 23"/>
          <p:cNvCxnSpPr/>
          <p:nvPr/>
        </p:nvCxnSpPr>
        <p:spPr>
          <a:xfrm flipV="1">
            <a:off x="14791021" y="12074821"/>
            <a:ext cx="6939994" cy="360102"/>
          </a:xfrm>
          <a:prstGeom prst="curvedConnector3">
            <a:avLst>
              <a:gd name="adj1" fmla="val 93713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>
            <a:off x="14791021" y="9524917"/>
            <a:ext cx="6466090" cy="1021994"/>
          </a:xfrm>
          <a:prstGeom prst="curved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/>
          <p:cNvCxnSpPr/>
          <p:nvPr/>
        </p:nvCxnSpPr>
        <p:spPr>
          <a:xfrm>
            <a:off x="14974644" y="11082584"/>
            <a:ext cx="5916704" cy="535676"/>
          </a:xfrm>
          <a:prstGeom prst="curved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10709837" y="9058712"/>
            <a:ext cx="2804282" cy="2023872"/>
          </a:xfrm>
          <a:prstGeom prst="rect">
            <a:avLst/>
          </a:prstGeom>
          <a:solidFill>
            <a:srgbClr val="FFC000">
              <a:alpha val="45882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0"/>
          </a:p>
        </p:txBody>
      </p:sp>
      <p:sp>
        <p:nvSpPr>
          <p:cNvPr id="3" name="TextBox 2"/>
          <p:cNvSpPr txBox="1"/>
          <p:nvPr/>
        </p:nvSpPr>
        <p:spPr>
          <a:xfrm>
            <a:off x="1337971" y="2680669"/>
            <a:ext cx="7520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Why a </a:t>
            </a:r>
            <a:r>
              <a:rPr lang="en-US" sz="3600" dirty="0" err="1"/>
              <a:t>sharded</a:t>
            </a:r>
            <a:r>
              <a:rPr lang="en-US" sz="3600" dirty="0"/>
              <a:t> data format?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t="22107" b="48441"/>
          <a:stretch/>
        </p:blipFill>
        <p:spPr>
          <a:xfrm>
            <a:off x="9829562" y="7255504"/>
            <a:ext cx="13716236" cy="5954204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6138623" y="5605272"/>
            <a:ext cx="7850930" cy="2229110"/>
            <a:chOff x="8069311" y="2802636"/>
            <a:chExt cx="3925465" cy="1114555"/>
          </a:xfrm>
        </p:grpSpPr>
        <p:sp>
          <p:nvSpPr>
            <p:cNvPr id="20" name="Folded Corner 19"/>
            <p:cNvSpPr/>
            <p:nvPr/>
          </p:nvSpPr>
          <p:spPr>
            <a:xfrm rot="10800000">
              <a:off x="8069311" y="2802636"/>
              <a:ext cx="3925465" cy="1114555"/>
            </a:xfrm>
            <a:prstGeom prst="foldedCorner">
              <a:avLst/>
            </a:prstGeom>
            <a:solidFill>
              <a:srgbClr val="FFD9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256493" y="3036747"/>
              <a:ext cx="3603601" cy="600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Each chunk (heavy outlines) get persisted as a separate object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7657" y="7258245"/>
            <a:ext cx="6013846" cy="601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69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ABF87-42DD-F949-8879-61F64DC70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Sharded</a:t>
            </a:r>
            <a:r>
              <a:rPr lang="en-US" dirty="0"/>
              <a:t> format example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98E0CE-91F9-BC49-9D75-96800E7145B9}"/>
              </a:ext>
            </a:extLst>
          </p:cNvPr>
          <p:cNvSpPr txBox="1"/>
          <p:nvPr/>
        </p:nvSpPr>
        <p:spPr>
          <a:xfrm>
            <a:off x="1689101" y="3048000"/>
            <a:ext cx="6464299" cy="7467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root_obj_id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  <a:p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3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group.json</a:t>
            </a:r>
            <a:endParaRPr lang="en-US" sz="3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   obj1_id/</a:t>
            </a:r>
          </a:p>
          <a:p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3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group.json</a:t>
            </a:r>
            <a:endParaRPr lang="en-US" sz="3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   obj2_id/</a:t>
            </a:r>
          </a:p>
          <a:p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3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dataset.json</a:t>
            </a:r>
            <a:endParaRPr lang="en-US" sz="3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      0_0</a:t>
            </a:r>
          </a:p>
          <a:p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      0_1</a:t>
            </a:r>
          </a:p>
          <a:p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   obj3_id/</a:t>
            </a:r>
          </a:p>
          <a:p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3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dataset.json</a:t>
            </a:r>
            <a:endParaRPr lang="en-US" sz="3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      0_0_2</a:t>
            </a:r>
          </a:p>
          <a:p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      0_0_3</a:t>
            </a:r>
          </a:p>
          <a:p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7FBE49-CFA8-3E4F-8827-703DF7634F06}"/>
              </a:ext>
            </a:extLst>
          </p:cNvPr>
          <p:cNvSpPr txBox="1"/>
          <p:nvPr/>
        </p:nvSpPr>
        <p:spPr>
          <a:xfrm>
            <a:off x="9372600" y="3048000"/>
            <a:ext cx="11430000" cy="10095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Observations: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dirty="0"/>
              <a:t>Metadata is stored as JSON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dirty="0"/>
              <a:t>Chunk data stored as binary blobs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dirty="0"/>
              <a:t>Self-explanatory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dirty="0"/>
              <a:t>One HDF5 file can translate to lots of objects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dirty="0"/>
              <a:t>Flat hierarchy – supports HDF5 multilinking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dirty="0"/>
              <a:t>Can limit maximum size of an object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dirty="0"/>
              <a:t>Can be used with </a:t>
            </a:r>
            <a:r>
              <a:rPr lang="en-US" dirty="0" err="1"/>
              <a:t>Posix</a:t>
            </a:r>
            <a:r>
              <a:rPr lang="en-US" dirty="0"/>
              <a:t> or object storage</a:t>
            </a:r>
          </a:p>
          <a:p>
            <a:endParaRPr lang="en-US" dirty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F94997-DE53-324A-9CEB-FAC89243043B}"/>
              </a:ext>
            </a:extLst>
          </p:cNvPr>
          <p:cNvSpPr txBox="1"/>
          <p:nvPr/>
        </p:nvSpPr>
        <p:spPr>
          <a:xfrm>
            <a:off x="844550" y="11832697"/>
            <a:ext cx="22694899" cy="120032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Schema is documented here: </a:t>
            </a:r>
            <a:r>
              <a:rPr lang="en-US" sz="3600" dirty="0">
                <a:hlinkClick r:id="rId2"/>
              </a:rPr>
              <a:t>https://github.com/HDFGroup/hsds/blob/master/docs/design/obj_store_schema/obj_store_schema_v2.md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92869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AA43A-B049-D94B-91BA-CE70ADCFA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HSDS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B4AE6F-C72A-DE43-A5F1-B9AEBCEB0CE4}"/>
              </a:ext>
            </a:extLst>
          </p:cNvPr>
          <p:cNvSpPr txBox="1"/>
          <p:nvPr/>
        </p:nvSpPr>
        <p:spPr>
          <a:xfrm>
            <a:off x="1796898" y="3276600"/>
            <a:ext cx="14173200" cy="31700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latin typeface="Helvetica Light"/>
                <a:ea typeface="MS PGothic"/>
              </a:rPr>
              <a:t>While it's possible to read/write the storage format directly, it's easier and more performant to use the HSDS (Highly Scalable Data Service).  A REST based service for HDF.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C77550-FF3C-EF4F-BFBA-C78D5B4D6657}"/>
              </a:ext>
            </a:extLst>
          </p:cNvPr>
          <p:cNvSpPr txBox="1"/>
          <p:nvPr/>
        </p:nvSpPr>
        <p:spPr>
          <a:xfrm>
            <a:off x="1789465" y="6557547"/>
            <a:ext cx="17526000" cy="240065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dirty="0"/>
          </a:p>
          <a:p>
            <a:r>
              <a:rPr lang="en-US" dirty="0">
                <a:latin typeface="Helvetica Light"/>
                <a:ea typeface="MS PGothic"/>
              </a:rPr>
              <a:t>Note: in addition, there are serverless options for accessing the cloud native format, but we'll focus on HSDS for this talk 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F6569E-EECE-A44B-A069-201B36FA836E}"/>
              </a:ext>
            </a:extLst>
          </p:cNvPr>
          <p:cNvSpPr txBox="1"/>
          <p:nvPr/>
        </p:nvSpPr>
        <p:spPr>
          <a:xfrm>
            <a:off x="1073152" y="11131539"/>
            <a:ext cx="13030200" cy="163121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Software is available at: </a:t>
            </a:r>
            <a:r>
              <a:rPr lang="en-US" dirty="0">
                <a:hlinkClick r:id="rId2"/>
              </a:rPr>
              <a:t>https://github.com/HDFGroup/hsds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849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6551" y="2494146"/>
            <a:ext cx="21170898" cy="10020300"/>
          </a:xfrm>
        </p:spPr>
        <p:txBody>
          <a:bodyPr>
            <a:normAutofit fontScale="25000" lnSpcReduction="20000"/>
          </a:bodyPr>
          <a:lstStyle/>
          <a:p>
            <a:r>
              <a:rPr lang="en-US" sz="12000" b="1" dirty="0"/>
              <a:t>Simple + familiar API</a:t>
            </a:r>
          </a:p>
          <a:p>
            <a:pPr lvl="1"/>
            <a:r>
              <a:rPr lang="en-US" sz="12800" dirty="0"/>
              <a:t>Clients can interact with service using REST API</a:t>
            </a:r>
          </a:p>
          <a:p>
            <a:pPr lvl="1"/>
            <a:r>
              <a:rPr lang="en-US" sz="12800" dirty="0"/>
              <a:t>SDKs provide language specific interface (e.g. h5pyd for Python)</a:t>
            </a:r>
          </a:p>
          <a:p>
            <a:pPr lvl="1"/>
            <a:r>
              <a:rPr lang="en-US" sz="12800" dirty="0"/>
              <a:t>Can read/write just the data they need (as opposed to transferring entire files)</a:t>
            </a:r>
          </a:p>
          <a:p>
            <a:pPr lvl="1"/>
            <a:r>
              <a:rPr lang="en-US" sz="12800" dirty="0"/>
              <a:t>Support for compression</a:t>
            </a:r>
          </a:p>
          <a:p>
            <a:pPr lvl="1"/>
            <a:endParaRPr lang="en-US" sz="6700" dirty="0"/>
          </a:p>
          <a:p>
            <a:r>
              <a:rPr lang="en-US" sz="12800" b="1" dirty="0"/>
              <a:t>Container based</a:t>
            </a:r>
          </a:p>
          <a:p>
            <a:pPr lvl="1"/>
            <a:r>
              <a:rPr lang="en-US" sz="12800" dirty="0"/>
              <a:t>Run in Docker or Kubernetes </a:t>
            </a:r>
          </a:p>
          <a:p>
            <a:pPr marL="357188" lvl="1" indent="0">
              <a:buNone/>
            </a:pPr>
            <a:endParaRPr lang="en-US" sz="6700" dirty="0"/>
          </a:p>
          <a:p>
            <a:r>
              <a:rPr lang="en-US" sz="12800" b="1" dirty="0"/>
              <a:t>Scalable performance</a:t>
            </a:r>
            <a:r>
              <a:rPr lang="en-US" sz="12800" dirty="0"/>
              <a:t>:</a:t>
            </a:r>
          </a:p>
          <a:p>
            <a:pPr lvl="1"/>
            <a:r>
              <a:rPr lang="en-US" sz="12800" dirty="0"/>
              <a:t>Can cache recently accessed data in RAM</a:t>
            </a:r>
          </a:p>
          <a:p>
            <a:pPr lvl="1"/>
            <a:r>
              <a:rPr lang="en-US" sz="12800" dirty="0"/>
              <a:t>Can parallelize requests across multiple nodes</a:t>
            </a:r>
          </a:p>
          <a:p>
            <a:pPr lvl="1"/>
            <a:r>
              <a:rPr lang="en-US" sz="12800" dirty="0"/>
              <a:t>More nodes </a:t>
            </a:r>
            <a:r>
              <a:rPr lang="en-US" sz="12800" dirty="0">
                <a:sym typeface="Wingdings" pitchFamily="2" charset="2"/>
              </a:rPr>
              <a:t> </a:t>
            </a:r>
            <a:r>
              <a:rPr lang="en-US" sz="12800" dirty="0"/>
              <a:t>better performance</a:t>
            </a:r>
          </a:p>
          <a:p>
            <a:pPr lvl="1"/>
            <a:r>
              <a:rPr lang="en-US" sz="12800" dirty="0"/>
              <a:t>Cluster based – any number of machines can be used to constitute the server </a:t>
            </a:r>
          </a:p>
          <a:p>
            <a:pPr lvl="1"/>
            <a:r>
              <a:rPr lang="en-US" sz="12800" dirty="0"/>
              <a:t>Multiple clients can read/write to same data source</a:t>
            </a:r>
          </a:p>
          <a:p>
            <a:pPr lvl="1"/>
            <a:r>
              <a:rPr lang="en-US" sz="12800" dirty="0"/>
              <a:t>No limit to the amount of data that can be stored by the service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840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1_Master layout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40000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  <a:spAutoFit/>
      </a:bodyPr>
      <a:lstStyle>
        <a:defPPr marL="0" marR="0" indent="0" algn="ctr" defTabSz="8255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5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40000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  <a:spAutoFit/>
      </a:bodyPr>
      <a:lstStyle>
        <a:defPPr marL="0" marR="0" indent="0" algn="ctr" defTabSz="8255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5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145760</TotalTime>
  <Words>2069</Words>
  <Application>Microsoft Office PowerPoint</Application>
  <PresentationFormat>Custom</PresentationFormat>
  <Paragraphs>246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1_Master layout</vt:lpstr>
      <vt:lpstr>eHUG 2023: HDF Compression for Data Service Architectures </vt:lpstr>
      <vt:lpstr>Overview</vt:lpstr>
      <vt:lpstr>HDF5 for the Cloud</vt:lpstr>
      <vt:lpstr>Cloud Storage Models</vt:lpstr>
      <vt:lpstr>S3 Challenges for HDF5 data</vt:lpstr>
      <vt:lpstr>HDF Cloud Native Schema</vt:lpstr>
      <vt:lpstr>Sharded format example</vt:lpstr>
      <vt:lpstr>Introduction to HSDS</vt:lpstr>
      <vt:lpstr>Server Features</vt:lpstr>
      <vt:lpstr>Architecture</vt:lpstr>
      <vt:lpstr>HSDS Platforms</vt:lpstr>
      <vt:lpstr>Accessing HSDS</vt:lpstr>
      <vt:lpstr>Command Line Interface (CLI)</vt:lpstr>
      <vt:lpstr>Enabling HSDS access to HDF5 files</vt:lpstr>
      <vt:lpstr>Chunk Linking</vt:lpstr>
      <vt:lpstr>Compression in HSDS</vt:lpstr>
      <vt:lpstr>Compression with variable length data</vt:lpstr>
      <vt:lpstr>HSDS Chunk Cache</vt:lpstr>
      <vt:lpstr>HTTP Compression</vt:lpstr>
      <vt:lpstr>PowerPoint Presentation</vt:lpstr>
      <vt:lpstr>Conclusions</vt:lpstr>
      <vt:lpstr>Next Steps</vt:lpstr>
      <vt:lpstr>Questions?</vt:lpstr>
      <vt:lpstr>Acknowledgement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Customer Insights from Tradeweb December 12, 2017</dc:title>
  <dc:creator>akougkas</dc:creator>
  <cp:keywords>HDFGroup</cp:keywords>
  <cp:lastModifiedBy>John Readey</cp:lastModifiedBy>
  <cp:revision>1787</cp:revision>
  <dcterms:modified xsi:type="dcterms:W3CDTF">2023-09-20T07:42:07Z</dcterms:modified>
</cp:coreProperties>
</file>