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339" r:id="rId4"/>
    <p:sldId id="337" r:id="rId5"/>
    <p:sldId id="340" r:id="rId6"/>
    <p:sldId id="342" r:id="rId7"/>
    <p:sldId id="343" r:id="rId8"/>
    <p:sldId id="344" r:id="rId9"/>
    <p:sldId id="345" r:id="rId10"/>
    <p:sldId id="338" r:id="rId11"/>
    <p:sldId id="346" r:id="rId12"/>
    <p:sldId id="347" r:id="rId13"/>
    <p:sldId id="348" r:id="rId14"/>
    <p:sldId id="349" r:id="rId15"/>
    <p:sldId id="350" r:id="rId16"/>
    <p:sldId id="352" r:id="rId17"/>
    <p:sldId id="333" r:id="rId18"/>
    <p:sldId id="357" r:id="rId19"/>
    <p:sldId id="358" r:id="rId20"/>
    <p:sldId id="351" r:id="rId21"/>
    <p:sldId id="353" r:id="rId22"/>
    <p:sldId id="355" r:id="rId23"/>
    <p:sldId id="356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6E849550-36B6-9347-838F-0F2ADC9AEFF5}">
          <p14:sldIdLst>
            <p14:sldId id="257"/>
            <p14:sldId id="259"/>
            <p14:sldId id="339"/>
            <p14:sldId id="337"/>
            <p14:sldId id="340"/>
            <p14:sldId id="342"/>
            <p14:sldId id="343"/>
            <p14:sldId id="344"/>
            <p14:sldId id="345"/>
            <p14:sldId id="338"/>
            <p14:sldId id="346"/>
            <p14:sldId id="347"/>
            <p14:sldId id="348"/>
            <p14:sldId id="349"/>
            <p14:sldId id="350"/>
            <p14:sldId id="352"/>
            <p14:sldId id="333"/>
            <p14:sldId id="357"/>
            <p14:sldId id="358"/>
            <p14:sldId id="351"/>
            <p14:sldId id="353"/>
            <p14:sldId id="355"/>
            <p14:sldId id="3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5C5D"/>
    <a:srgbClr val="A50034"/>
    <a:srgbClr val="8C8279"/>
    <a:srgbClr val="BA1F4E"/>
    <a:srgbClr val="CA6081"/>
    <a:srgbClr val="968C86"/>
    <a:srgbClr val="9C9289"/>
    <a:srgbClr val="948982"/>
    <a:srgbClr val="F1F1F1"/>
    <a:srgbClr val="736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3447" autoAdjust="0"/>
  </p:normalViewPr>
  <p:slideViewPr>
    <p:cSldViewPr snapToGrid="0" snapToObjects="1">
      <p:cViewPr varScale="1">
        <p:scale>
          <a:sx n="95" d="100"/>
          <a:sy n="95" d="100"/>
        </p:scale>
        <p:origin x="104" y="244"/>
      </p:cViewPr>
      <p:guideLst>
        <p:guide orient="horz" pos="2228"/>
        <p:guide pos="3840"/>
      </p:guideLst>
    </p:cSldViewPr>
  </p:slid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61D14-3E32-3647-89CB-8FAE8269FEA9}" type="datetimeFigureOut">
              <a:rPr lang="de-DE" smtClean="0"/>
              <a:t>06.12.2023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D5D1E-0332-5B47-A3CC-A4A31387838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044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1" i="0" dirty="0">
                <a:effectLst/>
                <a:latin typeface="Söhne"/>
              </a:rPr>
              <a:t>High-Performance Data Analysis</a:t>
            </a:r>
            <a:r>
              <a:rPr lang="en-US" b="0" i="0" dirty="0">
                <a:effectLst/>
                <a:latin typeface="Söhne"/>
              </a:rPr>
              <a:t>: Addressing the challenges in analyzing spectra and similar measurement data from modern research infrastructures (FIS).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effectLst/>
                <a:latin typeface="Söhne"/>
              </a:rPr>
              <a:t>Automated Evaluation</a:t>
            </a:r>
            <a:r>
              <a:rPr lang="en-US" b="0" i="0" dirty="0">
                <a:effectLst/>
                <a:latin typeface="Söhne"/>
              </a:rPr>
              <a:t>: Developing methods for automated evaluation of spectral data sets across various physical measurement techniques (e.g., X-ray or neutron diffraction, neutron spectroscopy, elemental analysis using nuclear radiation, </a:t>
            </a:r>
            <a:r>
              <a:rPr lang="en-US" b="0" i="0" dirty="0" err="1">
                <a:effectLst/>
                <a:latin typeface="Söhne"/>
              </a:rPr>
              <a:t>astrospectroscopy</a:t>
            </a:r>
            <a:r>
              <a:rPr lang="en-US" b="0" i="0" dirty="0">
                <a:effectLst/>
                <a:latin typeface="Söhne"/>
              </a:rPr>
              <a:t>).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effectLst/>
                <a:latin typeface="Söhne"/>
              </a:rPr>
              <a:t>Machine Learning (ML) Integration</a:t>
            </a:r>
            <a:r>
              <a:rPr lang="en-US" b="0" i="0" dirty="0">
                <a:effectLst/>
                <a:latin typeface="Söhne"/>
              </a:rPr>
              <a:t>: Utilizing ML to manage the complexity of large parameter spaces in spectral analysis.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effectLst/>
                <a:latin typeface="Söhne"/>
              </a:rPr>
              <a:t>Generic ML Approach</a:t>
            </a:r>
            <a:r>
              <a:rPr lang="en-US" b="0" i="0" dirty="0">
                <a:effectLst/>
                <a:latin typeface="Söhne"/>
              </a:rPr>
              <a:t>: Establishing a generic ML framework adaptable to multiple techniques and extendable to other measurement methods.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D5D1E-0332-5B47-A3CC-A4A31387838F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6025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kument 13">
            <a:extLst>
              <a:ext uri="{FF2B5EF4-FFF2-40B4-BE49-F238E27FC236}">
                <a16:creationId xmlns:a16="http://schemas.microsoft.com/office/drawing/2014/main" id="{F9005855-30A0-1345-9115-64481C23E18B}"/>
              </a:ext>
            </a:extLst>
          </p:cNvPr>
          <p:cNvSpPr/>
          <p:nvPr userDrawn="1"/>
        </p:nvSpPr>
        <p:spPr>
          <a:xfrm>
            <a:off x="0" y="900708"/>
            <a:ext cx="12192000" cy="5157787"/>
          </a:xfrm>
          <a:prstGeom prst="flowChartDocument">
            <a:avLst/>
          </a:prstGeom>
          <a:gradFill flip="none" rotWithShape="1">
            <a:gsLst>
              <a:gs pos="3000">
                <a:schemeClr val="accent1">
                  <a:lumMod val="67000"/>
                </a:schemeClr>
              </a:gs>
              <a:gs pos="100000">
                <a:schemeClr val="accent1">
                  <a:lumMod val="97000"/>
                  <a:lumOff val="3000"/>
                  <a:alpha val="36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noProof="0" dirty="0"/>
          </a:p>
        </p:txBody>
      </p:sp>
      <p:sp>
        <p:nvSpPr>
          <p:cNvPr id="8" name="Dokument 7">
            <a:extLst>
              <a:ext uri="{FF2B5EF4-FFF2-40B4-BE49-F238E27FC236}">
                <a16:creationId xmlns:a16="http://schemas.microsoft.com/office/drawing/2014/main" id="{B46D8E2B-64B0-ED48-A38C-74AA90A8F3E4}"/>
              </a:ext>
            </a:extLst>
          </p:cNvPr>
          <p:cNvSpPr/>
          <p:nvPr userDrawn="1"/>
        </p:nvSpPr>
        <p:spPr>
          <a:xfrm>
            <a:off x="0" y="327774"/>
            <a:ext cx="12192000" cy="5629518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noProof="0">
              <a:solidFill>
                <a:srgbClr val="695C5D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0" y="6511636"/>
            <a:ext cx="12192000" cy="346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noProof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08010" y="3479602"/>
            <a:ext cx="11030857" cy="831424"/>
          </a:xfrm>
          <a:prstGeom prst="rect">
            <a:avLst/>
          </a:prstGeom>
        </p:spPr>
        <p:txBody>
          <a:bodyPr lIns="288000" tIns="0" rIns="0" bIns="0" anchor="ctr">
            <a:normAutofit/>
          </a:bodyPr>
          <a:lstStyle>
            <a:lvl1pPr algn="l">
              <a:defRPr sz="3600" b="0" i="0">
                <a:solidFill>
                  <a:srgbClr val="695C5D"/>
                </a:solidFill>
                <a:latin typeface="+mj-lt"/>
                <a:ea typeface="Helvetica Neue Light" panose="02000403000000020004" pitchFamily="2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8000" y="4425523"/>
            <a:ext cx="6510021" cy="1059951"/>
          </a:xfrm>
          <a:prstGeom prst="rect">
            <a:avLst/>
          </a:prstGeom>
        </p:spPr>
        <p:txBody>
          <a:bodyPr lIns="288000" tIns="0" rIns="0" bIns="0" anchor="t">
            <a:normAutofit/>
          </a:bodyPr>
          <a:lstStyle>
            <a:lvl1pPr marL="0" indent="0" algn="l">
              <a:buNone/>
              <a:defRPr sz="2000" b="0" i="0">
                <a:solidFill>
                  <a:srgbClr val="695C5D"/>
                </a:solidFill>
                <a:latin typeface="+mj-lt"/>
                <a:ea typeface="Helvetica Neue Thin" charset="0"/>
                <a:cs typeface="Calibri" panose="020F0502020204030204" pitchFamily="34" charset="0"/>
              </a:defRPr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noProof="0" dirty="0"/>
              <a:t>Master-</a:t>
            </a:r>
            <a:r>
              <a:rPr lang="en-US" noProof="0" dirty="0" err="1"/>
              <a:t>Untertitelformat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pic>
        <p:nvPicPr>
          <p:cNvPr id="10" name="Grafik 11">
            <a:extLst>
              <a:ext uri="{FF2B5EF4-FFF2-40B4-BE49-F238E27FC236}">
                <a16:creationId xmlns:a16="http://schemas.microsoft.com/office/drawing/2014/main" id="{427199F6-5DFC-3A45-B2F2-9B33E8549C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50" y="495897"/>
            <a:ext cx="2058303" cy="1440000"/>
          </a:xfrm>
          <a:prstGeom prst="rect">
            <a:avLst/>
          </a:prstGeom>
        </p:spPr>
      </p:pic>
      <p:pic>
        <p:nvPicPr>
          <p:cNvPr id="13" name="Grafik 5">
            <a:extLst>
              <a:ext uri="{FF2B5EF4-FFF2-40B4-BE49-F238E27FC236}">
                <a16:creationId xmlns:a16="http://schemas.microsoft.com/office/drawing/2014/main" id="{3526D208-CE57-934D-B5E7-34D2B387B5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46050" y="495897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9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105DF81-9864-0ED8-E690-F59A24C0C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591" y="1884836"/>
            <a:ext cx="2273777" cy="3088328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2" name="Titel 7">
            <a:extLst>
              <a:ext uri="{FF2B5EF4-FFF2-40B4-BE49-F238E27FC236}">
                <a16:creationId xmlns:a16="http://schemas.microsoft.com/office/drawing/2014/main" id="{FEDC400F-5CD5-17B6-8B3D-9FFFA268F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373" y="87086"/>
            <a:ext cx="11405655" cy="6966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 i="0">
                <a:solidFill>
                  <a:srgbClr val="695C5D"/>
                </a:solidFill>
                <a:latin typeface="+mj-lt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C5CD4E3A-2284-3003-56E0-54B802E8AC8B}"/>
              </a:ext>
            </a:extLst>
          </p:cNvPr>
          <p:cNvCxnSpPr>
            <a:cxnSpLocks/>
          </p:cNvCxnSpPr>
          <p:nvPr userDrawn="1"/>
        </p:nvCxnSpPr>
        <p:spPr>
          <a:xfrm>
            <a:off x="11" y="819976"/>
            <a:ext cx="12191999" cy="0"/>
          </a:xfrm>
          <a:prstGeom prst="line">
            <a:avLst/>
          </a:prstGeom>
          <a:ln w="19050">
            <a:solidFill>
              <a:srgbClr val="BA1F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Univ.-Prof. Dr. Oliver Niggemann…">
            <a:extLst>
              <a:ext uri="{FF2B5EF4-FFF2-40B4-BE49-F238E27FC236}">
                <a16:creationId xmlns:a16="http://schemas.microsoft.com/office/drawing/2014/main" id="{B436038C-8C8C-2274-E39E-FB5FCDD20981}"/>
              </a:ext>
            </a:extLst>
          </p:cNvPr>
          <p:cNvSpPr txBox="1"/>
          <p:nvPr userDrawn="1"/>
        </p:nvSpPr>
        <p:spPr>
          <a:xfrm>
            <a:off x="3353069" y="1884836"/>
            <a:ext cx="5772763" cy="1668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4074" tIns="64074" rIns="64074" bIns="64074">
            <a:spAutoFit/>
          </a:bodyPr>
          <a:lstStyle/>
          <a:p>
            <a:pPr defTabSz="1180267">
              <a:defRPr sz="2200"/>
            </a:pPr>
            <a:r>
              <a:rPr lang="en-US" sz="1400" noProof="0" dirty="0">
                <a:solidFill>
                  <a:srgbClr val="695C5D"/>
                </a:solidFill>
              </a:rPr>
              <a:t>Name</a:t>
            </a:r>
          </a:p>
          <a:p>
            <a:pPr defTabSz="1180267">
              <a:defRPr sz="2200"/>
            </a:pPr>
            <a:r>
              <a:rPr lang="en-US" sz="1400" noProof="0" dirty="0">
                <a:solidFill>
                  <a:srgbClr val="695C5D"/>
                </a:solidFill>
              </a:rPr>
              <a:t>Institute for Automation Technology</a:t>
            </a:r>
          </a:p>
          <a:p>
            <a:pPr marL="0" marR="0" lvl="0" indent="0" algn="l" defTabSz="11802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/>
            </a:pPr>
            <a:r>
              <a:rPr lang="en-US" sz="1400" noProof="0" dirty="0">
                <a:solidFill>
                  <a:srgbClr val="695C5D"/>
                </a:solidFill>
              </a:rPr>
              <a:t>Helmut Schmidt University / University of the Federal Armed Forces Hamburg</a:t>
            </a:r>
          </a:p>
          <a:p>
            <a:pPr defTabSz="1180267">
              <a:defRPr sz="2200"/>
            </a:pPr>
            <a:r>
              <a:rPr lang="en-US" sz="1400" noProof="0" dirty="0" err="1">
                <a:solidFill>
                  <a:srgbClr val="695C5D"/>
                </a:solidFill>
              </a:rPr>
              <a:t>Holstenhofweg</a:t>
            </a:r>
            <a:r>
              <a:rPr lang="en-US" sz="1400" noProof="0" dirty="0">
                <a:solidFill>
                  <a:srgbClr val="695C5D"/>
                </a:solidFill>
              </a:rPr>
              <a:t> 85, 22043 Hamburg</a:t>
            </a:r>
          </a:p>
          <a:p>
            <a:pPr defTabSz="1180267">
              <a:defRPr sz="2200"/>
            </a:pPr>
            <a:r>
              <a:rPr lang="en-US" sz="1400" noProof="0" dirty="0">
                <a:solidFill>
                  <a:srgbClr val="695C5D"/>
                </a:solidFill>
              </a:rPr>
              <a:t>tel.: 040 / 6541-XXXX</a:t>
            </a:r>
          </a:p>
          <a:p>
            <a:pPr defTabSz="1180267">
              <a:defRPr sz="2200"/>
            </a:pPr>
            <a:r>
              <a:rPr lang="en-US" sz="1400" noProof="0" dirty="0">
                <a:solidFill>
                  <a:srgbClr val="695C5D"/>
                </a:solidFill>
              </a:rPr>
              <a:t>email: </a:t>
            </a:r>
            <a:r>
              <a:rPr lang="en-US" sz="1400" noProof="0" dirty="0" err="1">
                <a:solidFill>
                  <a:srgbClr val="695C5D"/>
                </a:solidFill>
              </a:rPr>
              <a:t>XXXX@hsu-hh.de</a:t>
            </a:r>
            <a:endParaRPr lang="en-US" sz="1400" noProof="0" dirty="0">
              <a:solidFill>
                <a:srgbClr val="695C5D"/>
              </a:solidFill>
            </a:endParaRPr>
          </a:p>
          <a:p>
            <a:pPr defTabSz="1180267">
              <a:defRPr sz="2200"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16381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D34DE7E-0AB5-3577-C652-7533C2CA1565}"/>
              </a:ext>
            </a:extLst>
          </p:cNvPr>
          <p:cNvSpPr txBox="1"/>
          <p:nvPr userDrawn="1"/>
        </p:nvSpPr>
        <p:spPr>
          <a:xfrm>
            <a:off x="-7200" y="3729600"/>
            <a:ext cx="7920000" cy="461665"/>
          </a:xfrm>
          <a:prstGeom prst="rect">
            <a:avLst/>
          </a:prstGeom>
          <a:solidFill>
            <a:srgbClr val="8C827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noProof="0" dirty="0">
                <a:solidFill>
                  <a:schemeClr val="bg1"/>
                </a:solidFill>
              </a:rPr>
              <a:t>Thank you</a:t>
            </a:r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Univ.-Prof. Dr. Oliver Niggemann…">
            <a:extLst>
              <a:ext uri="{FF2B5EF4-FFF2-40B4-BE49-F238E27FC236}">
                <a16:creationId xmlns:a16="http://schemas.microsoft.com/office/drawing/2014/main" id="{942D7ACC-D84A-0FCF-C59A-30B9BDB52BC0}"/>
              </a:ext>
            </a:extLst>
          </p:cNvPr>
          <p:cNvSpPr txBox="1"/>
          <p:nvPr userDrawn="1"/>
        </p:nvSpPr>
        <p:spPr>
          <a:xfrm>
            <a:off x="323237" y="4712814"/>
            <a:ext cx="5772763" cy="1668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4074" tIns="64074" rIns="64074" bIns="64074">
            <a:spAutoFit/>
          </a:bodyPr>
          <a:lstStyle/>
          <a:p>
            <a:pPr defTabSz="1180267">
              <a:defRPr sz="2200"/>
            </a:pPr>
            <a:r>
              <a:rPr lang="en-US" sz="1400" noProof="0" dirty="0">
                <a:solidFill>
                  <a:srgbClr val="695C5D"/>
                </a:solidFill>
              </a:rPr>
              <a:t>Name</a:t>
            </a:r>
          </a:p>
          <a:p>
            <a:pPr defTabSz="1180267">
              <a:defRPr sz="2200"/>
            </a:pPr>
            <a:r>
              <a:rPr lang="en-US" sz="1400" noProof="0" dirty="0">
                <a:solidFill>
                  <a:srgbClr val="695C5D"/>
                </a:solidFill>
              </a:rPr>
              <a:t>Institute for Automation Technology</a:t>
            </a:r>
          </a:p>
          <a:p>
            <a:pPr marL="0" marR="0" lvl="0" indent="0" algn="l" defTabSz="11802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/>
            </a:pPr>
            <a:r>
              <a:rPr lang="en-US" sz="1400" noProof="0" dirty="0">
                <a:solidFill>
                  <a:srgbClr val="695C5D"/>
                </a:solidFill>
              </a:rPr>
              <a:t>Helmut Schmidt University / University of the Federal Armed Forces Hamburg</a:t>
            </a:r>
          </a:p>
          <a:p>
            <a:pPr defTabSz="1180267">
              <a:defRPr sz="2200"/>
            </a:pPr>
            <a:r>
              <a:rPr lang="en-US" sz="1400" noProof="0" dirty="0" err="1">
                <a:solidFill>
                  <a:srgbClr val="695C5D"/>
                </a:solidFill>
              </a:rPr>
              <a:t>Holstenhofweg</a:t>
            </a:r>
            <a:r>
              <a:rPr lang="en-US" sz="1400" noProof="0" dirty="0">
                <a:solidFill>
                  <a:srgbClr val="695C5D"/>
                </a:solidFill>
              </a:rPr>
              <a:t> 85, 22043 Hamburg</a:t>
            </a:r>
          </a:p>
          <a:p>
            <a:pPr defTabSz="1180267">
              <a:defRPr sz="2200"/>
            </a:pPr>
            <a:r>
              <a:rPr lang="en-US" sz="1400" noProof="0" dirty="0">
                <a:solidFill>
                  <a:srgbClr val="695C5D"/>
                </a:solidFill>
              </a:rPr>
              <a:t>tel.: 040 / 6541-XXXX</a:t>
            </a:r>
          </a:p>
          <a:p>
            <a:pPr defTabSz="1180267">
              <a:defRPr sz="2200"/>
            </a:pPr>
            <a:r>
              <a:rPr lang="en-US" sz="1400" noProof="0" dirty="0">
                <a:solidFill>
                  <a:srgbClr val="695C5D"/>
                </a:solidFill>
              </a:rPr>
              <a:t>email: </a:t>
            </a:r>
            <a:r>
              <a:rPr lang="en-US" sz="1400" noProof="0" dirty="0" err="1">
                <a:solidFill>
                  <a:srgbClr val="695C5D"/>
                </a:solidFill>
              </a:rPr>
              <a:t>XXXX@hsu-hh.de</a:t>
            </a:r>
            <a:endParaRPr lang="en-US" sz="1400" noProof="0" dirty="0">
              <a:solidFill>
                <a:srgbClr val="695C5D"/>
              </a:solidFill>
            </a:endParaRPr>
          </a:p>
          <a:p>
            <a:pPr defTabSz="1180267">
              <a:defRPr sz="2200"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28848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7373" y="1005842"/>
            <a:ext cx="11405656" cy="5316903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4" name="Titel 7">
            <a:extLst>
              <a:ext uri="{FF2B5EF4-FFF2-40B4-BE49-F238E27FC236}">
                <a16:creationId xmlns:a16="http://schemas.microsoft.com/office/drawing/2014/main" id="{9B514113-0BB9-BF45-ACD9-16F1F228E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373" y="87086"/>
            <a:ext cx="11405656" cy="6966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 i="0">
                <a:solidFill>
                  <a:srgbClr val="695C5D"/>
                </a:solidFill>
                <a:latin typeface="+mj-lt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11D2CD91-FD17-ABF5-D9DC-761A0669BEFA}"/>
              </a:ext>
            </a:extLst>
          </p:cNvPr>
          <p:cNvCxnSpPr>
            <a:cxnSpLocks/>
          </p:cNvCxnSpPr>
          <p:nvPr userDrawn="1"/>
        </p:nvCxnSpPr>
        <p:spPr>
          <a:xfrm>
            <a:off x="11" y="819976"/>
            <a:ext cx="12191999" cy="0"/>
          </a:xfrm>
          <a:prstGeom prst="line">
            <a:avLst/>
          </a:prstGeom>
          <a:ln w="1905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24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0"/>
          </p:nvPr>
        </p:nvSpPr>
        <p:spPr>
          <a:xfrm>
            <a:off x="6383028" y="1005842"/>
            <a:ext cx="5400000" cy="5316903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81AB9AA-9DBC-8242-BBB7-46BF2FB92E0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7373" y="1005842"/>
            <a:ext cx="5400000" cy="5316903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6" name="Titel 7">
            <a:extLst>
              <a:ext uri="{FF2B5EF4-FFF2-40B4-BE49-F238E27FC236}">
                <a16:creationId xmlns:a16="http://schemas.microsoft.com/office/drawing/2014/main" id="{DD2EDDA4-5BA6-984F-BB17-2908933744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373" y="87086"/>
            <a:ext cx="11405655" cy="6966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 i="0">
                <a:solidFill>
                  <a:srgbClr val="695C5D"/>
                </a:solidFill>
                <a:latin typeface="+mj-lt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41B5800C-85F7-6E30-B4DB-720637B1DB08}"/>
              </a:ext>
            </a:extLst>
          </p:cNvPr>
          <p:cNvCxnSpPr>
            <a:cxnSpLocks/>
          </p:cNvCxnSpPr>
          <p:nvPr userDrawn="1"/>
        </p:nvCxnSpPr>
        <p:spPr>
          <a:xfrm>
            <a:off x="11" y="819976"/>
            <a:ext cx="12191999" cy="0"/>
          </a:xfrm>
          <a:prstGeom prst="line">
            <a:avLst/>
          </a:prstGeom>
          <a:ln w="1905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s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0"/>
          </p:nvPr>
        </p:nvSpPr>
        <p:spPr>
          <a:xfrm>
            <a:off x="6383028" y="1579542"/>
            <a:ext cx="5400000" cy="4807210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81AB9AA-9DBC-8242-BBB7-46BF2FB92E0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7375" y="1561253"/>
            <a:ext cx="5400000" cy="4807210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9515346-5516-B34A-89E3-D285D59E773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383028" y="1010921"/>
            <a:ext cx="5400000" cy="48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None/>
              <a:defRPr sz="2000" b="0" i="0">
                <a:solidFill>
                  <a:srgbClr val="695C5D"/>
                </a:solidFill>
                <a:latin typeface="+mj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125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013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Formatvorlagen</a:t>
            </a:r>
            <a:r>
              <a:rPr lang="en-US" noProof="0" dirty="0"/>
              <a:t> des </a:t>
            </a:r>
            <a:r>
              <a:rPr lang="en-US" noProof="0" dirty="0" err="1"/>
              <a:t>Textmasters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CBF5E6A-A95B-7E47-B364-04451A64C73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77375" y="1010921"/>
            <a:ext cx="5400000" cy="48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None/>
              <a:defRPr sz="2000" b="0" i="0">
                <a:solidFill>
                  <a:srgbClr val="695C5D"/>
                </a:solidFill>
                <a:latin typeface="+mj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125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013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Formatvorlagen</a:t>
            </a:r>
            <a:r>
              <a:rPr lang="en-US" noProof="0" dirty="0"/>
              <a:t> des </a:t>
            </a:r>
            <a:r>
              <a:rPr lang="en-US" noProof="0" dirty="0" err="1"/>
              <a:t>Textmasters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76DC493-288B-0142-ACBF-50E4AA4C03BD}"/>
              </a:ext>
            </a:extLst>
          </p:cNvPr>
          <p:cNvCxnSpPr>
            <a:cxnSpLocks/>
          </p:cNvCxnSpPr>
          <p:nvPr userDrawn="1"/>
        </p:nvCxnSpPr>
        <p:spPr>
          <a:xfrm>
            <a:off x="377375" y="1512000"/>
            <a:ext cx="54000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39573D1E-D112-9E45-8833-750642899590}"/>
              </a:ext>
            </a:extLst>
          </p:cNvPr>
          <p:cNvCxnSpPr>
            <a:cxnSpLocks/>
          </p:cNvCxnSpPr>
          <p:nvPr userDrawn="1"/>
        </p:nvCxnSpPr>
        <p:spPr>
          <a:xfrm>
            <a:off x="6384274" y="1512000"/>
            <a:ext cx="54000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7">
            <a:extLst>
              <a:ext uri="{FF2B5EF4-FFF2-40B4-BE49-F238E27FC236}">
                <a16:creationId xmlns:a16="http://schemas.microsoft.com/office/drawing/2014/main" id="{1186D335-4F49-8699-DFA4-CFBDBAF4E6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373" y="87086"/>
            <a:ext cx="11405655" cy="6966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 i="0">
                <a:solidFill>
                  <a:srgbClr val="695C5D"/>
                </a:solidFill>
                <a:latin typeface="+mj-lt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B79299B5-50DF-27B0-2EBF-357008B23F50}"/>
              </a:ext>
            </a:extLst>
          </p:cNvPr>
          <p:cNvCxnSpPr>
            <a:cxnSpLocks/>
          </p:cNvCxnSpPr>
          <p:nvPr userDrawn="1"/>
        </p:nvCxnSpPr>
        <p:spPr>
          <a:xfrm>
            <a:off x="11" y="819976"/>
            <a:ext cx="12191999" cy="0"/>
          </a:xfrm>
          <a:prstGeom prst="line">
            <a:avLst/>
          </a:prstGeom>
          <a:ln w="1905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662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s_titles_30_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0"/>
          </p:nvPr>
        </p:nvSpPr>
        <p:spPr>
          <a:xfrm>
            <a:off x="4582886" y="1561253"/>
            <a:ext cx="7200141" cy="4807210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81AB9AA-9DBC-8242-BBB7-46BF2FB92E0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7373" y="1561253"/>
            <a:ext cx="3600000" cy="4807210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9515346-5516-B34A-89E3-D285D59E773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82886" y="1010921"/>
            <a:ext cx="7200141" cy="48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None/>
              <a:defRPr sz="2000" b="0" i="0">
                <a:solidFill>
                  <a:srgbClr val="695C5D"/>
                </a:solidFill>
                <a:latin typeface="+mj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125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013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Formatvorlagen</a:t>
            </a:r>
            <a:r>
              <a:rPr lang="en-US" noProof="0" dirty="0"/>
              <a:t> des </a:t>
            </a:r>
            <a:r>
              <a:rPr lang="en-US" noProof="0" dirty="0" err="1"/>
              <a:t>Textmasters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CBF5E6A-A95B-7E47-B364-04451A64C73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77373" y="1010921"/>
            <a:ext cx="3600000" cy="48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None/>
              <a:defRPr sz="2000" b="0" i="0">
                <a:solidFill>
                  <a:srgbClr val="695C5D"/>
                </a:solidFill>
                <a:latin typeface="+mj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125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013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Formatvorlagen</a:t>
            </a:r>
            <a:r>
              <a:rPr lang="en-US" noProof="0" dirty="0"/>
              <a:t> des </a:t>
            </a:r>
            <a:r>
              <a:rPr lang="en-US" noProof="0" dirty="0" err="1"/>
              <a:t>Textmasters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C76DC493-288B-0142-ACBF-50E4AA4C03BD}"/>
              </a:ext>
            </a:extLst>
          </p:cNvPr>
          <p:cNvCxnSpPr>
            <a:cxnSpLocks/>
          </p:cNvCxnSpPr>
          <p:nvPr userDrawn="1"/>
        </p:nvCxnSpPr>
        <p:spPr>
          <a:xfrm>
            <a:off x="377373" y="1512000"/>
            <a:ext cx="36000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39573D1E-D112-9E45-8833-750642899590}"/>
              </a:ext>
            </a:extLst>
          </p:cNvPr>
          <p:cNvCxnSpPr>
            <a:cxnSpLocks/>
          </p:cNvCxnSpPr>
          <p:nvPr userDrawn="1"/>
        </p:nvCxnSpPr>
        <p:spPr>
          <a:xfrm>
            <a:off x="4583027" y="1512000"/>
            <a:ext cx="72000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7">
            <a:extLst>
              <a:ext uri="{FF2B5EF4-FFF2-40B4-BE49-F238E27FC236}">
                <a16:creationId xmlns:a16="http://schemas.microsoft.com/office/drawing/2014/main" id="{BE687DC8-0567-4B6A-500B-69EAFCC54E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373" y="87086"/>
            <a:ext cx="11405655" cy="6966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 i="0">
                <a:solidFill>
                  <a:srgbClr val="695C5D"/>
                </a:solidFill>
                <a:latin typeface="+mj-lt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68DE51A8-2981-5A22-F8B9-B392DF5CF8BE}"/>
              </a:ext>
            </a:extLst>
          </p:cNvPr>
          <p:cNvCxnSpPr>
            <a:cxnSpLocks/>
          </p:cNvCxnSpPr>
          <p:nvPr userDrawn="1"/>
        </p:nvCxnSpPr>
        <p:spPr>
          <a:xfrm>
            <a:off x="11" y="819976"/>
            <a:ext cx="12191999" cy="0"/>
          </a:xfrm>
          <a:prstGeom prst="line">
            <a:avLst/>
          </a:prstGeom>
          <a:ln w="1905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47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s_titles_60_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/>
          <p:cNvSpPr>
            <a:spLocks noGrp="1"/>
          </p:cNvSpPr>
          <p:nvPr>
            <p:ph idx="10"/>
          </p:nvPr>
        </p:nvSpPr>
        <p:spPr>
          <a:xfrm>
            <a:off x="377373" y="1561253"/>
            <a:ext cx="7199084" cy="4807210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9515346-5516-B34A-89E3-D285D59E773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7373" y="1010921"/>
            <a:ext cx="7199084" cy="48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None/>
              <a:defRPr sz="2000" b="0" i="0">
                <a:solidFill>
                  <a:srgbClr val="695C5D"/>
                </a:solidFill>
                <a:latin typeface="+mj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125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013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Formatvorlagen</a:t>
            </a:r>
            <a:r>
              <a:rPr lang="en-US" noProof="0" dirty="0"/>
              <a:t> des </a:t>
            </a:r>
            <a:r>
              <a:rPr lang="en-US" noProof="0" dirty="0" err="1"/>
              <a:t>Textmasters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39573D1E-D112-9E45-8833-750642899590}"/>
              </a:ext>
            </a:extLst>
          </p:cNvPr>
          <p:cNvCxnSpPr>
            <a:cxnSpLocks/>
          </p:cNvCxnSpPr>
          <p:nvPr userDrawn="1"/>
        </p:nvCxnSpPr>
        <p:spPr>
          <a:xfrm>
            <a:off x="377372" y="1512000"/>
            <a:ext cx="72000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116B7CF-FBBF-4C5B-97F2-E9F151FE82C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83028" y="1561253"/>
            <a:ext cx="3600000" cy="4807210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B4DAA70-FF31-4DE9-930F-191F75463F2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83028" y="1017064"/>
            <a:ext cx="3600000" cy="48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None/>
              <a:defRPr sz="2000" b="0" i="0">
                <a:solidFill>
                  <a:srgbClr val="695C5D"/>
                </a:solidFill>
                <a:latin typeface="+mj-lt"/>
                <a:ea typeface="Helvetica Neue Light" charset="0"/>
                <a:cs typeface="Calibri Light" panose="020F0302020204030204" pitchFamily="34" charset="0"/>
              </a:defRPr>
            </a:lvl1pPr>
            <a:lvl2pPr marL="385753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125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2pPr>
            <a:lvl3pPr marL="642921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1013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3pPr>
            <a:lvl4pPr marL="900090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4pPr>
            <a:lvl5pPr marL="1157259" indent="-128585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BA1F4E"/>
              </a:buClr>
              <a:buFont typeface="Wingdings" pitchFamily="2" charset="2"/>
              <a:buChar char="§"/>
              <a:defRPr sz="900" b="0" i="0">
                <a:solidFill>
                  <a:srgbClr val="695C5D"/>
                </a:solidFill>
                <a:latin typeface="+mn-lt"/>
                <a:ea typeface="Helvetica Neue Light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noProof="0" dirty="0" err="1"/>
              <a:t>Formatvorlagen</a:t>
            </a:r>
            <a:r>
              <a:rPr lang="en-US" noProof="0" dirty="0"/>
              <a:t> des </a:t>
            </a:r>
            <a:r>
              <a:rPr lang="en-US" noProof="0" dirty="0" err="1"/>
              <a:t>Textmasters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13" name="Gerade Verbindung 9">
            <a:extLst>
              <a:ext uri="{FF2B5EF4-FFF2-40B4-BE49-F238E27FC236}">
                <a16:creationId xmlns:a16="http://schemas.microsoft.com/office/drawing/2014/main" id="{60550657-D74F-4565-9836-E7B766C6EE44}"/>
              </a:ext>
            </a:extLst>
          </p:cNvPr>
          <p:cNvCxnSpPr>
            <a:cxnSpLocks/>
          </p:cNvCxnSpPr>
          <p:nvPr userDrawn="1"/>
        </p:nvCxnSpPr>
        <p:spPr>
          <a:xfrm>
            <a:off x="8186183" y="1512000"/>
            <a:ext cx="3600000" cy="0"/>
          </a:xfrm>
          <a:prstGeom prst="line">
            <a:avLst/>
          </a:prstGeom>
          <a:ln w="158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7">
            <a:extLst>
              <a:ext uri="{FF2B5EF4-FFF2-40B4-BE49-F238E27FC236}">
                <a16:creationId xmlns:a16="http://schemas.microsoft.com/office/drawing/2014/main" id="{F0041EAE-CB93-85B8-50D8-A20C5B706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373" y="87086"/>
            <a:ext cx="11405655" cy="6966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 i="0">
                <a:solidFill>
                  <a:srgbClr val="695C5D"/>
                </a:solidFill>
                <a:latin typeface="+mj-lt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B0C79BC-1E6E-F2D3-1884-D4A9BE02F109}"/>
              </a:ext>
            </a:extLst>
          </p:cNvPr>
          <p:cNvCxnSpPr>
            <a:cxnSpLocks/>
          </p:cNvCxnSpPr>
          <p:nvPr userDrawn="1"/>
        </p:nvCxnSpPr>
        <p:spPr>
          <a:xfrm>
            <a:off x="11" y="819976"/>
            <a:ext cx="12191999" cy="0"/>
          </a:xfrm>
          <a:prstGeom prst="line">
            <a:avLst/>
          </a:prstGeom>
          <a:ln w="1905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066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7">
            <a:extLst>
              <a:ext uri="{FF2B5EF4-FFF2-40B4-BE49-F238E27FC236}">
                <a16:creationId xmlns:a16="http://schemas.microsoft.com/office/drawing/2014/main" id="{97B43412-6913-09C1-57AE-B9755860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373" y="87086"/>
            <a:ext cx="11405655" cy="6966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 i="0">
                <a:solidFill>
                  <a:srgbClr val="695C5D"/>
                </a:solidFill>
                <a:latin typeface="+mj-lt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4599551E-DDA1-131C-6931-5D9DE74F936B}"/>
              </a:ext>
            </a:extLst>
          </p:cNvPr>
          <p:cNvCxnSpPr>
            <a:cxnSpLocks/>
          </p:cNvCxnSpPr>
          <p:nvPr userDrawn="1"/>
        </p:nvCxnSpPr>
        <p:spPr>
          <a:xfrm>
            <a:off x="11" y="819976"/>
            <a:ext cx="12191999" cy="0"/>
          </a:xfrm>
          <a:prstGeom prst="line">
            <a:avLst/>
          </a:prstGeom>
          <a:ln w="1905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EC5D6D7-09D1-9660-C6C0-3C845B0EE453}"/>
              </a:ext>
            </a:extLst>
          </p:cNvPr>
          <p:cNvSpPr/>
          <p:nvPr userDrawn="1"/>
        </p:nvSpPr>
        <p:spPr>
          <a:xfrm>
            <a:off x="0" y="0"/>
            <a:ext cx="12192000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60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_one_p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3C5F29FC-352D-6798-4E72-A003F0CD151F}"/>
              </a:ext>
            </a:extLst>
          </p:cNvPr>
          <p:cNvCxnSpPr>
            <a:cxnSpLocks/>
          </p:cNvCxnSpPr>
          <p:nvPr userDrawn="1"/>
        </p:nvCxnSpPr>
        <p:spPr>
          <a:xfrm>
            <a:off x="696000" y="3718375"/>
            <a:ext cx="10800000" cy="0"/>
          </a:xfrm>
          <a:prstGeom prst="line">
            <a:avLst/>
          </a:prstGeom>
          <a:ln w="25400">
            <a:solidFill>
              <a:srgbClr val="8C82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058265C-A30C-1B4D-F97A-6E090E93971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200866"/>
            <a:ext cx="0" cy="5400000"/>
          </a:xfrm>
          <a:prstGeom prst="line">
            <a:avLst/>
          </a:prstGeom>
          <a:ln w="25400">
            <a:solidFill>
              <a:srgbClr val="8C82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1BCAE4C5-7421-1960-38CE-C6079A3770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81652" y="1475328"/>
            <a:ext cx="3914348" cy="2160000"/>
          </a:xfrm>
          <a:prstGeom prst="rect">
            <a:avLst/>
          </a:prstGeom>
        </p:spPr>
        <p:txBody>
          <a:bodyPr lIns="90000" rIns="0" bIns="0"/>
          <a:lstStyle>
            <a:lvl1pPr marL="0" indent="0" algn="r">
              <a:buNone/>
              <a:defRPr sz="1800">
                <a:solidFill>
                  <a:srgbClr val="695C5D"/>
                </a:solidFill>
              </a:defRPr>
            </a:lvl1pPr>
            <a:lvl2pPr marL="457200" indent="0" algn="r">
              <a:buNone/>
              <a:defRPr sz="1600">
                <a:solidFill>
                  <a:srgbClr val="695C5D"/>
                </a:solidFill>
              </a:defRPr>
            </a:lvl2pPr>
            <a:lvl3pPr marL="914400" indent="0" algn="r">
              <a:buNone/>
              <a:defRPr sz="1400">
                <a:solidFill>
                  <a:srgbClr val="695C5D"/>
                </a:solidFill>
              </a:defRPr>
            </a:lvl3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</p:txBody>
      </p:sp>
      <p:sp>
        <p:nvSpPr>
          <p:cNvPr id="6" name="Textplatzhalter 20">
            <a:extLst>
              <a:ext uri="{FF2B5EF4-FFF2-40B4-BE49-F238E27FC236}">
                <a16:creationId xmlns:a16="http://schemas.microsoft.com/office/drawing/2014/main" id="{9261F36A-FB85-782C-83CA-B092D08D2E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000" y="1475328"/>
            <a:ext cx="3960793" cy="2160000"/>
          </a:xfrm>
          <a:prstGeom prst="rect">
            <a:avLst/>
          </a:prstGeom>
        </p:spPr>
        <p:txBody>
          <a:bodyPr lIns="0" bIns="0"/>
          <a:lstStyle>
            <a:lvl1pPr marL="0" indent="0">
              <a:buNone/>
              <a:defRPr sz="1800">
                <a:solidFill>
                  <a:srgbClr val="695C5D"/>
                </a:solidFill>
              </a:defRPr>
            </a:lvl1pPr>
            <a:lvl2pPr marL="457200" indent="0">
              <a:buNone/>
              <a:defRPr sz="1600">
                <a:solidFill>
                  <a:srgbClr val="695C5D"/>
                </a:solidFill>
              </a:defRPr>
            </a:lvl2pPr>
            <a:lvl3pPr marL="914400" indent="0">
              <a:buNone/>
              <a:defRPr sz="1400">
                <a:solidFill>
                  <a:srgbClr val="695C5D"/>
                </a:solidFill>
              </a:defRPr>
            </a:lvl3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72C63B-6CCE-A3BF-7C7B-C52C22628C0F}"/>
              </a:ext>
            </a:extLst>
          </p:cNvPr>
          <p:cNvSpPr txBox="1"/>
          <p:nvPr userDrawn="1"/>
        </p:nvSpPr>
        <p:spPr>
          <a:xfrm>
            <a:off x="677829" y="1061160"/>
            <a:ext cx="1093889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DE" sz="2400" b="0" dirty="0">
                <a:solidFill>
                  <a:srgbClr val="695C5D"/>
                </a:solidFill>
                <a:latin typeface="+mn-lt"/>
                <a:cs typeface="Arial" panose="020B0604020202020204" pitchFamily="34" charset="0"/>
              </a:rPr>
              <a:t>General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64C08B31-4956-7472-58C5-43560BDE23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1652" y="4248000"/>
            <a:ext cx="3914348" cy="2160000"/>
          </a:xfrm>
          <a:prstGeom prst="rect">
            <a:avLst/>
          </a:prstGeom>
        </p:spPr>
        <p:txBody>
          <a:bodyPr lIns="90000" rIns="0" bIns="0"/>
          <a:lstStyle>
            <a:lvl1pPr marL="0" indent="0" algn="r">
              <a:buNone/>
              <a:defRPr sz="1800">
                <a:solidFill>
                  <a:srgbClr val="695C5D"/>
                </a:solidFill>
              </a:defRPr>
            </a:lvl1pPr>
            <a:lvl2pPr marL="457200" indent="0" algn="r">
              <a:buNone/>
              <a:defRPr sz="1600">
                <a:solidFill>
                  <a:srgbClr val="695C5D"/>
                </a:solidFill>
              </a:defRPr>
            </a:lvl2pPr>
            <a:lvl3pPr marL="914400" indent="0" algn="r">
              <a:buNone/>
              <a:defRPr sz="1400">
                <a:solidFill>
                  <a:srgbClr val="695C5D"/>
                </a:solidFill>
              </a:defRPr>
            </a:lvl3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32D5E37-9020-BDA3-C11A-B47AB06F8D91}"/>
              </a:ext>
            </a:extLst>
          </p:cNvPr>
          <p:cNvSpPr txBox="1"/>
          <p:nvPr userDrawn="1"/>
        </p:nvSpPr>
        <p:spPr>
          <a:xfrm>
            <a:off x="10435345" y="3816000"/>
            <a:ext cx="1074033" cy="461665"/>
          </a:xfrm>
          <a:prstGeom prst="rect">
            <a:avLst/>
          </a:prstGeom>
          <a:noFill/>
        </p:spPr>
        <p:txBody>
          <a:bodyPr wrap="none" lIns="90000" rIns="0" rtlCol="0" anchor="ctr" anchorCtr="0">
            <a:spAutoFit/>
          </a:bodyPr>
          <a:lstStyle/>
          <a:p>
            <a:pPr algn="r"/>
            <a:r>
              <a:rPr lang="de-DE" sz="2400" b="0" dirty="0">
                <a:solidFill>
                  <a:srgbClr val="695C5D"/>
                </a:solidFill>
                <a:latin typeface="+mn-lt"/>
                <a:cs typeface="Arial" panose="020B0604020202020204" pitchFamily="34" charset="0"/>
              </a:rPr>
              <a:t>Contact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7B091D7-06D9-F327-7FEA-F3E287F164D3}"/>
              </a:ext>
            </a:extLst>
          </p:cNvPr>
          <p:cNvSpPr txBox="1"/>
          <p:nvPr userDrawn="1"/>
        </p:nvSpPr>
        <p:spPr>
          <a:xfrm>
            <a:off x="10520038" y="1061160"/>
            <a:ext cx="994396" cy="461665"/>
          </a:xfrm>
          <a:prstGeom prst="rect">
            <a:avLst/>
          </a:prstGeom>
          <a:noFill/>
        </p:spPr>
        <p:txBody>
          <a:bodyPr wrap="none" lIns="90000" rIns="0" rtlCol="0" anchor="ctr" anchorCtr="0">
            <a:spAutoFit/>
          </a:bodyPr>
          <a:lstStyle/>
          <a:p>
            <a:pPr algn="r"/>
            <a:r>
              <a:rPr lang="de-DE" sz="2400" b="0" dirty="0">
                <a:solidFill>
                  <a:srgbClr val="695C5D"/>
                </a:solidFill>
                <a:latin typeface="+mn-lt"/>
                <a:cs typeface="Arial" panose="020B0604020202020204" pitchFamily="34" charset="0"/>
              </a:rPr>
              <a:t>Project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0C446A89-491B-D3D5-04C3-4126823E74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985" y="4248000"/>
            <a:ext cx="3960793" cy="2160000"/>
          </a:xfrm>
          <a:prstGeom prst="rect">
            <a:avLst/>
          </a:prstGeom>
        </p:spPr>
        <p:txBody>
          <a:bodyPr lIns="0" bIns="0"/>
          <a:lstStyle>
            <a:lvl1pPr marL="0" indent="0">
              <a:buNone/>
              <a:defRPr sz="1800">
                <a:solidFill>
                  <a:srgbClr val="695C5D"/>
                </a:solidFill>
              </a:defRPr>
            </a:lvl1pPr>
            <a:lvl2pPr marL="457200" indent="0">
              <a:buNone/>
              <a:defRPr sz="1600">
                <a:solidFill>
                  <a:srgbClr val="695C5D"/>
                </a:solidFill>
              </a:defRPr>
            </a:lvl2pPr>
            <a:lvl3pPr marL="914400" indent="0">
              <a:buNone/>
              <a:defRPr sz="1400">
                <a:solidFill>
                  <a:srgbClr val="695C5D"/>
                </a:solidFill>
              </a:defRPr>
            </a:lvl3pPr>
          </a:lstStyle>
          <a:p>
            <a:pPr lvl="0"/>
            <a:r>
              <a:rPr lang="en-US" noProof="0" dirty="0" err="1"/>
              <a:t>Mastertextformat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321BF4-2358-C4F5-C42F-47EED284ABC7}"/>
              </a:ext>
            </a:extLst>
          </p:cNvPr>
          <p:cNvSpPr txBox="1"/>
          <p:nvPr userDrawn="1"/>
        </p:nvSpPr>
        <p:spPr>
          <a:xfrm>
            <a:off x="696000" y="3816000"/>
            <a:ext cx="1245662" cy="4616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e-DE" sz="2400" b="0" dirty="0">
                <a:solidFill>
                  <a:srgbClr val="695C5D"/>
                </a:solidFill>
                <a:latin typeface="+mn-lt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3" name="Bildplatzhalter 18">
            <a:extLst>
              <a:ext uri="{FF2B5EF4-FFF2-40B4-BE49-F238E27FC236}">
                <a16:creationId xmlns:a16="http://schemas.microsoft.com/office/drawing/2014/main" id="{A33B8330-2F7B-95D6-ADEA-2C0A626724E5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566000" y="2194375"/>
            <a:ext cx="3060000" cy="3060000"/>
          </a:xfrm>
          <a:prstGeom prst="ellipse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4" name="Titel 7">
            <a:extLst>
              <a:ext uri="{FF2B5EF4-FFF2-40B4-BE49-F238E27FC236}">
                <a16:creationId xmlns:a16="http://schemas.microsoft.com/office/drawing/2014/main" id="{B606AE0D-8B74-96D6-7396-6485A5F4BF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373" y="87086"/>
            <a:ext cx="11405655" cy="69668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0" i="0">
                <a:solidFill>
                  <a:srgbClr val="695C5D"/>
                </a:solidFill>
                <a:latin typeface="+mj-lt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0AC2868F-9FB7-2E07-FA45-EE33BE87F5BA}"/>
              </a:ext>
            </a:extLst>
          </p:cNvPr>
          <p:cNvCxnSpPr>
            <a:cxnSpLocks/>
          </p:cNvCxnSpPr>
          <p:nvPr userDrawn="1"/>
        </p:nvCxnSpPr>
        <p:spPr>
          <a:xfrm>
            <a:off x="11" y="819976"/>
            <a:ext cx="12191999" cy="0"/>
          </a:xfrm>
          <a:prstGeom prst="line">
            <a:avLst/>
          </a:prstGeom>
          <a:ln w="19050">
            <a:solidFill>
              <a:srgbClr val="A50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487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 userDrawn="1"/>
        </p:nvSpPr>
        <p:spPr>
          <a:xfrm>
            <a:off x="0" y="6503550"/>
            <a:ext cx="12191999" cy="360000"/>
          </a:xfrm>
          <a:prstGeom prst="rect">
            <a:avLst/>
          </a:prstGeom>
          <a:gradFill>
            <a:gsLst>
              <a:gs pos="28000">
                <a:srgbClr val="A69D97">
                  <a:alpha val="13000"/>
                </a:srgbClr>
              </a:gs>
              <a:gs pos="100000">
                <a:srgbClr val="A69D9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b="0" i="0" noProof="0" dirty="0">
                <a:solidFill>
                  <a:schemeClr val="tx1"/>
                </a:solidFill>
                <a:latin typeface="+mj-lt"/>
                <a:ea typeface="Helvetica Neue Light" charset="0"/>
                <a:cs typeface="Helvetica Neue Light" charset="0"/>
              </a:rPr>
              <a:t>         </a:t>
            </a:r>
            <a:fld id="{F57C2988-5531-48FC-AD48-2CA8048824A8}" type="datetime1">
              <a:rPr lang="en-US" sz="1200" b="0" i="0" baseline="0" noProof="0" smtClean="0">
                <a:solidFill>
                  <a:schemeClr val="tx1"/>
                </a:solidFill>
                <a:latin typeface="+mj-lt"/>
                <a:ea typeface="Helvetica Neue Light" charset="0"/>
                <a:cs typeface="Helvetica Neue Light" charset="0"/>
              </a:rPr>
              <a:t>12/6/2023</a:t>
            </a:fld>
            <a:r>
              <a:rPr lang="en-US" sz="1200" b="0" i="0" baseline="0" noProof="0" dirty="0">
                <a:solidFill>
                  <a:schemeClr val="tx1"/>
                </a:solidFill>
                <a:latin typeface="+mj-lt"/>
                <a:ea typeface="Helvetica Neue Light" charset="0"/>
                <a:cs typeface="Helvetica Neue Light" charset="0"/>
              </a:rPr>
              <a:t> |  Institute for Automation Technology | Helmut Schmidt University Hamburg</a:t>
            </a:r>
            <a:endParaRPr lang="en-US" sz="1200" b="0" i="0" noProof="0" dirty="0">
              <a:solidFill>
                <a:schemeClr val="tx1"/>
              </a:solidFill>
              <a:latin typeface="+mj-lt"/>
              <a:ea typeface="Helvetica Neue Light" charset="0"/>
              <a:cs typeface="Helvetica Neue Light" charset="0"/>
            </a:endParaRPr>
          </a:p>
        </p:txBody>
      </p:sp>
      <p:sp>
        <p:nvSpPr>
          <p:cNvPr id="2" name="Textfeld 1"/>
          <p:cNvSpPr txBox="1"/>
          <p:nvPr userDrawn="1"/>
        </p:nvSpPr>
        <p:spPr>
          <a:xfrm>
            <a:off x="11577923" y="6545050"/>
            <a:ext cx="458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D8A764B-654C-4B53-BBC3-05D7072E8DFF}" type="slidenum">
              <a:rPr lang="de-DE" sz="1200" b="0" i="0" kern="1200" smtClean="0">
                <a:solidFill>
                  <a:schemeClr val="tx1"/>
                </a:solidFill>
                <a:latin typeface="+mj-lt"/>
                <a:ea typeface="Helvetica Neue Light" charset="0"/>
                <a:cs typeface="Helvetica Neue Light" charset="0"/>
              </a:rPr>
              <a:t>‹Nr.›</a:t>
            </a:fld>
            <a:endParaRPr lang="de-DE" sz="591" b="0" i="0" kern="1200" dirty="0">
              <a:solidFill>
                <a:schemeClr val="tx1"/>
              </a:solidFill>
              <a:latin typeface="+mj-lt"/>
              <a:ea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7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61" r:id="rId5"/>
    <p:sldLayoutId id="2147483662" r:id="rId6"/>
    <p:sldLayoutId id="2147483652" r:id="rId7"/>
    <p:sldLayoutId id="2147483663" r:id="rId8"/>
    <p:sldLayoutId id="2147483664" r:id="rId9"/>
    <p:sldLayoutId id="2147483665" r:id="rId10"/>
    <p:sldLayoutId id="2147483666" r:id="rId11"/>
  </p:sldLayoutIdLst>
  <p:hf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link.springer.com/article/10.1007/s10967-020-07224-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D233C0-33C8-D563-3478-750F5C30BB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EvalSpek</a:t>
            </a:r>
            <a:r>
              <a:rPr lang="de-DE" dirty="0"/>
              <a:t>-ML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2B1163-1855-6468-614E-62682FD72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000" y="4425523"/>
            <a:ext cx="8007350" cy="1059951"/>
          </a:xfrm>
        </p:spPr>
        <p:txBody>
          <a:bodyPr/>
          <a:lstStyle/>
          <a:p>
            <a:r>
              <a:rPr lang="en-US" b="0" i="0" dirty="0">
                <a:effectLst/>
                <a:latin typeface="+mn-lt"/>
              </a:rPr>
              <a:t>Disassembling linear combinations into their constituent parts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6246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yellow sign with white text and blue circles&#10;&#10;Description automatically generated">
            <a:extLst>
              <a:ext uri="{FF2B5EF4-FFF2-40B4-BE49-F238E27FC236}">
                <a16:creationId xmlns:a16="http://schemas.microsoft.com/office/drawing/2014/main" id="{599FD86D-79C3-67B4-68F8-FFF70722B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00" y="1361618"/>
            <a:ext cx="3438525" cy="3762375"/>
          </a:xfrm>
          <a:prstGeom prst="rect">
            <a:avLst/>
          </a:prstGeom>
        </p:spPr>
      </p:pic>
      <p:pic>
        <p:nvPicPr>
          <p:cNvPr id="43" name="Picture 42" descr="A circular object with white text&#10;&#10;Description automatically generated">
            <a:extLst>
              <a:ext uri="{FF2B5EF4-FFF2-40B4-BE49-F238E27FC236}">
                <a16:creationId xmlns:a16="http://schemas.microsoft.com/office/drawing/2014/main" id="{98985F77-D8C0-AD01-00DC-431F6E0B7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" y="2585581"/>
            <a:ext cx="1047750" cy="10477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99D42B-9154-2979-DE06-56363BB3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73" y="87086"/>
            <a:ext cx="11405656" cy="696682"/>
          </a:xfrm>
        </p:spPr>
        <p:txBody>
          <a:bodyPr anchor="ctr">
            <a:normAutofit/>
          </a:bodyPr>
          <a:lstStyle/>
          <a:p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PGAA-Analysis</a:t>
            </a:r>
          </a:p>
        </p:txBody>
      </p:sp>
      <p:pic>
        <p:nvPicPr>
          <p:cNvPr id="45" name="Picture 44" descr="A metal vase with a design&#10;&#10;Description automatically generated">
            <a:extLst>
              <a:ext uri="{FF2B5EF4-FFF2-40B4-BE49-F238E27FC236}">
                <a16:creationId xmlns:a16="http://schemas.microsoft.com/office/drawing/2014/main" id="{9CC858AB-1540-189F-110A-F46A9D844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294" y="975856"/>
            <a:ext cx="4267200" cy="426720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C3C7A26-E640-2B51-3D8A-3B1D5ED03D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6" t="12422" r="20085" b="3476"/>
          <a:stretch/>
        </p:blipFill>
        <p:spPr>
          <a:xfrm>
            <a:off x="6818694" y="1448200"/>
            <a:ext cx="5232400" cy="3588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5794DFC-3135-DC33-F615-A89C91326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3" y="1302292"/>
            <a:ext cx="4892402" cy="3880582"/>
          </a:xfrm>
          <a:prstGeom prst="rect">
            <a:avLst/>
          </a:prstGeom>
        </p:spPr>
      </p:pic>
      <p:pic>
        <p:nvPicPr>
          <p:cNvPr id="13" name="Grafik 12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B584970E-CCE3-3B96-BE1A-78C941169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2031" y="1389715"/>
            <a:ext cx="3438525" cy="3762375"/>
          </a:xfrm>
          <a:prstGeom prst="rect">
            <a:avLst/>
          </a:prstGeom>
        </p:spPr>
      </p:pic>
      <p:pic>
        <p:nvPicPr>
          <p:cNvPr id="5" name="Picture 9" descr="The spectrum of a measurement can be plotted, of course a region of interest can be zoomed in.">
            <a:extLst>
              <a:ext uri="{FF2B5EF4-FFF2-40B4-BE49-F238E27FC236}">
                <a16:creationId xmlns:a16="http://schemas.microsoft.com/office/drawing/2014/main" id="{B9EC758B-FA7F-FD2D-F946-42F0256A1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05" y="1945050"/>
            <a:ext cx="4571879" cy="232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02A58B05-3479-9A44-2D69-EE70ADCDA2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9975" y="1389715"/>
            <a:ext cx="5838825" cy="3762375"/>
          </a:xfrm>
          <a:prstGeom prst="rect">
            <a:avLst/>
          </a:prstGeom>
        </p:spPr>
      </p:pic>
      <p:pic>
        <p:nvPicPr>
          <p:cNvPr id="39" name="Picture 38" descr="A yellow square with arrows and a blue circle&#10;&#10;Description automatically generated">
            <a:extLst>
              <a:ext uri="{FF2B5EF4-FFF2-40B4-BE49-F238E27FC236}">
                <a16:creationId xmlns:a16="http://schemas.microsoft.com/office/drawing/2014/main" id="{4AD738CE-C52E-3A5E-D01B-491E5F6301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287" y="1389715"/>
            <a:ext cx="5838825" cy="3771900"/>
          </a:xfrm>
          <a:prstGeom prst="rect">
            <a:avLst/>
          </a:prstGeom>
        </p:spPr>
      </p:pic>
      <p:pic>
        <p:nvPicPr>
          <p:cNvPr id="33" name="Picture 32" descr="A diagram of a computer&#10;&#10;Description automatically generated">
            <a:extLst>
              <a:ext uri="{FF2B5EF4-FFF2-40B4-BE49-F238E27FC236}">
                <a16:creationId xmlns:a16="http://schemas.microsoft.com/office/drawing/2014/main" id="{CEC9EF3F-E88C-B9C5-AC8B-042B128EA4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670" y="1390650"/>
            <a:ext cx="10639425" cy="512445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111BB92-586E-647B-76AA-DD15DEDC53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678" y="1323996"/>
            <a:ext cx="5034771" cy="3749067"/>
          </a:xfrm>
          <a:prstGeom prst="rect">
            <a:avLst/>
          </a:prstGeom>
        </p:spPr>
      </p:pic>
      <p:sp>
        <p:nvSpPr>
          <p:cNvPr id="11" name="Rechteck 130">
            <a:extLst>
              <a:ext uri="{FF2B5EF4-FFF2-40B4-BE49-F238E27FC236}">
                <a16:creationId xmlns:a16="http://schemas.microsoft.com/office/drawing/2014/main" id="{2F824428-E776-5FD7-EDDD-903E5AA33A39}"/>
              </a:ext>
            </a:extLst>
          </p:cNvPr>
          <p:cNvSpPr/>
          <p:nvPr/>
        </p:nvSpPr>
        <p:spPr bwMode="auto">
          <a:xfrm>
            <a:off x="3497227" y="1650484"/>
            <a:ext cx="442912" cy="273288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49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0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1132EA3-B874-7DFE-4B2F-88AEC44F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Crystallography</a:t>
            </a:r>
            <a:endParaRPr lang="en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7B5C953-9AE1-360D-6DB4-601D6FEDE96F}"/>
              </a:ext>
            </a:extLst>
          </p:cNvPr>
          <p:cNvSpPr txBox="1"/>
          <p:nvPr/>
        </p:nvSpPr>
        <p:spPr>
          <a:xfrm>
            <a:off x="941714" y="2331286"/>
            <a:ext cx="31537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/>
              <a:t>Source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neutrons</a:t>
            </a:r>
            <a:r>
              <a:rPr lang="en-150" sz="1600" dirty="0"/>
              <a:t> or Xrays</a:t>
            </a:r>
            <a:endParaRPr lang="de-DE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03A7A6-B79B-FFF4-6092-E21B8ED0A4D4}"/>
              </a:ext>
            </a:extLst>
          </p:cNvPr>
          <p:cNvSpPr txBox="1"/>
          <p:nvPr/>
        </p:nvSpPr>
        <p:spPr>
          <a:xfrm>
            <a:off x="6861462" y="2291263"/>
            <a:ext cx="3973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Detector</a:t>
            </a:r>
            <a:r>
              <a:rPr lang="de-DE" sz="1600" dirty="0"/>
              <a:t>: </a:t>
            </a:r>
            <a:r>
              <a:rPr lang="de-DE" sz="1600" dirty="0" err="1"/>
              <a:t>collecting</a:t>
            </a:r>
            <a:r>
              <a:rPr lang="de-DE" sz="1600" dirty="0"/>
              <a:t> </a:t>
            </a:r>
            <a:r>
              <a:rPr lang="de-DE" sz="1600" dirty="0" err="1"/>
              <a:t>neutrons</a:t>
            </a:r>
            <a:r>
              <a:rPr lang="en-150" sz="1600" dirty="0"/>
              <a:t> / x-rays</a:t>
            </a:r>
            <a:endParaRPr lang="de-DE" sz="1600" dirty="0"/>
          </a:p>
        </p:txBody>
      </p:sp>
      <p:sp>
        <p:nvSpPr>
          <p:cNvPr id="6" name="Textfeld 19">
            <a:extLst>
              <a:ext uri="{FF2B5EF4-FFF2-40B4-BE49-F238E27FC236}">
                <a16:creationId xmlns:a16="http://schemas.microsoft.com/office/drawing/2014/main" id="{BACA7016-DFE9-BC99-71BF-FC0B0B89E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2822" y="2782283"/>
            <a:ext cx="37009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00" indent="-144000" algn="l" eaLnBrk="0" hangingPunct="0"/>
            <a:r>
              <a:rPr lang="de-DE" sz="1600" dirty="0"/>
              <a:t>Neutrons:</a:t>
            </a:r>
          </a:p>
          <a:p>
            <a:pPr marL="36000" indent="-144000" algn="l" eaLnBrk="0" hangingPunct="0"/>
            <a:r>
              <a:rPr lang="de-DE" sz="1600" dirty="0"/>
              <a:t>1) Go </a:t>
            </a:r>
            <a:r>
              <a:rPr lang="de-DE" sz="1600" dirty="0" err="1"/>
              <a:t>through</a:t>
            </a:r>
            <a:r>
              <a:rPr lang="de-DE" sz="1600" dirty="0"/>
              <a:t> </a:t>
            </a:r>
            <a:r>
              <a:rPr lang="en-150" sz="16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b="1" dirty="0">
                <a:sym typeface="Wingdings" panose="05000000000000000000" pitchFamily="2" charset="2"/>
              </a:rPr>
              <a:t>Transmission</a:t>
            </a:r>
          </a:p>
          <a:p>
            <a:pPr marL="36000" indent="-144000" algn="l" eaLnBrk="0" hangingPunct="0"/>
            <a:r>
              <a:rPr lang="de-DE" sz="1600" dirty="0"/>
              <a:t>2) Are </a:t>
            </a:r>
            <a:r>
              <a:rPr lang="de-DE" sz="1600" dirty="0" err="1"/>
              <a:t>captured</a:t>
            </a:r>
            <a:r>
              <a:rPr lang="de-DE" sz="1600" dirty="0"/>
              <a:t> </a:t>
            </a:r>
            <a:r>
              <a:rPr lang="en-150" sz="16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ym typeface="Wingdings" panose="05000000000000000000" pitchFamily="2" charset="2"/>
              </a:rPr>
              <a:t>Absroption</a:t>
            </a:r>
            <a:endParaRPr lang="de-DE" sz="1600" b="1" dirty="0">
              <a:sym typeface="Wingdings" panose="05000000000000000000" pitchFamily="2" charset="2"/>
            </a:endParaRPr>
          </a:p>
          <a:p>
            <a:pPr marL="36000" indent="-144000" algn="l" eaLnBrk="0" hangingPunct="0"/>
            <a:r>
              <a:rPr lang="de-DE" sz="1600" dirty="0">
                <a:sym typeface="Wingdings" panose="05000000000000000000" pitchFamily="2" charset="2"/>
              </a:rPr>
              <a:t>3) Change </a:t>
            </a:r>
            <a:r>
              <a:rPr lang="de-DE" sz="1600" dirty="0" err="1">
                <a:sym typeface="Wingdings" panose="05000000000000000000" pitchFamily="2" charset="2"/>
              </a:rPr>
              <a:t>direction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en-150" sz="16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ym typeface="Wingdings" panose="05000000000000000000" pitchFamily="2" charset="2"/>
              </a:rPr>
              <a:t>Scattering</a:t>
            </a:r>
            <a:endParaRPr lang="de-DE" sz="1600" b="1" dirty="0"/>
          </a:p>
        </p:txBody>
      </p:sp>
      <p:cxnSp>
        <p:nvCxnSpPr>
          <p:cNvPr id="7" name="Gerade Verbindung mit Pfeil 18">
            <a:extLst>
              <a:ext uri="{FF2B5EF4-FFF2-40B4-BE49-F238E27FC236}">
                <a16:creationId xmlns:a16="http://schemas.microsoft.com/office/drawing/2014/main" id="{26D8F757-398A-B15A-FEF7-D83ED23EAAA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19726" y="3212946"/>
            <a:ext cx="121920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A35AC38-78DF-0020-2AA8-BEB0D94B050E}"/>
              </a:ext>
            </a:extLst>
          </p:cNvPr>
          <p:cNvSpPr txBox="1"/>
          <p:nvPr/>
        </p:nvSpPr>
        <p:spPr>
          <a:xfrm>
            <a:off x="6476927" y="2831946"/>
            <a:ext cx="3270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de-DE" dirty="0">
                <a:solidFill>
                  <a:srgbClr val="FF0000"/>
                </a:solidFill>
              </a:rPr>
              <a:t>n</a:t>
            </a:r>
          </a:p>
        </p:txBody>
      </p:sp>
      <p:cxnSp>
        <p:nvCxnSpPr>
          <p:cNvPr id="9" name="Gerade Verbindung mit Pfeil 26">
            <a:extLst>
              <a:ext uri="{FF2B5EF4-FFF2-40B4-BE49-F238E27FC236}">
                <a16:creationId xmlns:a16="http://schemas.microsoft.com/office/drawing/2014/main" id="{711ACB6E-FD74-C861-A1CD-5BC6C258E2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19726" y="3222471"/>
            <a:ext cx="914400" cy="15240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</p:spPr>
      </p:cxn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00DBB18-1DB8-9930-AD91-D4B3ACCBE7AE}"/>
              </a:ext>
            </a:extLst>
          </p:cNvPr>
          <p:cNvGrpSpPr/>
          <p:nvPr/>
        </p:nvGrpSpPr>
        <p:grpSpPr>
          <a:xfrm>
            <a:off x="1932154" y="2670940"/>
            <a:ext cx="1219200" cy="762000"/>
            <a:chOff x="2185987" y="3918847"/>
            <a:chExt cx="1219200" cy="762000"/>
          </a:xfrm>
        </p:grpSpPr>
        <p:cxnSp>
          <p:nvCxnSpPr>
            <p:cNvPr id="11" name="Gerade Verbindung mit Pfeil 16">
              <a:extLst>
                <a:ext uri="{FF2B5EF4-FFF2-40B4-BE49-F238E27FC236}">
                  <a16:creationId xmlns:a16="http://schemas.microsoft.com/office/drawing/2014/main" id="{FA53A658-82E6-09DE-E2E4-AA187C3712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85987" y="4376047"/>
              <a:ext cx="1219200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2" name="Textfeld 23">
              <a:extLst>
                <a:ext uri="{FF2B5EF4-FFF2-40B4-BE49-F238E27FC236}">
                  <a16:creationId xmlns:a16="http://schemas.microsoft.com/office/drawing/2014/main" id="{2694DA07-7CAF-E08B-4961-90FDA307F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2075" y="3918847"/>
              <a:ext cx="3270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de-DE"/>
                <a:t>n</a:t>
              </a:r>
            </a:p>
          </p:txBody>
        </p:sp>
        <p:cxnSp>
          <p:nvCxnSpPr>
            <p:cNvPr id="13" name="Gerade Verbindung mit Pfeil 33">
              <a:extLst>
                <a:ext uri="{FF2B5EF4-FFF2-40B4-BE49-F238E27FC236}">
                  <a16:creationId xmlns:a16="http://schemas.microsoft.com/office/drawing/2014/main" id="{419047C5-E8C4-DFBA-B3F2-404A273FFA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85987" y="4528447"/>
              <a:ext cx="1219200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4" name="Gerade Verbindung mit Pfeil 34">
              <a:extLst>
                <a:ext uri="{FF2B5EF4-FFF2-40B4-BE49-F238E27FC236}">
                  <a16:creationId xmlns:a16="http://schemas.microsoft.com/office/drawing/2014/main" id="{4D229935-24F1-A0CE-76D5-6807A757CCB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85987" y="4680847"/>
              <a:ext cx="1219200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79347A1-0BE3-7CF0-8901-775059299E87}"/>
              </a:ext>
            </a:extLst>
          </p:cNvPr>
          <p:cNvGrpSpPr/>
          <p:nvPr/>
        </p:nvGrpSpPr>
        <p:grpSpPr>
          <a:xfrm>
            <a:off x="4702027" y="2529896"/>
            <a:ext cx="1014660" cy="1571604"/>
            <a:chOff x="4024406" y="3933230"/>
            <a:chExt cx="1014660" cy="1571604"/>
          </a:xfrm>
        </p:grpSpPr>
        <p:pic>
          <p:nvPicPr>
            <p:cNvPr id="16" name="Picture 7" descr="C:\Users\cohesse\Desktop\große_Jpeg\20140401_Lithiumionenzellen_AH_70034.jpg">
              <a:extLst>
                <a:ext uri="{FF2B5EF4-FFF2-40B4-BE49-F238E27FC236}">
                  <a16:creationId xmlns:a16="http://schemas.microsoft.com/office/drawing/2014/main" id="{4184D1B4-D5EA-5519-2DB1-A8EBA5CEF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406" y="3933230"/>
              <a:ext cx="1014660" cy="1524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8F04DA4B-E798-392B-8DC3-CB6D3318570D}"/>
                </a:ext>
              </a:extLst>
            </p:cNvPr>
            <p:cNvSpPr txBox="1"/>
            <p:nvPr/>
          </p:nvSpPr>
          <p:spPr>
            <a:xfrm>
              <a:off x="4124413" y="5335557"/>
              <a:ext cx="814647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500" dirty="0"/>
                <a:t>© A. Heddergott, TUM</a:t>
              </a:r>
            </a:p>
          </p:txBody>
        </p:sp>
      </p:grpSp>
      <p:cxnSp>
        <p:nvCxnSpPr>
          <p:cNvPr id="18" name="Gerade Verbindung mit Pfeil 18">
            <a:extLst>
              <a:ext uri="{FF2B5EF4-FFF2-40B4-BE49-F238E27FC236}">
                <a16:creationId xmlns:a16="http://schemas.microsoft.com/office/drawing/2014/main" id="{6626B2D1-BBF5-B4AD-6B05-4A530F7FD3C2}"/>
              </a:ext>
            </a:extLst>
          </p:cNvPr>
          <p:cNvCxnSpPr>
            <a:cxnSpLocks noChangeShapeType="1"/>
          </p:cNvCxnSpPr>
          <p:nvPr/>
        </p:nvCxnSpPr>
        <p:spPr bwMode="auto">
          <a:xfrm rot="1800000">
            <a:off x="5943388" y="3532279"/>
            <a:ext cx="121920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9" name="Gerade Verbindung mit Pfeil 21">
            <a:extLst>
              <a:ext uri="{FF2B5EF4-FFF2-40B4-BE49-F238E27FC236}">
                <a16:creationId xmlns:a16="http://schemas.microsoft.com/office/drawing/2014/main" id="{79DE1431-83C0-429C-DAC7-ED6E4694DC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24990" y="4082898"/>
            <a:ext cx="688161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9AD4DD33-8323-4E12-6C8B-D82E7B9BD023}"/>
              </a:ext>
            </a:extLst>
          </p:cNvPr>
          <p:cNvSpPr txBox="1"/>
          <p:nvPr/>
        </p:nvSpPr>
        <p:spPr>
          <a:xfrm>
            <a:off x="1898284" y="3928871"/>
            <a:ext cx="3534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b="1" dirty="0"/>
              <a:t>Scattering:</a:t>
            </a:r>
          </a:p>
          <a:p>
            <a:pPr algn="l"/>
            <a:r>
              <a:rPr lang="de-DE" sz="1600" dirty="0"/>
              <a:t>- </a:t>
            </a:r>
            <a:r>
              <a:rPr lang="de-DE" sz="1600" dirty="0" err="1"/>
              <a:t>No</a:t>
            </a:r>
            <a:r>
              <a:rPr lang="de-DE" sz="1600" dirty="0"/>
              <a:t> </a:t>
            </a:r>
            <a:r>
              <a:rPr lang="de-DE" sz="1600" dirty="0" err="1"/>
              <a:t>exchanged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E </a:t>
            </a:r>
            <a:r>
              <a:rPr lang="en-150" sz="16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ym typeface="Wingdings" panose="05000000000000000000" pitchFamily="2" charset="2"/>
              </a:rPr>
              <a:t>elastic</a:t>
            </a:r>
            <a:r>
              <a:rPr lang="de-DE" sz="1600" dirty="0"/>
              <a:t> </a:t>
            </a:r>
          </a:p>
          <a:p>
            <a:pPr algn="l"/>
            <a:r>
              <a:rPr lang="de-DE" sz="1600" dirty="0"/>
              <a:t>- </a:t>
            </a:r>
            <a:r>
              <a:rPr lang="de-DE" sz="1600" dirty="0" err="1"/>
              <a:t>Exchanged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E </a:t>
            </a:r>
            <a:r>
              <a:rPr lang="en-150" sz="16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de-DE" sz="1600" b="1" dirty="0" err="1">
                <a:sym typeface="Wingdings" panose="05000000000000000000" pitchFamily="2" charset="2"/>
              </a:rPr>
              <a:t>inelastic</a:t>
            </a:r>
            <a:r>
              <a:rPr lang="de-DE" sz="1600" dirty="0"/>
              <a:t> </a:t>
            </a:r>
          </a:p>
          <a:p>
            <a:pPr algn="l">
              <a:defRPr/>
            </a:pPr>
            <a:endParaRPr lang="en-US" sz="1600" dirty="0"/>
          </a:p>
        </p:txBody>
      </p:sp>
      <p:sp>
        <p:nvSpPr>
          <p:cNvPr id="21" name="Textfeld 19">
            <a:extLst>
              <a:ext uri="{FF2B5EF4-FFF2-40B4-BE49-F238E27FC236}">
                <a16:creationId xmlns:a16="http://schemas.microsoft.com/office/drawing/2014/main" id="{083F446C-F048-66E0-F242-062BC39BB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576" y="4175991"/>
            <a:ext cx="15406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00" indent="-144000" algn="l" eaLnBrk="0" hangingPunct="0"/>
            <a:r>
              <a:rPr lang="de-DE" sz="1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Diffraction</a:t>
            </a:r>
            <a:endParaRPr lang="de-DE" sz="1600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22" name="Textfeld 19">
            <a:extLst>
              <a:ext uri="{FF2B5EF4-FFF2-40B4-BE49-F238E27FC236}">
                <a16:creationId xmlns:a16="http://schemas.microsoft.com/office/drawing/2014/main" id="{72782504-E57B-9AE2-CDFB-7D989D7CC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870" y="4411515"/>
            <a:ext cx="18668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000" indent="-144000" algn="l" eaLnBrk="0" hangingPunct="0"/>
            <a:r>
              <a:rPr lang="de-DE" sz="16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Spectroscopy</a:t>
            </a:r>
            <a:endParaRPr lang="de-DE" sz="1600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A2D9946-31EB-0277-C571-5114EA642537}"/>
              </a:ext>
            </a:extLst>
          </p:cNvPr>
          <p:cNvSpPr txBox="1"/>
          <p:nvPr/>
        </p:nvSpPr>
        <p:spPr>
          <a:xfrm>
            <a:off x="6413590" y="4169692"/>
            <a:ext cx="473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150" sz="16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en-US" sz="1600" dirty="0">
                <a:sym typeface="Wingdings" panose="05000000000000000000" pitchFamily="2" charset="2"/>
              </a:rPr>
              <a:t>I</a:t>
            </a:r>
            <a:r>
              <a:rPr lang="en-150" sz="1600" dirty="0">
                <a:sym typeface="Wingdings" panose="05000000000000000000" pitchFamily="2" charset="2"/>
              </a:rPr>
              <a:t>nformation about </a:t>
            </a:r>
            <a:r>
              <a:rPr lang="en-US" sz="1600" dirty="0"/>
              <a:t>where atoms sit (</a:t>
            </a:r>
            <a:r>
              <a:rPr lang="en-US" sz="1600" b="1" dirty="0"/>
              <a:t>structure</a:t>
            </a:r>
            <a:r>
              <a:rPr lang="en-US" sz="1600" dirty="0"/>
              <a:t>)</a:t>
            </a:r>
          </a:p>
          <a:p>
            <a:pPr algn="l">
              <a:defRPr/>
            </a:pPr>
            <a:r>
              <a:rPr lang="en-150" sz="1600" dirty="0">
                <a:sym typeface="Wingdings" panose="05000000000000000000" pitchFamily="2" charset="2"/>
              </a:rPr>
              <a:t></a:t>
            </a:r>
            <a:r>
              <a:rPr lang="de-DE" sz="1600" dirty="0">
                <a:sym typeface="Wingdings" panose="05000000000000000000" pitchFamily="2" charset="2"/>
              </a:rPr>
              <a:t> </a:t>
            </a:r>
            <a:r>
              <a:rPr lang="en-US" sz="1600" dirty="0"/>
              <a:t>how they move (</a:t>
            </a:r>
            <a:r>
              <a:rPr lang="en-US" sz="1600" b="1" dirty="0"/>
              <a:t>dynamics</a:t>
            </a:r>
            <a:r>
              <a:rPr lang="en-US" sz="1600" dirty="0"/>
              <a:t>)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A82E190-D54B-AFD4-8049-007113444A3A}"/>
              </a:ext>
            </a:extLst>
          </p:cNvPr>
          <p:cNvSpPr/>
          <p:nvPr/>
        </p:nvSpPr>
        <p:spPr bwMode="auto">
          <a:xfrm>
            <a:off x="7522822" y="3561778"/>
            <a:ext cx="3300414" cy="297723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0EEA1BA8-460D-DCAB-54AB-22F24ACF0256}"/>
              </a:ext>
            </a:extLst>
          </p:cNvPr>
          <p:cNvSpPr/>
          <p:nvPr/>
        </p:nvSpPr>
        <p:spPr bwMode="auto">
          <a:xfrm>
            <a:off x="4878575" y="4186629"/>
            <a:ext cx="6037507" cy="310662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AA8DABC-2809-C252-B94A-8CFC843DA769}"/>
              </a:ext>
            </a:extLst>
          </p:cNvPr>
          <p:cNvSpPr txBox="1"/>
          <p:nvPr/>
        </p:nvSpPr>
        <p:spPr>
          <a:xfrm>
            <a:off x="4632578" y="2324181"/>
            <a:ext cx="158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 err="1"/>
              <a:t>Object</a:t>
            </a:r>
            <a:r>
              <a:rPr lang="de-DE" sz="1600" dirty="0"/>
              <a:t>: sample</a:t>
            </a:r>
          </a:p>
        </p:txBody>
      </p:sp>
    </p:spTree>
    <p:extLst>
      <p:ext uri="{BB962C8B-B14F-4D97-AF65-F5344CB8AC3E}">
        <p14:creationId xmlns:p14="http://schemas.microsoft.com/office/powerpoint/2010/main" val="2075761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00AA42A-EE8D-FE00-5E7F-690588399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Cristalography</a:t>
            </a:r>
            <a:endParaRPr lang="en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AEE4D6-E35E-783F-AA12-96B010A1F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973" y="1300871"/>
            <a:ext cx="3438598" cy="2468339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44484F83-F1D5-D453-ACD5-A133CE9B3A3E}"/>
              </a:ext>
            </a:extLst>
          </p:cNvPr>
          <p:cNvGrpSpPr>
            <a:grpSpLocks/>
          </p:cNvGrpSpPr>
          <p:nvPr/>
        </p:nvGrpSpPr>
        <p:grpSpPr bwMode="auto">
          <a:xfrm>
            <a:off x="1505478" y="1305434"/>
            <a:ext cx="3704070" cy="2238060"/>
            <a:chOff x="3866375" y="1332623"/>
            <a:chExt cx="5135755" cy="2749519"/>
          </a:xfrm>
        </p:grpSpPr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B63B8C32-E3B5-FC74-EF24-5B1C980C3B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5507" y="1332623"/>
              <a:ext cx="5106623" cy="2749519"/>
              <a:chOff x="3895507" y="1332623"/>
              <a:chExt cx="5106623" cy="2749519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F4AF67D8-9C19-6BE2-29EF-D386FA9F69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625" r="3891" b="22264"/>
              <a:stretch>
                <a:fillRect/>
              </a:stretch>
            </p:blipFill>
            <p:spPr bwMode="auto">
              <a:xfrm>
                <a:off x="3895507" y="1332623"/>
                <a:ext cx="5106623" cy="2749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Box 36">
                <a:extLst>
                  <a:ext uri="{FF2B5EF4-FFF2-40B4-BE49-F238E27FC236}">
                    <a16:creationId xmlns:a16="http://schemas.microsoft.com/office/drawing/2014/main" id="{FC85C407-B90F-E26A-1FB1-A29447F0C1E9}"/>
                  </a:ext>
                </a:extLst>
              </p:cNvPr>
              <p:cNvSpPr txBox="1"/>
              <p:nvPr/>
            </p:nvSpPr>
            <p:spPr>
              <a:xfrm>
                <a:off x="7611084" y="1504016"/>
                <a:ext cx="1391046" cy="25438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0" hangingPunct="0">
                  <a:defRPr/>
                </a:pPr>
                <a:r>
                  <a:rPr lang="de-DE" sz="1050" dirty="0">
                    <a:latin typeface="Arial" pitchFamily="34" charset="0"/>
                    <a:ea typeface="ＭＳ Ｐゴシック" pitchFamily="34" charset="-128"/>
                    <a:cs typeface="+mn-cs"/>
                  </a:rPr>
                  <a:t>Si powder</a:t>
                </a:r>
                <a:endParaRPr lang="en-US" sz="1050" dirty="0">
                  <a:latin typeface="Arial" pitchFamily="34" charset="0"/>
                  <a:ea typeface="ＭＳ Ｐゴシック" pitchFamily="34" charset="-128"/>
                  <a:cs typeface="+mn-cs"/>
                </a:endParaRPr>
              </a:p>
            </p:txBody>
          </p:sp>
        </p:grpSp>
        <p:sp>
          <p:nvSpPr>
            <p:cNvPr id="7" name="TextBox 34">
              <a:extLst>
                <a:ext uri="{FF2B5EF4-FFF2-40B4-BE49-F238E27FC236}">
                  <a16:creationId xmlns:a16="http://schemas.microsoft.com/office/drawing/2014/main" id="{6FCFC690-E02A-458B-3C98-9185E5F5F4B4}"/>
                </a:ext>
              </a:extLst>
            </p:cNvPr>
            <p:cNvSpPr txBox="1"/>
            <p:nvPr/>
          </p:nvSpPr>
          <p:spPr>
            <a:xfrm>
              <a:off x="3866375" y="3807912"/>
              <a:ext cx="582590" cy="25438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de-DE" sz="1050" dirty="0">
                  <a:latin typeface="Arial" pitchFamily="34" charset="0"/>
                  <a:ea typeface="ＭＳ Ｐゴシック" pitchFamily="34" charset="-128"/>
                  <a:cs typeface="+mn-cs"/>
                </a:rPr>
                <a:t> </a:t>
              </a:r>
              <a:endParaRPr lang="en-US" sz="1050" dirty="0">
                <a:latin typeface="Arial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06B9FF20-471A-8B7E-C107-04D56B54E7B3}"/>
              </a:ext>
            </a:extLst>
          </p:cNvPr>
          <p:cNvSpPr txBox="1"/>
          <p:nvPr/>
        </p:nvSpPr>
        <p:spPr>
          <a:xfrm>
            <a:off x="2349789" y="977765"/>
            <a:ext cx="265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150" dirty="0"/>
              <a:t>Single phase material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F819551-3A55-6CCD-8BBC-55A8330AE485}"/>
              </a:ext>
            </a:extLst>
          </p:cNvPr>
          <p:cNvSpPr txBox="1"/>
          <p:nvPr/>
        </p:nvSpPr>
        <p:spPr>
          <a:xfrm>
            <a:off x="6633561" y="995310"/>
            <a:ext cx="282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150" dirty="0"/>
              <a:t>Multiple phase material</a:t>
            </a:r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4907D82-5405-0B7B-B114-8F8E935DB37C}"/>
              </a:ext>
            </a:extLst>
          </p:cNvPr>
          <p:cNvSpPr txBox="1"/>
          <p:nvPr/>
        </p:nvSpPr>
        <p:spPr>
          <a:xfrm>
            <a:off x="9544916" y="1827154"/>
            <a:ext cx="223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150" sz="1600" dirty="0"/>
              <a:t>Points: measured data</a:t>
            </a:r>
          </a:p>
          <a:p>
            <a:pPr algn="l"/>
            <a:r>
              <a:rPr lang="en-150" sz="1600" dirty="0"/>
              <a:t>Line: fitting</a:t>
            </a:r>
            <a:endParaRPr lang="en-US" sz="16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FB783B7-ECB0-EBD2-9C3D-21A390F63B85}"/>
              </a:ext>
            </a:extLst>
          </p:cNvPr>
          <p:cNvSpPr txBox="1"/>
          <p:nvPr/>
        </p:nvSpPr>
        <p:spPr>
          <a:xfrm>
            <a:off x="4206281" y="3871163"/>
            <a:ext cx="4154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T</a:t>
            </a:r>
            <a:r>
              <a:rPr lang="en-150" sz="1600" dirty="0"/>
              <a:t>heoretical positions of the different peaks</a:t>
            </a:r>
            <a:endParaRPr lang="en-US" sz="1600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8673FAD-C0BE-A05A-34C9-A9264218F6AF}"/>
              </a:ext>
            </a:extLst>
          </p:cNvPr>
          <p:cNvCxnSpPr/>
          <p:nvPr/>
        </p:nvCxnSpPr>
        <p:spPr bwMode="auto">
          <a:xfrm flipH="1" flipV="1">
            <a:off x="5106982" y="3493035"/>
            <a:ext cx="704069" cy="3781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45AFC19-4B2B-0C37-7C35-C14BC4CD8295}"/>
              </a:ext>
            </a:extLst>
          </p:cNvPr>
          <p:cNvCxnSpPr/>
          <p:nvPr/>
        </p:nvCxnSpPr>
        <p:spPr bwMode="auto">
          <a:xfrm flipV="1">
            <a:off x="6096000" y="3247666"/>
            <a:ext cx="443580" cy="6246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510C8CC2-2D04-CA25-69CC-4C7ED1781340}"/>
              </a:ext>
            </a:extLst>
          </p:cNvPr>
          <p:cNvSpPr txBox="1"/>
          <p:nvPr/>
        </p:nvSpPr>
        <p:spPr>
          <a:xfrm>
            <a:off x="1332747" y="4537386"/>
            <a:ext cx="94949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150" dirty="0"/>
              <a:t>Info of the diffraction pattern:</a:t>
            </a:r>
          </a:p>
          <a:p>
            <a:pPr algn="l"/>
            <a:r>
              <a:rPr lang="en-150" dirty="0"/>
              <a:t>Position and intensities of the peaks </a:t>
            </a:r>
            <a:r>
              <a:rPr lang="en-150" dirty="0">
                <a:sym typeface="Wingdings" panose="05000000000000000000" pitchFamily="2" charset="2"/>
              </a:rPr>
              <a:t> </a:t>
            </a:r>
            <a:r>
              <a:rPr lang="en-150" dirty="0"/>
              <a:t>crystal structure and chemical composition</a:t>
            </a:r>
          </a:p>
          <a:p>
            <a:pPr algn="l"/>
            <a:endParaRPr lang="en-150" dirty="0"/>
          </a:p>
          <a:p>
            <a:pPr algn="l"/>
            <a:endParaRPr lang="en-150" dirty="0"/>
          </a:p>
          <a:p>
            <a:pPr algn="l"/>
            <a:r>
              <a:rPr lang="en-150" dirty="0"/>
              <a:t>Small changes in positions </a:t>
            </a:r>
            <a:r>
              <a:rPr lang="en-150" dirty="0">
                <a:sym typeface="Wingdings" panose="05000000000000000000" pitchFamily="2" charset="2"/>
              </a:rPr>
              <a:t> changes in lattice parameters (estructure)</a:t>
            </a:r>
          </a:p>
          <a:p>
            <a:pPr algn="l"/>
            <a:r>
              <a:rPr lang="en-150" dirty="0">
                <a:sym typeface="Wingdings" panose="05000000000000000000" pitchFamily="2" charset="2"/>
              </a:rPr>
              <a:t>Small changes in relative intensities  changes in composition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751964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DC96B8F-970E-A075-5F1A-5DEBB9147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Crystallography: </a:t>
            </a:r>
            <a:r>
              <a:rPr lang="en-150" dirty="0"/>
              <a:t>Same Chemistry (C) but different structures</a:t>
            </a:r>
            <a:endParaRPr lang="en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4E166F1-5F05-87FA-BFC5-8B428AFB2A01}"/>
              </a:ext>
            </a:extLst>
          </p:cNvPr>
          <p:cNvSpPr txBox="1"/>
          <p:nvPr/>
        </p:nvSpPr>
        <p:spPr>
          <a:xfrm>
            <a:off x="1262885" y="1560362"/>
            <a:ext cx="1170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150" dirty="0"/>
              <a:t>Graphite</a:t>
            </a:r>
            <a:r>
              <a:rPr lang="en-US" dirty="0"/>
              <a:t>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D67EF2-C5DA-B1B2-735F-8B6760592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21" y="2185510"/>
            <a:ext cx="1678203" cy="124909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2520F08-2A28-E45E-6C2D-A57A72855363}"/>
              </a:ext>
            </a:extLst>
          </p:cNvPr>
          <p:cNvSpPr txBox="1"/>
          <p:nvPr/>
        </p:nvSpPr>
        <p:spPr>
          <a:xfrm>
            <a:off x="4948012" y="1547929"/>
            <a:ext cx="109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150" dirty="0"/>
              <a:t>Diamond</a:t>
            </a:r>
            <a:r>
              <a:rPr lang="en-US" dirty="0"/>
              <a:t>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77E95E6-0A01-E635-64E8-B3F76882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308" y="2042343"/>
            <a:ext cx="1572433" cy="137890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F52C20C-FEC4-257A-2751-CDFE798705E5}"/>
              </a:ext>
            </a:extLst>
          </p:cNvPr>
          <p:cNvSpPr txBox="1"/>
          <p:nvPr/>
        </p:nvSpPr>
        <p:spPr>
          <a:xfrm>
            <a:off x="9354509" y="1547929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150" dirty="0"/>
              <a:t>C60</a:t>
            </a:r>
            <a:r>
              <a:rPr lang="en-US" dirty="0"/>
              <a:t>: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BC3A56A-5C6D-E544-9852-56351D687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998" y="1921622"/>
            <a:ext cx="1917676" cy="16235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5DBDA53-A0E7-E86C-448B-8EEA2EA43D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066"/>
          <a:stretch/>
        </p:blipFill>
        <p:spPr>
          <a:xfrm>
            <a:off x="4135870" y="3946235"/>
            <a:ext cx="2721306" cy="196123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34B04D-D665-BD0B-50F7-56C0A106EC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588"/>
          <a:stretch/>
        </p:blipFill>
        <p:spPr>
          <a:xfrm>
            <a:off x="521897" y="3946235"/>
            <a:ext cx="2721306" cy="200769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F9C3D42-F991-0D92-CBC5-AD5114831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8274" y="3820013"/>
            <a:ext cx="3037122" cy="22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204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693B0C-418B-49B2-B9B8-186C87C3C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Cristalography</a:t>
            </a:r>
            <a:r>
              <a:rPr lang="en-US" dirty="0"/>
              <a:t>: </a:t>
            </a:r>
            <a:r>
              <a:rPr lang="en-150" dirty="0"/>
              <a:t>Same structure (cubic perovskite) but different chemistry</a:t>
            </a:r>
            <a:endParaRPr lang="en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993364-92A0-121A-6C5B-521D94986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80"/>
          <a:stretch/>
        </p:blipFill>
        <p:spPr>
          <a:xfrm>
            <a:off x="4849565" y="1220684"/>
            <a:ext cx="1066855" cy="1109900"/>
          </a:xfrm>
          <a:prstGeom prst="rect">
            <a:avLst/>
          </a:prstGeom>
        </p:spPr>
      </p:pic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id="{F85A25CD-4599-2CC1-6294-4D50C987D2AC}"/>
              </a:ext>
            </a:extLst>
          </p:cNvPr>
          <p:cNvSpPr txBox="1">
            <a:spLocks/>
          </p:cNvSpPr>
          <p:nvPr/>
        </p:nvSpPr>
        <p:spPr>
          <a:xfrm>
            <a:off x="10879954" y="6499449"/>
            <a:ext cx="992372" cy="30480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6D66C7B-9718-44F0-9D32-8F0736C0EA1F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E7750BC-8B5C-EF22-FB65-2AC22B272B3D}"/>
              </a:ext>
            </a:extLst>
          </p:cNvPr>
          <p:cNvSpPr txBox="1"/>
          <p:nvPr/>
        </p:nvSpPr>
        <p:spPr>
          <a:xfrm>
            <a:off x="626427" y="879686"/>
            <a:ext cx="939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150" dirty="0">
                <a:solidFill>
                  <a:srgbClr val="FF0000"/>
                </a:solidFill>
              </a:rPr>
              <a:t>SrTiO</a:t>
            </a:r>
            <a:r>
              <a:rPr lang="en-150" baseline="-25000" dirty="0">
                <a:solidFill>
                  <a:srgbClr val="FF0000"/>
                </a:solidFill>
              </a:rPr>
              <a:t>3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4FEA88-A95D-9458-2951-BD17DC4F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27" y="1223617"/>
            <a:ext cx="1092256" cy="112400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E84FB3F-0405-5815-7808-3C94BB4B0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24" r="5828"/>
          <a:stretch/>
        </p:blipFill>
        <p:spPr>
          <a:xfrm>
            <a:off x="1724762" y="972254"/>
            <a:ext cx="1680327" cy="160676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B2B2977-5669-44D2-3E99-F8A173F66207}"/>
              </a:ext>
            </a:extLst>
          </p:cNvPr>
          <p:cNvSpPr txBox="1"/>
          <p:nvPr/>
        </p:nvSpPr>
        <p:spPr>
          <a:xfrm>
            <a:off x="4855863" y="827406"/>
            <a:ext cx="10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150" dirty="0">
                <a:solidFill>
                  <a:srgbClr val="0065BD"/>
                </a:solidFill>
              </a:rPr>
              <a:t>SrFeO</a:t>
            </a:r>
            <a:r>
              <a:rPr lang="en-150" baseline="-25000" dirty="0">
                <a:solidFill>
                  <a:srgbClr val="0065BD"/>
                </a:solidFill>
              </a:rPr>
              <a:t>3</a:t>
            </a:r>
            <a:endParaRPr lang="en-US" baseline="-25000" dirty="0">
              <a:solidFill>
                <a:srgbClr val="0065BD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DFD2B62-CBA3-4AFA-2A70-4CFDFDCB9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25"/>
          <a:stretch/>
        </p:blipFill>
        <p:spPr>
          <a:xfrm>
            <a:off x="6051055" y="929572"/>
            <a:ext cx="1855033" cy="165431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2F92CBD-4EF5-0E07-643B-F4D3B08DAC47}"/>
              </a:ext>
            </a:extLst>
          </p:cNvPr>
          <p:cNvSpPr txBox="1"/>
          <p:nvPr/>
        </p:nvSpPr>
        <p:spPr>
          <a:xfrm>
            <a:off x="8888394" y="929572"/>
            <a:ext cx="1011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150" dirty="0">
                <a:solidFill>
                  <a:srgbClr val="00CC00"/>
                </a:solidFill>
              </a:rPr>
              <a:t>CaTiO</a:t>
            </a:r>
            <a:r>
              <a:rPr lang="en-150" baseline="-25000" dirty="0">
                <a:solidFill>
                  <a:srgbClr val="00CC00"/>
                </a:solidFill>
              </a:rPr>
              <a:t>3</a:t>
            </a:r>
            <a:endParaRPr lang="en-US" baseline="-25000" dirty="0">
              <a:solidFill>
                <a:srgbClr val="00CC00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A334231-1DB3-7CB8-3590-4C2109203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2402" y="924378"/>
            <a:ext cx="1826385" cy="161330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B6500C7-0B7C-B2D1-B6B8-95C9EDC24A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8394" y="1273503"/>
            <a:ext cx="1124008" cy="110495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C005E0D-DC9B-4691-5118-917A34218B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158" b="56573"/>
          <a:stretch/>
        </p:blipFill>
        <p:spPr>
          <a:xfrm>
            <a:off x="1079384" y="2635545"/>
            <a:ext cx="4644246" cy="359447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F392182-A9A7-22D0-D816-A411EF6543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5801" b="56516"/>
          <a:stretch/>
        </p:blipFill>
        <p:spPr>
          <a:xfrm>
            <a:off x="6449452" y="2591975"/>
            <a:ext cx="4663164" cy="370691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BF094213-2147-D975-1D34-B23FCED23991}"/>
              </a:ext>
            </a:extLst>
          </p:cNvPr>
          <p:cNvSpPr txBox="1"/>
          <p:nvPr/>
        </p:nvSpPr>
        <p:spPr>
          <a:xfrm>
            <a:off x="4588827" y="2862157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150" dirty="0"/>
              <a:t>X-rays</a:t>
            </a:r>
            <a:endParaRPr lang="en-US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21E0DC6-0915-C8BA-E2F4-4C7FDBAD769E}"/>
              </a:ext>
            </a:extLst>
          </p:cNvPr>
          <p:cNvSpPr txBox="1"/>
          <p:nvPr/>
        </p:nvSpPr>
        <p:spPr>
          <a:xfrm>
            <a:off x="9875017" y="290523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150" dirty="0"/>
              <a:t>Neutrons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0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A3543DD-50CD-C773-D5D7-6C49E7D13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PGAA Data</a:t>
            </a:r>
            <a:endParaRPr lang="en-D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B6221C-9A41-65D4-8795-F60829AEA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13" y="1082833"/>
            <a:ext cx="1779924" cy="1480459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73AC3AA-098E-3B95-520E-3DC643CDF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12" y="2926144"/>
            <a:ext cx="1779924" cy="544100"/>
          </a:xfrm>
          <a:prstGeom prst="rect">
            <a:avLst/>
          </a:prstGeom>
        </p:spPr>
      </p:pic>
      <p:sp>
        <p:nvSpPr>
          <p:cNvPr id="6" name="Oval 7">
            <a:extLst>
              <a:ext uri="{FF2B5EF4-FFF2-40B4-BE49-F238E27FC236}">
                <a16:creationId xmlns:a16="http://schemas.microsoft.com/office/drawing/2014/main" id="{8AE47842-4452-F304-8231-1A2C98B739F3}"/>
              </a:ext>
            </a:extLst>
          </p:cNvPr>
          <p:cNvSpPr/>
          <p:nvPr/>
        </p:nvSpPr>
        <p:spPr>
          <a:xfrm>
            <a:off x="1185500" y="2746808"/>
            <a:ext cx="51561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57BC1A51-5686-BD93-5228-C3A2B3BABB76}"/>
              </a:ext>
            </a:extLst>
          </p:cNvPr>
          <p:cNvSpPr/>
          <p:nvPr/>
        </p:nvSpPr>
        <p:spPr>
          <a:xfrm>
            <a:off x="1509475" y="2746059"/>
            <a:ext cx="51561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914D2D5D-2D7E-F391-5B19-39D9A5374D10}"/>
              </a:ext>
            </a:extLst>
          </p:cNvPr>
          <p:cNvSpPr/>
          <p:nvPr/>
        </p:nvSpPr>
        <p:spPr>
          <a:xfrm>
            <a:off x="861525" y="2743301"/>
            <a:ext cx="51561" cy="4571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Diagramm, Screenshot, Reihe, Text enthält.&#10;&#10;Automatisch generierte Beschreibung">
            <a:extLst>
              <a:ext uri="{FF2B5EF4-FFF2-40B4-BE49-F238E27FC236}">
                <a16:creationId xmlns:a16="http://schemas.microsoft.com/office/drawing/2014/main" id="{DFA36652-A0AB-953F-D7CE-A65577ECD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4" t="7303" r="9288" b="2784"/>
          <a:stretch/>
        </p:blipFill>
        <p:spPr>
          <a:xfrm>
            <a:off x="2684495" y="898847"/>
            <a:ext cx="4431557" cy="2799184"/>
          </a:xfrm>
          <a:prstGeom prst="rect">
            <a:avLst/>
          </a:prstGeom>
        </p:spPr>
      </p:pic>
      <p:sp>
        <p:nvSpPr>
          <p:cNvPr id="13" name="Pfeil: nach links und rechts 12">
            <a:extLst>
              <a:ext uri="{FF2B5EF4-FFF2-40B4-BE49-F238E27FC236}">
                <a16:creationId xmlns:a16="http://schemas.microsoft.com/office/drawing/2014/main" id="{BFE6BECC-1186-DBCC-1E17-1687C133330C}"/>
              </a:ext>
            </a:extLst>
          </p:cNvPr>
          <p:cNvSpPr/>
          <p:nvPr/>
        </p:nvSpPr>
        <p:spPr>
          <a:xfrm>
            <a:off x="2134642" y="2168665"/>
            <a:ext cx="484734" cy="303947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7">
                <a:extLst>
                  <a:ext uri="{FF2B5EF4-FFF2-40B4-BE49-F238E27FC236}">
                    <a16:creationId xmlns:a16="http://schemas.microsoft.com/office/drawing/2014/main" id="{B1E1E633-135A-F207-A874-C611BEE0FD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5813" y="3776643"/>
                <a:ext cx="5770188" cy="2612570"/>
              </a:xfrm>
            </p:spPr>
            <p:txBody>
              <a:bodyPr>
                <a:normAutofit/>
              </a:bodyPr>
              <a:lstStyle/>
              <a:p>
                <a:r>
                  <a:rPr lang="en-US" sz="1700" dirty="0"/>
                  <a:t>Spectra</a:t>
                </a:r>
                <a:r>
                  <a:rPr lang="de-DE" sz="1700" dirty="0"/>
                  <a:t> </a:t>
                </a:r>
                <a:r>
                  <a:rPr lang="en-US" sz="1700" dirty="0"/>
                  <a:t>are</a:t>
                </a:r>
                <a:r>
                  <a:rPr lang="de-DE" sz="1700" dirty="0"/>
                  <a:t> </a:t>
                </a:r>
                <a:r>
                  <a:rPr lang="en-US" sz="1700" dirty="0"/>
                  <a:t>given as txt or </a:t>
                </a:r>
                <a:r>
                  <a:rPr lang="en-US" sz="1700" dirty="0" err="1"/>
                  <a:t>xls</a:t>
                </a:r>
                <a:r>
                  <a:rPr lang="en-US" sz="1700" dirty="0"/>
                  <a:t> file</a:t>
                </a:r>
              </a:p>
              <a:p>
                <a:r>
                  <a:rPr lang="en-US" sz="1700" dirty="0"/>
                  <a:t>Every Spectra has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sz="1700" dirty="0"/>
                  <a:t> energy channels in which the total amount of Energy Counts are measured</a:t>
                </a:r>
              </a:p>
              <a:p>
                <a:r>
                  <a:rPr lang="en-US" sz="1700" dirty="0"/>
                  <a:t>The energy channels start at 0.7 keV and go up to 11732 keV</a:t>
                </a:r>
              </a:p>
              <a:p>
                <a:r>
                  <a:rPr lang="en-US" sz="1700" dirty="0"/>
                  <a:t>The </a:t>
                </a:r>
                <a:r>
                  <a:rPr lang="en-US" sz="1700" dirty="0" err="1"/>
                  <a:t>TotalGammaLiveTime</a:t>
                </a:r>
                <a:r>
                  <a:rPr lang="en-US" sz="1700" dirty="0"/>
                  <a:t> is used as one of the normalization factors</a:t>
                </a:r>
              </a:p>
              <a:p>
                <a:r>
                  <a:rPr lang="de-DE" sz="1700" dirty="0"/>
                  <a:t>The </a:t>
                </a:r>
                <a:r>
                  <a:rPr lang="en-US" sz="1700" dirty="0"/>
                  <a:t>Flux</a:t>
                </a:r>
                <a:r>
                  <a:rPr lang="de-DE" sz="1700" dirty="0"/>
                  <a:t> and </a:t>
                </a:r>
                <a:r>
                  <a:rPr lang="en-US" sz="1700" dirty="0"/>
                  <a:t>weight</a:t>
                </a:r>
                <a:r>
                  <a:rPr lang="de-DE" sz="1700" dirty="0"/>
                  <a:t> </a:t>
                </a:r>
                <a:r>
                  <a:rPr lang="en-US" sz="1700" dirty="0"/>
                  <a:t>are</a:t>
                </a:r>
                <a:r>
                  <a:rPr lang="de-DE" sz="1700" dirty="0"/>
                  <a:t> not </a:t>
                </a:r>
                <a:r>
                  <a:rPr lang="en-US" sz="1700" dirty="0"/>
                  <a:t>given</a:t>
                </a:r>
                <a:r>
                  <a:rPr lang="de-DE" sz="1700" dirty="0"/>
                  <a:t> in </a:t>
                </a:r>
                <a:r>
                  <a:rPr lang="en-US" sz="1700" dirty="0"/>
                  <a:t>the</a:t>
                </a:r>
                <a:r>
                  <a:rPr lang="de-DE" sz="1700" dirty="0"/>
                  <a:t> </a:t>
                </a:r>
                <a:r>
                  <a:rPr lang="en-US" sz="1700" dirty="0"/>
                  <a:t>spectra</a:t>
                </a:r>
                <a:r>
                  <a:rPr lang="de-DE" sz="1700" dirty="0"/>
                  <a:t>, but </a:t>
                </a:r>
                <a:r>
                  <a:rPr lang="en-US" sz="1700" dirty="0"/>
                  <a:t>can</a:t>
                </a:r>
                <a:r>
                  <a:rPr lang="de-DE" sz="1700" dirty="0"/>
                  <a:t> </a:t>
                </a:r>
                <a:r>
                  <a:rPr lang="en-US" sz="1700" dirty="0"/>
                  <a:t>be</a:t>
                </a:r>
                <a:r>
                  <a:rPr lang="de-DE" sz="1700" dirty="0"/>
                  <a:t> </a:t>
                </a:r>
                <a:r>
                  <a:rPr lang="en-US" sz="1700" dirty="0"/>
                  <a:t>calculated</a:t>
                </a:r>
                <a:r>
                  <a:rPr lang="de-DE" sz="1700" dirty="0"/>
                  <a:t> and </a:t>
                </a:r>
                <a:r>
                  <a:rPr lang="en-US" sz="1700" dirty="0"/>
                  <a:t>are</a:t>
                </a:r>
                <a:r>
                  <a:rPr lang="de-DE" sz="1700" dirty="0"/>
                  <a:t> </a:t>
                </a:r>
                <a:r>
                  <a:rPr lang="en-US" sz="1700" dirty="0"/>
                  <a:t>therefore expected to be known.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>
          <p:sp>
            <p:nvSpPr>
              <p:cNvPr id="14" name="Content Placeholder 7">
                <a:extLst>
                  <a:ext uri="{FF2B5EF4-FFF2-40B4-BE49-F238E27FC236}">
                    <a16:creationId xmlns:a16="http://schemas.microsoft.com/office/drawing/2014/main" id="{B1E1E633-135A-F207-A874-C611BEE0FD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813" y="3776643"/>
                <a:ext cx="5770188" cy="2612570"/>
              </a:xfrm>
              <a:blipFill>
                <a:blip r:embed="rId5"/>
                <a:stretch>
                  <a:fillRect l="-422" t="-935" r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4">
            <a:extLst>
              <a:ext uri="{FF2B5EF4-FFF2-40B4-BE49-F238E27FC236}">
                <a16:creationId xmlns:a16="http://schemas.microsoft.com/office/drawing/2014/main" id="{BE214E88-4A78-FDF7-AB6F-22B1CB153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090" y="898847"/>
            <a:ext cx="3643439" cy="2713033"/>
          </a:xfrm>
          <a:prstGeom prst="rect">
            <a:avLst/>
          </a:prstGeom>
        </p:spPr>
      </p:pic>
      <p:sp>
        <p:nvSpPr>
          <p:cNvPr id="16" name="Rechteck 130">
            <a:extLst>
              <a:ext uri="{FF2B5EF4-FFF2-40B4-BE49-F238E27FC236}">
                <a16:creationId xmlns:a16="http://schemas.microsoft.com/office/drawing/2014/main" id="{8DFEA45E-3B1D-5ADC-4F20-2A3B48B78C55}"/>
              </a:ext>
            </a:extLst>
          </p:cNvPr>
          <p:cNvSpPr/>
          <p:nvPr/>
        </p:nvSpPr>
        <p:spPr bwMode="auto">
          <a:xfrm>
            <a:off x="10186988" y="1153639"/>
            <a:ext cx="333375" cy="195627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29495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70FE39EA-EA47-F24B-FAF8-B5A51971ED78}"/>
              </a:ext>
            </a:extLst>
          </p:cNvPr>
          <p:cNvSpPr txBox="1">
            <a:spLocks/>
          </p:cNvSpPr>
          <p:nvPr/>
        </p:nvSpPr>
        <p:spPr>
          <a:xfrm>
            <a:off x="6486525" y="3690492"/>
            <a:ext cx="5610225" cy="2799184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1pPr>
            <a:lvl2pPr marL="385753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2pPr>
            <a:lvl3pPr marL="642921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3pPr>
            <a:lvl4pPr marL="900090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4pPr>
            <a:lvl5pPr marL="1157259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results are given as </a:t>
            </a:r>
            <a:r>
              <a:rPr lang="en-US" dirty="0" err="1"/>
              <a:t>xls</a:t>
            </a:r>
            <a:r>
              <a:rPr lang="en-US" dirty="0"/>
              <a:t> files</a:t>
            </a:r>
          </a:p>
          <a:p>
            <a:r>
              <a:rPr lang="en-US" dirty="0"/>
              <a:t>The results contain the elemental </a:t>
            </a:r>
            <a:r>
              <a:rPr lang="en-US" dirty="0" err="1"/>
              <a:t>compositon</a:t>
            </a:r>
            <a:r>
              <a:rPr lang="en-US" dirty="0"/>
              <a:t> of the analyzed compound.</a:t>
            </a:r>
          </a:p>
          <a:p>
            <a:r>
              <a:rPr lang="de-DE" dirty="0"/>
              <a:t>The </a:t>
            </a:r>
            <a:r>
              <a:rPr lang="en-US" dirty="0"/>
              <a:t>analysis</a:t>
            </a:r>
            <a:r>
              <a:rPr lang="de-DE" dirty="0"/>
              <a:t> </a:t>
            </a:r>
            <a:r>
              <a:rPr lang="en-US" dirty="0"/>
              <a:t>contains</a:t>
            </a:r>
            <a:r>
              <a:rPr lang="de-DE" dirty="0"/>
              <a:t> </a:t>
            </a:r>
            <a:r>
              <a:rPr lang="en-US" dirty="0"/>
              <a:t>information</a:t>
            </a:r>
            <a:r>
              <a:rPr lang="de-DE" dirty="0"/>
              <a:t> </a:t>
            </a:r>
            <a:r>
              <a:rPr lang="en-US" dirty="0"/>
              <a:t>about the element, the mass, amount of Oxygen and different </a:t>
            </a:r>
            <a:r>
              <a:rPr lang="en-US" dirty="0" err="1"/>
              <a:t>weigth</a:t>
            </a:r>
            <a:r>
              <a:rPr lang="en-US" dirty="0"/>
              <a:t> and composition factors.</a:t>
            </a:r>
          </a:p>
          <a:p>
            <a:pPr lvl="1"/>
            <a:r>
              <a:rPr lang="de-DE" dirty="0">
                <a:solidFill>
                  <a:srgbClr val="FF0000"/>
                </a:solidFill>
              </a:rPr>
              <a:t>At </a:t>
            </a:r>
            <a:r>
              <a:rPr lang="de-DE" dirty="0" err="1">
                <a:solidFill>
                  <a:srgbClr val="FF0000"/>
                </a:solidFill>
              </a:rPr>
              <a:t>the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moment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only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the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weigth</a:t>
            </a:r>
            <a:r>
              <a:rPr lang="de-DE" dirty="0">
                <a:solidFill>
                  <a:srgbClr val="FF0000"/>
                </a:solidFill>
              </a:rPr>
              <a:t> % </a:t>
            </a:r>
            <a:r>
              <a:rPr lang="de-DE" dirty="0" err="1">
                <a:solidFill>
                  <a:srgbClr val="FF0000"/>
                </a:solidFill>
              </a:rPr>
              <a:t>is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used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result</a:t>
            </a:r>
            <a:r>
              <a:rPr lang="de-DE" dirty="0">
                <a:solidFill>
                  <a:srgbClr val="FF0000"/>
                </a:solidFill>
              </a:rPr>
              <a:t>.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 err="1">
                <a:solidFill>
                  <a:srgbClr val="FF0000"/>
                </a:solidFill>
              </a:rPr>
              <a:t>Missing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Metric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to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compare</a:t>
            </a:r>
            <a:r>
              <a:rPr lang="de-DE" dirty="0">
                <a:solidFill>
                  <a:srgbClr val="FF0000"/>
                </a:solidFill>
              </a:rPr>
              <a:t> different </a:t>
            </a:r>
            <a:r>
              <a:rPr lang="de-DE" dirty="0" err="1">
                <a:solidFill>
                  <a:srgbClr val="FF0000"/>
                </a:solidFill>
              </a:rPr>
              <a:t>types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result</a:t>
            </a:r>
            <a:r>
              <a:rPr lang="de-DE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0603A89-EAD2-80B4-55C3-79E1BF328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896" y="875268"/>
            <a:ext cx="7350208" cy="54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5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4" grpId="0" uiExpand="1" build="p"/>
      <p:bldP spid="16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2692215-0B89-3E08-5777-C80E16A9C8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total 586 data points (Spectrum + elemental composition) are available</a:t>
                </a:r>
              </a:p>
              <a:p>
                <a:r>
                  <a:rPr lang="en-US" dirty="0"/>
                  <a:t>Available data is split in 3 sets:</a:t>
                </a:r>
              </a:p>
              <a:p>
                <a:pPr lvl="1"/>
                <a:r>
                  <a:rPr lang="en-US" dirty="0"/>
                  <a:t>Training Set: 468 data points</a:t>
                </a:r>
              </a:p>
              <a:p>
                <a:pPr lvl="1"/>
                <a:r>
                  <a:rPr lang="en-US" dirty="0"/>
                  <a:t>Validation Set: 59 data points</a:t>
                </a:r>
              </a:p>
              <a:p>
                <a:pPr lvl="1"/>
                <a:r>
                  <a:rPr lang="en-US" dirty="0"/>
                  <a:t>Test Set: 59 data points</a:t>
                </a:r>
              </a:p>
              <a:p>
                <a:r>
                  <a:rPr lang="en-US" dirty="0"/>
                  <a:t>All trained algorithms have the same composition of data</a:t>
                </a:r>
              </a:p>
              <a:p>
                <a:r>
                  <a:rPr lang="en-US" dirty="0"/>
                  <a:t>The Data is stored in an extra written data class, that combines information about the spectra and compositional analysis in one object</a:t>
                </a:r>
              </a:p>
              <a:p>
                <a:r>
                  <a:rPr lang="en-US" dirty="0"/>
                  <a:t>The Spectra are normalized:</a:t>
                </a:r>
              </a:p>
              <a:p>
                <a:pPr lvl="1"/>
                <a:r>
                  <a:rPr lang="en-US" dirty="0"/>
                  <a:t>1. Every spectrum is interpolated with cubic splines and evaluated</a:t>
                </a:r>
                <a:r>
                  <a:rPr lang="de-DE" dirty="0"/>
                  <a:t> at </a:t>
                </a:r>
                <a:r>
                  <a:rPr lang="en-AU" dirty="0"/>
                  <a:t>equidistant</a:t>
                </a:r>
                <a:r>
                  <a:rPr lang="en-US" dirty="0"/>
                  <a:t> positions from 0 to 11732</a:t>
                </a:r>
              </a:p>
              <a:p>
                <a:pPr lvl="1"/>
                <a:r>
                  <a:rPr lang="en-US" dirty="0"/>
                  <a:t>2. The spectra are normalized by the live time, weight and flux: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3. </a:t>
                </a:r>
                <a:r>
                  <a:rPr lang="en-US" dirty="0"/>
                  <a:t>The spectra is stored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×1</m:t>
                    </m:r>
                  </m:oMath>
                </a14:m>
                <a:r>
                  <a:rPr lang="de-DE" dirty="0"/>
                  <a:t> Dataframe</a:t>
                </a:r>
              </a:p>
              <a:p>
                <a:r>
                  <a:rPr lang="en-US" dirty="0"/>
                  <a:t>Information of the composition is stored</a:t>
                </a:r>
                <a:r>
                  <a:rPr lang="de-DE" dirty="0"/>
                  <a:t> in a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66×1</m:t>
                    </m:r>
                  </m:oMath>
                </a14:m>
                <a:r>
                  <a:rPr lang="de-DE" dirty="0"/>
                  <a:t> Dataframe </a:t>
                </a:r>
              </a:p>
              <a:p>
                <a:pPr lvl="1"/>
                <a:r>
                  <a:rPr lang="en-US" dirty="0"/>
                  <a:t>Only the elemental </a:t>
                </a:r>
                <a:r>
                  <a:rPr lang="en-US" dirty="0" err="1"/>
                  <a:t>weigth</a:t>
                </a:r>
                <a:r>
                  <a:rPr lang="en-US" dirty="0"/>
                  <a:t> % is used</a:t>
                </a:r>
              </a:p>
              <a:p>
                <a:pPr lvl="1"/>
                <a:r>
                  <a:rPr lang="en-US" dirty="0"/>
                  <a:t>The element with the </a:t>
                </a:r>
                <a:r>
                  <a:rPr lang="en-US" dirty="0" err="1"/>
                  <a:t>highes</a:t>
                </a:r>
                <a:r>
                  <a:rPr lang="en-US" dirty="0"/>
                  <a:t> atomic number that we have </a:t>
                </a:r>
                <a:r>
                  <a:rPr lang="en-US" dirty="0" err="1"/>
                  <a:t>analysed</a:t>
                </a:r>
                <a:r>
                  <a:rPr lang="en-US" dirty="0"/>
                  <a:t> data of is Dysprosium (66)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F2692215-0B89-3E08-5777-C80E16A9C8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374" t="-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6C534F2D-3474-E3EC-DEE5-04ED4409A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Data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374963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22249FC-3DBA-D713-4306-19B68852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1692954"/>
            <a:ext cx="5344417" cy="4849040"/>
          </a:xfrm>
        </p:spPr>
        <p:txBody>
          <a:bodyPr>
            <a:normAutofit/>
          </a:bodyPr>
          <a:lstStyle/>
          <a:p>
            <a:r>
              <a:rPr lang="en-US" dirty="0"/>
              <a:t>Linear Regression: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LinearRegression</a:t>
            </a:r>
            <a:r>
              <a:rPr lang="en-US" dirty="0"/>
              <a:t> module of </a:t>
            </a:r>
            <a:r>
              <a:rPr lang="en-US" dirty="0" err="1"/>
              <a:t>sklearn</a:t>
            </a:r>
            <a:r>
              <a:rPr lang="en-US" dirty="0"/>
              <a:t> is used</a:t>
            </a:r>
          </a:p>
          <a:p>
            <a:pPr lvl="1"/>
            <a:r>
              <a:rPr lang="en-US" dirty="0"/>
              <a:t>The resulting linear function is only allowed to have positive coefficients</a:t>
            </a:r>
          </a:p>
          <a:p>
            <a:pPr lvl="1"/>
            <a:r>
              <a:rPr lang="en-US" dirty="0"/>
              <a:t>The results below 0 are clipped</a:t>
            </a:r>
          </a:p>
          <a:p>
            <a:pPr lvl="1"/>
            <a:r>
              <a:rPr lang="en-US" dirty="0"/>
              <a:t>The results are scaled to add up to 100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Feed Forward Neural Network:</a:t>
            </a:r>
          </a:p>
          <a:p>
            <a:pPr lvl="1"/>
            <a:r>
              <a:rPr lang="en-US" dirty="0" err="1"/>
              <a:t>Pytroch</a:t>
            </a:r>
            <a:r>
              <a:rPr lang="en-US" dirty="0"/>
              <a:t> Lightning is used for the implementation</a:t>
            </a:r>
          </a:p>
          <a:p>
            <a:pPr lvl="1"/>
            <a:r>
              <a:rPr lang="en-US" dirty="0"/>
              <a:t>Hyperparameter tuning with </a:t>
            </a:r>
            <a:r>
              <a:rPr lang="en-US" dirty="0" err="1"/>
              <a:t>Optuna</a:t>
            </a:r>
            <a:endParaRPr lang="en-US" dirty="0"/>
          </a:p>
          <a:p>
            <a:pPr lvl="1"/>
            <a:r>
              <a:rPr lang="en-US" dirty="0"/>
              <a:t>FFN consists of 5 hidden layers</a:t>
            </a:r>
          </a:p>
          <a:p>
            <a:pPr lvl="2"/>
            <a:r>
              <a:rPr lang="en-US" dirty="0"/>
              <a:t>Every layer consists 1024 nodes</a:t>
            </a:r>
          </a:p>
          <a:p>
            <a:pPr lvl="2"/>
            <a:r>
              <a:rPr lang="en-US" dirty="0"/>
              <a:t>Every layer has a skip connection </a:t>
            </a:r>
          </a:p>
          <a:p>
            <a:pPr lvl="1"/>
            <a:r>
              <a:rPr lang="en-US" dirty="0"/>
              <a:t>The FNN is trained until 50000 epochs without improvement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F08FB66-D9E4-1B05-4022-E7041234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</a:t>
            </a:r>
            <a:endParaRPr lang="en-DE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25AD67FA-DC1F-B9D4-A667-378A6C7125F0}"/>
              </a:ext>
            </a:extLst>
          </p:cNvPr>
          <p:cNvSpPr txBox="1">
            <a:spLocks/>
          </p:cNvSpPr>
          <p:nvPr/>
        </p:nvSpPr>
        <p:spPr>
          <a:xfrm>
            <a:off x="6438612" y="1532964"/>
            <a:ext cx="5344417" cy="4955242"/>
          </a:xfrm>
          <a:prstGeom prst="rect">
            <a:avLst/>
          </a:prstGeom>
        </p:spPr>
        <p:txBody>
          <a:bodyPr>
            <a:normAutofit/>
          </a:bodyPr>
          <a:lstStyle>
            <a:lvl1pPr marL="169083" indent="-169083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1pPr>
            <a:lvl2pPr marL="385753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2pPr>
            <a:lvl3pPr marL="642921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3pPr>
            <a:lvl4pPr marL="900090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4pPr>
            <a:lvl5pPr marL="1157259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Trained Algorithm: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RandomForestRegressor</a:t>
            </a:r>
            <a:r>
              <a:rPr lang="en-US" dirty="0"/>
              <a:t> module of </a:t>
            </a:r>
            <a:r>
              <a:rPr lang="en-US" dirty="0" err="1"/>
              <a:t>sklearn</a:t>
            </a:r>
            <a:r>
              <a:rPr lang="en-US" dirty="0"/>
              <a:t> is used</a:t>
            </a:r>
          </a:p>
          <a:p>
            <a:pPr lvl="1"/>
            <a:r>
              <a:rPr lang="en-US" dirty="0"/>
              <a:t>Hyperparameter tuning with </a:t>
            </a:r>
            <a:r>
              <a:rPr lang="en-US" dirty="0" err="1"/>
              <a:t>Optuna</a:t>
            </a:r>
            <a:endParaRPr lang="en-US" dirty="0"/>
          </a:p>
          <a:p>
            <a:pPr lvl="1"/>
            <a:r>
              <a:rPr lang="en-US" dirty="0"/>
              <a:t>The Random Forest uses 128 Decision Trees</a:t>
            </a:r>
          </a:p>
          <a:p>
            <a:pPr lvl="2"/>
            <a:r>
              <a:rPr lang="en-US" dirty="0"/>
              <a:t>The max depth of a Tree is 16</a:t>
            </a:r>
          </a:p>
          <a:p>
            <a:pPr lvl="2"/>
            <a:r>
              <a:rPr lang="en-US" dirty="0"/>
              <a:t>The minimal sample split is 4</a:t>
            </a:r>
          </a:p>
          <a:p>
            <a:pPr lvl="1"/>
            <a:r>
              <a:rPr lang="en-US" dirty="0"/>
              <a:t>The results below 0 are clipped</a:t>
            </a:r>
          </a:p>
          <a:p>
            <a:pPr lvl="1"/>
            <a:endParaRPr lang="en-US" dirty="0"/>
          </a:p>
          <a:p>
            <a:r>
              <a:rPr lang="en-US" dirty="0"/>
              <a:t>1Dimensional-Convolutional Neural Network:</a:t>
            </a:r>
          </a:p>
          <a:p>
            <a:pPr lvl="1"/>
            <a:r>
              <a:rPr lang="en-US" dirty="0" err="1"/>
              <a:t>Pytroch</a:t>
            </a:r>
            <a:r>
              <a:rPr lang="en-US" dirty="0"/>
              <a:t> Lightning is used for the implementation</a:t>
            </a:r>
          </a:p>
          <a:p>
            <a:pPr lvl="1"/>
            <a:r>
              <a:rPr lang="en-US" dirty="0"/>
              <a:t>Hyperparameter tuning with </a:t>
            </a:r>
            <a:r>
              <a:rPr lang="en-US" dirty="0" err="1"/>
              <a:t>Optuna</a:t>
            </a:r>
            <a:endParaRPr lang="en-US" dirty="0"/>
          </a:p>
          <a:p>
            <a:pPr lvl="1"/>
            <a:r>
              <a:rPr lang="en-US" dirty="0"/>
              <a:t>***</a:t>
            </a:r>
          </a:p>
          <a:p>
            <a:pPr lvl="2"/>
            <a:r>
              <a:rPr lang="en-US" dirty="0"/>
              <a:t>***</a:t>
            </a:r>
          </a:p>
          <a:p>
            <a:pPr lvl="2"/>
            <a:r>
              <a:rPr lang="en-US" dirty="0"/>
              <a:t>***</a:t>
            </a:r>
          </a:p>
          <a:p>
            <a:pPr lvl="1"/>
            <a:r>
              <a:rPr lang="en-US" dirty="0"/>
              <a:t>The 1D-CNN is trained until 50000 epochs without improvement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3C1668A0-09B0-46BC-DC4B-F17D0E89A1B0}"/>
              </a:ext>
            </a:extLst>
          </p:cNvPr>
          <p:cNvSpPr txBox="1">
            <a:spLocks/>
          </p:cNvSpPr>
          <p:nvPr/>
        </p:nvSpPr>
        <p:spPr>
          <a:xfrm>
            <a:off x="242047" y="898006"/>
            <a:ext cx="11547705" cy="634959"/>
          </a:xfrm>
          <a:prstGeom prst="rect">
            <a:avLst/>
          </a:prstGeom>
        </p:spPr>
        <p:txBody>
          <a:bodyPr>
            <a:noAutofit/>
          </a:bodyPr>
          <a:lstStyle>
            <a:lvl1pPr marL="169083" indent="-169083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1pPr>
            <a:lvl2pPr marL="385753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2pPr>
            <a:lvl3pPr marL="642921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3pPr>
            <a:lvl4pPr marL="900090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4pPr>
            <a:lvl5pPr marL="1157259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Idea: Start with basic ML tools and establish a baseline!</a:t>
            </a:r>
          </a:p>
        </p:txBody>
      </p:sp>
    </p:spTree>
    <p:extLst>
      <p:ext uri="{BB962C8B-B14F-4D97-AF65-F5344CB8AC3E}">
        <p14:creationId xmlns:p14="http://schemas.microsoft.com/office/powerpoint/2010/main" val="33827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FA4BCD0E-4DD1-9551-E1BA-7249769E4E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7281761"/>
              </p:ext>
            </p:extLst>
          </p:nvPr>
        </p:nvGraphicFramePr>
        <p:xfrm>
          <a:off x="377825" y="1006475"/>
          <a:ext cx="11404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920">
                  <a:extLst>
                    <a:ext uri="{9D8B030D-6E8A-4147-A177-3AD203B41FA5}">
                      <a16:colId xmlns:a16="http://schemas.microsoft.com/office/drawing/2014/main" val="3097364078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1419145877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2555542820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1910586746"/>
                    </a:ext>
                  </a:extLst>
                </a:gridCol>
                <a:gridCol w="2280920">
                  <a:extLst>
                    <a:ext uri="{9D8B030D-6E8A-4147-A177-3AD203B41FA5}">
                      <a16:colId xmlns:a16="http://schemas.microsoft.com/office/drawing/2014/main" val="832728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Mean square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Mean absolute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MSE (without sample 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MAE (without sample 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781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Feed Forward 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835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Random Forest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590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5.46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264702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C5FA1628-BB6F-4CA9-6967-139EDE93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Grafik 5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EF48D9EA-547B-D6D8-5199-981D66612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45" y="2489835"/>
            <a:ext cx="4224629" cy="2112315"/>
          </a:xfrm>
          <a:prstGeom prst="rect">
            <a:avLst/>
          </a:prstGeom>
        </p:spPr>
      </p:pic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4419687F-C1AC-30B6-32FD-6BCC9D01B6E1}"/>
              </a:ext>
            </a:extLst>
          </p:cNvPr>
          <p:cNvSpPr txBox="1">
            <a:spLocks/>
          </p:cNvSpPr>
          <p:nvPr/>
        </p:nvSpPr>
        <p:spPr>
          <a:xfrm>
            <a:off x="8884949" y="4605509"/>
            <a:ext cx="1633819" cy="29646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69083" indent="-169083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1pPr>
            <a:lvl2pPr marL="385753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2pPr>
            <a:lvl3pPr marL="642921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3pPr>
            <a:lvl4pPr marL="900090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4pPr>
            <a:lvl5pPr marL="1157259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lvl="1" indent="0" algn="ctr">
              <a:buNone/>
            </a:pPr>
            <a:r>
              <a:rPr lang="en-US" dirty="0"/>
              <a:t>Sample 22</a:t>
            </a:r>
            <a:endParaRPr lang="en-DE" dirty="0"/>
          </a:p>
        </p:txBody>
      </p:sp>
      <p:pic>
        <p:nvPicPr>
          <p:cNvPr id="9" name="Grafik 8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DBBC8D7D-B0D3-4B01-3BE0-73542D3A7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19" y="2489835"/>
            <a:ext cx="4224628" cy="2112314"/>
          </a:xfrm>
          <a:prstGeom prst="rect">
            <a:avLst/>
          </a:prstGeom>
        </p:spPr>
      </p:pic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39BB1EEF-9538-F600-34CF-AAD1569AD1BF}"/>
              </a:ext>
            </a:extLst>
          </p:cNvPr>
          <p:cNvSpPr txBox="1">
            <a:spLocks/>
          </p:cNvSpPr>
          <p:nvPr/>
        </p:nvSpPr>
        <p:spPr>
          <a:xfrm>
            <a:off x="1270594" y="4605405"/>
            <a:ext cx="1633819" cy="29646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69083" indent="-169083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1pPr>
            <a:lvl2pPr marL="385753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2pPr>
            <a:lvl3pPr marL="642921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3pPr>
            <a:lvl4pPr marL="900090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4pPr>
            <a:lvl5pPr marL="1157259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lvl="1" indent="0" algn="ctr">
              <a:buNone/>
            </a:pPr>
            <a:r>
              <a:rPr lang="en-US" dirty="0"/>
              <a:t>Good sample</a:t>
            </a:r>
            <a:endParaRPr lang="en-DE" dirty="0"/>
          </a:p>
        </p:txBody>
      </p:sp>
      <p:pic>
        <p:nvPicPr>
          <p:cNvPr id="12" name="Grafik 11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E3ADB411-E385-98BB-A3FC-3DAB283C2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788" y="4487039"/>
            <a:ext cx="3920021" cy="1960011"/>
          </a:xfrm>
          <a:prstGeom prst="rect">
            <a:avLst/>
          </a:prstGeom>
        </p:spPr>
      </p:pic>
      <p:sp>
        <p:nvSpPr>
          <p:cNvPr id="13" name="Inhaltsplatzhalter 1">
            <a:extLst>
              <a:ext uri="{FF2B5EF4-FFF2-40B4-BE49-F238E27FC236}">
                <a16:creationId xmlns:a16="http://schemas.microsoft.com/office/drawing/2014/main" id="{AA6DEA4C-F91F-2355-025D-B60F5C144569}"/>
              </a:ext>
            </a:extLst>
          </p:cNvPr>
          <p:cNvSpPr txBox="1">
            <a:spLocks/>
          </p:cNvSpPr>
          <p:nvPr/>
        </p:nvSpPr>
        <p:spPr>
          <a:xfrm>
            <a:off x="5115852" y="4190570"/>
            <a:ext cx="1773892" cy="29646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69083" indent="-169083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8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1pPr>
            <a:lvl2pPr marL="385753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6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2pPr>
            <a:lvl3pPr marL="642921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4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3pPr>
            <a:lvl4pPr marL="900090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2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4pPr>
            <a:lvl5pPr marL="1157259" indent="-128585" algn="l" defTabSz="514337" rtl="0" eaLnBrk="1" latinLnBrk="0" hangingPunct="1">
              <a:lnSpc>
                <a:spcPct val="100000"/>
              </a:lnSpc>
              <a:spcBef>
                <a:spcPts val="281"/>
              </a:spcBef>
              <a:spcAft>
                <a:spcPts val="113"/>
              </a:spcAft>
              <a:buClr>
                <a:srgbClr val="A50034"/>
              </a:buClr>
              <a:buFont typeface="Wingdings" pitchFamily="2" charset="2"/>
              <a:buChar char="§"/>
              <a:defRPr sz="1000" b="0" i="0" kern="1200">
                <a:solidFill>
                  <a:srgbClr val="695C5D"/>
                </a:solidFill>
                <a:latin typeface="+mn-lt"/>
                <a:ea typeface="Helvetica Neue Light" charset="0"/>
                <a:cs typeface="Helvetica Neue Light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lvl="1" indent="0" algn="ctr">
              <a:buNone/>
            </a:pPr>
            <a:r>
              <a:rPr lang="en-US" dirty="0"/>
              <a:t>Average sample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012551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CE79EA1-D102-B9ED-1AE7-A5F0BE03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96" y="60512"/>
            <a:ext cx="10354007" cy="640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20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55420E-A04D-2212-4535-5DA5E4652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</a:t>
            </a:r>
            <a:r>
              <a:rPr lang="en-US" dirty="0" err="1"/>
              <a:t>EvalSpek</a:t>
            </a:r>
            <a:r>
              <a:rPr lang="en-US" dirty="0"/>
              <a:t>-ML</a:t>
            </a:r>
          </a:p>
          <a:p>
            <a:r>
              <a:rPr lang="en-US" dirty="0"/>
              <a:t>Generation of the Spectra</a:t>
            </a:r>
          </a:p>
          <a:p>
            <a:pPr lvl="1"/>
            <a:r>
              <a:rPr lang="en-US" dirty="0"/>
              <a:t>PGAA</a:t>
            </a:r>
          </a:p>
          <a:p>
            <a:pPr lvl="1"/>
            <a:r>
              <a:rPr lang="en-US" dirty="0"/>
              <a:t>Crystallography</a:t>
            </a:r>
          </a:p>
          <a:p>
            <a:r>
              <a:rPr lang="en-US" dirty="0"/>
              <a:t>Available Data</a:t>
            </a:r>
          </a:p>
          <a:p>
            <a:r>
              <a:rPr lang="en-US" dirty="0"/>
              <a:t>ML-Approach and Results</a:t>
            </a:r>
          </a:p>
          <a:p>
            <a:pPr lvl="1"/>
            <a:r>
              <a:rPr lang="en-US" dirty="0"/>
              <a:t>Linear Regression</a:t>
            </a:r>
          </a:p>
          <a:p>
            <a:pPr lvl="1"/>
            <a:r>
              <a:rPr lang="en-US" dirty="0"/>
              <a:t>Random Forest</a:t>
            </a:r>
          </a:p>
          <a:p>
            <a:pPr lvl="1"/>
            <a:r>
              <a:rPr lang="en-US" dirty="0"/>
              <a:t>Feed-Forward Network</a:t>
            </a:r>
          </a:p>
          <a:p>
            <a:pPr lvl="1"/>
            <a:r>
              <a:rPr lang="en-US" dirty="0"/>
              <a:t>1D-Convolutional Network</a:t>
            </a:r>
          </a:p>
          <a:p>
            <a:r>
              <a:rPr lang="en-US" dirty="0"/>
              <a:t>Outline for PGAA</a:t>
            </a:r>
          </a:p>
          <a:p>
            <a:r>
              <a:rPr lang="en-US" dirty="0"/>
              <a:t>Outline General</a:t>
            </a:r>
          </a:p>
          <a:p>
            <a:r>
              <a:rPr lang="en-US" dirty="0"/>
              <a:t>Q&amp;A</a:t>
            </a:r>
          </a:p>
          <a:p>
            <a:pPr lvl="1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D33B7F6-F399-3EB9-7585-4C04A695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824470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BE3A4-BE74-3453-DAB4-7F7408894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PGAA</a:t>
            </a:r>
            <a:endParaRPr lang="en-DE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703D961-F5D8-13FB-05A1-632B4B214796}"/>
              </a:ext>
            </a:extLst>
          </p:cNvPr>
          <p:cNvSpPr txBox="1"/>
          <p:nvPr/>
        </p:nvSpPr>
        <p:spPr>
          <a:xfrm>
            <a:off x="0" y="1114520"/>
            <a:ext cx="11783029" cy="616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8788" lvl="2">
              <a:lnSpc>
                <a:spcPct val="90000"/>
              </a:lnSpc>
            </a:pPr>
            <a:r>
              <a:rPr lang="en-GB" altLang="de-DE" sz="2000" b="1" dirty="0">
                <a:solidFill>
                  <a:srgbClr val="695C5D"/>
                </a:solidFill>
              </a:rPr>
              <a:t>First results promising, but there are many further tasks:</a:t>
            </a:r>
            <a:endParaRPr lang="en-GB" altLang="de-DE" b="1" dirty="0">
              <a:solidFill>
                <a:srgbClr val="695C5D"/>
              </a:solidFill>
            </a:endParaRPr>
          </a:p>
          <a:p>
            <a:pPr marL="1136650" lvl="3" indent="-285750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altLang="de-DE" u="sng" dirty="0">
                <a:solidFill>
                  <a:srgbClr val="695C5D"/>
                </a:solidFill>
              </a:rPr>
              <a:t>Up till now</a:t>
            </a:r>
            <a:r>
              <a:rPr lang="en-GB" altLang="de-DE" dirty="0">
                <a:solidFill>
                  <a:srgbClr val="695C5D"/>
                </a:solidFill>
              </a:rPr>
              <a:t>: </a:t>
            </a:r>
          </a:p>
          <a:p>
            <a:pPr marL="1593850" lvl="4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training data like test data </a:t>
            </a:r>
          </a:p>
          <a:p>
            <a:pPr marL="1593850" lvl="4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good statistics, but no physical knowledge implemented</a:t>
            </a:r>
          </a:p>
          <a:p>
            <a:pPr marL="1136650" lvl="3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u="sng" dirty="0">
                <a:solidFill>
                  <a:srgbClr val="695C5D"/>
                </a:solidFill>
              </a:rPr>
              <a:t>Next steps</a:t>
            </a:r>
            <a:r>
              <a:rPr lang="en-GB" altLang="de-DE" dirty="0">
                <a:solidFill>
                  <a:srgbClr val="695C5D"/>
                </a:solidFill>
              </a:rPr>
              <a:t>: </a:t>
            </a:r>
          </a:p>
          <a:p>
            <a:pPr marL="1593850" lvl="4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more general training data set with “semi-real” dataset, generation of data (convex combines Data does not help the training process)</a:t>
            </a:r>
          </a:p>
          <a:p>
            <a:pPr marL="2051050" lvl="5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b="1" dirty="0">
                <a:solidFill>
                  <a:srgbClr val="695C5D"/>
                </a:solidFill>
              </a:rPr>
              <a:t>Examples of non-linear effects:</a:t>
            </a:r>
          </a:p>
          <a:p>
            <a:pPr marL="2508250" lvl="6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beam background </a:t>
            </a:r>
            <a:r>
              <a:rPr lang="en-GB" altLang="de-DE" dirty="0">
                <a:solidFill>
                  <a:srgbClr val="695C5D"/>
                </a:solidFill>
                <a:sym typeface="Wingdings" panose="05000000000000000000" pitchFamily="2" charset="2"/>
              </a:rPr>
              <a:t> dependent on scattering in individual samples</a:t>
            </a:r>
            <a:endParaRPr lang="en-GB" altLang="de-DE" dirty="0">
              <a:solidFill>
                <a:srgbClr val="695C5D"/>
              </a:solidFill>
            </a:endParaRPr>
          </a:p>
          <a:p>
            <a:pPr marL="2508250" lvl="6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corrections for short-lived decay products (e.g. Al)</a:t>
            </a:r>
          </a:p>
          <a:p>
            <a:pPr marL="2508250" lvl="6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geometry-dependent summing effects, pile-up </a:t>
            </a:r>
          </a:p>
          <a:p>
            <a:pPr marL="2508250" lvl="6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gamma self-absorption </a:t>
            </a:r>
          </a:p>
          <a:p>
            <a:pPr marL="2508250" lvl="6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peak shape distortion (high activity, neutron damage)</a:t>
            </a:r>
          </a:p>
          <a:p>
            <a:pPr marL="1593850" lvl="4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more complex data, “noisy” data</a:t>
            </a:r>
          </a:p>
          <a:p>
            <a:pPr marL="1593850" lvl="4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physics informed approach (PINNs) </a:t>
            </a:r>
          </a:p>
          <a:p>
            <a:pPr marL="1593850" lvl="4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Design a metric to predict all needed information</a:t>
            </a:r>
          </a:p>
          <a:p>
            <a:pPr marL="1593850" lvl="4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rgbClr val="695C5D"/>
                </a:solidFill>
              </a:rPr>
              <a:t>Include uncertainties</a:t>
            </a:r>
          </a:p>
          <a:p>
            <a:pPr marL="1136650" lvl="3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altLang="de-DE" dirty="0">
              <a:solidFill>
                <a:srgbClr val="002060"/>
              </a:solidFill>
            </a:endParaRPr>
          </a:p>
          <a:p>
            <a:pPr marL="1136650" lvl="3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alt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88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8A7E1B5-596F-7665-12D5-6B23F809B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72" y="1005842"/>
            <a:ext cx="11405656" cy="5316903"/>
          </a:xfrm>
        </p:spPr>
        <p:txBody>
          <a:bodyPr/>
          <a:lstStyle/>
          <a:p>
            <a:r>
              <a:rPr lang="en-US" b="1" dirty="0"/>
              <a:t>Improvement:</a:t>
            </a:r>
          </a:p>
          <a:p>
            <a:pPr lvl="1"/>
            <a:r>
              <a:rPr lang="en-US" dirty="0"/>
              <a:t>Improving the ML approach for the analysis of the spectra, or</a:t>
            </a:r>
          </a:p>
          <a:p>
            <a:pPr lvl="1"/>
            <a:r>
              <a:rPr lang="en-US" dirty="0"/>
              <a:t>Tring a reduced approach for better results (i.e. Spectra to peak list, peak list to composition)</a:t>
            </a:r>
          </a:p>
          <a:p>
            <a:r>
              <a:rPr lang="en-US" b="1" dirty="0"/>
              <a:t>Generalization:</a:t>
            </a:r>
          </a:p>
          <a:p>
            <a:pPr lvl="1"/>
            <a:r>
              <a:rPr lang="en-US" dirty="0"/>
              <a:t>Generalize the approach to work with other types of spectra:</a:t>
            </a:r>
          </a:p>
          <a:p>
            <a:pPr lvl="2"/>
            <a:r>
              <a:rPr lang="en-US" dirty="0"/>
              <a:t>PGAA with less Channels and short lifetime (seconds instead of hours)</a:t>
            </a:r>
          </a:p>
          <a:p>
            <a:pPr lvl="2"/>
            <a:r>
              <a:rPr lang="en-US" dirty="0"/>
              <a:t>Crystallography</a:t>
            </a:r>
          </a:p>
          <a:p>
            <a:pPr lvl="2"/>
            <a:r>
              <a:rPr lang="en-US" dirty="0"/>
              <a:t>And more</a:t>
            </a:r>
          </a:p>
          <a:p>
            <a:r>
              <a:rPr lang="de-DE" b="1" dirty="0" err="1"/>
              <a:t>Interpretability</a:t>
            </a:r>
            <a:r>
              <a:rPr lang="de-DE" b="1" dirty="0"/>
              <a:t>:</a:t>
            </a:r>
          </a:p>
          <a:p>
            <a:pPr lvl="1"/>
            <a:r>
              <a:rPr lang="en-US" dirty="0"/>
              <a:t>Analyzing the relevant decision criteria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3A1411-1440-1C50-AB00-B0A8F44F6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  <a:r>
              <a:rPr lang="en-US" dirty="0" err="1"/>
              <a:t>EvalSpek</a:t>
            </a:r>
            <a:r>
              <a:rPr lang="en-US" dirty="0"/>
              <a:t>-ML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18557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0A475FD-CCEC-3452-DFD9-2E5C06371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9" y="2650809"/>
            <a:ext cx="10963275" cy="1556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/>
              <a:t>Questions &amp; Answers</a:t>
            </a:r>
            <a:endParaRPr lang="en-DE" sz="9600" dirty="0"/>
          </a:p>
        </p:txBody>
      </p:sp>
    </p:spTree>
    <p:extLst>
      <p:ext uri="{BB962C8B-B14F-4D97-AF65-F5344CB8AC3E}">
        <p14:creationId xmlns:p14="http://schemas.microsoft.com/office/powerpoint/2010/main" val="729914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1FF2035-D112-C0AF-096C-C8D688710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Optuna</a:t>
            </a:r>
            <a:r>
              <a:rPr lang="en-US" dirty="0"/>
              <a:t> for Random Forest:</a:t>
            </a:r>
          </a:p>
          <a:p>
            <a:pPr lvl="1"/>
            <a:r>
              <a:rPr lang="en-US" dirty="0"/>
              <a:t>Trees: 64, 128, 512, 1024, 2048</a:t>
            </a:r>
          </a:p>
          <a:p>
            <a:pPr lvl="1"/>
            <a:r>
              <a:rPr lang="en-US" dirty="0"/>
              <a:t>Max Depth: 2, 8, 16, 64</a:t>
            </a:r>
          </a:p>
          <a:p>
            <a:pPr lvl="1"/>
            <a:r>
              <a:rPr lang="en-US" dirty="0"/>
              <a:t>Min sample split: 1, 4, 16, 64</a:t>
            </a:r>
          </a:p>
          <a:p>
            <a:pPr lvl="1"/>
            <a:r>
              <a:rPr lang="en-US" dirty="0"/>
              <a:t>10 Trials</a:t>
            </a:r>
          </a:p>
          <a:p>
            <a:r>
              <a:rPr lang="en-US" dirty="0" err="1"/>
              <a:t>Optuna</a:t>
            </a:r>
            <a:r>
              <a:rPr lang="en-US" dirty="0"/>
              <a:t> for MLP (with and without changing layer size):</a:t>
            </a:r>
          </a:p>
          <a:p>
            <a:pPr lvl="1"/>
            <a:r>
              <a:rPr lang="en-US" dirty="0"/>
              <a:t>Learning Rate: 1e-5 – 1e-1 (logarithmic scale)</a:t>
            </a:r>
          </a:p>
          <a:p>
            <a:pPr lvl="1"/>
            <a:r>
              <a:rPr lang="en-US" dirty="0"/>
              <a:t>Layer Count: 4, 16, 64 </a:t>
            </a:r>
          </a:p>
          <a:p>
            <a:pPr lvl="2"/>
            <a:r>
              <a:rPr lang="en-US" dirty="0"/>
              <a:t>Layer Size: 64, 128, 256, 512, 1024, 2048</a:t>
            </a:r>
          </a:p>
          <a:p>
            <a:r>
              <a:rPr lang="en-US" dirty="0" err="1"/>
              <a:t>Optuna</a:t>
            </a:r>
            <a:r>
              <a:rPr lang="en-US" dirty="0"/>
              <a:t> for CNN:</a:t>
            </a:r>
          </a:p>
          <a:p>
            <a:pPr lvl="1"/>
            <a:r>
              <a:rPr lang="en-US" dirty="0"/>
              <a:t>Learning Rate: 1e-5 – 1e-1 (logarithmic scale)</a:t>
            </a:r>
          </a:p>
          <a:p>
            <a:pPr lvl="1"/>
            <a:r>
              <a:rPr lang="en-US" dirty="0"/>
              <a:t>Layer Count: 4, 16, 64</a:t>
            </a:r>
          </a:p>
          <a:p>
            <a:pPr lvl="2"/>
            <a:r>
              <a:rPr lang="en-US" dirty="0"/>
              <a:t>Output Channels: 4, 8, 16</a:t>
            </a:r>
          </a:p>
          <a:p>
            <a:pPr lvl="2"/>
            <a:r>
              <a:rPr lang="en-US" dirty="0"/>
              <a:t>Kernel Size: 1, 3, 5, 7</a:t>
            </a:r>
          </a:p>
          <a:p>
            <a:pPr lvl="2"/>
            <a:r>
              <a:rPr lang="en-US" dirty="0"/>
              <a:t>Pool Size: 1, 3, 5, 7,</a:t>
            </a:r>
          </a:p>
          <a:p>
            <a:pPr lvl="2"/>
            <a:r>
              <a:rPr lang="en-US" dirty="0"/>
              <a:t>Stride: 1, 2, 3</a:t>
            </a:r>
          </a:p>
          <a:p>
            <a:pPr lvl="2"/>
            <a:r>
              <a:rPr lang="en-US" dirty="0"/>
              <a:t>Padding: 1, 2, 3</a:t>
            </a:r>
            <a:endParaRPr lang="en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AB8D118-6127-7AB5-AAF7-5594B01E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Optuna</a:t>
            </a:r>
            <a:r>
              <a:rPr lang="en-US" dirty="0"/>
              <a:t> data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6034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A8F46F-7137-968C-E99B-DF758CBB1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Automatisation:</a:t>
            </a:r>
          </a:p>
          <a:p>
            <a:pPr lvl="1"/>
            <a:r>
              <a:rPr lang="de-DE" dirty="0"/>
              <a:t>Robust and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evaluation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spectral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r>
              <a:rPr lang="en-US" b="1" dirty="0"/>
              <a:t>Interpretability</a:t>
            </a:r>
            <a:r>
              <a:rPr lang="de-DE" b="1" dirty="0"/>
              <a:t>:</a:t>
            </a:r>
          </a:p>
          <a:p>
            <a:pPr lvl="1"/>
            <a:r>
              <a:rPr lang="de-DE" dirty="0" err="1"/>
              <a:t>Showcasing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relevant </a:t>
            </a:r>
            <a:r>
              <a:rPr lang="de-DE" dirty="0" err="1"/>
              <a:t>decision</a:t>
            </a:r>
            <a:r>
              <a:rPr lang="de-DE" dirty="0"/>
              <a:t> </a:t>
            </a:r>
            <a:r>
              <a:rPr lang="de-DE" dirty="0" err="1"/>
              <a:t>criteria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 and </a:t>
            </a:r>
            <a:r>
              <a:rPr lang="de-DE" dirty="0" err="1"/>
              <a:t>uncertainties</a:t>
            </a:r>
            <a:endParaRPr lang="de-DE" dirty="0"/>
          </a:p>
          <a:p>
            <a:r>
              <a:rPr lang="de-DE" b="1" dirty="0"/>
              <a:t>Generalisation:</a:t>
            </a:r>
          </a:p>
          <a:p>
            <a:pPr lvl="1"/>
            <a:r>
              <a:rPr lang="en-US" dirty="0"/>
              <a:t>Adaptability to other measurement techniques </a:t>
            </a:r>
          </a:p>
          <a:p>
            <a:r>
              <a:rPr lang="de-DE" b="1" dirty="0"/>
              <a:t>Reuse:</a:t>
            </a:r>
          </a:p>
          <a:p>
            <a:pPr lvl="1"/>
            <a:r>
              <a:rPr lang="de-DE" dirty="0"/>
              <a:t>Building on </a:t>
            </a:r>
            <a:r>
              <a:rPr lang="en-US" dirty="0"/>
              <a:t>existing knowledge and providing the</a:t>
            </a:r>
            <a:r>
              <a:rPr lang="de-DE" dirty="0"/>
              <a:t>  </a:t>
            </a:r>
            <a:r>
              <a:rPr lang="en-US" dirty="0"/>
              <a:t>the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,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and </a:t>
            </a:r>
            <a:r>
              <a:rPr lang="de-DE" dirty="0" err="1"/>
              <a:t>trained</a:t>
            </a:r>
            <a:r>
              <a:rPr lang="de-DE" dirty="0"/>
              <a:t> </a:t>
            </a:r>
            <a:r>
              <a:rPr lang="de-DE" dirty="0" err="1"/>
              <a:t>networks</a:t>
            </a:r>
            <a:r>
              <a:rPr lang="de-DE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945AA2-4790-550B-754E-3B9262C0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</a:t>
            </a:r>
            <a:r>
              <a:rPr lang="en-US" dirty="0" err="1"/>
              <a:t>EvalSpek</a:t>
            </a:r>
            <a:r>
              <a:rPr lang="en-US" dirty="0"/>
              <a:t>-ML</a:t>
            </a:r>
          </a:p>
        </p:txBody>
      </p:sp>
    </p:spTree>
    <p:extLst>
      <p:ext uri="{BB962C8B-B14F-4D97-AF65-F5344CB8AC3E}">
        <p14:creationId xmlns:p14="http://schemas.microsoft.com/office/powerpoint/2010/main" val="187522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id="{9B60DEA8-0023-EA4A-32F5-8D8D3FF68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75" y="1005842"/>
            <a:ext cx="11373052" cy="5316903"/>
          </a:xfrm>
          <a:prstGeom prst="rect">
            <a:avLst/>
          </a:prstGeom>
          <a:noFill/>
          <a:ln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8E984B-B536-76A2-8CAC-14DA303B8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73" y="87086"/>
            <a:ext cx="11405655" cy="696682"/>
          </a:xfrm>
        </p:spPr>
        <p:txBody>
          <a:bodyPr anchor="ctr">
            <a:normAutofit/>
          </a:bodyPr>
          <a:lstStyle/>
          <a:p>
            <a:r>
              <a:rPr lang="de-DE" dirty="0" err="1"/>
              <a:t>EvalSpek</a:t>
            </a:r>
            <a:r>
              <a:rPr lang="de-DE" dirty="0"/>
              <a:t>-ML Partners</a:t>
            </a:r>
          </a:p>
        </p:txBody>
      </p:sp>
    </p:spTree>
    <p:extLst>
      <p:ext uri="{BB962C8B-B14F-4D97-AF65-F5344CB8AC3E}">
        <p14:creationId xmlns:p14="http://schemas.microsoft.com/office/powerpoint/2010/main" val="235140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6032F87-C326-9CFD-5847-9C854C24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PGAA Spectra (Prompt Gamma Activation Analysis)</a:t>
            </a:r>
            <a:endParaRPr lang="en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5FC5E2-E459-9D48-BBB7-B0C6E9787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373" y="811842"/>
            <a:ext cx="5044859" cy="2964323"/>
          </a:xfrm>
          <a:prstGeom prst="rect">
            <a:avLst/>
          </a:prstGeom>
          <a:noFill/>
          <a:ln>
            <a:round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2965E4F-3112-3A99-7B93-24B54A0AE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17" y="3776165"/>
            <a:ext cx="5160369" cy="259227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81A2F0-A698-0142-E9AC-89C3A5112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345" y="3609706"/>
            <a:ext cx="4234202" cy="2925195"/>
          </a:xfrm>
          <a:prstGeom prst="rect">
            <a:avLst/>
          </a:prstGeom>
        </p:spPr>
      </p:pic>
      <p:sp>
        <p:nvSpPr>
          <p:cNvPr id="9" name="Arrow: Down 7">
            <a:extLst>
              <a:ext uri="{FF2B5EF4-FFF2-40B4-BE49-F238E27FC236}">
                <a16:creationId xmlns:a16="http://schemas.microsoft.com/office/drawing/2014/main" id="{5C7F132D-B121-ED60-0770-CAEB617240CE}"/>
              </a:ext>
            </a:extLst>
          </p:cNvPr>
          <p:cNvSpPr/>
          <p:nvPr/>
        </p:nvSpPr>
        <p:spPr>
          <a:xfrm rot="16200000">
            <a:off x="5926686" y="4552689"/>
            <a:ext cx="380451" cy="5637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C46AAE2B-96CD-3759-6C71-017FA47585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9"/>
          <a:stretch/>
        </p:blipFill>
        <p:spPr>
          <a:xfrm>
            <a:off x="6080201" y="871745"/>
            <a:ext cx="5926490" cy="2649984"/>
          </a:xfrm>
          <a:prstGeom prst="rect">
            <a:avLst/>
          </a:prstGeom>
        </p:spPr>
      </p:pic>
      <p:sp>
        <p:nvSpPr>
          <p:cNvPr id="10" name="Arrow: Down 7">
            <a:extLst>
              <a:ext uri="{FF2B5EF4-FFF2-40B4-BE49-F238E27FC236}">
                <a16:creationId xmlns:a16="http://schemas.microsoft.com/office/drawing/2014/main" id="{295E4D9B-E326-4F83-FC0A-B3A04CB33004}"/>
              </a:ext>
            </a:extLst>
          </p:cNvPr>
          <p:cNvSpPr/>
          <p:nvPr/>
        </p:nvSpPr>
        <p:spPr>
          <a:xfrm>
            <a:off x="2709575" y="3332148"/>
            <a:ext cx="380451" cy="5637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7">
            <a:extLst>
              <a:ext uri="{FF2B5EF4-FFF2-40B4-BE49-F238E27FC236}">
                <a16:creationId xmlns:a16="http://schemas.microsoft.com/office/drawing/2014/main" id="{0112A44C-E304-FAFE-9A9D-6D5017D6570D}"/>
              </a:ext>
            </a:extLst>
          </p:cNvPr>
          <p:cNvSpPr/>
          <p:nvPr/>
        </p:nvSpPr>
        <p:spPr>
          <a:xfrm rot="10800000">
            <a:off x="8853220" y="3190863"/>
            <a:ext cx="380451" cy="5637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47033FD-3BB7-E93E-3A49-8D2FD956E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PGAA</a:t>
            </a:r>
            <a:endParaRPr lang="en-DE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1428B0-0973-648E-22E3-C6073E8D0044}"/>
              </a:ext>
            </a:extLst>
          </p:cNvPr>
          <p:cNvSpPr/>
          <p:nvPr/>
        </p:nvSpPr>
        <p:spPr>
          <a:xfrm>
            <a:off x="550259" y="1876239"/>
            <a:ext cx="5718627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95C5D"/>
                </a:solidFill>
              </a:rPr>
              <a:t>Advantages:</a:t>
            </a:r>
          </a:p>
          <a:p>
            <a:endParaRPr lang="en-US" dirty="0">
              <a:solidFill>
                <a:srgbClr val="695C5D"/>
              </a:solidFill>
            </a:endParaRP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695C5D"/>
                </a:solidFill>
              </a:rPr>
              <a:t>Panoramic analysis with </a:t>
            </a:r>
            <a:r>
              <a:rPr lang="en-US" sz="1400" b="1" dirty="0">
                <a:solidFill>
                  <a:srgbClr val="695C5D"/>
                </a:solidFill>
              </a:rPr>
              <a:t>very low DLs </a:t>
            </a:r>
            <a:r>
              <a:rPr lang="en-US" sz="1400" dirty="0">
                <a:solidFill>
                  <a:srgbClr val="695C5D"/>
                </a:solidFill>
              </a:rPr>
              <a:t>for many elements.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695C5D"/>
                </a:solidFill>
              </a:rPr>
              <a:t>No (or not much) sample preparation / non- or low-destructive 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695C5D"/>
                </a:solidFill>
              </a:rPr>
              <a:t>Bulk samples analysis.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695C5D"/>
                </a:solidFill>
              </a:rPr>
              <a:t>The sample can be, in principle, in any physical form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695C5D"/>
                </a:solidFill>
              </a:rPr>
              <a:t>Chemical form of the sample has no influence on the analysis. </a:t>
            </a:r>
            <a:endParaRPr lang="en-US" dirty="0">
              <a:solidFill>
                <a:srgbClr val="695C5D"/>
              </a:solidFill>
            </a:endParaRPr>
          </a:p>
          <a:p>
            <a:endParaRPr lang="en-US" dirty="0">
              <a:solidFill>
                <a:srgbClr val="695C5D"/>
              </a:solidFill>
            </a:endParaRPr>
          </a:p>
          <a:p>
            <a:r>
              <a:rPr lang="en-US" sz="1600" b="1" dirty="0">
                <a:solidFill>
                  <a:srgbClr val="695C5D"/>
                </a:solidFill>
              </a:rPr>
              <a:t>the result of the non-destructive analysis is an averaged concentration (mass fraction) over the irradiated sample volume, i.e. a bulk analysis.</a:t>
            </a:r>
          </a:p>
        </p:txBody>
      </p:sp>
      <p:pic>
        <p:nvPicPr>
          <p:cNvPr id="2" name="Grafik 14">
            <a:extLst>
              <a:ext uri="{FF2B5EF4-FFF2-40B4-BE49-F238E27FC236}">
                <a16:creationId xmlns:a16="http://schemas.microsoft.com/office/drawing/2014/main" id="{69A8DE6E-C807-3E3F-FB56-8BD9B8E965A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b="34068"/>
          <a:stretch/>
        </p:blipFill>
        <p:spPr bwMode="auto">
          <a:xfrm>
            <a:off x="7656316" y="1650105"/>
            <a:ext cx="2688481" cy="206436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5" name="Grafik 15">
            <a:extLst>
              <a:ext uri="{FF2B5EF4-FFF2-40B4-BE49-F238E27FC236}">
                <a16:creationId xmlns:a16="http://schemas.microsoft.com/office/drawing/2014/main" id="{425CB679-0305-431A-D3ED-F1D65C86A833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t="67835"/>
          <a:stretch/>
        </p:blipFill>
        <p:spPr bwMode="auto">
          <a:xfrm>
            <a:off x="7249238" y="3999938"/>
            <a:ext cx="3502636" cy="131209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9804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363FBDD-7178-472E-1C55-98D073218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for PGAA use</a:t>
            </a:r>
            <a:endParaRPr lang="en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6C5A94-0954-F96B-42EE-68CF071BA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44" y="3168367"/>
            <a:ext cx="3098870" cy="274685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DB43441-E6DC-B5A5-FECB-E6CCE11364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349" t="24572" r="46270" b="30984"/>
          <a:stretch/>
        </p:blipFill>
        <p:spPr>
          <a:xfrm>
            <a:off x="1241640" y="919801"/>
            <a:ext cx="2863873" cy="21281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DAEDC87-AC53-C181-7B0F-3D10AC6BA611}"/>
              </a:ext>
            </a:extLst>
          </p:cNvPr>
          <p:cNvSpPr txBox="1"/>
          <p:nvPr/>
        </p:nvSpPr>
        <p:spPr>
          <a:xfrm>
            <a:off x="1241640" y="5784952"/>
            <a:ext cx="2555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Fig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.: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Principle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component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analysis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: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clustering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 different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provenances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08A107-00B3-CD1B-059D-CE26AAE353FC}"/>
              </a:ext>
            </a:extLst>
          </p:cNvPr>
          <p:cNvSpPr txBox="1"/>
          <p:nvPr/>
        </p:nvSpPr>
        <p:spPr>
          <a:xfrm>
            <a:off x="3331801" y="3546758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/>
              <a:t>TH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75D7830-E259-4E96-D453-16A6611EF885}"/>
              </a:ext>
            </a:extLst>
          </p:cNvPr>
          <p:cNvSpPr txBox="1"/>
          <p:nvPr/>
        </p:nvSpPr>
        <p:spPr>
          <a:xfrm>
            <a:off x="2517457" y="431640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/>
              <a:t>NW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5324B33-5022-BCFC-0616-0869A5F90A68}"/>
              </a:ext>
            </a:extLst>
          </p:cNvPr>
          <p:cNvSpPr txBox="1"/>
          <p:nvPr/>
        </p:nvSpPr>
        <p:spPr>
          <a:xfrm>
            <a:off x="3331801" y="491680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dirty="0"/>
              <a:t>BY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0E1776F-68EE-413E-623F-77AA42140DE8}"/>
              </a:ext>
            </a:extLst>
          </p:cNvPr>
          <p:cNvSpPr txBox="1"/>
          <p:nvPr/>
        </p:nvSpPr>
        <p:spPr>
          <a:xfrm>
            <a:off x="4529757" y="919801"/>
            <a:ext cx="700730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Summer truffles 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Tuber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aestivum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) collected from different German regions.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95C5D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PGAA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 </a:t>
            </a:r>
            <a:r>
              <a:rPr lang="en-US" dirty="0">
                <a:solidFill>
                  <a:srgbClr val="695C5D"/>
                </a:solidFill>
                <a:ea typeface="ＭＳ Ｐゴシック" pitchFamily="34" charset="-128"/>
              </a:rPr>
              <a:t>(TUM instr.)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were combined with NAA + ICP-MS conducted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IChTJ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 in Warsaw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 ~30 major, minor and trace elements.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95C5D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Multivariate statistics applied to log-normal filtered data for provenance analysis.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95C5D"/>
              </a:solidFill>
              <a:effectLst/>
              <a:uLnTx/>
              <a:uFillTx/>
              <a:ea typeface="ＭＳ Ｐゴシック" pitchFamily="34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Result 1: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  <a:t>Clustering clearly possible in most cases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 can be used to determine the origin /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detect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food mislabeling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95C5D"/>
              </a:solidFill>
              <a:effectLst/>
              <a:uLnTx/>
              <a:uFillTx/>
              <a:ea typeface="ＭＳ Ｐゴシック" pitchFamily="34" charset="-128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Result 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Enrichment factors different in outer and inner parts of the fruit body 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peridium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 and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gleba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)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 info about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element-selective activity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95C5D"/>
                </a:solidFill>
                <a:effectLst/>
                <a:uLnTx/>
                <a:uFillTx/>
                <a:ea typeface="ＭＳ Ｐゴシック" pitchFamily="34" charset="-128"/>
                <a:cs typeface="+mn-cs"/>
                <a:sym typeface="Wingdings" panose="05000000000000000000" pitchFamily="2" charset="2"/>
              </a:rPr>
              <a:t>of the fungus.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908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7C70094-2FAD-4A52-7EFD-89CEC0BA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for PGAA use: Analysis of Air Pollution</a:t>
            </a:r>
            <a:endParaRPr lang="en-DE" dirty="0"/>
          </a:p>
        </p:txBody>
      </p:sp>
      <p:sp>
        <p:nvSpPr>
          <p:cNvPr id="4" name="Rechteck 5">
            <a:extLst>
              <a:ext uri="{FF2B5EF4-FFF2-40B4-BE49-F238E27FC236}">
                <a16:creationId xmlns:a16="http://schemas.microsoft.com/office/drawing/2014/main" id="{2E57F737-5CC3-A9B2-3E32-91F503EA1D4A}"/>
              </a:ext>
            </a:extLst>
          </p:cNvPr>
          <p:cNvSpPr/>
          <p:nvPr/>
        </p:nvSpPr>
        <p:spPr>
          <a:xfrm>
            <a:off x="1614146" y="5808945"/>
            <a:ext cx="8415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695C5D"/>
                </a:solidFill>
              </a:rPr>
              <a:t>N</a:t>
            </a:r>
            <a:r>
              <a:rPr lang="hu-HU" sz="1200" dirty="0">
                <a:solidFill>
                  <a:srgbClr val="695C5D"/>
                </a:solidFill>
              </a:rPr>
              <a:t>.</a:t>
            </a:r>
            <a:r>
              <a:rPr lang="de-DE" sz="1200" dirty="0">
                <a:solidFill>
                  <a:srgbClr val="695C5D"/>
                </a:solidFill>
              </a:rPr>
              <a:t> </a:t>
            </a:r>
            <a:r>
              <a:rPr lang="de-DE" sz="1200" dirty="0" err="1">
                <a:solidFill>
                  <a:srgbClr val="695C5D"/>
                </a:solidFill>
              </a:rPr>
              <a:t>Canha</a:t>
            </a:r>
            <a:r>
              <a:rPr lang="de-DE" sz="1200" dirty="0">
                <a:solidFill>
                  <a:srgbClr val="695C5D"/>
                </a:solidFill>
              </a:rPr>
              <a:t>, A</a:t>
            </a:r>
            <a:r>
              <a:rPr lang="hu-HU" sz="1200" dirty="0">
                <a:solidFill>
                  <a:srgbClr val="695C5D"/>
                </a:solidFill>
              </a:rPr>
              <a:t>.</a:t>
            </a:r>
            <a:r>
              <a:rPr lang="de-DE" sz="1200" dirty="0">
                <a:solidFill>
                  <a:srgbClr val="695C5D"/>
                </a:solidFill>
              </a:rPr>
              <a:t>R</a:t>
            </a:r>
            <a:r>
              <a:rPr lang="hu-HU" sz="1200" dirty="0">
                <a:solidFill>
                  <a:srgbClr val="695C5D"/>
                </a:solidFill>
              </a:rPr>
              <a:t>.</a:t>
            </a:r>
            <a:r>
              <a:rPr lang="de-DE" sz="1200" dirty="0">
                <a:solidFill>
                  <a:srgbClr val="695C5D"/>
                </a:solidFill>
              </a:rPr>
              <a:t> Justino, C</a:t>
            </a:r>
            <a:r>
              <a:rPr lang="hu-HU" sz="1200" dirty="0">
                <a:solidFill>
                  <a:srgbClr val="695C5D"/>
                </a:solidFill>
              </a:rPr>
              <a:t>.</a:t>
            </a:r>
            <a:r>
              <a:rPr lang="de-DE" sz="1200" dirty="0">
                <a:solidFill>
                  <a:srgbClr val="695C5D"/>
                </a:solidFill>
              </a:rPr>
              <a:t> </a:t>
            </a:r>
            <a:r>
              <a:rPr lang="de-DE" sz="1200" dirty="0" err="1">
                <a:solidFill>
                  <a:srgbClr val="695C5D"/>
                </a:solidFill>
              </a:rPr>
              <a:t>Galinha</a:t>
            </a:r>
            <a:r>
              <a:rPr lang="de-DE" sz="1200" dirty="0">
                <a:solidFill>
                  <a:srgbClr val="695C5D"/>
                </a:solidFill>
              </a:rPr>
              <a:t>, J</a:t>
            </a:r>
            <a:r>
              <a:rPr lang="hu-HU" sz="1200" dirty="0">
                <a:solidFill>
                  <a:srgbClr val="695C5D"/>
                </a:solidFill>
              </a:rPr>
              <a:t>.</a:t>
            </a:r>
            <a:r>
              <a:rPr lang="de-DE" sz="1200" dirty="0">
                <a:solidFill>
                  <a:srgbClr val="695C5D"/>
                </a:solidFill>
              </a:rPr>
              <a:t> Lage, C</a:t>
            </a:r>
            <a:r>
              <a:rPr lang="hu-HU" sz="1200" dirty="0">
                <a:solidFill>
                  <a:srgbClr val="695C5D"/>
                </a:solidFill>
              </a:rPr>
              <a:t>.</a:t>
            </a:r>
            <a:r>
              <a:rPr lang="de-DE" sz="1200" dirty="0">
                <a:solidFill>
                  <a:srgbClr val="695C5D"/>
                </a:solidFill>
              </a:rPr>
              <a:t> Stieghorst, Z</a:t>
            </a:r>
            <a:r>
              <a:rPr lang="hu-HU" sz="1200" dirty="0">
                <a:solidFill>
                  <a:srgbClr val="695C5D"/>
                </a:solidFill>
              </a:rPr>
              <a:t>.</a:t>
            </a:r>
            <a:r>
              <a:rPr lang="de-DE" sz="1200" dirty="0">
                <a:solidFill>
                  <a:srgbClr val="695C5D"/>
                </a:solidFill>
              </a:rPr>
              <a:t> Revay, C</a:t>
            </a:r>
            <a:r>
              <a:rPr lang="hu-HU" sz="1200" dirty="0">
                <a:solidFill>
                  <a:srgbClr val="695C5D"/>
                </a:solidFill>
              </a:rPr>
              <a:t>.</a:t>
            </a:r>
            <a:r>
              <a:rPr lang="de-DE" sz="1200" dirty="0">
                <a:solidFill>
                  <a:srgbClr val="695C5D"/>
                </a:solidFill>
              </a:rPr>
              <a:t> Alves, S</a:t>
            </a:r>
            <a:r>
              <a:rPr lang="hu-HU" sz="1200" dirty="0">
                <a:solidFill>
                  <a:srgbClr val="695C5D"/>
                </a:solidFill>
              </a:rPr>
              <a:t>.</a:t>
            </a:r>
            <a:r>
              <a:rPr lang="de-DE" sz="1200" dirty="0">
                <a:solidFill>
                  <a:srgbClr val="695C5D"/>
                </a:solidFill>
              </a:rPr>
              <a:t> M</a:t>
            </a:r>
            <a:r>
              <a:rPr lang="hu-HU" sz="1200" dirty="0">
                <a:solidFill>
                  <a:srgbClr val="695C5D"/>
                </a:solidFill>
              </a:rPr>
              <a:t>.</a:t>
            </a:r>
            <a:r>
              <a:rPr lang="de-DE" sz="1200" dirty="0">
                <a:solidFill>
                  <a:srgbClr val="695C5D"/>
                </a:solidFill>
              </a:rPr>
              <a:t> Almeida</a:t>
            </a:r>
            <a:r>
              <a:rPr lang="hu-HU" sz="1200" dirty="0">
                <a:solidFill>
                  <a:srgbClr val="695C5D"/>
                </a:solidFill>
              </a:rPr>
              <a:t>:</a:t>
            </a:r>
            <a:r>
              <a:rPr lang="de-DE" sz="1200" i="1" dirty="0">
                <a:solidFill>
                  <a:srgbClr val="695C5D"/>
                </a:solidFill>
              </a:rPr>
              <a:t> </a:t>
            </a:r>
            <a:r>
              <a:rPr lang="de-DE" sz="1200" i="1" dirty="0" err="1">
                <a:solidFill>
                  <a:srgbClr val="695C5D"/>
                </a:solidFill>
              </a:rPr>
              <a:t>Elemental</a:t>
            </a:r>
            <a:r>
              <a:rPr lang="de-DE" sz="1200" i="1" dirty="0">
                <a:solidFill>
                  <a:srgbClr val="695C5D"/>
                </a:solidFill>
              </a:rPr>
              <a:t> </a:t>
            </a:r>
            <a:r>
              <a:rPr lang="de-DE" sz="1200" i="1" dirty="0" err="1">
                <a:solidFill>
                  <a:srgbClr val="695C5D"/>
                </a:solidFill>
              </a:rPr>
              <a:t>characterisation</a:t>
            </a:r>
            <a:r>
              <a:rPr lang="de-DE" sz="1200" i="1" dirty="0">
                <a:solidFill>
                  <a:srgbClr val="695C5D"/>
                </a:solidFill>
              </a:rPr>
              <a:t> </a:t>
            </a:r>
            <a:r>
              <a:rPr lang="de-DE" sz="1200" i="1" dirty="0" err="1">
                <a:solidFill>
                  <a:srgbClr val="695C5D"/>
                </a:solidFill>
              </a:rPr>
              <a:t>of</a:t>
            </a:r>
            <a:r>
              <a:rPr lang="de-DE" sz="1200" i="1" dirty="0">
                <a:solidFill>
                  <a:srgbClr val="695C5D"/>
                </a:solidFill>
              </a:rPr>
              <a:t> native </a:t>
            </a:r>
            <a:r>
              <a:rPr lang="de-DE" sz="1200" i="1" dirty="0" err="1">
                <a:solidFill>
                  <a:srgbClr val="695C5D"/>
                </a:solidFill>
              </a:rPr>
              <a:t>lichens</a:t>
            </a:r>
            <a:r>
              <a:rPr lang="de-DE" sz="1200" i="1" dirty="0">
                <a:solidFill>
                  <a:srgbClr val="695C5D"/>
                </a:solidFill>
              </a:rPr>
              <a:t> </a:t>
            </a:r>
            <a:r>
              <a:rPr lang="de-DE" sz="1200" i="1" dirty="0" err="1">
                <a:solidFill>
                  <a:srgbClr val="695C5D"/>
                </a:solidFill>
              </a:rPr>
              <a:t>collected</a:t>
            </a:r>
            <a:r>
              <a:rPr lang="de-DE" sz="1200" i="1" dirty="0">
                <a:solidFill>
                  <a:srgbClr val="695C5D"/>
                </a:solidFill>
              </a:rPr>
              <a:t> in an </a:t>
            </a:r>
            <a:r>
              <a:rPr lang="de-DE" sz="1200" i="1" dirty="0" err="1">
                <a:solidFill>
                  <a:srgbClr val="695C5D"/>
                </a:solidFill>
              </a:rPr>
              <a:t>area</a:t>
            </a:r>
            <a:r>
              <a:rPr lang="de-DE" sz="1200" i="1" dirty="0">
                <a:solidFill>
                  <a:srgbClr val="695C5D"/>
                </a:solidFill>
              </a:rPr>
              <a:t> </a:t>
            </a:r>
            <a:r>
              <a:rPr lang="de-DE" sz="1200" i="1" dirty="0" err="1">
                <a:solidFill>
                  <a:srgbClr val="695C5D"/>
                </a:solidFill>
              </a:rPr>
              <a:t>affected</a:t>
            </a:r>
            <a:r>
              <a:rPr lang="de-DE" sz="1200" i="1" dirty="0">
                <a:solidFill>
                  <a:srgbClr val="695C5D"/>
                </a:solidFill>
              </a:rPr>
              <a:t> </a:t>
            </a:r>
            <a:r>
              <a:rPr lang="de-DE" sz="1200" i="1" dirty="0" err="1">
                <a:solidFill>
                  <a:srgbClr val="695C5D"/>
                </a:solidFill>
              </a:rPr>
              <a:t>by</a:t>
            </a:r>
            <a:r>
              <a:rPr lang="de-DE" sz="1200" i="1" dirty="0">
                <a:solidFill>
                  <a:srgbClr val="695C5D"/>
                </a:solidFill>
              </a:rPr>
              <a:t> traditional </a:t>
            </a:r>
            <a:r>
              <a:rPr lang="de-DE" sz="1200" i="1" dirty="0" err="1">
                <a:solidFill>
                  <a:srgbClr val="695C5D"/>
                </a:solidFill>
              </a:rPr>
              <a:t>charcoal</a:t>
            </a:r>
            <a:r>
              <a:rPr lang="de-DE" sz="1200" i="1" dirty="0">
                <a:solidFill>
                  <a:srgbClr val="695C5D"/>
                </a:solidFill>
              </a:rPr>
              <a:t> </a:t>
            </a:r>
            <a:r>
              <a:rPr lang="de-DE" sz="1200" i="1" dirty="0" err="1">
                <a:solidFill>
                  <a:srgbClr val="695C5D"/>
                </a:solidFill>
              </a:rPr>
              <a:t>production</a:t>
            </a:r>
            <a:r>
              <a:rPr lang="de-DE" sz="1200" i="1" dirty="0">
                <a:solidFill>
                  <a:srgbClr val="695C5D"/>
                </a:solidFill>
              </a:rPr>
              <a:t>. </a:t>
            </a:r>
            <a:r>
              <a:rPr lang="de-DE" sz="1200" dirty="0">
                <a:solidFill>
                  <a:srgbClr val="695C5D"/>
                </a:solidFill>
              </a:rPr>
              <a:t>J Radioanal </a:t>
            </a:r>
            <a:r>
              <a:rPr lang="de-DE" sz="1200" dirty="0" err="1">
                <a:solidFill>
                  <a:srgbClr val="695C5D"/>
                </a:solidFill>
              </a:rPr>
              <a:t>Nucl</a:t>
            </a:r>
            <a:r>
              <a:rPr lang="de-DE" sz="1200" dirty="0">
                <a:solidFill>
                  <a:srgbClr val="695C5D"/>
                </a:solidFill>
              </a:rPr>
              <a:t> </a:t>
            </a:r>
            <a:r>
              <a:rPr lang="de-DE" sz="1200" dirty="0" err="1">
                <a:solidFill>
                  <a:srgbClr val="695C5D"/>
                </a:solidFill>
              </a:rPr>
              <a:t>Chem</a:t>
            </a:r>
            <a:r>
              <a:rPr lang="de-DE" sz="1200" dirty="0">
                <a:solidFill>
                  <a:srgbClr val="695C5D"/>
                </a:solidFill>
              </a:rPr>
              <a:t> 325:293–302 (2020). DOI:</a:t>
            </a:r>
            <a:r>
              <a:rPr lang="de-DE" sz="1200" u="sng" dirty="0">
                <a:solidFill>
                  <a:srgbClr val="695C5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10.1007/s10967-020-07224-3</a:t>
            </a:r>
            <a:endParaRPr lang="de-DE" sz="1200" dirty="0">
              <a:solidFill>
                <a:srgbClr val="695C5D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7EBA86-91A7-F2E0-2898-78914291A240}"/>
              </a:ext>
            </a:extLst>
          </p:cNvPr>
          <p:cNvSpPr txBox="1"/>
          <p:nvPr/>
        </p:nvSpPr>
        <p:spPr>
          <a:xfrm>
            <a:off x="3916387" y="913683"/>
            <a:ext cx="4880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>
                <a:solidFill>
                  <a:srgbClr val="695C5D"/>
                </a:solidFill>
              </a:rPr>
              <a:t>PGAA + </a:t>
            </a:r>
            <a:r>
              <a:rPr lang="de-DE" dirty="0" err="1">
                <a:solidFill>
                  <a:srgbClr val="695C5D"/>
                </a:solidFill>
              </a:rPr>
              <a:t>ib</a:t>
            </a:r>
            <a:r>
              <a:rPr lang="de-DE" dirty="0">
                <a:solidFill>
                  <a:srgbClr val="695C5D"/>
                </a:solidFill>
              </a:rPr>
              <a:t>-NAA: Lichens </a:t>
            </a:r>
            <a:r>
              <a:rPr lang="de-DE" dirty="0" err="1">
                <a:solidFill>
                  <a:srgbClr val="695C5D"/>
                </a:solidFill>
              </a:rPr>
              <a:t>used</a:t>
            </a:r>
            <a:r>
              <a:rPr lang="de-DE" dirty="0">
                <a:solidFill>
                  <a:srgbClr val="695C5D"/>
                </a:solidFill>
              </a:rPr>
              <a:t> </a:t>
            </a:r>
            <a:r>
              <a:rPr lang="de-DE" dirty="0" err="1">
                <a:solidFill>
                  <a:srgbClr val="695C5D"/>
                </a:solidFill>
              </a:rPr>
              <a:t>as</a:t>
            </a:r>
            <a:r>
              <a:rPr lang="de-DE" dirty="0">
                <a:solidFill>
                  <a:srgbClr val="695C5D"/>
                </a:solidFill>
              </a:rPr>
              <a:t> </a:t>
            </a:r>
            <a:r>
              <a:rPr lang="de-DE" dirty="0" err="1">
                <a:solidFill>
                  <a:srgbClr val="695C5D"/>
                </a:solidFill>
              </a:rPr>
              <a:t>biomonitors</a:t>
            </a:r>
            <a:r>
              <a:rPr lang="de-DE" dirty="0">
                <a:solidFill>
                  <a:srgbClr val="695C5D"/>
                </a:solidFill>
              </a:rPr>
              <a:t>.</a:t>
            </a:r>
            <a:endParaRPr lang="en-GB" dirty="0">
              <a:solidFill>
                <a:srgbClr val="695C5D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E653715-44C2-7272-7DAD-94CD21D6848E}"/>
              </a:ext>
            </a:extLst>
          </p:cNvPr>
          <p:cNvSpPr txBox="1"/>
          <p:nvPr/>
        </p:nvSpPr>
        <p:spPr>
          <a:xfrm>
            <a:off x="4067553" y="4950502"/>
            <a:ext cx="402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695C5D"/>
                </a:solidFill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695C5D"/>
                </a:solidFill>
              </a:rPr>
              <a:t> </a:t>
            </a:r>
            <a:r>
              <a:rPr lang="de-DE" sz="1600" dirty="0" err="1">
                <a:solidFill>
                  <a:srgbClr val="695C5D"/>
                </a:solidFill>
              </a:rPr>
              <a:t>Retrospective</a:t>
            </a:r>
            <a:r>
              <a:rPr lang="de-DE" sz="1600" dirty="0">
                <a:solidFill>
                  <a:srgbClr val="695C5D"/>
                </a:solidFill>
              </a:rPr>
              <a:t> </a:t>
            </a:r>
            <a:r>
              <a:rPr lang="de-DE" sz="1600" dirty="0" err="1">
                <a:solidFill>
                  <a:srgbClr val="695C5D"/>
                </a:solidFill>
              </a:rPr>
              <a:t>monitoring</a:t>
            </a:r>
            <a:r>
              <a:rPr lang="de-DE" sz="1600" dirty="0">
                <a:solidFill>
                  <a:srgbClr val="695C5D"/>
                </a:solidFill>
              </a:rPr>
              <a:t> possible.</a:t>
            </a:r>
          </a:p>
          <a:p>
            <a:pPr algn="just"/>
            <a:r>
              <a:rPr lang="de-DE" sz="1600" dirty="0">
                <a:solidFill>
                  <a:srgbClr val="695C5D"/>
                </a:solidFill>
                <a:sym typeface="Wingdings" panose="05000000000000000000" pitchFamily="2" charset="2"/>
              </a:rPr>
              <a:t> </a:t>
            </a:r>
            <a:r>
              <a:rPr lang="de-DE" sz="1600" dirty="0" err="1">
                <a:solidFill>
                  <a:srgbClr val="695C5D"/>
                </a:solidFill>
                <a:sym typeface="Wingdings" panose="05000000000000000000" pitchFamily="2" charset="2"/>
              </a:rPr>
              <a:t>Important</a:t>
            </a:r>
            <a:r>
              <a:rPr lang="de-DE" sz="1600" dirty="0">
                <a:solidFill>
                  <a:srgbClr val="695C5D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695C5D"/>
                </a:solidFill>
                <a:sym typeface="Wingdings" panose="05000000000000000000" pitchFamily="2" charset="2"/>
              </a:rPr>
              <a:t>information</a:t>
            </a:r>
            <a:r>
              <a:rPr lang="de-DE" sz="1600" dirty="0">
                <a:solidFill>
                  <a:srgbClr val="695C5D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695C5D"/>
                </a:solidFill>
                <a:sym typeface="Wingdings" panose="05000000000000000000" pitchFamily="2" charset="2"/>
              </a:rPr>
              <a:t>for</a:t>
            </a:r>
            <a:r>
              <a:rPr lang="de-DE" sz="1600" dirty="0">
                <a:solidFill>
                  <a:srgbClr val="695C5D"/>
                </a:solidFill>
                <a:sym typeface="Wingdings" panose="05000000000000000000" pitchFamily="2" charset="2"/>
              </a:rPr>
              <a:t> </a:t>
            </a:r>
            <a:r>
              <a:rPr lang="de-DE" sz="1600" dirty="0" err="1">
                <a:solidFill>
                  <a:srgbClr val="695C5D"/>
                </a:solidFill>
                <a:sym typeface="Wingdings" panose="05000000000000000000" pitchFamily="2" charset="2"/>
              </a:rPr>
              <a:t>authorities</a:t>
            </a:r>
            <a:r>
              <a:rPr lang="de-DE" sz="1600" dirty="0">
                <a:solidFill>
                  <a:srgbClr val="695C5D"/>
                </a:solidFill>
                <a:sym typeface="Wingdings" panose="05000000000000000000" pitchFamily="2" charset="2"/>
              </a:rPr>
              <a:t>.</a:t>
            </a:r>
            <a:endParaRPr lang="en-GB" sz="1600" dirty="0">
              <a:solidFill>
                <a:srgbClr val="695C5D"/>
              </a:solidFill>
            </a:endParaRPr>
          </a:p>
        </p:txBody>
      </p:sp>
      <p:pic>
        <p:nvPicPr>
          <p:cNvPr id="7" name="Picture 4" descr="https://mlz-garching.de/media/20201119_presseartikel_flechten_v03_72dpi.jpg">
            <a:extLst>
              <a:ext uri="{FF2B5EF4-FFF2-40B4-BE49-F238E27FC236}">
                <a16:creationId xmlns:a16="http://schemas.microsoft.com/office/drawing/2014/main" id="{860102A4-7ABF-34B9-B127-95CFD6CF9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027" y="1545928"/>
            <a:ext cx="4025295" cy="319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87C216F-6A2D-DB48-AA9E-5A7E7683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812" y="1524067"/>
            <a:ext cx="4277109" cy="335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2">
            <a:extLst>
              <a:ext uri="{FF2B5EF4-FFF2-40B4-BE49-F238E27FC236}">
                <a16:creationId xmlns:a16="http://schemas.microsoft.com/office/drawing/2014/main" id="{4B15411C-10CA-49D8-2810-10CF2E975EA2}"/>
              </a:ext>
            </a:extLst>
          </p:cNvPr>
          <p:cNvSpPr/>
          <p:nvPr/>
        </p:nvSpPr>
        <p:spPr>
          <a:xfrm>
            <a:off x="7019638" y="2337189"/>
            <a:ext cx="123405" cy="985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E8770E7F-31C7-BF13-B9D7-97730445FF0A}"/>
              </a:ext>
            </a:extLst>
          </p:cNvPr>
          <p:cNvSpPr txBox="1"/>
          <p:nvPr/>
        </p:nvSpPr>
        <p:spPr>
          <a:xfrm>
            <a:off x="6272667" y="2247029"/>
            <a:ext cx="8646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695C5D"/>
                </a:solidFill>
              </a:rPr>
              <a:t>Heating (coal)</a:t>
            </a:r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16F4368A-F1A5-D6CB-A94D-06E5938014C8}"/>
              </a:ext>
            </a:extLst>
          </p:cNvPr>
          <p:cNvSpPr txBox="1"/>
          <p:nvPr/>
        </p:nvSpPr>
        <p:spPr>
          <a:xfrm>
            <a:off x="6247483" y="2616945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695C5D"/>
                </a:solidFill>
              </a:rPr>
              <a:t>I</a:t>
            </a:r>
            <a:r>
              <a:rPr lang="hu-HU" sz="1200" dirty="0">
                <a:solidFill>
                  <a:srgbClr val="695C5D"/>
                </a:solidFill>
              </a:rPr>
              <a:t>ndustr</a:t>
            </a:r>
            <a:r>
              <a:rPr lang="de-DE" sz="1200" dirty="0">
                <a:solidFill>
                  <a:srgbClr val="695C5D"/>
                </a:solidFill>
              </a:rPr>
              <a:t>y</a:t>
            </a:r>
            <a:endParaRPr lang="en-US" sz="1200" dirty="0">
              <a:solidFill>
                <a:srgbClr val="695C5D"/>
              </a:solidFill>
            </a:endParaRPr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7BB8F04A-398D-2F84-E4D5-8694F5A14EFE}"/>
              </a:ext>
            </a:extLst>
          </p:cNvPr>
          <p:cNvSpPr txBox="1"/>
          <p:nvPr/>
        </p:nvSpPr>
        <p:spPr>
          <a:xfrm>
            <a:off x="6230020" y="3847345"/>
            <a:ext cx="8029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/>
              <a:t>Traffic</a:t>
            </a:r>
            <a:endParaRPr lang="en-US" sz="1200" dirty="0"/>
          </a:p>
        </p:txBody>
      </p:sp>
      <p:sp>
        <p:nvSpPr>
          <p:cNvPr id="13" name="Right Arrow 39">
            <a:extLst>
              <a:ext uri="{FF2B5EF4-FFF2-40B4-BE49-F238E27FC236}">
                <a16:creationId xmlns:a16="http://schemas.microsoft.com/office/drawing/2014/main" id="{D8BBD7EE-C707-D0DC-82CE-A6459EA6B29C}"/>
              </a:ext>
            </a:extLst>
          </p:cNvPr>
          <p:cNvSpPr/>
          <p:nvPr/>
        </p:nvSpPr>
        <p:spPr>
          <a:xfrm>
            <a:off x="7031823" y="3857832"/>
            <a:ext cx="123405" cy="9855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40">
            <a:extLst>
              <a:ext uri="{FF2B5EF4-FFF2-40B4-BE49-F238E27FC236}">
                <a16:creationId xmlns:a16="http://schemas.microsoft.com/office/drawing/2014/main" id="{2B21A34D-924F-B00B-AB6F-7962255B1051}"/>
              </a:ext>
            </a:extLst>
          </p:cNvPr>
          <p:cNvSpPr/>
          <p:nvPr/>
        </p:nvSpPr>
        <p:spPr>
          <a:xfrm>
            <a:off x="7024789" y="3943442"/>
            <a:ext cx="123405" cy="9855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41">
            <a:extLst>
              <a:ext uri="{FF2B5EF4-FFF2-40B4-BE49-F238E27FC236}">
                <a16:creationId xmlns:a16="http://schemas.microsoft.com/office/drawing/2014/main" id="{1F1EFE67-353C-2D25-A76E-68591A3A0256}"/>
              </a:ext>
            </a:extLst>
          </p:cNvPr>
          <p:cNvSpPr/>
          <p:nvPr/>
        </p:nvSpPr>
        <p:spPr>
          <a:xfrm>
            <a:off x="7031823" y="4029052"/>
            <a:ext cx="123405" cy="98554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42">
            <a:extLst>
              <a:ext uri="{FF2B5EF4-FFF2-40B4-BE49-F238E27FC236}">
                <a16:creationId xmlns:a16="http://schemas.microsoft.com/office/drawing/2014/main" id="{9E710EF9-9D01-B641-B81F-88D6BA074716}"/>
              </a:ext>
            </a:extLst>
          </p:cNvPr>
          <p:cNvSpPr/>
          <p:nvPr/>
        </p:nvSpPr>
        <p:spPr>
          <a:xfrm>
            <a:off x="7033589" y="3734787"/>
            <a:ext cx="123405" cy="98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43">
            <a:extLst>
              <a:ext uri="{FF2B5EF4-FFF2-40B4-BE49-F238E27FC236}">
                <a16:creationId xmlns:a16="http://schemas.microsoft.com/office/drawing/2014/main" id="{2824C166-35B4-841D-0B48-3AE74AAD73C6}"/>
              </a:ext>
            </a:extLst>
          </p:cNvPr>
          <p:cNvSpPr/>
          <p:nvPr/>
        </p:nvSpPr>
        <p:spPr>
          <a:xfrm>
            <a:off x="7033589" y="2598803"/>
            <a:ext cx="123405" cy="98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47">
            <a:extLst>
              <a:ext uri="{FF2B5EF4-FFF2-40B4-BE49-F238E27FC236}">
                <a16:creationId xmlns:a16="http://schemas.microsoft.com/office/drawing/2014/main" id="{8470E611-109A-AF75-0133-6F4DFA67C37C}"/>
              </a:ext>
            </a:extLst>
          </p:cNvPr>
          <p:cNvSpPr/>
          <p:nvPr/>
        </p:nvSpPr>
        <p:spPr>
          <a:xfrm>
            <a:off x="7033589" y="2797347"/>
            <a:ext cx="123405" cy="98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B4B0AE72-6C62-7390-6322-33D6F4FF8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2234" y="3876860"/>
            <a:ext cx="668306" cy="834198"/>
          </a:xfrm>
          <a:prstGeom prst="rect">
            <a:avLst/>
          </a:prstGeom>
        </p:spPr>
      </p:pic>
      <p:sp>
        <p:nvSpPr>
          <p:cNvPr id="20" name="TextBox 32">
            <a:extLst>
              <a:ext uri="{FF2B5EF4-FFF2-40B4-BE49-F238E27FC236}">
                <a16:creationId xmlns:a16="http://schemas.microsoft.com/office/drawing/2014/main" id="{5D6B36BD-DD95-8C4A-3E58-56AD50AAE580}"/>
              </a:ext>
            </a:extLst>
          </p:cNvPr>
          <p:cNvSpPr txBox="1"/>
          <p:nvPr/>
        </p:nvSpPr>
        <p:spPr>
          <a:xfrm>
            <a:off x="6247483" y="3648957"/>
            <a:ext cx="864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695C5D"/>
                </a:solidFill>
              </a:rPr>
              <a:t>I</a:t>
            </a:r>
            <a:r>
              <a:rPr lang="hu-HU" sz="1200" dirty="0">
                <a:solidFill>
                  <a:srgbClr val="695C5D"/>
                </a:solidFill>
              </a:rPr>
              <a:t>ndustr</a:t>
            </a:r>
            <a:r>
              <a:rPr lang="de-DE" sz="1200" dirty="0">
                <a:solidFill>
                  <a:srgbClr val="695C5D"/>
                </a:solidFill>
              </a:rPr>
              <a:t>y</a:t>
            </a:r>
            <a:endParaRPr lang="en-US" sz="1200" dirty="0">
              <a:solidFill>
                <a:srgbClr val="695C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1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38F0BE-549A-024C-716E-877BB3D5F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for PGAA use: Analysis of Archeological Objects</a:t>
            </a:r>
            <a:endParaRPr lang="en-DE" dirty="0"/>
          </a:p>
        </p:txBody>
      </p:sp>
      <p:sp>
        <p:nvSpPr>
          <p:cNvPr id="4" name="Textfeld 34">
            <a:extLst>
              <a:ext uri="{FF2B5EF4-FFF2-40B4-BE49-F238E27FC236}">
                <a16:creationId xmlns:a16="http://schemas.microsoft.com/office/drawing/2014/main" id="{B3F0D907-1A25-DE28-B05B-89074510B29B}"/>
              </a:ext>
            </a:extLst>
          </p:cNvPr>
          <p:cNvSpPr txBox="1"/>
          <p:nvPr/>
        </p:nvSpPr>
        <p:spPr>
          <a:xfrm>
            <a:off x="598762" y="982004"/>
            <a:ext cx="44259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Spatially</a:t>
            </a:r>
            <a:r>
              <a:rPr lang="de-DE" sz="1600" b="1" dirty="0"/>
              <a:t> </a:t>
            </a:r>
            <a:r>
              <a:rPr lang="de-DE" sz="1600" b="1" dirty="0" err="1"/>
              <a:t>resolved</a:t>
            </a:r>
            <a:r>
              <a:rPr lang="de-DE" sz="1600" b="1" dirty="0"/>
              <a:t> </a:t>
            </a:r>
            <a:r>
              <a:rPr lang="de-DE" sz="1600" dirty="0"/>
              <a:t>prompt </a:t>
            </a:r>
            <a:r>
              <a:rPr lang="de-DE" sz="1600" dirty="0" err="1"/>
              <a:t>gamma</a:t>
            </a:r>
            <a:r>
              <a:rPr lang="de-DE" sz="1600" dirty="0"/>
              <a:t> </a:t>
            </a:r>
            <a:r>
              <a:rPr lang="de-DE" sz="1600" dirty="0" err="1"/>
              <a:t>ray</a:t>
            </a:r>
            <a:r>
              <a:rPr lang="de-DE" sz="1600" dirty="0"/>
              <a:t> </a:t>
            </a:r>
            <a:r>
              <a:rPr lang="de-DE" sz="1600" dirty="0" err="1"/>
              <a:t>activation</a:t>
            </a:r>
            <a:r>
              <a:rPr lang="de-DE" sz="1600" dirty="0"/>
              <a:t> </a:t>
            </a:r>
            <a:r>
              <a:rPr lang="de-DE" sz="1600" dirty="0" err="1"/>
              <a:t>imaging</a:t>
            </a:r>
            <a:r>
              <a:rPr lang="de-DE" sz="1600" dirty="0"/>
              <a:t> (PGAI) in </a:t>
            </a:r>
            <a:r>
              <a:rPr lang="de-DE" sz="1600" dirty="0" err="1"/>
              <a:t>combination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neutron</a:t>
            </a:r>
            <a:r>
              <a:rPr lang="de-DE" sz="1600" dirty="0"/>
              <a:t> </a:t>
            </a:r>
            <a:r>
              <a:rPr lang="de-DE" sz="1600" dirty="0" err="1"/>
              <a:t>tomography</a:t>
            </a:r>
            <a:r>
              <a:rPr lang="de-DE" sz="1600" dirty="0"/>
              <a:t>  (NT)</a:t>
            </a:r>
            <a:br>
              <a:rPr lang="de-DE" sz="1600" dirty="0"/>
            </a:b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dirty="0" err="1">
                <a:solidFill>
                  <a:srgbClr val="695C5D"/>
                </a:solidFill>
              </a:rPr>
              <a:t>enables</a:t>
            </a:r>
            <a:r>
              <a:rPr lang="de-DE" sz="1600" dirty="0">
                <a:solidFill>
                  <a:srgbClr val="695C5D"/>
                </a:solidFill>
              </a:rPr>
              <a:t> </a:t>
            </a:r>
            <a:r>
              <a:rPr lang="de-DE" sz="1600" b="1" dirty="0">
                <a:solidFill>
                  <a:srgbClr val="695C5D"/>
                </a:solidFill>
              </a:rPr>
              <a:t>non-</a:t>
            </a:r>
            <a:r>
              <a:rPr lang="de-DE" sz="1600" b="1" dirty="0" err="1">
                <a:solidFill>
                  <a:srgbClr val="695C5D"/>
                </a:solidFill>
              </a:rPr>
              <a:t>destructive</a:t>
            </a:r>
            <a:r>
              <a:rPr lang="de-DE" sz="1600" dirty="0">
                <a:solidFill>
                  <a:srgbClr val="695C5D"/>
                </a:solidFill>
              </a:rPr>
              <a:t> </a:t>
            </a:r>
            <a:r>
              <a:rPr lang="de-DE" sz="1600" dirty="0" err="1">
                <a:solidFill>
                  <a:srgbClr val="695C5D"/>
                </a:solidFill>
              </a:rPr>
              <a:t>view</a:t>
            </a:r>
            <a:r>
              <a:rPr lang="de-DE" sz="1600" dirty="0">
                <a:solidFill>
                  <a:srgbClr val="695C5D"/>
                </a:solidFill>
              </a:rPr>
              <a:t> </a:t>
            </a:r>
            <a:r>
              <a:rPr lang="de-DE" sz="1600" dirty="0" err="1">
                <a:solidFill>
                  <a:srgbClr val="695C5D"/>
                </a:solidFill>
              </a:rPr>
              <a:t>inside</a:t>
            </a:r>
            <a:r>
              <a:rPr lang="de-DE" sz="1600" dirty="0">
                <a:solidFill>
                  <a:srgbClr val="695C5D"/>
                </a:solidFill>
              </a:rPr>
              <a:t> </a:t>
            </a:r>
            <a:r>
              <a:rPr lang="de-DE" sz="1600" dirty="0" err="1">
                <a:solidFill>
                  <a:srgbClr val="695C5D"/>
                </a:solidFill>
              </a:rPr>
              <a:t>ancient</a:t>
            </a:r>
            <a:r>
              <a:rPr lang="de-DE" sz="1600" dirty="0">
                <a:solidFill>
                  <a:srgbClr val="695C5D"/>
                </a:solidFill>
              </a:rPr>
              <a:t> </a:t>
            </a:r>
            <a:r>
              <a:rPr lang="de-DE" sz="1600" dirty="0" err="1">
                <a:solidFill>
                  <a:srgbClr val="695C5D"/>
                </a:solidFill>
              </a:rPr>
              <a:t>objects</a:t>
            </a:r>
            <a:endParaRPr lang="de-DE" sz="1600" dirty="0">
              <a:solidFill>
                <a:srgbClr val="695C5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sz="1600" b="1" dirty="0" err="1">
                <a:solidFill>
                  <a:srgbClr val="695C5D"/>
                </a:solidFill>
              </a:rPr>
              <a:t>element</a:t>
            </a:r>
            <a:r>
              <a:rPr lang="de-DE" sz="1600" b="1" dirty="0">
                <a:solidFill>
                  <a:srgbClr val="695C5D"/>
                </a:solidFill>
              </a:rPr>
              <a:t> </a:t>
            </a:r>
            <a:r>
              <a:rPr lang="de-DE" sz="1600" b="1" dirty="0" err="1">
                <a:solidFill>
                  <a:srgbClr val="695C5D"/>
                </a:solidFill>
              </a:rPr>
              <a:t>distribution</a:t>
            </a:r>
            <a:r>
              <a:rPr lang="de-DE" sz="1600" dirty="0">
                <a:solidFill>
                  <a:srgbClr val="695C5D"/>
                </a:solidFill>
              </a:rPr>
              <a:t> </a:t>
            </a:r>
            <a:r>
              <a:rPr lang="de-DE" sz="1600" u="sng" dirty="0">
                <a:solidFill>
                  <a:srgbClr val="695C5D"/>
                </a:solidFill>
              </a:rPr>
              <a:t>and</a:t>
            </a:r>
            <a:r>
              <a:rPr lang="de-DE" sz="1600" dirty="0">
                <a:solidFill>
                  <a:srgbClr val="695C5D"/>
                </a:solidFill>
              </a:rPr>
              <a:t> </a:t>
            </a:r>
            <a:r>
              <a:rPr lang="de-DE" sz="1600" b="1" dirty="0" err="1">
                <a:solidFill>
                  <a:srgbClr val="695C5D"/>
                </a:solidFill>
              </a:rPr>
              <a:t>structure</a:t>
            </a:r>
            <a:endParaRPr lang="de-DE" sz="1600" b="1" dirty="0">
              <a:solidFill>
                <a:srgbClr val="695C5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1600" dirty="0"/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64F028A3-E798-E358-D234-027E2730C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39"/>
          <a:stretch/>
        </p:blipFill>
        <p:spPr>
          <a:xfrm>
            <a:off x="7622777" y="3166986"/>
            <a:ext cx="3121042" cy="16119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511F22-E895-C443-1876-BAF8B208D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567" y="1190723"/>
            <a:ext cx="5199462" cy="1611916"/>
          </a:xfrm>
          <a:prstGeom prst="rect">
            <a:avLst/>
          </a:prstGeom>
        </p:spPr>
      </p:pic>
      <p:sp>
        <p:nvSpPr>
          <p:cNvPr id="7" name="Textfeld 36">
            <a:extLst>
              <a:ext uri="{FF2B5EF4-FFF2-40B4-BE49-F238E27FC236}">
                <a16:creationId xmlns:a16="http://schemas.microsoft.com/office/drawing/2014/main" id="{FF053AD4-FF57-3AEF-168D-B2EBEF4937DA}"/>
              </a:ext>
            </a:extLst>
          </p:cNvPr>
          <p:cNvSpPr txBox="1"/>
          <p:nvPr/>
        </p:nvSpPr>
        <p:spPr>
          <a:xfrm>
            <a:off x="7622777" y="4917771"/>
            <a:ext cx="35609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rare </a:t>
            </a:r>
            <a:r>
              <a:rPr lang="de-DE" sz="1400" dirty="0" err="1"/>
              <a:t>piece</a:t>
            </a:r>
            <a:r>
              <a:rPr lang="de-DE" sz="1400" dirty="0"/>
              <a:t>: </a:t>
            </a:r>
            <a:r>
              <a:rPr lang="de-DE" sz="1400" dirty="0" err="1"/>
              <a:t>only</a:t>
            </a:r>
            <a:r>
              <a:rPr lang="de-DE" sz="1400" dirty="0"/>
              <a:t> 3 </a:t>
            </a:r>
            <a:r>
              <a:rPr lang="de-DE" sz="1400" dirty="0" err="1"/>
              <a:t>other</a:t>
            </a:r>
            <a:r>
              <a:rPr lang="de-DE" sz="1400" dirty="0"/>
              <a:t> </a:t>
            </a:r>
            <a:r>
              <a:rPr lang="de-DE" sz="1400" dirty="0" err="1"/>
              <a:t>phylacteries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this</a:t>
            </a:r>
            <a:r>
              <a:rPr lang="de-DE" sz="1400" dirty="0"/>
              <a:t> type </a:t>
            </a:r>
            <a:r>
              <a:rPr lang="de-DE" sz="1400" dirty="0" err="1"/>
              <a:t>known</a:t>
            </a:r>
            <a:endParaRPr lang="de-DE" sz="1400" dirty="0"/>
          </a:p>
          <a:p>
            <a:endParaRPr lang="de-DE" sz="1400" dirty="0"/>
          </a:p>
          <a:p>
            <a:r>
              <a:rPr lang="de-DE" sz="1400" dirty="0" err="1"/>
              <a:t>measurements</a:t>
            </a:r>
            <a:r>
              <a:rPr lang="de-DE" sz="1400" dirty="0"/>
              <a:t> </a:t>
            </a:r>
            <a:r>
              <a:rPr lang="de-DE" sz="1400" dirty="0" err="1"/>
              <a:t>revealed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/>
              <a:t>e.g. </a:t>
            </a:r>
            <a:r>
              <a:rPr lang="de-DE" sz="1400" dirty="0" err="1"/>
              <a:t>bone</a:t>
            </a:r>
            <a:r>
              <a:rPr lang="de-DE" sz="1400" dirty="0"/>
              <a:t> material (Ca </a:t>
            </a:r>
            <a:r>
              <a:rPr lang="de-DE" sz="1400" dirty="0" err="1"/>
              <a:t>content</a:t>
            </a:r>
            <a:r>
              <a:rPr lang="de-DE" sz="1400" dirty="0"/>
              <a:t> + </a:t>
            </a:r>
            <a:r>
              <a:rPr lang="de-DE" sz="1400" dirty="0" err="1"/>
              <a:t>structure</a:t>
            </a:r>
            <a:r>
              <a:rPr lang="de-DE" sz="1400" dirty="0"/>
              <a:t>)</a:t>
            </a:r>
          </a:p>
        </p:txBody>
      </p:sp>
      <p:sp>
        <p:nvSpPr>
          <p:cNvPr id="9" name="Rechteck 15">
            <a:extLst>
              <a:ext uri="{FF2B5EF4-FFF2-40B4-BE49-F238E27FC236}">
                <a16:creationId xmlns:a16="http://schemas.microsoft.com/office/drawing/2014/main" id="{4214C337-9F06-AE2A-C36E-23CFF468C48D}"/>
              </a:ext>
            </a:extLst>
          </p:cNvPr>
          <p:cNvSpPr/>
          <p:nvPr/>
        </p:nvSpPr>
        <p:spPr>
          <a:xfrm>
            <a:off x="507646" y="3741643"/>
            <a:ext cx="5880557" cy="2610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04B0773A-D322-B88E-3618-79C43AFC6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5" y="3971195"/>
            <a:ext cx="2517769" cy="2234662"/>
          </a:xfrm>
          <a:prstGeom prst="rect">
            <a:avLst/>
          </a:prstGeom>
        </p:spPr>
      </p:pic>
      <p:sp>
        <p:nvSpPr>
          <p:cNvPr id="11" name="Textfeld 19">
            <a:extLst>
              <a:ext uri="{FF2B5EF4-FFF2-40B4-BE49-F238E27FC236}">
                <a16:creationId xmlns:a16="http://schemas.microsoft.com/office/drawing/2014/main" id="{1F5ED719-17EC-A5CA-282C-7E01EB438365}"/>
              </a:ext>
            </a:extLst>
          </p:cNvPr>
          <p:cNvSpPr txBox="1"/>
          <p:nvPr/>
        </p:nvSpPr>
        <p:spPr>
          <a:xfrm>
            <a:off x="3395119" y="5719891"/>
            <a:ext cx="930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i="1" dirty="0">
                <a:solidFill>
                  <a:schemeClr val="bg1">
                    <a:lumMod val="50000"/>
                  </a:schemeClr>
                </a:solidFill>
              </a:rPr>
              <a:t>Fig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: E. Kluge, IKP Köln</a:t>
            </a:r>
          </a:p>
        </p:txBody>
      </p:sp>
      <p:pic>
        <p:nvPicPr>
          <p:cNvPr id="12" name="Grafik 29">
            <a:extLst>
              <a:ext uri="{FF2B5EF4-FFF2-40B4-BE49-F238E27FC236}">
                <a16:creationId xmlns:a16="http://schemas.microsoft.com/office/drawing/2014/main" id="{9CE49D8E-7DFE-B30D-DFF3-C685C22A8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17" y="3919024"/>
            <a:ext cx="2625472" cy="171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30613"/>
      </p:ext>
    </p:extLst>
  </p:cSld>
  <p:clrMapOvr>
    <a:masterClrMapping/>
  </p:clrMapOvr>
</p:sld>
</file>

<file path=ppt/theme/theme1.xml><?xml version="1.0" encoding="utf-8"?>
<a:theme xmlns:a="http://schemas.openxmlformats.org/drawingml/2006/main" name="IFA_farbarm">
  <a:themeElements>
    <a:clrScheme name="IFA">
      <a:dk1>
        <a:srgbClr val="695C5D"/>
      </a:dk1>
      <a:lt1>
        <a:srgbClr val="FFFFFF"/>
      </a:lt1>
      <a:dk2>
        <a:srgbClr val="695C5D"/>
      </a:dk2>
      <a:lt2>
        <a:srgbClr val="E5E5E5"/>
      </a:lt2>
      <a:accent1>
        <a:srgbClr val="B8234F"/>
      </a:accent1>
      <a:accent2>
        <a:srgbClr val="9478CD"/>
      </a:accent2>
      <a:accent3>
        <a:srgbClr val="14A2CC"/>
      </a:accent3>
      <a:accent4>
        <a:srgbClr val="FBE06A"/>
      </a:accent4>
      <a:accent5>
        <a:srgbClr val="7AD7A6"/>
      </a:accent5>
      <a:accent6>
        <a:srgbClr val="FF9C37"/>
      </a:accent6>
      <a:hlink>
        <a:srgbClr val="B8234F"/>
      </a:hlink>
      <a:folHlink>
        <a:srgbClr val="9D214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DC97D87F-8E4D-4DEB-B195-5D6E7C316302}" vid="{1FE9FAE3-0D25-4992-9896-08443EAFCAD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1606</Words>
  <Application>Microsoft Office PowerPoint</Application>
  <PresentationFormat>Breitbild</PresentationFormat>
  <Paragraphs>243</Paragraphs>
  <Slides>23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Söhne</vt:lpstr>
      <vt:lpstr>Wingdings</vt:lpstr>
      <vt:lpstr>IFA_farbarm</vt:lpstr>
      <vt:lpstr>EvalSpek-ML</vt:lpstr>
      <vt:lpstr>Overview</vt:lpstr>
      <vt:lpstr>Goals of EvalSpek-ML</vt:lpstr>
      <vt:lpstr>EvalSpek-ML Partners</vt:lpstr>
      <vt:lpstr>PGAA Spectra (Prompt Gamma Activation Analysis)</vt:lpstr>
      <vt:lpstr>PGAA</vt:lpstr>
      <vt:lpstr>Examples for PGAA use</vt:lpstr>
      <vt:lpstr>Examples for PGAA use: Analysis of Air Pollution</vt:lpstr>
      <vt:lpstr>Examples for PGAA use: Analysis of Archeological Objects</vt:lpstr>
      <vt:lpstr>Process of PGAA-Analysis</vt:lpstr>
      <vt:lpstr>Crystallography</vt:lpstr>
      <vt:lpstr>Cristalography</vt:lpstr>
      <vt:lpstr>Crystallography: Same Chemistry (C) but different structures</vt:lpstr>
      <vt:lpstr>Cristalography: Same structure (cubic perovskite) but different chemistry</vt:lpstr>
      <vt:lpstr>PGAA Data</vt:lpstr>
      <vt:lpstr>Available Data</vt:lpstr>
      <vt:lpstr>Algorithms</vt:lpstr>
      <vt:lpstr>Results</vt:lpstr>
      <vt:lpstr>PowerPoint-Präsentation</vt:lpstr>
      <vt:lpstr>Outline for PGAA</vt:lpstr>
      <vt:lpstr>Outline EvalSpek-ML</vt:lpstr>
      <vt:lpstr>PowerPoint-Präsentation</vt:lpstr>
      <vt:lpstr>Optuna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Sensors &amp; Actuators</dc:title>
  <dc:creator>Bernd Zimmering</dc:creator>
  <cp:lastModifiedBy>Daniel Boschmann</cp:lastModifiedBy>
  <cp:revision>79</cp:revision>
  <dcterms:created xsi:type="dcterms:W3CDTF">2020-03-03T09:00:28Z</dcterms:created>
  <dcterms:modified xsi:type="dcterms:W3CDTF">2023-12-06T08:55:10Z</dcterms:modified>
</cp:coreProperties>
</file>