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1"/>
  </p:notesMasterIdLst>
  <p:handoutMasterIdLst>
    <p:handoutMasterId r:id="rId22"/>
  </p:handoutMasterIdLst>
  <p:sldIdLst>
    <p:sldId id="279" r:id="rId2"/>
    <p:sldId id="301" r:id="rId3"/>
    <p:sldId id="300" r:id="rId4"/>
    <p:sldId id="276" r:id="rId5"/>
    <p:sldId id="308" r:id="rId6"/>
    <p:sldId id="310" r:id="rId7"/>
    <p:sldId id="302" r:id="rId8"/>
    <p:sldId id="309" r:id="rId9"/>
    <p:sldId id="295" r:id="rId10"/>
    <p:sldId id="314" r:id="rId11"/>
    <p:sldId id="303" r:id="rId12"/>
    <p:sldId id="315" r:id="rId13"/>
    <p:sldId id="304" r:id="rId14"/>
    <p:sldId id="313" r:id="rId15"/>
    <p:sldId id="305" r:id="rId16"/>
    <p:sldId id="306" r:id="rId17"/>
    <p:sldId id="307" r:id="rId18"/>
    <p:sldId id="299" r:id="rId19"/>
    <p:sldId id="31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37"/>
    <a:srgbClr val="EA7692"/>
    <a:srgbClr val="F69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4" autoAdjust="0"/>
    <p:restoredTop sz="84561" autoAdjust="0"/>
  </p:normalViewPr>
  <p:slideViewPr>
    <p:cSldViewPr snapToGrid="0" showGuides="1">
      <p:cViewPr>
        <p:scale>
          <a:sx n="110" d="100"/>
          <a:sy n="110" d="100"/>
        </p:scale>
        <p:origin x="102" y="-432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63" Type="http://schemas.openxmlformats.org/officeDocument/2006/relationships/image" Target="../media/image71.png"/><Relationship Id="rId68" Type="http://schemas.openxmlformats.org/officeDocument/2006/relationships/image" Target="../media/image76.png"/><Relationship Id="rId84" Type="http://schemas.openxmlformats.org/officeDocument/2006/relationships/image" Target="../media/image92.png"/><Relationship Id="rId89" Type="http://schemas.openxmlformats.org/officeDocument/2006/relationships/image" Target="../media/image97.png"/><Relationship Id="rId16" Type="http://schemas.openxmlformats.org/officeDocument/2006/relationships/image" Target="../media/image24.png"/><Relationship Id="rId11" Type="http://schemas.openxmlformats.org/officeDocument/2006/relationships/image" Target="../media/image19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74" Type="http://schemas.openxmlformats.org/officeDocument/2006/relationships/image" Target="../media/image82.png"/><Relationship Id="rId79" Type="http://schemas.openxmlformats.org/officeDocument/2006/relationships/image" Target="../media/image87.png"/><Relationship Id="rId5" Type="http://schemas.openxmlformats.org/officeDocument/2006/relationships/image" Target="../media/image13.png"/><Relationship Id="rId90" Type="http://schemas.openxmlformats.org/officeDocument/2006/relationships/image" Target="../media/image98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64" Type="http://schemas.openxmlformats.org/officeDocument/2006/relationships/image" Target="../media/image72.png"/><Relationship Id="rId69" Type="http://schemas.openxmlformats.org/officeDocument/2006/relationships/image" Target="../media/image77.png"/><Relationship Id="rId77" Type="http://schemas.openxmlformats.org/officeDocument/2006/relationships/image" Target="../media/image85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80" Type="http://schemas.openxmlformats.org/officeDocument/2006/relationships/image" Target="../media/image88.png"/><Relationship Id="rId85" Type="http://schemas.openxmlformats.org/officeDocument/2006/relationships/image" Target="../media/image93.pn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Relationship Id="rId67" Type="http://schemas.openxmlformats.org/officeDocument/2006/relationships/image" Target="../media/image75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81" Type="http://schemas.openxmlformats.org/officeDocument/2006/relationships/image" Target="../media/image89.png"/><Relationship Id="rId86" Type="http://schemas.openxmlformats.org/officeDocument/2006/relationships/image" Target="../media/image9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png"/><Relationship Id="rId34" Type="http://schemas.openxmlformats.org/officeDocument/2006/relationships/image" Target="../media/image42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6" Type="http://schemas.openxmlformats.org/officeDocument/2006/relationships/image" Target="../media/image84.png"/><Relationship Id="rId7" Type="http://schemas.openxmlformats.org/officeDocument/2006/relationships/image" Target="../media/image15.png"/><Relationship Id="rId71" Type="http://schemas.openxmlformats.org/officeDocument/2006/relationships/image" Target="../media/image79.png"/><Relationship Id="rId2" Type="http://schemas.openxmlformats.org/officeDocument/2006/relationships/image" Target="../media/image10.png"/><Relationship Id="rId29" Type="http://schemas.openxmlformats.org/officeDocument/2006/relationships/image" Target="../media/image37.png"/><Relationship Id="rId24" Type="http://schemas.openxmlformats.org/officeDocument/2006/relationships/image" Target="../media/image32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66" Type="http://schemas.openxmlformats.org/officeDocument/2006/relationships/image" Target="../media/image74.png"/><Relationship Id="rId87" Type="http://schemas.openxmlformats.org/officeDocument/2006/relationships/image" Target="../media/image95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19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63" Type="http://schemas.openxmlformats.org/officeDocument/2006/relationships/image" Target="../media/image71.png"/><Relationship Id="rId68" Type="http://schemas.openxmlformats.org/officeDocument/2006/relationships/image" Target="../media/image76.png"/><Relationship Id="rId84" Type="http://schemas.openxmlformats.org/officeDocument/2006/relationships/image" Target="../media/image92.png"/><Relationship Id="rId89" Type="http://schemas.openxmlformats.org/officeDocument/2006/relationships/image" Target="../media/image97.png"/><Relationship Id="rId16" Type="http://schemas.openxmlformats.org/officeDocument/2006/relationships/image" Target="../media/image24.png"/><Relationship Id="rId11" Type="http://schemas.openxmlformats.org/officeDocument/2006/relationships/image" Target="../media/image19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74" Type="http://schemas.openxmlformats.org/officeDocument/2006/relationships/image" Target="../media/image82.png"/><Relationship Id="rId79" Type="http://schemas.openxmlformats.org/officeDocument/2006/relationships/image" Target="../media/image87.png"/><Relationship Id="rId5" Type="http://schemas.openxmlformats.org/officeDocument/2006/relationships/image" Target="../media/image13.png"/><Relationship Id="rId90" Type="http://schemas.openxmlformats.org/officeDocument/2006/relationships/image" Target="../media/image98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64" Type="http://schemas.openxmlformats.org/officeDocument/2006/relationships/image" Target="../media/image72.png"/><Relationship Id="rId69" Type="http://schemas.openxmlformats.org/officeDocument/2006/relationships/image" Target="../media/image77.png"/><Relationship Id="rId77" Type="http://schemas.openxmlformats.org/officeDocument/2006/relationships/image" Target="../media/image85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80" Type="http://schemas.openxmlformats.org/officeDocument/2006/relationships/image" Target="../media/image88.png"/><Relationship Id="rId85" Type="http://schemas.openxmlformats.org/officeDocument/2006/relationships/image" Target="../media/image93.pn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Relationship Id="rId67" Type="http://schemas.openxmlformats.org/officeDocument/2006/relationships/image" Target="../media/image75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81" Type="http://schemas.openxmlformats.org/officeDocument/2006/relationships/image" Target="../media/image89.png"/><Relationship Id="rId86" Type="http://schemas.openxmlformats.org/officeDocument/2006/relationships/image" Target="../media/image9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png"/><Relationship Id="rId34" Type="http://schemas.openxmlformats.org/officeDocument/2006/relationships/image" Target="../media/image42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6" Type="http://schemas.openxmlformats.org/officeDocument/2006/relationships/image" Target="../media/image84.png"/><Relationship Id="rId7" Type="http://schemas.openxmlformats.org/officeDocument/2006/relationships/image" Target="../media/image15.png"/><Relationship Id="rId71" Type="http://schemas.openxmlformats.org/officeDocument/2006/relationships/image" Target="../media/image79.png"/><Relationship Id="rId2" Type="http://schemas.openxmlformats.org/officeDocument/2006/relationships/image" Target="../media/image10.png"/><Relationship Id="rId29" Type="http://schemas.openxmlformats.org/officeDocument/2006/relationships/image" Target="../media/image37.png"/><Relationship Id="rId24" Type="http://schemas.openxmlformats.org/officeDocument/2006/relationships/image" Target="../media/image32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66" Type="http://schemas.openxmlformats.org/officeDocument/2006/relationships/image" Target="../media/image74.png"/><Relationship Id="rId87" Type="http://schemas.openxmlformats.org/officeDocument/2006/relationships/image" Target="../media/image95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19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08.06.2023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2T21:47:14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1,'0'4,"0"2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08.06.2023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 simple entrance point to test the subject depth: This was important as the FPGA-based solutions had to be proposed to researchers and scientists, who might not have a working knowledge of FPGAs.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449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facilitate the DPU integration, Xilinx provides the DPU TRD and XVDPU TRD in which you can configure the DPU with different parameters to meet the performance and resource utilization requirements.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Geometry Group : VGG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8231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186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39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i/o cells which interact with the outer worlds, sensor input etc. </a:t>
            </a:r>
          </a:p>
          <a:p>
            <a:r>
              <a:rPr lang="en-US" dirty="0"/>
              <a:t>Interconnect  allows connectivity between modules and with the memory lines. </a:t>
            </a:r>
          </a:p>
          <a:p>
            <a:r>
              <a:rPr lang="en-US" dirty="0"/>
              <a:t>Logic cells are for computations.  Can be as simple as a logical gate or a multiplexer </a:t>
            </a:r>
          </a:p>
          <a:p>
            <a:endParaRPr lang="de-DE" dirty="0"/>
          </a:p>
          <a:p>
            <a:endParaRPr lang="de-DE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configurable logic block can consist of a single basic logic element or a group of interconnected basic logic elements, where the basic logic elements are lookup tables (which in turn consist of SRAM and multiplexers) and flip-flops.</a:t>
            </a:r>
          </a:p>
          <a:p>
            <a:pPr marL="0" indent="0"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99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r>
              <a:rPr lang="en-US" dirty="0"/>
              <a:t>FINN put forward in 2016 </a:t>
            </a:r>
          </a:p>
          <a:p>
            <a:pPr marL="171450" indent="-171450"/>
            <a:endParaRPr lang="en-US" dirty="0"/>
          </a:p>
          <a:p>
            <a:pPr marL="171450" indent="-171450"/>
            <a:r>
              <a:rPr lang="en-US" dirty="0"/>
              <a:t>Although floating point numbers are a natural choice for handling the small updates that occur during neural network training, the resulting parameters can contain a lot of redundant information</a:t>
            </a:r>
          </a:p>
          <a:p>
            <a:pPr marL="171450" indent="-171450"/>
            <a:endParaRPr lang="en-US" dirty="0"/>
          </a:p>
          <a:p>
            <a:pPr marL="171450" indent="-171450"/>
            <a:r>
              <a:rPr lang="en-US" dirty="0"/>
              <a:t>Go back to the FPGA architecture slide, show how 16-bit variable would take upto 4 LUTs and adding 2 4-bit variables could take 4 LUTs. </a:t>
            </a:r>
          </a:p>
          <a:p>
            <a:pPr marL="628650" lvl="1" indent="-171450"/>
            <a:r>
              <a:rPr lang="en-US" dirty="0"/>
              <a:t>If changed to 1-bit weights, then one single LUT could perform the addition operation. </a:t>
            </a:r>
          </a:p>
          <a:p>
            <a:pPr marL="628650" lvl="1" indent="-171450"/>
            <a:endParaRPr lang="en-US" dirty="0"/>
          </a:p>
          <a:p>
            <a:pPr marL="171450" lvl="0" indent="-171450"/>
            <a:r>
              <a:rPr lang="en-US" dirty="0"/>
              <a:t>If you go from a 2-layer CNN to a 3-layer CNN, it would not exponentially increase your weights. </a:t>
            </a:r>
          </a:p>
          <a:p>
            <a:pPr marL="171450" lvl="0" indent="-171450"/>
            <a:endParaRPr lang="en-US" dirty="0"/>
          </a:p>
          <a:p>
            <a:pPr marL="171450" lvl="0" indent="-1714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90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 QNN: BNN , LSTM etc. . 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P_</a:t>
            </a:r>
            <a:r>
              <a:rPr 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total board consumption. A typical GPU consumption is in the range of 100W- 200W for neural networks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LFC and SFC are both 3-layer fully-connected networks. Small and Large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CNV-max indicated operations in TOPS range.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08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Base Overlay: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purpose of the base overlay design is to allow PYNQ to use peripherals on a board out-of-the-box.  </a:t>
            </a:r>
          </a:p>
          <a:p>
            <a:pPr marL="0" indent="0"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base overlay is available for a board, peripherals can be used from the Python environment immediately after the system boots.</a:t>
            </a:r>
          </a:p>
          <a:p>
            <a:pPr marL="0" indent="0"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58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0442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47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Vision and Image libraries are part of the Vitis vision repo, which is built over the OpenCV framework.</a:t>
            </a:r>
          </a:p>
          <a:p>
            <a:pPr marL="0" indent="0"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Xilinx Runtime library (XRT) is an open-source standardized software interface that facilitates communication between the application code and the accelerated-kernels 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XRT is a software stack that facilitates management and usage of FPGA/ACAP devices… tasks like instruction scheduling and memory management.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3828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Iterative pruning with fine-tuning : it removes redundant connections and fine-tune the weights by a few more epochs of training with the lowest learning 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65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BB00-0CA7-4B98-A86B-202FFCAE7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39DAA-53B2-4CD3-AE29-3431E2ABF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6598A-A704-4AC6-ACB5-2E6460AF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08-Jun-23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C8EAA-5697-4CFE-A516-5BAE401C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C159F-B950-47F7-A7AB-C81C4397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F31A4F70-4BA4-488E-9C91-FAD03150E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8" name="Grafik 5">
            <a:extLst>
              <a:ext uri="{FF2B5EF4-FFF2-40B4-BE49-F238E27FC236}">
                <a16:creationId xmlns:a16="http://schemas.microsoft.com/office/drawing/2014/main" id="{300D3573-A186-4A7E-B96D-BDFECA249C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7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7B11-A998-438F-ABE6-719DFC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40D0B-EFEF-4C65-B987-AE72B0EA4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CF876-65CE-4FC6-83AC-0F412A5E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08-Jun-23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FD0AD-1AA6-4D35-9010-14DAED5D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4D191-97BF-490A-BAFC-308EB301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029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77595-4E74-49EE-9089-DCECB5191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B7661-3D7D-4FF5-A46A-7DD02A4A6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54C82-7834-4124-9822-D10D3CF2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08-Jun-23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58779-CEA0-4F6D-A507-20312398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3AA6-8274-45F7-A3F7-4C226909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35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F131-E4DB-4DD8-BB7C-2E84F2E4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81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606A-242F-4BAA-AA42-4CE8C57E7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539FF-D8D6-492F-B06E-8995298D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08-Jun-23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8FA71-4326-4917-A5AD-15CD83E4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5D48-BC58-4B9D-A023-B31DA2FC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8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12F5-6949-4FCA-8E5E-93853920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A4E67-15A1-45B2-A279-38A32894C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18769-2E08-43DB-8FB0-A8AD4B237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08-Jun-23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EDA0C-081D-48C4-8783-16889ACE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1B05B-D0A5-462C-8BFA-DD450580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667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E2F60-DD33-4A10-A609-C8C8879A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E8A8B-5249-4E01-8A23-E7974C631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7B6F6-5B20-4865-8A49-55664874D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5DDA9-36E7-417C-8559-93468A10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08-Jun-23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196F9-C73E-4F1D-9B9D-BE754C91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F89D9-20D7-4D9E-9744-BD9BE9FD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667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FBFC-D0C6-4F9B-BA32-DBFBCB31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0B913-F1D4-47CE-B8C5-9FD14754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F7F49-BD55-4C97-BDCB-9D48D5935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E57DE-A1B2-4616-9602-94E4ABB8A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FBC32-670C-43CC-B8F3-BC2550A39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CC92D-10B0-419C-8128-2B8817F7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08-Jun-23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4EDDB-390C-46FD-B777-DABDE7FA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D64E2-68A8-4247-A0BB-84A326DB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704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7364-9418-4981-B3EF-4B247980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4881C-E91E-45A3-8E4C-5542B8C5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08-Jun-23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4A36D-9B6E-4906-99C3-E8B018AD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A124D-E50D-4374-B68D-AEF169FC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2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1CB06-1A1D-45C9-8409-25F2FF25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08-Jun-23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6037EA-90D3-4D22-AC59-6DD8B7A6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9E208-1EFF-4FF4-875E-5B1E6E4D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EFE8-8F85-4428-BF9F-316F83A0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3DFBF-7856-4684-AF3E-FE5620A15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7CBBD-B8D8-48A8-8DA7-512EF9569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C9337-AD09-412A-97E0-31BC08FB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08-Jun-23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23105-9123-4AF5-8068-40759106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8AA41-C95D-435B-9E48-49F0DA8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126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33C0-C17A-4A55-90DA-73564773A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1141F-B6BC-4546-9472-9E24DD0E1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2AACE-129C-4BAD-B34D-877DF76F8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B1D8A-446E-49BF-B868-3D6E6353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08-Jun-23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5F1DB-182E-445A-9966-C2C716AE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E34B0-6C68-4619-AE5C-81664FE6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081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15BA5-5F50-4161-A4F1-4897735B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90311-775C-4F39-99BC-370D4DDD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2A009-751C-48C2-B185-E89D9A7B4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08-Jun-23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74D0-16EB-43E8-B4EC-61B37F37F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3F0A2-6026-4F5B-B7C2-1AED64544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0ECE9F02-5779-4692-82B0-F6C483E504FC}"/>
              </a:ext>
            </a:extLst>
          </p:cNvPr>
          <p:cNvSpPr txBox="1"/>
          <p:nvPr userDrawn="1"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8" name="Gerader Verbinder 10">
            <a:extLst>
              <a:ext uri="{FF2B5EF4-FFF2-40B4-BE49-F238E27FC236}">
                <a16:creationId xmlns:a16="http://schemas.microsoft.com/office/drawing/2014/main" id="{BE34166D-976C-437F-A642-2DC830EF9FD9}"/>
              </a:ext>
            </a:extLst>
          </p:cNvPr>
          <p:cNvCxnSpPr/>
          <p:nvPr userDrawn="1"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12">
            <a:extLst>
              <a:ext uri="{FF2B5EF4-FFF2-40B4-BE49-F238E27FC236}">
                <a16:creationId xmlns:a16="http://schemas.microsoft.com/office/drawing/2014/main" id="{73BF5F6D-76D5-4DE7-A5EB-AF6CC2D8EF2F}"/>
              </a:ext>
            </a:extLst>
          </p:cNvPr>
          <p:cNvCxnSpPr/>
          <p:nvPr userDrawn="1"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6A870D81-065B-4F6F-962D-27B895B03A0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11" name="Rechteck 6">
            <a:extLst>
              <a:ext uri="{FF2B5EF4-FFF2-40B4-BE49-F238E27FC236}">
                <a16:creationId xmlns:a16="http://schemas.microsoft.com/office/drawing/2014/main" id="{C49B6DAE-BD0A-4733-9EA3-D4D47F417806}"/>
              </a:ext>
            </a:extLst>
          </p:cNvPr>
          <p:cNvSpPr/>
          <p:nvPr userDrawn="1"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noProof="0" dirty="0"/>
              <a:t>FPGAs for Machine Learning </a:t>
            </a:r>
          </a:p>
        </p:txBody>
      </p:sp>
      <p:sp>
        <p:nvSpPr>
          <p:cNvPr id="12" name="Rechteck 7">
            <a:extLst>
              <a:ext uri="{FF2B5EF4-FFF2-40B4-BE49-F238E27FC236}">
                <a16:creationId xmlns:a16="http://schemas.microsoft.com/office/drawing/2014/main" id="{A97260EE-4968-4E34-9D2E-BC73D6E22325}"/>
              </a:ext>
            </a:extLst>
          </p:cNvPr>
          <p:cNvSpPr/>
          <p:nvPr userDrawn="1"/>
        </p:nvSpPr>
        <p:spPr>
          <a:xfrm>
            <a:off x="6275388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Haris Habibullah, 12.05.2022</a:t>
            </a:r>
          </a:p>
        </p:txBody>
      </p:sp>
    </p:spTree>
    <p:extLst>
      <p:ext uri="{BB962C8B-B14F-4D97-AF65-F5344CB8AC3E}">
        <p14:creationId xmlns:p14="http://schemas.microsoft.com/office/powerpoint/2010/main" val="41804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673" r:id="rId12"/>
    <p:sldLayoutId id="2147483668" r:id="rId13"/>
    <p:sldLayoutId id="2147483669" r:id="rId14"/>
    <p:sldLayoutId id="2147483670" r:id="rId15"/>
    <p:sldLayoutId id="2147483671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ilinx/BNN-PYNQ" TargetMode="External"/><Relationship Id="rId2" Type="http://schemas.openxmlformats.org/officeDocument/2006/relationships/hyperlink" Target="https://xilinx.github.io/Vitis-AI/docs/reference/ModelZoo_VAI3.0_Github_web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Xilinx/PYNQ-HelloWorld" TargetMode="External"/><Relationship Id="rId4" Type="http://schemas.openxmlformats.org/officeDocument/2006/relationships/hyperlink" Target="https://github.com/Xilinx/DPU-PYNQ/tree/master/host#train-your-own-dpu-models-from-scrat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github.com/Xilinx/PYNQ-HelloWorl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834" y="853366"/>
            <a:ext cx="9402619" cy="2851368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View into ML Techniques for FPGA Platforms. FINN, PYNQ, &amp; Vitis AI </a:t>
            </a:r>
            <a:b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3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PUNCH4NFDI-XFEL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834" y="4199259"/>
            <a:ext cx="9144000" cy="2036077"/>
          </a:xfrm>
        </p:spPr>
        <p:txBody>
          <a:bodyPr>
            <a:noAutofit/>
          </a:bodyPr>
          <a:lstStyle/>
          <a:p>
            <a:pPr algn="l"/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Haris Habibullah</a:t>
            </a:r>
          </a:p>
          <a:p>
            <a:pPr algn="l"/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FPGA Engineer</a:t>
            </a:r>
          </a:p>
          <a:p>
            <a:pPr algn="l"/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Group: EEE (Fast Electronics Team)</a:t>
            </a:r>
          </a:p>
          <a:p>
            <a:pPr algn="l"/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EU-XFEL </a:t>
            </a:r>
          </a:p>
          <a:p>
            <a:pPr algn="l"/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Hamburg, 15.06.2023</a:t>
            </a:r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FB0D1F-A011-4F1D-8DFC-12558B7CBD88}"/>
              </a:ext>
            </a:extLst>
          </p:cNvPr>
          <p:cNvSpPr/>
          <p:nvPr/>
        </p:nvSpPr>
        <p:spPr>
          <a:xfrm>
            <a:off x="871979" y="851646"/>
            <a:ext cx="10853856" cy="50131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6000" b="1" dirty="0">
                <a:solidFill>
                  <a:schemeClr val="bg1"/>
                </a:solidFill>
              </a:rPr>
              <a:t>PLAY TIME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3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E8E776-70A2-44BA-96E1-9DC8D7A348FE}"/>
              </a:ext>
            </a:extLst>
          </p:cNvPr>
          <p:cNvSpPr/>
          <p:nvPr/>
        </p:nvSpPr>
        <p:spPr>
          <a:xfrm>
            <a:off x="796565" y="757378"/>
            <a:ext cx="10853856" cy="6098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2000" b="1" dirty="0">
                <a:solidFill>
                  <a:schemeClr val="bg1"/>
                </a:solidFill>
              </a:rPr>
              <a:t>LAB: BNN on PYNQ</a:t>
            </a:r>
          </a:p>
          <a:p>
            <a:pPr algn="ctr">
              <a:lnSpc>
                <a:spcPct val="113000"/>
              </a:lnSpc>
            </a:pPr>
            <a:r>
              <a:rPr lang="en-GB" sz="2000" b="1" dirty="0">
                <a:solidFill>
                  <a:schemeClr val="bg1"/>
                </a:solidFill>
              </a:rPr>
              <a:t>OVERVIEW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3556A2-3679-4CC0-BD72-E6380C82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79" y="1581192"/>
            <a:ext cx="10853856" cy="4732647"/>
          </a:xfrm>
        </p:spPr>
        <p:txBody>
          <a:bodyPr>
            <a:normAutofit/>
          </a:bodyPr>
          <a:lstStyle/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4">
                  <a:extLst/>
                </a:blip>
              </a:buBlip>
            </a:pPr>
            <a:endParaRPr lang="de-DE" sz="1600" dirty="0"/>
          </a:p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4">
                  <a:extLst/>
                </a:blip>
              </a:buBlip>
            </a:pPr>
            <a:r>
              <a:rPr lang="de-DE" sz="1600" dirty="0"/>
              <a:t>Repository: </a:t>
            </a:r>
            <a:r>
              <a:rPr lang="de-DE" sz="1600" dirty="0">
                <a:solidFill>
                  <a:schemeClr val="accent1"/>
                </a:solidFill>
              </a:rPr>
              <a:t>https://github.com/Xilinx/BNN-PYNQ/tree/master/notebooks </a:t>
            </a:r>
          </a:p>
          <a:p>
            <a:pPr marL="727075" lvl="1" indent="-269875">
              <a:lnSpc>
                <a:spcPct val="112000"/>
              </a:lnSpc>
              <a:spcBef>
                <a:spcPts val="0"/>
              </a:spcBef>
              <a:buBlip>
                <a:blip r:embed="rId4">
                  <a:extLst/>
                </a:blip>
              </a:buBlip>
            </a:pPr>
            <a:r>
              <a:rPr lang="de-DE" sz="1600" dirty="0"/>
              <a:t>CNV-QNN_Cifar10 </a:t>
            </a: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4">
                  <a:extLst/>
                </a:blip>
              </a:buBlip>
            </a:pPr>
            <a:r>
              <a:rPr lang="en-US" sz="1600" dirty="0">
                <a:sym typeface="Wingdings" panose="05000000000000000000" pitchFamily="2" charset="2"/>
              </a:rPr>
              <a:t> Example Network: </a:t>
            </a:r>
            <a:r>
              <a:rPr lang="en-US" sz="1600" b="1" dirty="0"/>
              <a:t>Convolutional Network Topology</a:t>
            </a:r>
            <a:r>
              <a:rPr lang="en-US" sz="1600" dirty="0"/>
              <a:t> </a:t>
            </a:r>
            <a:r>
              <a:rPr lang="en-US" sz="1600" b="1" dirty="0"/>
              <a:t>(CNV)</a:t>
            </a:r>
          </a:p>
          <a:p>
            <a:pPr marL="727075" lvl="1" indent="-269875">
              <a:lnSpc>
                <a:spcPct val="112000"/>
              </a:lnSpc>
              <a:spcBef>
                <a:spcPts val="0"/>
              </a:spcBef>
              <a:buBlip>
                <a:blip r:embed="rId4">
                  <a:extLst/>
                </a:blip>
              </a:buBlip>
            </a:pPr>
            <a:r>
              <a:rPr lang="en-US" sz="1400" dirty="0"/>
              <a:t>Inspired by VGG Network. </a:t>
            </a:r>
          </a:p>
          <a:p>
            <a:pPr marL="727075" lvl="1" indent="-269875">
              <a:lnSpc>
                <a:spcPct val="112000"/>
              </a:lnSpc>
              <a:spcBef>
                <a:spcPts val="0"/>
              </a:spcBef>
              <a:buBlip>
                <a:blip r:embed="rId4">
                  <a:extLst/>
                </a:blip>
              </a:buBlip>
            </a:pPr>
            <a:r>
              <a:rPr lang="en-US" sz="1400" dirty="0"/>
              <a:t>Contains a succession of (3x3 convolution, 3x3 convolution, 2x2 Maxpool) layers repeated three times with 64-128-256 channels, followed by two fully connected layers of 512 neurons each.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US" sz="1400" dirty="0"/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4">
                  <a:extLst/>
                </a:blip>
              </a:buBlip>
            </a:pPr>
            <a:r>
              <a:rPr lang="en-US" sz="1600" dirty="0">
                <a:sym typeface="Wingdings" panose="05000000000000000000" pitchFamily="2" charset="2"/>
              </a:rPr>
              <a:t> The CIFAR-10 dataset consists of 60,000 32x32 color images in 10 classes, with 6,000 images per class. There are 50,000 training images and 10000 test images.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      </a:t>
            </a:r>
            <a:r>
              <a:rPr lang="en-US" sz="1400" b="1" i="1" dirty="0">
                <a:sym typeface="Wingdings" panose="05000000000000000000" pitchFamily="2" charset="2"/>
              </a:rPr>
              <a:t>Classes</a:t>
            </a:r>
            <a:r>
              <a:rPr lang="en-US" sz="1400" dirty="0">
                <a:sym typeface="Wingdings" panose="05000000000000000000" pitchFamily="2" charset="2"/>
              </a:rPr>
              <a:t>: Airplane, Automobile, Bird, Cat, Deer, Dog, Frog, Horse, Ship, and Truck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54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E8E776-70A2-44BA-96E1-9DC8D7A348FE}"/>
              </a:ext>
            </a:extLst>
          </p:cNvPr>
          <p:cNvSpPr/>
          <p:nvPr/>
        </p:nvSpPr>
        <p:spPr>
          <a:xfrm>
            <a:off x="871979" y="724723"/>
            <a:ext cx="10853856" cy="6076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2000" b="1" dirty="0">
                <a:solidFill>
                  <a:schemeClr val="bg1"/>
                </a:solidFill>
              </a:rPr>
              <a:t>LAB: BNN on PYNQ</a:t>
            </a:r>
          </a:p>
          <a:p>
            <a:pPr algn="ctr">
              <a:lnSpc>
                <a:spcPct val="113000"/>
              </a:lnSpc>
            </a:pPr>
            <a:r>
              <a:rPr lang="en-GB" sz="2000" b="1" dirty="0">
                <a:solidFill>
                  <a:schemeClr val="bg1"/>
                </a:solidFill>
              </a:rPr>
              <a:t>Configuring the Board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3556A2-3679-4CC0-BD72-E6380C82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492" y="1581192"/>
            <a:ext cx="10853856" cy="473264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2000"/>
              </a:lnSpc>
              <a:spcBef>
                <a:spcPts val="0"/>
              </a:spcBef>
              <a:buClr>
                <a:srgbClr val="F6910A"/>
              </a:buClr>
              <a:buSzPct val="100000"/>
              <a:buFont typeface="+mj-lt"/>
              <a:buAutoNum type="arabicPeriod"/>
            </a:pPr>
            <a:r>
              <a:rPr lang="en-US" sz="1800" dirty="0">
                <a:sym typeface="Wingdings" panose="05000000000000000000" pitchFamily="2" charset="2"/>
              </a:rPr>
              <a:t>Download the PYNQ (Z1, Z2, or ZU) image onto an SD card. </a:t>
            </a:r>
          </a:p>
          <a:p>
            <a:pPr marL="342900" lvl="0" indent="-342900">
              <a:lnSpc>
                <a:spcPct val="112000"/>
              </a:lnSpc>
              <a:spcBef>
                <a:spcPts val="0"/>
              </a:spcBef>
              <a:buClr>
                <a:srgbClr val="F6910A"/>
              </a:buClr>
              <a:buSzPct val="100000"/>
              <a:buFont typeface="+mj-lt"/>
              <a:buAutoNum type="arabicPeriod"/>
            </a:pPr>
            <a:endParaRPr lang="en-US" sz="1800" dirty="0"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12000"/>
              </a:lnSpc>
              <a:spcBef>
                <a:spcPts val="0"/>
              </a:spcBef>
              <a:buClr>
                <a:srgbClr val="F6910A"/>
              </a:buClr>
              <a:buSzPct val="100000"/>
              <a:buFont typeface="+mj-lt"/>
              <a:buAutoNum type="arabicPeriod"/>
            </a:pPr>
            <a:endParaRPr lang="en-US" sz="1800" dirty="0"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12000"/>
              </a:lnSpc>
              <a:spcBef>
                <a:spcPts val="0"/>
              </a:spcBef>
              <a:buClr>
                <a:srgbClr val="F6910A"/>
              </a:buClr>
              <a:buSzPct val="100000"/>
              <a:buFont typeface="+mj-lt"/>
              <a:buAutoNum type="arabicPeriod"/>
            </a:pPr>
            <a:r>
              <a:rPr lang="en-US" sz="1800" dirty="0">
                <a:sym typeface="Wingdings" panose="05000000000000000000" pitchFamily="2" charset="2"/>
              </a:rPr>
              <a:t>Connect the PYNQ board to the internet and install the BNN library via pip. </a:t>
            </a:r>
          </a:p>
          <a:p>
            <a:pPr marL="342900" lvl="0" indent="-342900">
              <a:lnSpc>
                <a:spcPct val="112000"/>
              </a:lnSpc>
              <a:spcBef>
                <a:spcPts val="0"/>
              </a:spcBef>
              <a:buClr>
                <a:srgbClr val="F6910A"/>
              </a:buClr>
              <a:buSzPct val="100000"/>
              <a:buFont typeface="+mj-lt"/>
              <a:buAutoNum type="arabicPeriod"/>
            </a:pPr>
            <a:endParaRPr lang="en-US" sz="1800" dirty="0"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12000"/>
              </a:lnSpc>
              <a:spcBef>
                <a:spcPts val="0"/>
              </a:spcBef>
              <a:buClr>
                <a:srgbClr val="F6910A"/>
              </a:buClr>
              <a:buSzPct val="100000"/>
              <a:buFont typeface="+mj-lt"/>
              <a:buAutoNum type="arabicPeriod"/>
            </a:pPr>
            <a:endParaRPr lang="en-US" sz="1800" dirty="0"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12000"/>
              </a:lnSpc>
              <a:spcBef>
                <a:spcPts val="0"/>
              </a:spcBef>
              <a:buClr>
                <a:srgbClr val="F6910A"/>
              </a:buClr>
              <a:buSzPct val="100000"/>
              <a:buFont typeface="+mj-lt"/>
              <a:buAutoNum type="arabicPeriod"/>
            </a:pPr>
            <a:r>
              <a:rPr lang="en-US" sz="1800" dirty="0">
                <a:sym typeface="Wingdings" panose="05000000000000000000" pitchFamily="2" charset="2"/>
              </a:rPr>
              <a:t>Configure your PC‘s IPv4 setting to connect to the PYNQ – Jupyter environment. </a:t>
            </a:r>
          </a:p>
          <a:p>
            <a:pPr marL="342900" lvl="0" indent="-342900">
              <a:lnSpc>
                <a:spcPct val="112000"/>
              </a:lnSpc>
              <a:spcBef>
                <a:spcPts val="0"/>
              </a:spcBef>
              <a:buClr>
                <a:srgbClr val="F6910A"/>
              </a:buClr>
              <a:buSzPct val="100000"/>
              <a:buFont typeface="+mj-lt"/>
              <a:buAutoNum type="arabicPeriod"/>
            </a:pPr>
            <a:endParaRPr lang="en-US" sz="1800" dirty="0"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12000"/>
              </a:lnSpc>
              <a:spcBef>
                <a:spcPts val="0"/>
              </a:spcBef>
              <a:buClr>
                <a:srgbClr val="F6910A"/>
              </a:buClr>
              <a:buSzPct val="100000"/>
              <a:buFont typeface="+mj-lt"/>
              <a:buAutoNum type="arabicPeriod"/>
            </a:pPr>
            <a:endParaRPr lang="en-US" sz="1800" dirty="0"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12000"/>
              </a:lnSpc>
              <a:spcBef>
                <a:spcPts val="0"/>
              </a:spcBef>
              <a:buClr>
                <a:srgbClr val="F6910A"/>
              </a:buClr>
              <a:buSzPct val="100000"/>
              <a:buFont typeface="+mj-lt"/>
              <a:buAutoNum type="arabicPeriod"/>
            </a:pPr>
            <a:r>
              <a:rPr lang="en-US" sz="1800" dirty="0">
                <a:sym typeface="Wingdings" panose="05000000000000000000" pitchFamily="2" charset="2"/>
              </a:rPr>
              <a:t>Run the provided Notebooks or build the IP manually. </a:t>
            </a:r>
          </a:p>
        </p:txBody>
      </p:sp>
      <p:pic>
        <p:nvPicPr>
          <p:cNvPr id="12381" name="Picture 93" descr="Getting started with your PYNQ-ZU | XUP PYNQ-ZU">
            <a:extLst>
              <a:ext uri="{FF2B5EF4-FFF2-40B4-BE49-F238E27FC236}">
                <a16:creationId xmlns:a16="http://schemas.microsoft.com/office/drawing/2014/main" id="{D746FE6B-D3FC-47EB-A893-D18A94EF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23" y="4215493"/>
            <a:ext cx="3931785" cy="168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3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E8E776-70A2-44BA-96E1-9DC8D7A348FE}"/>
              </a:ext>
            </a:extLst>
          </p:cNvPr>
          <p:cNvSpPr/>
          <p:nvPr/>
        </p:nvSpPr>
        <p:spPr>
          <a:xfrm>
            <a:off x="871979" y="851647"/>
            <a:ext cx="10853856" cy="6505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2000" b="1" dirty="0">
                <a:solidFill>
                  <a:schemeClr val="bg1"/>
                </a:solidFill>
              </a:rPr>
              <a:t>Vitis AI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3556A2-3679-4CC0-BD72-E6380C82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80" y="1551027"/>
            <a:ext cx="6730603" cy="2263586"/>
          </a:xfrm>
        </p:spPr>
        <p:txBody>
          <a:bodyPr>
            <a:normAutofit lnSpcReduction="10000"/>
          </a:bodyPr>
          <a:lstStyle/>
          <a:p>
            <a:pPr marL="269875" lvl="0" indent="-269875">
              <a:lnSpc>
                <a:spcPct val="120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600" dirty="0"/>
              <a:t> Vitis AI is a Docker-based Deep Learning environment for Xilinx devices: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- Alveo, Versal, Zynq Ultrascale etc. </a:t>
            </a:r>
          </a:p>
          <a:p>
            <a:pPr marL="269875" lvl="0" indent="-269875">
              <a:lnSpc>
                <a:spcPct val="120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endParaRPr lang="en-US" sz="1600" dirty="0"/>
          </a:p>
          <a:p>
            <a:pPr marL="269875" lvl="0" indent="-269875">
              <a:lnSpc>
                <a:spcPct val="120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600" dirty="0"/>
              <a:t> It is not part of the Vitis IDE, and user need to setup their own environment. </a:t>
            </a:r>
          </a:p>
          <a:p>
            <a:pPr marL="269875" lvl="0" indent="-269875">
              <a:lnSpc>
                <a:spcPct val="120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endParaRPr lang="en-US" sz="1600" dirty="0"/>
          </a:p>
          <a:p>
            <a:pPr marL="269875" lvl="0" indent="-269875">
              <a:lnSpc>
                <a:spcPct val="120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600" dirty="0"/>
              <a:t> Machine learning engineers can work on domain-specific applications by adapting Xilinx accelerated libraries. </a:t>
            </a:r>
          </a:p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endParaRPr lang="en-US" sz="1600" dirty="0"/>
          </a:p>
          <a:p>
            <a:pPr marL="0" lvl="0" indent="0">
              <a:lnSpc>
                <a:spcPct val="112000"/>
              </a:lnSpc>
              <a:spcBef>
                <a:spcPts val="0"/>
              </a:spcBef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67056-6CF6-4DF8-8E33-3F9D41976B1F}"/>
              </a:ext>
            </a:extLst>
          </p:cNvPr>
          <p:cNvSpPr/>
          <p:nvPr/>
        </p:nvSpPr>
        <p:spPr>
          <a:xfrm>
            <a:off x="5081047" y="4458878"/>
            <a:ext cx="735291" cy="235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C639CF7-9149-427D-BEE4-B147D806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918" b="1022"/>
          <a:stretch/>
        </p:blipFill>
        <p:spPr bwMode="auto">
          <a:xfrm>
            <a:off x="7108780" y="4028107"/>
            <a:ext cx="4843478" cy="24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ithub.com/Xilinx/Vitis-AI-Tutorials/raw/1.4/Introduction/01-Workflows/images/persona.png">
            <a:extLst>
              <a:ext uri="{FF2B5EF4-FFF2-40B4-BE49-F238E27FC236}">
                <a16:creationId xmlns:a16="http://schemas.microsoft.com/office/drawing/2014/main" id="{402738D1-1ADE-4CE5-A490-3F3F71E4B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96" y="3753981"/>
            <a:ext cx="5450284" cy="29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AB4B31-D9F6-49D1-8AE4-474DF8AB735C}"/>
              </a:ext>
            </a:extLst>
          </p:cNvPr>
          <p:cNvSpPr/>
          <p:nvPr/>
        </p:nvSpPr>
        <p:spPr>
          <a:xfrm>
            <a:off x="871979" y="3966192"/>
            <a:ext cx="9015090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dirty="0"/>
              <a:t> </a:t>
            </a:r>
            <a:r>
              <a:rPr lang="en-US" sz="1600" dirty="0"/>
              <a:t>Model Zoo with more than 130 pre-trained models for CNN, RNN, etc. </a:t>
            </a:r>
          </a:p>
        </p:txBody>
      </p:sp>
    </p:spTree>
    <p:extLst>
      <p:ext uri="{BB962C8B-B14F-4D97-AF65-F5344CB8AC3E}">
        <p14:creationId xmlns:p14="http://schemas.microsoft.com/office/powerpoint/2010/main" val="6952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6" presetClass="path" presetSubtype="0" accel="28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35586 -0.4027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22FCE-9EB4-4A4A-8763-97C837783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61" t="16011" r="21588" b="29057"/>
          <a:stretch/>
        </p:blipFill>
        <p:spPr>
          <a:xfrm>
            <a:off x="5365107" y="1950721"/>
            <a:ext cx="4077029" cy="4054158"/>
          </a:xfrm>
          <a:prstGeom prst="rect">
            <a:avLst/>
          </a:prstGeom>
        </p:spPr>
      </p:pic>
      <p:pic>
        <p:nvPicPr>
          <p:cNvPr id="9218" name="Picture 2" descr="Flow">
            <a:extLst>
              <a:ext uri="{FF2B5EF4-FFF2-40B4-BE49-F238E27FC236}">
                <a16:creationId xmlns:a16="http://schemas.microsoft.com/office/drawing/2014/main" id="{BE17C294-7198-46D0-B0CB-954FA40B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861" y="1447020"/>
            <a:ext cx="1895998" cy="48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7F605D-954B-477E-935E-080B662D7344}"/>
              </a:ext>
            </a:extLst>
          </p:cNvPr>
          <p:cNvSpPr/>
          <p:nvPr/>
        </p:nvSpPr>
        <p:spPr>
          <a:xfrm>
            <a:off x="772767" y="757379"/>
            <a:ext cx="10853856" cy="5178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2000" b="1" dirty="0">
                <a:solidFill>
                  <a:schemeClr val="bg1"/>
                </a:solidFill>
              </a:rPr>
              <a:t>Vitis AI (cont…)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EA22C8-F99A-4C52-AB48-298F997A4FFC}"/>
              </a:ext>
            </a:extLst>
          </p:cNvPr>
          <p:cNvSpPr txBox="1">
            <a:spLocks/>
          </p:cNvSpPr>
          <p:nvPr/>
        </p:nvSpPr>
        <p:spPr>
          <a:xfrm>
            <a:off x="772767" y="1447020"/>
            <a:ext cx="10853856" cy="473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81F457-2B57-4A51-A8A7-42E75F232F1B}"/>
              </a:ext>
            </a:extLst>
          </p:cNvPr>
          <p:cNvSpPr txBox="1">
            <a:spLocks/>
          </p:cNvSpPr>
          <p:nvPr/>
        </p:nvSpPr>
        <p:spPr>
          <a:xfrm>
            <a:off x="772766" y="1581192"/>
            <a:ext cx="8553614" cy="558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r>
              <a:rPr lang="en-US" sz="1600" dirty="0"/>
              <a:t>If everything works fine then, you will see something like this: </a:t>
            </a:r>
            <a:r>
              <a:rPr lang="en-US" sz="1600" i="1" dirty="0"/>
              <a:t> </a:t>
            </a: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55BB97-4C7B-42F1-A44A-E59BEDF26104}"/>
              </a:ext>
            </a:extLst>
          </p:cNvPr>
          <p:cNvSpPr/>
          <p:nvPr/>
        </p:nvSpPr>
        <p:spPr>
          <a:xfrm>
            <a:off x="787141" y="1864361"/>
            <a:ext cx="8736095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r>
              <a:rPr lang="en-US" sz="1600" dirty="0">
                <a:sym typeface="Wingdings" panose="05000000000000000000" pitchFamily="2" charset="2"/>
              </a:rPr>
              <a:t>The link to training database is  already provided in the scripts. </a:t>
            </a: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r>
              <a:rPr lang="en-US" sz="1600" dirty="0">
                <a:sym typeface="Wingdings" panose="05000000000000000000" pitchFamily="2" charset="2"/>
              </a:rPr>
              <a:t> Quantization and pruning libraries are built on PyTorch or Tensorflow libraries.</a:t>
            </a:r>
          </a:p>
          <a:p>
            <a:pPr marL="727075" lvl="1" indent="-269875">
              <a:lnSpc>
                <a:spcPct val="112000"/>
              </a:lnSpc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r>
              <a:rPr lang="en-US" sz="1600" dirty="0">
                <a:sym typeface="Wingdings" panose="05000000000000000000" pitchFamily="2" charset="2"/>
              </a:rPr>
              <a:t>Depending on what workflow you have chosen.   </a:t>
            </a: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r>
              <a:rPr lang="en-US" sz="1600" dirty="0">
                <a:sym typeface="Wingdings" panose="05000000000000000000" pitchFamily="2" charset="2"/>
              </a:rPr>
              <a:t> The Training part is done on the GPU, while Inference is done on the FPGA board. </a:t>
            </a: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r>
              <a:rPr lang="en-US" sz="1600" dirty="0">
                <a:sym typeface="Wingdings" panose="05000000000000000000" pitchFamily="2" charset="2"/>
              </a:rPr>
              <a:t> Problem: For testing, you will need to prepare a Target device setup. </a:t>
            </a: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5">
                  <a:extLst/>
                </a:blip>
              </a:buBlip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28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E8E776-70A2-44BA-96E1-9DC8D7A348FE}"/>
              </a:ext>
            </a:extLst>
          </p:cNvPr>
          <p:cNvSpPr/>
          <p:nvPr/>
        </p:nvSpPr>
        <p:spPr>
          <a:xfrm>
            <a:off x="871979" y="842220"/>
            <a:ext cx="10853856" cy="6076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2000" b="1" dirty="0">
                <a:solidFill>
                  <a:schemeClr val="bg1"/>
                </a:solidFill>
              </a:rPr>
              <a:t>DEEP-LEARNING PROECSSING UNIT (DPU)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3556A2-3679-4CC0-BD72-E6380C82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79" y="1581192"/>
            <a:ext cx="10853856" cy="4732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67056-6CF6-4DF8-8E33-3F9D41976B1F}"/>
              </a:ext>
            </a:extLst>
          </p:cNvPr>
          <p:cNvSpPr/>
          <p:nvPr/>
        </p:nvSpPr>
        <p:spPr>
          <a:xfrm>
            <a:off x="5081047" y="4458878"/>
            <a:ext cx="735291" cy="235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9A1031-7F80-4EEE-804E-04ED7BA6530A}"/>
              </a:ext>
            </a:extLst>
          </p:cNvPr>
          <p:cNvSpPr txBox="1">
            <a:spLocks/>
          </p:cNvSpPr>
          <p:nvPr/>
        </p:nvSpPr>
        <p:spPr>
          <a:xfrm>
            <a:off x="871980" y="1581192"/>
            <a:ext cx="6484088" cy="4732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400" dirty="0"/>
              <a:t>DPU is a programmable engine optimized for deep neural networks. </a:t>
            </a:r>
          </a:p>
          <a:p>
            <a:pPr marL="727075" lvl="1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200" dirty="0"/>
              <a:t>It includes a set of highly optimized instructions, and supports most convolutional neural networks such as:  VGG, ResNet, GoogLeNet, YOLO, SSD, MobileNet, FPN, and others</a:t>
            </a:r>
            <a:r>
              <a:rPr lang="en-US" sz="1400" dirty="0"/>
              <a:t>. 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400" dirty="0"/>
              <a:t>A DPU comprises of elements available in the Xilinx programmable logic fabric, 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r>
              <a:rPr lang="en-US" sz="1400" dirty="0"/>
              <a:t>       such as DSP, BlockRAM, UltraRAM, LUTs, Flip-Flops, or Xilinx AI Engine.  </a:t>
            </a:r>
            <a:endParaRPr lang="en-US" sz="1400" dirty="0">
              <a:sym typeface="Wingdings" panose="05000000000000000000" pitchFamily="2" charset="2"/>
            </a:endParaRPr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endParaRPr lang="en-US" sz="1400" dirty="0">
              <a:sym typeface="Wingdings" panose="05000000000000000000" pitchFamily="2" charset="2"/>
            </a:endParaRPr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endParaRPr lang="en-US" sz="14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400" dirty="0">
                <a:sym typeface="Wingdings" panose="05000000000000000000" pitchFamily="2" charset="2"/>
              </a:rPr>
              <a:t> The DPU IP controls the usage of DSP slices and LUTs in a Convolution Operation. </a:t>
            </a:r>
          </a:p>
          <a:p>
            <a:pPr marL="727075" lvl="1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endParaRPr lang="en-US" sz="12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C2486C0-CAF7-4C44-A496-9286FDF02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r="13711"/>
          <a:stretch/>
        </p:blipFill>
        <p:spPr bwMode="auto">
          <a:xfrm>
            <a:off x="7725947" y="1451965"/>
            <a:ext cx="367645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FF421DFE-31D2-45D8-ABE7-3DC60C9B3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6"/>
          <a:stretch/>
        </p:blipFill>
        <p:spPr bwMode="auto">
          <a:xfrm>
            <a:off x="7187517" y="3843068"/>
            <a:ext cx="4753314" cy="286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E8E776-70A2-44BA-96E1-9DC8D7A348FE}"/>
              </a:ext>
            </a:extLst>
          </p:cNvPr>
          <p:cNvSpPr/>
          <p:nvPr/>
        </p:nvSpPr>
        <p:spPr>
          <a:xfrm>
            <a:off x="871979" y="842220"/>
            <a:ext cx="10853856" cy="6076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2000" b="1" dirty="0">
                <a:solidFill>
                  <a:schemeClr val="bg1"/>
                </a:solidFill>
              </a:rPr>
              <a:t>PYNQ FOR VITIS AI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3556A2-3679-4CC0-BD72-E6380C82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79" y="1581192"/>
            <a:ext cx="10853856" cy="4732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67056-6CF6-4DF8-8E33-3F9D41976B1F}"/>
              </a:ext>
            </a:extLst>
          </p:cNvPr>
          <p:cNvSpPr/>
          <p:nvPr/>
        </p:nvSpPr>
        <p:spPr>
          <a:xfrm>
            <a:off x="5081047" y="4458878"/>
            <a:ext cx="735291" cy="235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9A1031-7F80-4EEE-804E-04ED7BA6530A}"/>
              </a:ext>
            </a:extLst>
          </p:cNvPr>
          <p:cNvSpPr txBox="1">
            <a:spLocks/>
          </p:cNvSpPr>
          <p:nvPr/>
        </p:nvSpPr>
        <p:spPr>
          <a:xfrm>
            <a:off x="871978" y="1581192"/>
            <a:ext cx="6450754" cy="296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600" dirty="0"/>
              <a:t>The DPU requires instructions to implement a neural network and accessible memory locations for input images as well as temporary and output data. </a:t>
            </a: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endParaRPr lang="en-US" sz="1600" dirty="0"/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600" dirty="0"/>
              <a:t>A program running on the application processing unit (APU) is also required to service interrupts and coordinate data transfers.</a:t>
            </a: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endParaRPr lang="en-US" sz="1600" dirty="0"/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3">
                  <a:extLst/>
                </a:blip>
              </a:buBlip>
            </a:pPr>
            <a:r>
              <a:rPr lang="en-US" sz="1600" dirty="0"/>
              <a:t>A Zynq Processing unit can provide this functionality </a:t>
            </a:r>
            <a:r>
              <a:rPr lang="en-US" sz="1600" dirty="0">
                <a:sym typeface="Wingdings" panose="05000000000000000000" pitchFamily="2" charset="2"/>
              </a:rPr>
              <a:t> In this way, a DPU IP can be created for a custom-design platform. </a:t>
            </a:r>
            <a:endParaRPr lang="en-US" sz="16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4E0AE66-2FF9-441F-90DB-E7588822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61" y="1687142"/>
            <a:ext cx="4403103" cy="18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C5E55-B23C-4420-90B9-31A8AD5714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99" t="12989" r="18104" b="28634"/>
          <a:stretch/>
        </p:blipFill>
        <p:spPr>
          <a:xfrm>
            <a:off x="7322732" y="3668424"/>
            <a:ext cx="3997289" cy="30138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8CFD06-04EA-425A-9A40-85F9C9E8023C}"/>
              </a:ext>
            </a:extLst>
          </p:cNvPr>
          <p:cNvSpPr/>
          <p:nvPr/>
        </p:nvSpPr>
        <p:spPr>
          <a:xfrm>
            <a:off x="870113" y="4771791"/>
            <a:ext cx="6107629" cy="38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3">
                  <a:extLst/>
                </a:blip>
              </a:buBlip>
            </a:pPr>
            <a:r>
              <a:rPr lang="en-US" dirty="0">
                <a:sym typeface="Wingdings" panose="05000000000000000000" pitchFamily="2" charset="2"/>
              </a:rPr>
              <a:t>PYNQ ZU (Zynq Ultrascale) can be used for this purpose. </a:t>
            </a:r>
          </a:p>
        </p:txBody>
      </p:sp>
    </p:spTree>
    <p:extLst>
      <p:ext uri="{BB962C8B-B14F-4D97-AF65-F5344CB8AC3E}">
        <p14:creationId xmlns:p14="http://schemas.microsoft.com/office/powerpoint/2010/main" val="31816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E8E776-70A2-44BA-96E1-9DC8D7A348FE}"/>
              </a:ext>
            </a:extLst>
          </p:cNvPr>
          <p:cNvSpPr/>
          <p:nvPr/>
        </p:nvSpPr>
        <p:spPr>
          <a:xfrm>
            <a:off x="768284" y="700818"/>
            <a:ext cx="10770124" cy="5246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2000" b="1" dirty="0">
                <a:solidFill>
                  <a:schemeClr val="bg1"/>
                </a:solidFill>
              </a:rPr>
              <a:t>PYNQ FOR VITIS AI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3556A2-3679-4CC0-BD72-E6380C82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79" y="1581192"/>
            <a:ext cx="10853856" cy="4732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67056-6CF6-4DF8-8E33-3F9D41976B1F}"/>
              </a:ext>
            </a:extLst>
          </p:cNvPr>
          <p:cNvSpPr/>
          <p:nvPr/>
        </p:nvSpPr>
        <p:spPr>
          <a:xfrm>
            <a:off x="5081047" y="4458878"/>
            <a:ext cx="735291" cy="235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523777-6077-46F6-A18F-1EBF9EEC4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3736" r="20727" b="22163"/>
          <a:stretch/>
        </p:blipFill>
        <p:spPr>
          <a:xfrm>
            <a:off x="1274808" y="1295831"/>
            <a:ext cx="2818278" cy="17844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5E1E9A-A273-48E1-BE01-4CAA69795E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4434"/>
          <a:stretch/>
        </p:blipFill>
        <p:spPr>
          <a:xfrm>
            <a:off x="6839952" y="1277549"/>
            <a:ext cx="2818278" cy="1821052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433B81B-1B72-42EB-9A75-4D7973761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235616"/>
              </p:ext>
            </p:extLst>
          </p:nvPr>
        </p:nvGraphicFramePr>
        <p:xfrm>
          <a:off x="871979" y="3064322"/>
          <a:ext cx="3900368" cy="3043079"/>
        </p:xfrm>
        <a:graphic>
          <a:graphicData uri="http://schemas.openxmlformats.org/drawingml/2006/table">
            <a:tbl>
              <a:tblPr/>
              <a:tblGrid>
                <a:gridCol w="3900368">
                  <a:extLst>
                    <a:ext uri="{9D8B030D-6E8A-4147-A177-3AD203B41FA5}">
                      <a16:colId xmlns:a16="http://schemas.microsoft.com/office/drawing/2014/main" val="1855451183"/>
                    </a:ext>
                  </a:extLst>
                </a:gridCol>
              </a:tblGrid>
              <a:tr h="3043079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sng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Specifications</a:t>
                      </a:r>
                      <a:endParaRPr lang="en-US" sz="1000" b="0" i="0" u="sng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endParaRPr lang="en-US" sz="1000" b="0" i="0" u="sng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650MHz dual-core Cortex-A9 processor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DDR3 memory controller with 8 DMA channels and 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 High Performance AXI3 Slave ports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High-bandwidth peripheral controllers: 1G Ethernet,   USB 2.0, SDIO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Low-bandwidth peripheral controller:    SPI, UART, CAN, I2C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Programmable from JTAG, Quad-SPI flash and MicroSD card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1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Programmable logic equivalent to Artix-7 FPGA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-   13,300 logic slices, each with four 6-input LUTs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-   630 KB of fast block RAM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-   220 DSP slices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1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Memory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 512MB DDR3 with 16-bit bus @ 1050Mbps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 MicroSD slot</a:t>
                      </a:r>
                    </a:p>
                  </a:txBody>
                  <a:tcPr marL="44859" marR="44859" marT="22430" marB="224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34839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AC30B8D-ABA9-49F5-9BC5-D89FD387B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97044"/>
              </p:ext>
            </p:extLst>
          </p:nvPr>
        </p:nvGraphicFramePr>
        <p:xfrm>
          <a:off x="6375663" y="3083354"/>
          <a:ext cx="4083331" cy="3309509"/>
        </p:xfrm>
        <a:graphic>
          <a:graphicData uri="http://schemas.openxmlformats.org/drawingml/2006/table">
            <a:tbl>
              <a:tblPr/>
              <a:tblGrid>
                <a:gridCol w="4083331">
                  <a:extLst>
                    <a:ext uri="{9D8B030D-6E8A-4147-A177-3AD203B41FA5}">
                      <a16:colId xmlns:a16="http://schemas.microsoft.com/office/drawing/2014/main" val="3647108767"/>
                    </a:ext>
                  </a:extLst>
                </a:gridCol>
              </a:tblGrid>
              <a:tr h="3309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sng" dirty="0">
                          <a:solidFill>
                            <a:srgbClr val="000000"/>
                          </a:solidFill>
                          <a:effectLst/>
                          <a:latin typeface="OpenSans Regular"/>
                        </a:rPr>
                        <a:t>Product Specifications</a:t>
                      </a:r>
                      <a:endParaRPr lang="en-US" sz="1100" b="0" i="0" u="sng" dirty="0">
                        <a:solidFill>
                          <a:srgbClr val="000000"/>
                        </a:solidFill>
                        <a:effectLst/>
                        <a:latin typeface="OpenSans Regular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effectLst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Quad core ARM Cortex-A53, Dual R5 processors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DDR4 memory controller with 8 DMA channels and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</a:rPr>
                        <a:t>       4 High Performance AXI3 Slave ports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High-bandwidth peripheral controllers:  1G Ethernet, 2x USB 3.0, DisplayPort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Low-bandwidth peripheral controllers: 2x each SPI, UART, I2C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Programmable from JTAG and MicroSD card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effectLst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Featuring ZYNQ-Ultrascale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</a:rPr>
                        <a:t>       -  256,200 system logic cells, 234,240 Flip-Flop and 117,120 LUTs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</a:rPr>
                        <a:t>       -  5.1 Mb total block RAM, 18.0 Mb ultra RAM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</a:rPr>
                        <a:t>       -  1,248 DSP slices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100" dirty="0">
                        <a:effectLst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</a:rPr>
                        <a:t>Memory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</a:rPr>
                        <a:t>       -  4GB DDR4 2400R (64 bits wide)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</a:rPr>
                        <a:t>        -  MicroSD slot</a:t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</a:endParaRPr>
                    </a:p>
                  </a:txBody>
                  <a:tcPr marL="59607" marR="59607" marT="29804" marB="298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32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7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Ppt PowerPoint Presentation File Portrait - PowerPoint Templates">
            <a:extLst>
              <a:ext uri="{FF2B5EF4-FFF2-40B4-BE49-F238E27FC236}">
                <a16:creationId xmlns:a16="http://schemas.microsoft.com/office/drawing/2014/main" id="{2D82EC47-3BA6-4536-9718-48495BE8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4" y="1060977"/>
            <a:ext cx="11671876" cy="45241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66A40A4-4382-40F4-87D3-6EABFEE76D11}"/>
                  </a:ext>
                </a:extLst>
              </p14:cNvPr>
              <p14:cNvContentPartPr/>
              <p14:nvPr/>
            </p14:nvContentPartPr>
            <p14:xfrm>
              <a:off x="2164210" y="988942"/>
              <a:ext cx="360" cy="3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66A40A4-4382-40F4-87D3-6EABFEE76D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5210" y="980302"/>
                <a:ext cx="1800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54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C056-AA72-49AD-B6F0-23A36F6D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462" y="1262743"/>
            <a:ext cx="10451475" cy="3727268"/>
          </a:xfrm>
        </p:spPr>
        <p:txBody>
          <a:bodyPr>
            <a:normAutofit/>
          </a:bodyPr>
          <a:lstStyle/>
          <a:p>
            <a:r>
              <a:rPr lang="en-US" sz="1600" dirty="0"/>
              <a:t>FINN: A Framework for Fast, Scalable Binarized Neural Network Inference.  Yaman Umuroglu*† , Nicholas J. Fraser*‡ , et al. </a:t>
            </a:r>
          </a:p>
          <a:p>
            <a:r>
              <a:rPr lang="en-US" sz="1600" dirty="0"/>
              <a:t>BNN: Scaling Binarized Neural Networks on Reconfigurable Logic.  Nicholas J. Fraser, Yaman Umuroglu, Giulio Gambardella, Michaela Blott, Philip Leong, Magnus Jahre, Kees Vissers</a:t>
            </a:r>
          </a:p>
          <a:p>
            <a:r>
              <a:rPr lang="en-US" sz="1600" dirty="0"/>
              <a:t>Model Zoo: </a:t>
            </a:r>
            <a:r>
              <a:rPr lang="en-US" sz="1600" dirty="0">
                <a:hlinkClick r:id="rId2"/>
              </a:rPr>
              <a:t>https://xilinx.github.io/Vitis-AI/docs/reference/ModelZoo_VAI3.0_Github_web.htm</a:t>
            </a:r>
            <a:endParaRPr lang="en-US" sz="1600" dirty="0"/>
          </a:p>
          <a:p>
            <a:r>
              <a:rPr lang="en-US" sz="1600" dirty="0"/>
              <a:t>BNN-PYNQ: </a:t>
            </a:r>
            <a:r>
              <a:rPr lang="en-US" sz="1600" dirty="0">
                <a:hlinkClick r:id="rId3"/>
              </a:rPr>
              <a:t>https://github.com/Xilinx/BNN-PYNQ</a:t>
            </a:r>
            <a:endParaRPr lang="en-US" sz="1600" dirty="0"/>
          </a:p>
          <a:p>
            <a:r>
              <a:rPr lang="en-US" sz="1600" dirty="0"/>
              <a:t>DPU-PYNQ: </a:t>
            </a:r>
            <a:r>
              <a:rPr lang="en-US" sz="1600" dirty="0">
                <a:hlinkClick r:id="rId4"/>
              </a:rPr>
              <a:t>https://github.com/Xilinx/DPU-PYNQ/tree/master/host#train-your-own-dpu-models-from-scratch</a:t>
            </a:r>
            <a:endParaRPr lang="en-US" sz="1600" dirty="0"/>
          </a:p>
          <a:p>
            <a:r>
              <a:rPr lang="en-US" sz="1600" dirty="0"/>
              <a:t>PYNQ- Hello World: </a:t>
            </a:r>
            <a:r>
              <a:rPr lang="en-US" sz="1600" dirty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://github.com/Xilinx/PYNQ-HelloWorld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8C601-FDFD-4DC4-8FE5-798ADA777959}"/>
              </a:ext>
            </a:extLst>
          </p:cNvPr>
          <p:cNvSpPr/>
          <p:nvPr/>
        </p:nvSpPr>
        <p:spPr>
          <a:xfrm>
            <a:off x="965462" y="603948"/>
            <a:ext cx="10388338" cy="5246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2000" b="1" dirty="0"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15204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EBEDA5-B674-4976-99BB-6D79A5770A37}"/>
              </a:ext>
            </a:extLst>
          </p:cNvPr>
          <p:cNvSpPr/>
          <p:nvPr/>
        </p:nvSpPr>
        <p:spPr>
          <a:xfrm>
            <a:off x="669072" y="681037"/>
            <a:ext cx="10951428" cy="7572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2000" b="1" dirty="0">
                <a:solidFill>
                  <a:schemeClr val="bg1"/>
                </a:solidFill>
              </a:rPr>
              <a:t>OBJECTIVES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21843-A9A3-40B5-926D-8DEB19BF9C01}"/>
              </a:ext>
            </a:extLst>
          </p:cNvPr>
          <p:cNvSpPr txBox="1"/>
          <p:nvPr/>
        </p:nvSpPr>
        <p:spPr>
          <a:xfrm>
            <a:off x="669072" y="1852107"/>
            <a:ext cx="10491346" cy="4179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 dirty="0"/>
              <a:t> </a:t>
            </a:r>
            <a:r>
              <a:rPr lang="en-US" dirty="0"/>
              <a:t>Look into various FPGA platforms and tested ML solutions.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dirty="0"/>
          </a:p>
          <a:p>
            <a:pPr>
              <a:lnSpc>
                <a:spcPct val="112000"/>
              </a:lnSpc>
            </a:pPr>
            <a:endParaRPr lang="en-US" dirty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dirty="0"/>
              <a:t> Find a simple entrance point to test the subject depth.  </a:t>
            </a:r>
          </a:p>
          <a:p>
            <a:pPr>
              <a:lnSpc>
                <a:spcPct val="112000"/>
              </a:lnSpc>
            </a:pPr>
            <a:endParaRPr lang="de-DE" dirty="0"/>
          </a:p>
          <a:p>
            <a:pPr>
              <a:lnSpc>
                <a:spcPct val="112000"/>
              </a:lnSpc>
            </a:pPr>
            <a:endParaRPr lang="de-DE" dirty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de-DE" dirty="0"/>
              <a:t> Go </a:t>
            </a:r>
            <a:r>
              <a:rPr lang="en-US" dirty="0"/>
              <a:t>from simpler neural networks and frameworks to more complex ones</a:t>
            </a:r>
            <a:r>
              <a:rPr lang="de-DE" dirty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621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EBEDA5-B674-4976-99BB-6D79A5770A37}"/>
              </a:ext>
            </a:extLst>
          </p:cNvPr>
          <p:cNvSpPr/>
          <p:nvPr/>
        </p:nvSpPr>
        <p:spPr>
          <a:xfrm>
            <a:off x="669072" y="632731"/>
            <a:ext cx="10951428" cy="6626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2000" b="1" dirty="0">
                <a:solidFill>
                  <a:schemeClr val="bg1"/>
                </a:solidFill>
              </a:rPr>
              <a:t>CONTENTS OF THE PRESENTATION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21843-A9A3-40B5-926D-8DEB19BF9C01}"/>
              </a:ext>
            </a:extLst>
          </p:cNvPr>
          <p:cNvSpPr txBox="1"/>
          <p:nvPr/>
        </p:nvSpPr>
        <p:spPr>
          <a:xfrm>
            <a:off x="669072" y="1394732"/>
            <a:ext cx="10491346" cy="46952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PART # 01: </a:t>
            </a:r>
          </a:p>
          <a:p>
            <a:pPr marL="269875" indent="-269875">
              <a:lnSpc>
                <a:spcPct val="200000"/>
              </a:lnSpc>
              <a:buBlip>
                <a:blip r:embed="rId2"/>
              </a:buBlip>
            </a:pPr>
            <a:r>
              <a:rPr lang="en-US" sz="1600" dirty="0"/>
              <a:t>The basic building blocks of FPGAs</a:t>
            </a:r>
            <a:r>
              <a:rPr lang="de-DE" sz="1600" dirty="0"/>
              <a:t>.  </a:t>
            </a:r>
          </a:p>
          <a:p>
            <a:pPr marL="269875" indent="-269875">
              <a:lnSpc>
                <a:spcPct val="200000"/>
              </a:lnSpc>
              <a:buBlip>
                <a:blip r:embed="rId2"/>
              </a:buBlip>
            </a:pPr>
            <a:r>
              <a:rPr lang="de-DE" sz="1600" dirty="0"/>
              <a:t>The PYNQ </a:t>
            </a:r>
            <a:r>
              <a:rPr lang="en-US" sz="1600" dirty="0"/>
              <a:t>platform by Xilinx </a:t>
            </a:r>
          </a:p>
          <a:p>
            <a:pPr marL="269875" indent="-269875">
              <a:lnSpc>
                <a:spcPct val="200000"/>
              </a:lnSpc>
              <a:buBlip>
                <a:blip r:embed="rId2"/>
              </a:buBlip>
            </a:pPr>
            <a:r>
              <a:rPr lang="de-DE" sz="1600" dirty="0"/>
              <a:t>BNN &amp; FINN Libraries </a:t>
            </a:r>
          </a:p>
          <a:p>
            <a:pPr marL="269875" indent="-269875">
              <a:lnSpc>
                <a:spcPct val="200000"/>
              </a:lnSpc>
              <a:buBlip>
                <a:blip r:embed="rId2"/>
              </a:buBlip>
            </a:pPr>
            <a:r>
              <a:rPr lang="de-DE" sz="1600" dirty="0"/>
              <a:t> Demonstration lab </a:t>
            </a:r>
            <a:r>
              <a:rPr lang="en-US" sz="1600" dirty="0"/>
              <a:t>for</a:t>
            </a:r>
            <a:r>
              <a:rPr lang="de-DE" sz="1600" dirty="0"/>
              <a:t> BNN</a:t>
            </a:r>
          </a:p>
          <a:p>
            <a:pPr>
              <a:lnSpc>
                <a:spcPct val="200000"/>
              </a:lnSpc>
            </a:pPr>
            <a:r>
              <a:rPr lang="de-DE" b="1" u="sng" dirty="0"/>
              <a:t>PART # 02: </a:t>
            </a:r>
          </a:p>
          <a:p>
            <a:pPr marL="269875" indent="-269875">
              <a:lnSpc>
                <a:spcPct val="200000"/>
              </a:lnSpc>
              <a:buBlip>
                <a:blip r:embed="rId2"/>
              </a:buBlip>
            </a:pPr>
            <a:r>
              <a:rPr lang="en-US" sz="1600" dirty="0"/>
              <a:t>Looking into Vitis </a:t>
            </a:r>
            <a:r>
              <a:rPr lang="de-DE" sz="1600" dirty="0"/>
              <a:t>AI </a:t>
            </a:r>
          </a:p>
          <a:p>
            <a:pPr marL="269875" indent="-269875">
              <a:lnSpc>
                <a:spcPct val="200000"/>
              </a:lnSpc>
              <a:buBlip>
                <a:blip r:embed="rId2"/>
              </a:buBlip>
            </a:pPr>
            <a:r>
              <a:rPr lang="de-DE" sz="1600" dirty="0"/>
              <a:t> Deep Learning Processing Unit (DPU)</a:t>
            </a:r>
          </a:p>
          <a:p>
            <a:pPr marL="269875" indent="-269875">
              <a:lnSpc>
                <a:spcPct val="200000"/>
              </a:lnSpc>
              <a:buBlip>
                <a:blip r:embed="rId2"/>
              </a:buBlip>
            </a:pPr>
            <a:r>
              <a:rPr lang="de-DE" sz="1600" dirty="0"/>
              <a:t> </a:t>
            </a:r>
            <a:r>
              <a:rPr lang="en-US" sz="1600" dirty="0"/>
              <a:t>Going back to PYNQ for Vitis AI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6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1680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PGA Structure">
            <a:extLst>
              <a:ext uri="{FF2B5EF4-FFF2-40B4-BE49-F238E27FC236}">
                <a16:creationId xmlns:a16="http://schemas.microsoft.com/office/drawing/2014/main" id="{C7CCD28C-D0A8-4BE8-B79A-6CA56AC4C2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30" y="1528220"/>
            <a:ext cx="3737064" cy="254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asic Logic element">
            <a:extLst>
              <a:ext uri="{FF2B5EF4-FFF2-40B4-BE49-F238E27FC236}">
                <a16:creationId xmlns:a16="http://schemas.microsoft.com/office/drawing/2014/main" id="{73420D3D-79AB-4DD8-AAB0-9BCBD001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55" y="4191682"/>
            <a:ext cx="2747205" cy="25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FADFC3-4A2C-4432-9962-B926F8B9F42D}"/>
              </a:ext>
            </a:extLst>
          </p:cNvPr>
          <p:cNvSpPr txBox="1"/>
          <p:nvPr/>
        </p:nvSpPr>
        <p:spPr>
          <a:xfrm>
            <a:off x="871979" y="1528220"/>
            <a:ext cx="7602283" cy="45826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600" dirty="0"/>
              <a:t>An FPGA is an array of the three building blocks: </a:t>
            </a:r>
          </a:p>
          <a:p>
            <a:pPr>
              <a:lnSpc>
                <a:spcPct val="112000"/>
              </a:lnSpc>
            </a:pPr>
            <a:endParaRPr lang="en-US" sz="16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Programmable I/O Cells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Programmable Interconnect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Configurable</a:t>
            </a:r>
            <a:r>
              <a:rPr lang="de-DE" sz="1600" dirty="0"/>
              <a:t> </a:t>
            </a:r>
            <a:r>
              <a:rPr lang="en-US" sz="1600" dirty="0"/>
              <a:t>Logic</a:t>
            </a:r>
            <a:r>
              <a:rPr lang="de-DE" sz="1600" dirty="0"/>
              <a:t> Cells / Block (CLB) </a:t>
            </a:r>
          </a:p>
          <a:p>
            <a:pPr>
              <a:lnSpc>
                <a:spcPct val="112000"/>
              </a:lnSpc>
            </a:pPr>
            <a:endParaRPr lang="de-DE" sz="1600" dirty="0"/>
          </a:p>
          <a:p>
            <a:pPr>
              <a:lnSpc>
                <a:spcPct val="112000"/>
              </a:lnSpc>
            </a:pPr>
            <a:endParaRPr lang="de-DE" sz="1600" dirty="0"/>
          </a:p>
          <a:p>
            <a:pPr>
              <a:lnSpc>
                <a:spcPct val="112000"/>
              </a:lnSpc>
            </a:pPr>
            <a:endParaRPr lang="de-DE" sz="1600" dirty="0"/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de-DE" sz="1600" dirty="0"/>
              <a:t>C</a:t>
            </a:r>
            <a:r>
              <a:rPr lang="en-US" sz="1600" dirty="0"/>
              <a:t>LB</a:t>
            </a:r>
          </a:p>
          <a:p>
            <a:pPr>
              <a:lnSpc>
                <a:spcPct val="112000"/>
              </a:lnSpc>
            </a:pPr>
            <a:endParaRPr lang="de-DE" sz="1600" dirty="0"/>
          </a:p>
          <a:p>
            <a:pPr marL="285750" indent="-285750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C</a:t>
            </a:r>
            <a:r>
              <a:rPr lang="en-US" sz="1600" dirty="0"/>
              <a:t>an be configured to logic cells for computations or memory.</a:t>
            </a:r>
          </a:p>
          <a:p>
            <a:pPr marL="285750" indent="-285750">
              <a:lnSpc>
                <a:spcPct val="112000"/>
              </a:lnSpc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CLBs are where the ML algorithm resides. </a:t>
            </a:r>
          </a:p>
          <a:p>
            <a:pPr marL="342900" indent="-342900">
              <a:lnSpc>
                <a:spcPct val="112000"/>
              </a:lnSpc>
              <a:buAutoNum type="arabicPeriod"/>
            </a:pP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E8E776-70A2-44BA-96E1-9DC8D7A348FE}"/>
              </a:ext>
            </a:extLst>
          </p:cNvPr>
          <p:cNvSpPr/>
          <p:nvPr/>
        </p:nvSpPr>
        <p:spPr>
          <a:xfrm>
            <a:off x="840448" y="716498"/>
            <a:ext cx="10853856" cy="5995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2000" b="1" dirty="0">
                <a:solidFill>
                  <a:schemeClr val="bg1"/>
                </a:solidFill>
              </a:rPr>
              <a:t>A TYPICAL FPGA ARCHITECTURE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8DA2C6-AC55-4EDF-AFAF-CFF0964D26B5}"/>
              </a:ext>
            </a:extLst>
          </p:cNvPr>
          <p:cNvSpPr/>
          <p:nvPr/>
        </p:nvSpPr>
        <p:spPr>
          <a:xfrm>
            <a:off x="3731754" y="1302698"/>
            <a:ext cx="4929351" cy="4835633"/>
          </a:xfrm>
          <a:custGeom>
            <a:avLst/>
            <a:gdLst>
              <a:gd name="connsiteX0" fmla="*/ 0 w 5418667"/>
              <a:gd name="connsiteY0" fmla="*/ 2709334 h 5418667"/>
              <a:gd name="connsiteX1" fmla="*/ 2709334 w 5418667"/>
              <a:gd name="connsiteY1" fmla="*/ 0 h 5418667"/>
              <a:gd name="connsiteX2" fmla="*/ 5418668 w 5418667"/>
              <a:gd name="connsiteY2" fmla="*/ 2709334 h 5418667"/>
              <a:gd name="connsiteX3" fmla="*/ 2709334 w 5418667"/>
              <a:gd name="connsiteY3" fmla="*/ 5418668 h 5418667"/>
              <a:gd name="connsiteX4" fmla="*/ 0 w 5418667"/>
              <a:gd name="connsiteY4" fmla="*/ 2709334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67" h="5418667">
                <a:moveTo>
                  <a:pt x="0" y="2709334"/>
                </a:moveTo>
                <a:cubicBezTo>
                  <a:pt x="0" y="1213010"/>
                  <a:pt x="1213010" y="0"/>
                  <a:pt x="2709334" y="0"/>
                </a:cubicBezTo>
                <a:cubicBezTo>
                  <a:pt x="4205658" y="0"/>
                  <a:pt x="5418668" y="1213010"/>
                  <a:pt x="5418668" y="2709334"/>
                </a:cubicBezTo>
                <a:cubicBezTo>
                  <a:pt x="5418668" y="4205658"/>
                  <a:pt x="4205658" y="5418668"/>
                  <a:pt x="2709334" y="5418668"/>
                </a:cubicBezTo>
                <a:cubicBezTo>
                  <a:pt x="1213010" y="5418668"/>
                  <a:pt x="0" y="4205658"/>
                  <a:pt x="0" y="270933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9604" tIns="448733" rIns="2129604" bIns="4512734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VITIS AI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747BB6D-B0C3-4159-8226-8112D0A358EA}"/>
              </a:ext>
            </a:extLst>
          </p:cNvPr>
          <p:cNvSpPr/>
          <p:nvPr/>
        </p:nvSpPr>
        <p:spPr>
          <a:xfrm>
            <a:off x="4109545" y="2123089"/>
            <a:ext cx="4174942" cy="4015242"/>
          </a:xfrm>
          <a:custGeom>
            <a:avLst/>
            <a:gdLst>
              <a:gd name="connsiteX0" fmla="*/ 0 w 4334933"/>
              <a:gd name="connsiteY0" fmla="*/ 2167467 h 4334933"/>
              <a:gd name="connsiteX1" fmla="*/ 2167467 w 4334933"/>
              <a:gd name="connsiteY1" fmla="*/ 0 h 4334933"/>
              <a:gd name="connsiteX2" fmla="*/ 4334934 w 4334933"/>
              <a:gd name="connsiteY2" fmla="*/ 2167467 h 4334933"/>
              <a:gd name="connsiteX3" fmla="*/ 2167467 w 4334933"/>
              <a:gd name="connsiteY3" fmla="*/ 4334934 h 4334933"/>
              <a:gd name="connsiteX4" fmla="*/ 0 w 4334933"/>
              <a:gd name="connsiteY4" fmla="*/ 2167467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4933" h="4334933">
                <a:moveTo>
                  <a:pt x="0" y="2167467"/>
                </a:moveTo>
                <a:cubicBezTo>
                  <a:pt x="0" y="970408"/>
                  <a:pt x="970408" y="0"/>
                  <a:pt x="2167467" y="0"/>
                </a:cubicBezTo>
                <a:cubicBezTo>
                  <a:pt x="3364526" y="0"/>
                  <a:pt x="4334934" y="970408"/>
                  <a:pt x="4334934" y="2167467"/>
                </a:cubicBezTo>
                <a:cubicBezTo>
                  <a:pt x="4334934" y="3364526"/>
                  <a:pt x="3364526" y="4334934"/>
                  <a:pt x="2167467" y="4334934"/>
                </a:cubicBezTo>
                <a:cubicBezTo>
                  <a:pt x="970408" y="4334934"/>
                  <a:pt x="0" y="3364526"/>
                  <a:pt x="0" y="2167467"/>
                </a:cubicBezTo>
                <a:close/>
              </a:path>
            </a:pathLst>
          </a:custGeom>
          <a:solidFill>
            <a:srgbClr val="EA769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7737" tIns="437896" rIns="1587737" bIns="3472349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PYNQ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B7886A0-3DFB-4F28-A1C2-370F2CFFD946}"/>
              </a:ext>
            </a:extLst>
          </p:cNvPr>
          <p:cNvSpPr/>
          <p:nvPr/>
        </p:nvSpPr>
        <p:spPr>
          <a:xfrm>
            <a:off x="4698125" y="3111062"/>
            <a:ext cx="3002454" cy="3027269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FF373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871" tIns="421640" rIns="1045870" bIns="245364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FINN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36AFBB-E91E-4CA2-99A5-08B8F589D151}"/>
              </a:ext>
            </a:extLst>
          </p:cNvPr>
          <p:cNvSpPr/>
          <p:nvPr/>
        </p:nvSpPr>
        <p:spPr>
          <a:xfrm>
            <a:off x="5297213" y="4393324"/>
            <a:ext cx="1798435" cy="1745007"/>
          </a:xfrm>
          <a:custGeom>
            <a:avLst/>
            <a:gdLst>
              <a:gd name="connsiteX0" fmla="*/ 0 w 2167466"/>
              <a:gd name="connsiteY0" fmla="*/ 1083733 h 2167466"/>
              <a:gd name="connsiteX1" fmla="*/ 1083733 w 2167466"/>
              <a:gd name="connsiteY1" fmla="*/ 0 h 2167466"/>
              <a:gd name="connsiteX2" fmla="*/ 2167466 w 2167466"/>
              <a:gd name="connsiteY2" fmla="*/ 1083733 h 2167466"/>
              <a:gd name="connsiteX3" fmla="*/ 1083733 w 2167466"/>
              <a:gd name="connsiteY3" fmla="*/ 2167466 h 2167466"/>
              <a:gd name="connsiteX4" fmla="*/ 0 w 2167466"/>
              <a:gd name="connsiteY4" fmla="*/ 1083733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466" h="2167466">
                <a:moveTo>
                  <a:pt x="0" y="1083733"/>
                </a:moveTo>
                <a:cubicBezTo>
                  <a:pt x="0" y="485204"/>
                  <a:pt x="485204" y="0"/>
                  <a:pt x="1083733" y="0"/>
                </a:cubicBezTo>
                <a:cubicBezTo>
                  <a:pt x="1682262" y="0"/>
                  <a:pt x="2167466" y="485204"/>
                  <a:pt x="2167466" y="1083733"/>
                </a:cubicBezTo>
                <a:cubicBezTo>
                  <a:pt x="2167466" y="1682262"/>
                  <a:pt x="1682262" y="2167466"/>
                  <a:pt x="1083733" y="2167466"/>
                </a:cubicBezTo>
                <a:cubicBezTo>
                  <a:pt x="485204" y="2167466"/>
                  <a:pt x="0" y="1682262"/>
                  <a:pt x="0" y="108373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218" tIns="719666" rIns="495218" bIns="719667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BNN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685315-A2C4-4075-A0CA-98D5708AF4FF}"/>
              </a:ext>
            </a:extLst>
          </p:cNvPr>
          <p:cNvSpPr/>
          <p:nvPr/>
        </p:nvSpPr>
        <p:spPr>
          <a:xfrm>
            <a:off x="756365" y="624864"/>
            <a:ext cx="10853856" cy="5995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2000" b="1" dirty="0">
                <a:solidFill>
                  <a:schemeClr val="bg1"/>
                </a:solidFill>
              </a:rPr>
              <a:t>AN AERIAL PERSPECTIVE OF THE FRAMEWORKS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FDD-DCBF-47F0-BFF2-5F92E2344BDA}"/>
              </a:ext>
            </a:extLst>
          </p:cNvPr>
          <p:cNvSpPr/>
          <p:nvPr/>
        </p:nvSpPr>
        <p:spPr>
          <a:xfrm>
            <a:off x="871979" y="851647"/>
            <a:ext cx="10853856" cy="6076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2000" b="1" dirty="0">
                <a:solidFill>
                  <a:schemeClr val="bg1"/>
                </a:solidFill>
              </a:rPr>
              <a:t>FINN : </a:t>
            </a:r>
          </a:p>
          <a:p>
            <a:pPr algn="ctr">
              <a:lnSpc>
                <a:spcPct val="113000"/>
              </a:lnSpc>
            </a:pP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FRAMEWORK FOR FAST, SCALABLE BINARIZED NEURAL NETWORK INFERENCE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86E137-EB1F-4B24-B719-C4C8B7CB8300}"/>
              </a:ext>
            </a:extLst>
          </p:cNvPr>
          <p:cNvSpPr txBox="1">
            <a:spLocks/>
          </p:cNvSpPr>
          <p:nvPr/>
        </p:nvSpPr>
        <p:spPr>
          <a:xfrm>
            <a:off x="871979" y="1581193"/>
            <a:ext cx="5816236" cy="415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600" dirty="0"/>
              <a:t>Going from Floating Point Parameters </a:t>
            </a:r>
            <a:r>
              <a:rPr lang="en-US" sz="1600" dirty="0">
                <a:sym typeface="Wingdings" panose="05000000000000000000" pitchFamily="2" charset="2"/>
              </a:rPr>
              <a:t> F</a:t>
            </a:r>
            <a:r>
              <a:rPr lang="en-US" sz="1600" dirty="0"/>
              <a:t>ixed Point </a:t>
            </a:r>
            <a:r>
              <a:rPr lang="en-US" sz="1600" dirty="0">
                <a:sym typeface="Wingdings" panose="05000000000000000000" pitchFamily="2" charset="2"/>
              </a:rPr>
              <a:t>Parameters</a:t>
            </a:r>
            <a:r>
              <a:rPr lang="en-US" sz="1600" dirty="0"/>
              <a:t> </a:t>
            </a:r>
            <a:endParaRPr lang="en-US" sz="16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3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1604F5-1F71-4B73-B300-1B5429C272C5}"/>
              </a:ext>
            </a:extLst>
          </p:cNvPr>
          <p:cNvSpPr/>
          <p:nvPr/>
        </p:nvSpPr>
        <p:spPr>
          <a:xfrm>
            <a:off x="871979" y="2296093"/>
            <a:ext cx="10216435" cy="2007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Blip>
                <a:blip r:embed="rId3">
                  <a:extLst/>
                </a:blip>
              </a:buBlip>
            </a:pPr>
            <a:r>
              <a:rPr lang="en-US" sz="1600" dirty="0">
                <a:sym typeface="Wingdings" panose="05000000000000000000" pitchFamily="2" charset="2"/>
              </a:rPr>
              <a:t>It has been observed that low-precision arithmetic can have a small impact on accuracy, but a significant reduction of memory and compute power.  </a:t>
            </a:r>
          </a:p>
          <a:p>
            <a:pPr>
              <a:lnSpc>
                <a:spcPct val="112000"/>
              </a:lnSpc>
            </a:pPr>
            <a:endParaRPr lang="en-US" sz="1600" dirty="0">
              <a:sym typeface="Wingdings" panose="05000000000000000000" pitchFamily="2" charset="2"/>
            </a:endParaRPr>
          </a:p>
          <a:p>
            <a:pPr>
              <a:lnSpc>
                <a:spcPct val="112000"/>
              </a:lnSpc>
            </a:pPr>
            <a:endParaRPr lang="en-US" sz="16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/>
              <a:t>FINN-generated accelerators can perform millions of classifications per second with sub-microsecond latency.</a:t>
            </a:r>
          </a:p>
          <a:p>
            <a:pPr lvl="1">
              <a:lnSpc>
                <a:spcPct val="112000"/>
              </a:lnSpc>
              <a:spcBef>
                <a:spcPts val="0"/>
              </a:spcBef>
            </a:pPr>
            <a:endParaRPr lang="en-US" sz="1600" dirty="0">
              <a:sym typeface="Wingdings" panose="05000000000000000000" pitchFamily="2" charset="2"/>
            </a:endParaRPr>
          </a:p>
          <a:p>
            <a:pPr marL="727075" lvl="1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DF5B5-81D4-45DA-BBD8-8BB1F9914FD7}"/>
              </a:ext>
            </a:extLst>
          </p:cNvPr>
          <p:cNvSpPr/>
          <p:nvPr/>
        </p:nvSpPr>
        <p:spPr>
          <a:xfrm>
            <a:off x="6522753" y="1619811"/>
            <a:ext cx="41378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 Low-Precision Parameters (Binary Precision).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98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E8E776-70A2-44BA-96E1-9DC8D7A348FE}"/>
              </a:ext>
            </a:extLst>
          </p:cNvPr>
          <p:cNvSpPr/>
          <p:nvPr/>
        </p:nvSpPr>
        <p:spPr>
          <a:xfrm>
            <a:off x="871979" y="692606"/>
            <a:ext cx="10853856" cy="5004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2000" b="1" dirty="0">
                <a:solidFill>
                  <a:schemeClr val="bg1"/>
                </a:solidFill>
              </a:rPr>
              <a:t>BINARIZED NEURAL NETWORK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3556A2-3679-4CC0-BD72-E6380C82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79" y="1432747"/>
            <a:ext cx="10997804" cy="4732647"/>
          </a:xfrm>
        </p:spPr>
        <p:txBody>
          <a:bodyPr>
            <a:normAutofit/>
          </a:bodyPr>
          <a:lstStyle/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600" dirty="0"/>
              <a:t>BNN was introduced as 1-bit weights and activations, but later 2-bits , 4-bits, and 8-bits variants were also added.  </a:t>
            </a: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600" dirty="0">
                <a:sym typeface="Wingdings" panose="05000000000000000000" pitchFamily="2" charset="2"/>
              </a:rPr>
              <a:t>Each CNN layer is mapped onto a separate compute array, which makes it easy to reconfigure size and depth of layers. 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 </a:t>
            </a: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600" dirty="0">
                <a:sym typeface="Wingdings" panose="05000000000000000000" pitchFamily="2" charset="2"/>
              </a:rPr>
              <a:t> The compact size of BNN allows to put all </a:t>
            </a:r>
            <a:r>
              <a:rPr lang="en-US" sz="1600" dirty="0"/>
              <a:t>neural network parameters on-chip. Off-chip memory accesses are minimized.</a:t>
            </a:r>
            <a:endParaRPr lang="en-US" sz="16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r>
              <a:rPr lang="en-US" sz="1600" dirty="0">
                <a:sym typeface="Wingdings" panose="05000000000000000000" pitchFamily="2" charset="2"/>
              </a:rPr>
              <a:t>BNN has the potential to attain T</a:t>
            </a:r>
            <a:r>
              <a:rPr lang="en-US" sz="1600" dirty="0"/>
              <a:t>era operations per second (TOPS) on FPGAs.</a:t>
            </a: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endParaRPr lang="en-US" sz="1600" dirty="0">
              <a:sym typeface="Wingdings" panose="05000000000000000000" pitchFamily="2" charset="2"/>
            </a:endParaRPr>
          </a:p>
          <a:p>
            <a:pPr marL="269875" indent="-269875">
              <a:lnSpc>
                <a:spcPct val="112000"/>
              </a:lnSpc>
              <a:spcBef>
                <a:spcPts val="0"/>
              </a:spcBef>
              <a:buBlip>
                <a:blip r:embed="rId3">
                  <a:extLst/>
                </a:blip>
              </a:buBlip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67056-6CF6-4DF8-8E33-3F9D41976B1F}"/>
              </a:ext>
            </a:extLst>
          </p:cNvPr>
          <p:cNvSpPr/>
          <p:nvPr/>
        </p:nvSpPr>
        <p:spPr>
          <a:xfrm>
            <a:off x="5081047" y="4458878"/>
            <a:ext cx="735291" cy="235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1593E4-714A-4FB9-96E0-6870AA62F4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52" t="24817" r="6811" b="45785"/>
          <a:stretch/>
        </p:blipFill>
        <p:spPr>
          <a:xfrm>
            <a:off x="1409775" y="3718560"/>
            <a:ext cx="8614896" cy="24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FDD-DCBF-47F0-BFF2-5F92E2344BDA}"/>
              </a:ext>
            </a:extLst>
          </p:cNvPr>
          <p:cNvSpPr/>
          <p:nvPr/>
        </p:nvSpPr>
        <p:spPr>
          <a:xfrm>
            <a:off x="777711" y="651861"/>
            <a:ext cx="10853856" cy="6076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2000" b="1" dirty="0">
                <a:solidFill>
                  <a:schemeClr val="bg1"/>
                </a:solidFill>
              </a:rPr>
              <a:t>FINN ACCELERATORS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CA941-9DFF-4A15-8119-81B820D6F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96" t="13814" r="18660" b="9555"/>
          <a:stretch/>
        </p:blipFill>
        <p:spPr>
          <a:xfrm>
            <a:off x="3157977" y="1343651"/>
            <a:ext cx="4967927" cy="51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9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E8E776-70A2-44BA-96E1-9DC8D7A348FE}"/>
              </a:ext>
            </a:extLst>
          </p:cNvPr>
          <p:cNvSpPr/>
          <p:nvPr/>
        </p:nvSpPr>
        <p:spPr>
          <a:xfrm>
            <a:off x="871979" y="851647"/>
            <a:ext cx="10853856" cy="6076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2000" b="1" dirty="0">
                <a:solidFill>
                  <a:schemeClr val="bg1"/>
                </a:solidFill>
              </a:rPr>
              <a:t>THE PYNQ BOARD (PYTHON + ZYNQ)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3556A2-3679-4CC0-BD72-E6380C82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79" y="1677127"/>
            <a:ext cx="10948449" cy="4557676"/>
          </a:xfrm>
        </p:spPr>
        <p:txBody>
          <a:bodyPr>
            <a:normAutofit fontScale="85000" lnSpcReduction="20000"/>
          </a:bodyPr>
          <a:lstStyle/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100" dirty="0"/>
              <a:t>The PYNQ board provides an inexpensive and easy entrance to try ML / DL with FPGAs</a:t>
            </a:r>
            <a:r>
              <a:rPr lang="de-DE" sz="2100" dirty="0"/>
              <a:t>. </a:t>
            </a:r>
            <a:endParaRPr lang="en-US" sz="2100" dirty="0"/>
          </a:p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3"/>
              </a:buBlip>
            </a:pPr>
            <a:endParaRPr lang="en-US" sz="2100" dirty="0"/>
          </a:p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3"/>
              </a:buBlip>
            </a:pPr>
            <a:endParaRPr lang="en-US" sz="2100" dirty="0"/>
          </a:p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100" dirty="0"/>
              <a:t>Comes with a (Python) Jupyter-Notebook interface and a Base overlay. </a:t>
            </a:r>
          </a:p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3"/>
              </a:buBlip>
            </a:pPr>
            <a:endParaRPr lang="en-US" sz="2100" dirty="0"/>
          </a:p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3"/>
              </a:buBlip>
            </a:pPr>
            <a:endParaRPr lang="en-US" sz="2100" dirty="0"/>
          </a:p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100" dirty="0"/>
              <a:t>Tested Deep Learning overlays. For e.g. FINN</a:t>
            </a:r>
            <a:r>
              <a:rPr lang="en-US" sz="2100" baseline="30000" dirty="0"/>
              <a:t> </a:t>
            </a:r>
            <a:r>
              <a:rPr lang="en-US" sz="2100" dirty="0"/>
              <a:t>and DPU. </a:t>
            </a:r>
          </a:p>
          <a:p>
            <a:pPr marL="0" lvl="0" indent="0">
              <a:lnSpc>
                <a:spcPct val="112000"/>
              </a:lnSpc>
              <a:spcBef>
                <a:spcPts val="0"/>
              </a:spcBef>
              <a:buNone/>
            </a:pPr>
            <a:endParaRPr lang="en-US" sz="2100" baseline="30000" dirty="0"/>
          </a:p>
          <a:p>
            <a:pPr marL="0" lvl="0" indent="0">
              <a:lnSpc>
                <a:spcPct val="112000"/>
              </a:lnSpc>
              <a:spcBef>
                <a:spcPts val="0"/>
              </a:spcBef>
              <a:buNone/>
            </a:pPr>
            <a:endParaRPr lang="en-US" sz="2100" baseline="30000" dirty="0"/>
          </a:p>
          <a:p>
            <a:pPr marL="0" lvl="0" indent="0">
              <a:lnSpc>
                <a:spcPct val="112000"/>
              </a:lnSpc>
              <a:spcBef>
                <a:spcPts val="0"/>
              </a:spcBef>
              <a:buNone/>
            </a:pPr>
            <a:endParaRPr lang="en-US" sz="2100" baseline="30000" dirty="0"/>
          </a:p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100" dirty="0"/>
              <a:t>IPs and Overlays designed for PYNQ can be migrated on Kria and </a:t>
            </a:r>
          </a:p>
          <a:p>
            <a:pPr marL="0" lvl="0" indent="0">
              <a:lnSpc>
                <a:spcPct val="112000"/>
              </a:lnSpc>
              <a:spcBef>
                <a:spcPts val="0"/>
              </a:spcBef>
              <a:buNone/>
            </a:pPr>
            <a:r>
              <a:rPr lang="en-US" sz="2100" dirty="0"/>
              <a:t>     other AI-supported FPGA boards  (from Xilinx).</a:t>
            </a:r>
          </a:p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3"/>
              </a:buBlip>
            </a:pPr>
            <a:endParaRPr lang="en-US" sz="2100" dirty="0"/>
          </a:p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3"/>
              </a:buBlip>
            </a:pPr>
            <a:endParaRPr lang="en-US" sz="2100" dirty="0"/>
          </a:p>
          <a:p>
            <a:pPr marL="269875" lvl="0" indent="-269875">
              <a:lnSpc>
                <a:spcPct val="112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100" dirty="0"/>
              <a:t> Try the Hello World Example to get started with</a:t>
            </a:r>
          </a:p>
          <a:p>
            <a:pPr marL="0" lvl="0" indent="0">
              <a:lnSpc>
                <a:spcPct val="112000"/>
              </a:lnSpc>
              <a:spcBef>
                <a:spcPts val="0"/>
              </a:spcBef>
              <a:buNone/>
            </a:pPr>
            <a:r>
              <a:rPr lang="en-US" sz="2100" dirty="0"/>
              <a:t>        Hardware Acceleration with PYNQ. </a:t>
            </a:r>
          </a:p>
          <a:p>
            <a:pPr marL="0" lvl="0" indent="457200">
              <a:lnSpc>
                <a:spcPct val="112000"/>
              </a:lnSpc>
              <a:spcBef>
                <a:spcPts val="0"/>
              </a:spcBef>
              <a:buNone/>
            </a:pPr>
            <a:r>
              <a:rPr lang="en-US" sz="2100" i="1" dirty="0">
                <a:hlinkClick r:id="rId4"/>
              </a:rPr>
              <a:t>https://github.com/Xilinx/PYNQ-HelloWorld</a:t>
            </a:r>
            <a:r>
              <a:rPr lang="en-US" sz="2100" i="1" dirty="0"/>
              <a:t>	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" descr="XUP PYNQ-Z2">
            <a:extLst>
              <a:ext uri="{FF2B5EF4-FFF2-40B4-BE49-F238E27FC236}">
                <a16:creationId xmlns:a16="http://schemas.microsoft.com/office/drawing/2014/main" id="{32215EC4-C45C-417F-9E4C-6A1EC1C2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61" y="2913076"/>
            <a:ext cx="3672438" cy="232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1780</Words>
  <Application>Microsoft Office PowerPoint</Application>
  <PresentationFormat>Widescreen</PresentationFormat>
  <Paragraphs>255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OpenSans Regular</vt:lpstr>
      <vt:lpstr>Wingdings</vt:lpstr>
      <vt:lpstr>Office Theme</vt:lpstr>
      <vt:lpstr>A View into ML Techniques for FPGA Platforms. FINN, PYNQ, &amp; Vitis AI   PUNCH4NFDI-XFEL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XFEL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FPGAs for  Machine Learning Discussion # 01</dc:title>
  <dc:creator>Habibullah, Haris</dc:creator>
  <cp:lastModifiedBy>Habibullah, Haris</cp:lastModifiedBy>
  <cp:revision>118</cp:revision>
  <dcterms:created xsi:type="dcterms:W3CDTF">2022-05-12T19:09:00Z</dcterms:created>
  <dcterms:modified xsi:type="dcterms:W3CDTF">2023-06-15T08:16:10Z</dcterms:modified>
</cp:coreProperties>
</file>