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1" r:id="rId3"/>
    <p:sldId id="258" r:id="rId4"/>
    <p:sldId id="286" r:id="rId5"/>
    <p:sldId id="272" r:id="rId6"/>
    <p:sldId id="285" r:id="rId7"/>
    <p:sldId id="284" r:id="rId8"/>
    <p:sldId id="291" r:id="rId9"/>
    <p:sldId id="289" r:id="rId10"/>
    <p:sldId id="290" r:id="rId11"/>
    <p:sldId id="297" r:id="rId12"/>
    <p:sldId id="296" r:id="rId13"/>
    <p:sldId id="294" r:id="rId14"/>
    <p:sldId id="295" r:id="rId15"/>
    <p:sldId id="29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43" y="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232884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63205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6539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31184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7303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292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4150452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866957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772922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92318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917623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BDCAF5A8-319C-41F9-9A9F-D5DA6554C046}" type="datetimeFigureOut">
              <a:rPr lang="en-IL" smtClean="0"/>
              <a:t>05/09/2023</a:t>
            </a:fld>
            <a:endParaRPr lang="en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D00E930-9B02-4530-AB6A-B308A8EF591E}" type="slidenum">
              <a:rPr lang="en-IL" smtClean="0"/>
              <a:t>‹Nr.›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5890996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310BE-1FCC-14CC-7C88-30BCFC23D14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TB 2022</a:t>
            </a:r>
            <a:endParaRPr lang="en-IL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4B4E4B-69E6-2F36-49AA-17952F46D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Automatic Alignment Update</a:t>
            </a:r>
          </a:p>
          <a:p>
            <a:r>
              <a:rPr lang="en-US" dirty="0"/>
              <a:t>Michal Elad</a:t>
            </a:r>
          </a:p>
          <a:p>
            <a:r>
              <a:rPr lang="en-US" dirty="0"/>
              <a:t>09 / 05 / 23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66406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D6CB6-03D2-A78B-3D3F-58B2A62041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#3 – slide windows</a:t>
            </a:r>
            <a:endParaRPr lang="en-IL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F96B1-AEBD-F9E8-F9AE-157BDC37D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Count the number of points within those windows </a:t>
            </a:r>
          </a:p>
          <a:p>
            <a:r>
              <a:rPr lang="en-US" dirty="0"/>
              <a:t>Move the template at small steps</a:t>
            </a:r>
          </a:p>
          <a:p>
            <a:r>
              <a:rPr lang="en-US" dirty="0"/>
              <a:t>Each time, count the number of points within the windows</a:t>
            </a:r>
          </a:p>
          <a:p>
            <a:r>
              <a:rPr lang="en-US" dirty="0"/>
              <a:t>Stopped after moving 0.5 mm to each side, covering a total of 1 mm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73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B92072-7CD2-AD9D-7357-15CE36237309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Step #4 – find optimal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IL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43B92072-7CD2-AD9D-7357-15CE362373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516" b="-2212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86D6E6-7A06-BDD9-44A4-6DDA7A3F94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Create a histogram of those counts (bin size = step size)</a:t>
                </a:r>
              </a:p>
              <a:p>
                <a:r>
                  <a:rPr lang="en-US" dirty="0"/>
                  <a:t>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for which the bin is highest</a:t>
                </a:r>
              </a:p>
              <a:p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86D6E6-7A06-BDD9-44A4-6DDA7A3F94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Content Placeholder 12" descr="A picture containing text, diagram, line, plot&#10;&#10;Description automatically generated">
            <a:extLst>
              <a:ext uri="{FF2B5EF4-FFF2-40B4-BE49-F238E27FC236}">
                <a16:creationId xmlns:a16="http://schemas.microsoft.com/office/drawing/2014/main" id="{C018AE23-06BC-45F0-772E-7F4AE9FA8E7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185" y="2803978"/>
            <a:ext cx="5460712" cy="346039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3EFDA0F-D6E9-CE40-6FCC-768C878BD20E}"/>
              </a:ext>
            </a:extLst>
          </p:cNvPr>
          <p:cNvSpPr txBox="1"/>
          <p:nvPr/>
        </p:nvSpPr>
        <p:spPr>
          <a:xfrm>
            <a:off x="1619834" y="6264376"/>
            <a:ext cx="277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Run 4417</a:t>
            </a:r>
            <a:endParaRPr lang="en-IL" dirty="0"/>
          </a:p>
        </p:txBody>
      </p:sp>
      <p:pic>
        <p:nvPicPr>
          <p:cNvPr id="6" name="Picture 5" descr="A picture containing text, diagram, line, plot&#10;&#10;Description automatically generated">
            <a:extLst>
              <a:ext uri="{FF2B5EF4-FFF2-40B4-BE49-F238E27FC236}">
                <a16:creationId xmlns:a16="http://schemas.microsoft.com/office/drawing/2014/main" id="{7E140CED-6DD2-1CD2-A63E-464881928CD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655" y="2803978"/>
            <a:ext cx="5460712" cy="346039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8E63177-3B5D-EB66-1EE7-1A79B8B402FD}"/>
              </a:ext>
            </a:extLst>
          </p:cNvPr>
          <p:cNvSpPr txBox="1"/>
          <p:nvPr/>
        </p:nvSpPr>
        <p:spPr>
          <a:xfrm>
            <a:off x="6979304" y="6264376"/>
            <a:ext cx="2779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Run 4419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12933332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92072-7CD2-AD9D-7357-15CE362373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#5 – set edges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86D6E6-7A06-BDD9-44A4-6DDA7A3F940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as an edge of a pad</a:t>
                </a:r>
              </a:p>
              <a:p>
                <a:r>
                  <a:rPr lang="en-US" dirty="0"/>
                  <a:t>Set other edges 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±5.3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b="0" dirty="0"/>
                  <a:t>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ℕ</m:t>
                    </m:r>
                  </m:oMath>
                </a14:m>
                <a:endParaRPr lang="en-US" b="0" dirty="0"/>
              </a:p>
              <a:p>
                <a:endParaRPr lang="en-IL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286D6E6-7A06-BDD9-44A4-6DDA7A3F940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112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87100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picture containing text, line, diagram, parallel&#10;&#10;Description automatically generated">
            <a:extLst>
              <a:ext uri="{FF2B5EF4-FFF2-40B4-BE49-F238E27FC236}">
                <a16:creationId xmlns:a16="http://schemas.microsoft.com/office/drawing/2014/main" id="{248010B9-72A5-9927-3E0F-FF9A6EAA6E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3578"/>
            <a:ext cx="11285355" cy="5730844"/>
          </a:xfrm>
        </p:spPr>
      </p:pic>
    </p:spTree>
    <p:extLst>
      <p:ext uri="{BB962C8B-B14F-4D97-AF65-F5344CB8AC3E}">
        <p14:creationId xmlns:p14="http://schemas.microsoft.com/office/powerpoint/2010/main" val="3369266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line, parallel, diagram&#10;&#10;Description automatically generated">
            <a:extLst>
              <a:ext uri="{FF2B5EF4-FFF2-40B4-BE49-F238E27FC236}">
                <a16:creationId xmlns:a16="http://schemas.microsoft.com/office/drawing/2014/main" id="{46ED03D2-47D8-C12A-0444-CB5465B29D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5040"/>
            <a:ext cx="11279596" cy="5727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827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B2D57-BD6F-3822-B455-286B25FC2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remarks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C0E150-FB42-813C-CB37-8A5F6608B85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Several window sizes and step sizes were tested</a:t>
                </a:r>
              </a:p>
              <a:p>
                <a:r>
                  <a:rPr lang="en-US" dirty="0"/>
                  <a:t>Results don’t seem to vary much</a:t>
                </a:r>
              </a:p>
              <a:p>
                <a:r>
                  <a:rPr lang="en-US" dirty="0"/>
                  <a:t>Results shown for a window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and a step size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12.5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IL" dirty="0"/>
              </a:p>
              <a:p>
                <a:endParaRPr lang="en-US" dirty="0"/>
              </a:p>
              <a:p>
                <a:r>
                  <a:rPr lang="en-US" dirty="0"/>
                  <a:t>Next step to be done:</a:t>
                </a:r>
              </a:p>
              <a:p>
                <a:pPr lvl="1"/>
                <a:r>
                  <a:rPr lang="en-US" dirty="0"/>
                  <a:t>Test additional files</a:t>
                </a:r>
              </a:p>
              <a:p>
                <a:pPr lvl="1"/>
                <a:r>
                  <a:rPr lang="en-US" dirty="0"/>
                  <a:t>Look for abnormalities and edge cases</a:t>
                </a:r>
              </a:p>
              <a:p>
                <a:pPr lvl="1"/>
                <a:r>
                  <a:rPr lang="en-US" dirty="0"/>
                  <a:t>Determine precision of method</a:t>
                </a:r>
              </a:p>
              <a:p>
                <a:pPr lvl="1"/>
                <a:r>
                  <a:rPr lang="en-US" dirty="0"/>
                  <a:t>Figure out easy translations between pad number and telescope coordinates</a:t>
                </a:r>
              </a:p>
              <a:p>
                <a:endParaRPr lang="en-US" dirty="0"/>
              </a:p>
              <a:p>
                <a:r>
                  <a:rPr lang="en-US" dirty="0"/>
                  <a:t>Comments and suggestions are welcome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C0E150-FB42-813C-CB37-8A5F6608B85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80" b="-1401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054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A8F45-3779-A8BA-DC6B-BEE442D2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F07073-ECF4-2EEE-F881-37D4E67230B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Examples shown for X axis of files 4417, 4419 (CALICE)</a:t>
                </a:r>
              </a:p>
              <a:p>
                <a:r>
                  <a:rPr lang="en-US" dirty="0"/>
                  <a:t>X,Y coordinates are provided by the telescope</a:t>
                </a:r>
              </a:p>
              <a:p>
                <a:r>
                  <a:rPr lang="en-US" dirty="0"/>
                  <a:t>Looked for edges by taking e</a:t>
                </a:r>
                <a:r>
                  <a:rPr lang="en-US" b="0" dirty="0"/>
                  <a:t>vents with:</a:t>
                </a:r>
              </a:p>
              <a:p>
                <a:pPr lvl="1"/>
                <a:r>
                  <a:rPr lang="en-US" dirty="0"/>
                  <a:t>A s</a:t>
                </a:r>
                <a:r>
                  <a:rPr lang="en-US" b="0" dirty="0"/>
                  <a:t>ingle electron</a:t>
                </a:r>
              </a:p>
              <a:p>
                <a:pPr lvl="1"/>
                <a:r>
                  <a:rPr lang="en-US" dirty="0"/>
                  <a:t>More than one pad hit</a:t>
                </a:r>
              </a:p>
              <a:p>
                <a:pPr lvl="1"/>
                <a:r>
                  <a:rPr lang="en-US" b="0" dirty="0"/>
                  <a:t>Only one pad hit on Y axis (leaves us with ~6000 or ~8000 events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Some sensor specs:</a:t>
                </a:r>
              </a:p>
              <a:p>
                <a:pPr lvl="1"/>
                <a:r>
                  <a:rPr lang="en-US" dirty="0"/>
                  <a:t>Pixel size –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5.52 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Pixel gap –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US" b="0" dirty="0"/>
              </a:p>
              <a:p>
                <a:pPr lvl="1"/>
                <a:r>
                  <a:rPr lang="en-US" dirty="0"/>
                  <a:t>Pixel pitch  –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5.53 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𝑚𝑚</m:t>
                    </m:r>
                  </m:oMath>
                </a14:m>
                <a:endParaRPr lang="en-US" dirty="0"/>
              </a:p>
              <a:p>
                <a:r>
                  <a:rPr lang="en-US" dirty="0"/>
                  <a:t>Use “Sliding Windows” to get alignment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F07073-ECF4-2EEE-F881-37D4E67230B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4550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, screenshot, diagram, plot&#10;&#10;Description automatically generated">
            <a:extLst>
              <a:ext uri="{FF2B5EF4-FFF2-40B4-BE49-F238E27FC236}">
                <a16:creationId xmlns:a16="http://schemas.microsoft.com/office/drawing/2014/main" id="{C6618A5E-87EB-420F-D850-73118974B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36" y="2067404"/>
            <a:ext cx="4701810" cy="3515372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3D805F68-3319-1B98-9839-4E1F69A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#1 – create a histogram (4417)</a:t>
            </a:r>
            <a:endParaRPr lang="en-IL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C52A5C2-096E-A885-7944-2912B742EF7E}"/>
              </a:ext>
            </a:extLst>
          </p:cNvPr>
          <p:cNvSpPr txBox="1"/>
          <p:nvPr/>
        </p:nvSpPr>
        <p:spPr>
          <a:xfrm>
            <a:off x="3869332" y="5388818"/>
            <a:ext cx="9506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x [mm]</a:t>
            </a:r>
            <a:endParaRPr lang="en-IL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5705C7-5BF3-22A8-E54A-F7A190AF56AA}"/>
              </a:ext>
            </a:extLst>
          </p:cNvPr>
          <p:cNvSpPr txBox="1"/>
          <p:nvPr/>
        </p:nvSpPr>
        <p:spPr>
          <a:xfrm rot="16200000">
            <a:off x="-239718" y="2425260"/>
            <a:ext cx="97732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Entries</a:t>
            </a:r>
            <a:endParaRPr lang="en-IL" sz="1200" dirty="0"/>
          </a:p>
        </p:txBody>
      </p:sp>
      <p:pic>
        <p:nvPicPr>
          <p:cNvPr id="6" name="Picture 5" descr="A picture containing line, screenshot&#10;&#10;Description automatically generated">
            <a:extLst>
              <a:ext uri="{FF2B5EF4-FFF2-40B4-BE49-F238E27FC236}">
                <a16:creationId xmlns:a16="http://schemas.microsoft.com/office/drawing/2014/main" id="{0A53AA42-1BA5-D7F3-6A1C-7C8B4B8E66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4" t="8946" r="9110" b="5446"/>
          <a:stretch/>
        </p:blipFill>
        <p:spPr>
          <a:xfrm>
            <a:off x="4653481" y="2210609"/>
            <a:ext cx="6539442" cy="34398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1918A21-D9D5-532A-F81E-FA649C35C3EF}"/>
              </a:ext>
            </a:extLst>
          </p:cNvPr>
          <p:cNvSpPr txBox="1"/>
          <p:nvPr/>
        </p:nvSpPr>
        <p:spPr>
          <a:xfrm>
            <a:off x="1737767" y="2025943"/>
            <a:ext cx="333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 4417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481342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D805F68-3319-1B98-9839-4E1F69A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4417 – a close up on the peaks</a:t>
            </a:r>
            <a:endParaRPr lang="en-IL" dirty="0"/>
          </a:p>
        </p:txBody>
      </p:sp>
      <p:pic>
        <p:nvPicPr>
          <p:cNvPr id="3" name="Picture 2" descr="A picture containing diagram, text, line, plot&#10;&#10;Description automatically generated">
            <a:extLst>
              <a:ext uri="{FF2B5EF4-FFF2-40B4-BE49-F238E27FC236}">
                <a16:creationId xmlns:a16="http://schemas.microsoft.com/office/drawing/2014/main" id="{7053CB52-E45A-D03A-20F5-62F3E97281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251120"/>
            <a:ext cx="11258550" cy="3562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0579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graph of value and histogram&#10;&#10;Description automatically generated with low confidence">
            <a:extLst>
              <a:ext uri="{FF2B5EF4-FFF2-40B4-BE49-F238E27FC236}">
                <a16:creationId xmlns:a16="http://schemas.microsoft.com/office/drawing/2014/main" id="{35AE5725-580C-A3A4-616F-8E3A88E991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76" y="2012522"/>
            <a:ext cx="4681738" cy="3511303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C52A5C2-096E-A885-7944-2912B742EF7E}"/>
              </a:ext>
            </a:extLst>
          </p:cNvPr>
          <p:cNvSpPr txBox="1"/>
          <p:nvPr/>
        </p:nvSpPr>
        <p:spPr>
          <a:xfrm>
            <a:off x="3940500" y="5343752"/>
            <a:ext cx="9506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x [mm]</a:t>
            </a:r>
            <a:endParaRPr lang="en-IL" sz="11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65705C7-5BF3-22A8-E54A-F7A190AF56AA}"/>
              </a:ext>
            </a:extLst>
          </p:cNvPr>
          <p:cNvSpPr txBox="1"/>
          <p:nvPr/>
        </p:nvSpPr>
        <p:spPr>
          <a:xfrm rot="16200000">
            <a:off x="-128336" y="2431771"/>
            <a:ext cx="9370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Entries</a:t>
            </a:r>
            <a:endParaRPr lang="en-IL" sz="1200" dirty="0"/>
          </a:p>
        </p:txBody>
      </p:sp>
      <p:pic>
        <p:nvPicPr>
          <p:cNvPr id="3" name="Picture 2" descr="A blue dots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2B1C76B0-93DC-273C-85E3-87F3E325EF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5" t="8507" r="9109" b="6004"/>
          <a:stretch/>
        </p:blipFill>
        <p:spPr>
          <a:xfrm>
            <a:off x="4644427" y="2094059"/>
            <a:ext cx="6512010" cy="342976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DB26EED-639B-169E-1245-8F646E80D888}"/>
              </a:ext>
            </a:extLst>
          </p:cNvPr>
          <p:cNvSpPr txBox="1"/>
          <p:nvPr/>
        </p:nvSpPr>
        <p:spPr>
          <a:xfrm>
            <a:off x="1737767" y="2025943"/>
            <a:ext cx="33321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Run 4419</a:t>
            </a:r>
            <a:endParaRPr lang="en-IL" dirty="0"/>
          </a:p>
        </p:txBody>
      </p:sp>
      <p:sp>
        <p:nvSpPr>
          <p:cNvPr id="7" name="Title 7">
            <a:extLst>
              <a:ext uri="{FF2B5EF4-FFF2-40B4-BE49-F238E27FC236}">
                <a16:creationId xmlns:a16="http://schemas.microsoft.com/office/drawing/2014/main" id="{37792EF0-6129-FB89-F75B-4E713F076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</p:spPr>
        <p:txBody>
          <a:bodyPr/>
          <a:lstStyle/>
          <a:p>
            <a:r>
              <a:rPr lang="en-US" dirty="0"/>
              <a:t>Step #1 – create a histogram (4419)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417149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D805F68-3319-1B98-9839-4E1F69A24F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 4419 – a close up on the peaks</a:t>
            </a:r>
            <a:endParaRPr lang="en-IL" dirty="0"/>
          </a:p>
        </p:txBody>
      </p:sp>
      <p:pic>
        <p:nvPicPr>
          <p:cNvPr id="5" name="Picture 4" descr="A picture containing text, diagram, line, plot&#10;&#10;Description automatically generated">
            <a:extLst>
              <a:ext uri="{FF2B5EF4-FFF2-40B4-BE49-F238E27FC236}">
                <a16:creationId xmlns:a16="http://schemas.microsoft.com/office/drawing/2014/main" id="{04231AAB-0904-A243-E8CA-9C50A49F57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1872" y="2014690"/>
            <a:ext cx="8825103" cy="419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603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D23-ADA4-97EA-B42D-C23A17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Step #2 – find the number of peaks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464555B-2839-834D-9BD6-CFB9645B78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Sort bins in desc order (of their height)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Start from top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A bin is a peak unless it’s less than 5mm of existing peak</a:t>
                </a:r>
              </a:p>
              <a:p>
                <a:pPr marL="56007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This way, only the highest bins are chosen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Stop when reaching a bin of height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2∙</m:t>
                    </m:r>
                  </m:oMath>
                </a14:m>
                <a:r>
                  <a:rPr lang="en-US" dirty="0"/>
                  <a:t> mean height (in orange)</a:t>
                </a:r>
              </a:p>
              <a:p>
                <a:pPr marL="560070" lvl="1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This way, low peaks are avoided</a:t>
                </a:r>
              </a:p>
              <a:p>
                <a:pPr marL="285750" indent="-285750"/>
                <a:r>
                  <a:rPr lang="en-US" dirty="0"/>
                  <a:t>Get highest peak’s x location and number of peaks</a:t>
                </a:r>
                <a:endParaRPr lang="en-US" b="0" dirty="0"/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464555B-2839-834D-9BD6-CFB9645B78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6965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9AD23-ADA4-97EA-B42D-C23A17FF8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/>
              <a:t>Step #2 – set windows</a:t>
            </a:r>
            <a:endParaRPr lang="en-I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464555B-2839-834D-9BD6-CFB9645B789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</p:spPr>
            <p:txBody>
              <a:bodyPr/>
              <a:lstStyle/>
              <a:p>
                <a:pPr marL="285750" indent="-285750"/>
                <a:r>
                  <a:rPr lang="en-US" dirty="0"/>
                  <a:t>Setting a template of the edges:</a:t>
                </a:r>
              </a:p>
              <a:p>
                <a:pPr marL="560070" lvl="1" indent="-285750"/>
                <a:r>
                  <a:rPr lang="en-US" dirty="0"/>
                  <a:t>Get x location of highest peak, denoted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/>
              </a:p>
              <a:p>
                <a:pPr marL="560070" lvl="1" indent="-285750"/>
                <a:r>
                  <a:rPr lang="en-US" dirty="0"/>
                  <a:t>Set a window size and denote its location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dirty="0"/>
              </a:p>
              <a:p>
                <a:pPr marL="560070" lvl="1" indent="-285750"/>
                <a:r>
                  <a:rPr lang="en-US" dirty="0"/>
                  <a:t>“Place” that window on x such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</m:oMath>
                </a14:m>
                <a:endParaRPr lang="en-US" dirty="0"/>
              </a:p>
              <a:p>
                <a:pPr marL="560070" lvl="1" indent="-285750"/>
                <a:r>
                  <a:rPr lang="en-US" dirty="0"/>
                  <a:t>Set additional windows such that the distance between their centers is constant and equals 5.53 mm.</a:t>
                </a:r>
              </a:p>
            </p:txBody>
          </p:sp>
        </mc:Choice>
        <mc:Fallback xmlns="">
          <p:sp>
            <p:nvSpPr>
              <p:cNvPr id="5" name="Content Placeholder 2">
                <a:extLst>
                  <a:ext uri="{FF2B5EF4-FFF2-40B4-BE49-F238E27FC236}">
                    <a16:creationId xmlns:a16="http://schemas.microsoft.com/office/drawing/2014/main" id="{9464555B-2839-834D-9BD6-CFB9645B789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61872" y="1828800"/>
                <a:ext cx="8595360" cy="4351337"/>
              </a:xfrm>
              <a:blipFill>
                <a:blip r:embed="rId2"/>
                <a:stretch>
                  <a:fillRect l="-142" t="-980"/>
                </a:stretch>
              </a:blipFill>
            </p:spPr>
            <p:txBody>
              <a:bodyPr/>
              <a:lstStyle/>
              <a:p>
                <a:r>
                  <a:rPr lang="en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9137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A blue dots on a white background&#10;&#10;Description automatically generated with low confidence">
            <a:extLst>
              <a:ext uri="{FF2B5EF4-FFF2-40B4-BE49-F238E27FC236}">
                <a16:creationId xmlns:a16="http://schemas.microsoft.com/office/drawing/2014/main" id="{B5F21398-7D44-7582-E332-9C7FCE8A5B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65" t="8507" r="9109" b="6004"/>
          <a:stretch/>
        </p:blipFill>
        <p:spPr>
          <a:xfrm>
            <a:off x="799663" y="1642389"/>
            <a:ext cx="9208290" cy="48498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96A97F-69A3-14F2-9838-BBB871CD2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Visualization</a:t>
            </a:r>
            <a:endParaRPr lang="en-IL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F2313301-C1D9-E911-20B7-A5301BD91741}"/>
              </a:ext>
            </a:extLst>
          </p:cNvPr>
          <p:cNvCxnSpPr>
            <a:cxnSpLocks/>
          </p:cNvCxnSpPr>
          <p:nvPr/>
        </p:nvCxnSpPr>
        <p:spPr>
          <a:xfrm>
            <a:off x="1089106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118FDCE7-B349-7622-0F3E-F0B6C510201F}"/>
              </a:ext>
            </a:extLst>
          </p:cNvPr>
          <p:cNvCxnSpPr>
            <a:cxnSpLocks/>
          </p:cNvCxnSpPr>
          <p:nvPr/>
        </p:nvCxnSpPr>
        <p:spPr>
          <a:xfrm>
            <a:off x="2377455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01A69239-62CF-92BF-995A-3774999C6993}"/>
              </a:ext>
            </a:extLst>
          </p:cNvPr>
          <p:cNvCxnSpPr>
            <a:cxnSpLocks/>
          </p:cNvCxnSpPr>
          <p:nvPr/>
        </p:nvCxnSpPr>
        <p:spPr>
          <a:xfrm>
            <a:off x="3691912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85B8E7FE-2B80-3EA8-8D3C-F8B9FAF82ADF}"/>
              </a:ext>
            </a:extLst>
          </p:cNvPr>
          <p:cNvCxnSpPr>
            <a:cxnSpLocks/>
          </p:cNvCxnSpPr>
          <p:nvPr/>
        </p:nvCxnSpPr>
        <p:spPr>
          <a:xfrm>
            <a:off x="4980261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7D3AEDC1-6DDD-F1DC-63B3-68C58B65AAB2}"/>
              </a:ext>
            </a:extLst>
          </p:cNvPr>
          <p:cNvCxnSpPr>
            <a:cxnSpLocks/>
          </p:cNvCxnSpPr>
          <p:nvPr/>
        </p:nvCxnSpPr>
        <p:spPr>
          <a:xfrm>
            <a:off x="6307025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B308AF7D-3E44-FCE0-192C-2BD264B39B2C}"/>
              </a:ext>
            </a:extLst>
          </p:cNvPr>
          <p:cNvCxnSpPr>
            <a:cxnSpLocks/>
          </p:cNvCxnSpPr>
          <p:nvPr/>
        </p:nvCxnSpPr>
        <p:spPr>
          <a:xfrm>
            <a:off x="7595374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E916C1E5-EF54-A273-EEB5-5A8DC7902633}"/>
              </a:ext>
            </a:extLst>
          </p:cNvPr>
          <p:cNvCxnSpPr>
            <a:cxnSpLocks/>
          </p:cNvCxnSpPr>
          <p:nvPr/>
        </p:nvCxnSpPr>
        <p:spPr>
          <a:xfrm>
            <a:off x="8909831" y="6536601"/>
            <a:ext cx="987842" cy="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EB0723C9-2FF5-AFC4-1F58-1F997A3F67AB}"/>
              </a:ext>
            </a:extLst>
          </p:cNvPr>
          <p:cNvSpPr txBox="1"/>
          <p:nvPr/>
        </p:nvSpPr>
        <p:spPr>
          <a:xfrm>
            <a:off x="308981" y="6526954"/>
            <a:ext cx="1776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Sliding direction</a:t>
            </a:r>
            <a:endParaRPr lang="en-IL" sz="12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F658BD-EC03-05E6-92E1-E1B7A5CA17B4}"/>
              </a:ext>
            </a:extLst>
          </p:cNvPr>
          <p:cNvSpPr/>
          <p:nvPr/>
        </p:nvSpPr>
        <p:spPr>
          <a:xfrm>
            <a:off x="4226482" y="1871495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1CCC0C4-A843-38EF-450F-B77E9FDE58B8}"/>
              </a:ext>
            </a:extLst>
          </p:cNvPr>
          <p:cNvCxnSpPr>
            <a:cxnSpLocks/>
          </p:cNvCxnSpPr>
          <p:nvPr/>
        </p:nvCxnSpPr>
        <p:spPr>
          <a:xfrm>
            <a:off x="5597171" y="5911072"/>
            <a:ext cx="125295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77E886E-AEE6-BADF-4729-603E669CE9F5}"/>
              </a:ext>
            </a:extLst>
          </p:cNvPr>
          <p:cNvSpPr txBox="1"/>
          <p:nvPr/>
        </p:nvSpPr>
        <p:spPr>
          <a:xfrm>
            <a:off x="5657808" y="5603295"/>
            <a:ext cx="11316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5.53 mm</a:t>
            </a:r>
            <a:endParaRPr lang="en-IL" sz="14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111338B-492E-076E-2B5A-87BFA3A084A5}"/>
              </a:ext>
            </a:extLst>
          </p:cNvPr>
          <p:cNvSpPr/>
          <p:nvPr/>
        </p:nvSpPr>
        <p:spPr>
          <a:xfrm>
            <a:off x="5474182" y="1871495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7880E2-92EA-52FA-F5D7-28ADAA1CC72D}"/>
              </a:ext>
            </a:extLst>
          </p:cNvPr>
          <p:cNvSpPr/>
          <p:nvPr/>
        </p:nvSpPr>
        <p:spPr>
          <a:xfrm>
            <a:off x="6727141" y="1883940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7872580-9AE1-B3C2-A066-B56B9A829728}"/>
              </a:ext>
            </a:extLst>
          </p:cNvPr>
          <p:cNvSpPr/>
          <p:nvPr/>
        </p:nvSpPr>
        <p:spPr>
          <a:xfrm>
            <a:off x="2976153" y="1871495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en-IL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87A399C-EDBA-58B8-F143-63F774F898A5}"/>
              </a:ext>
            </a:extLst>
          </p:cNvPr>
          <p:cNvSpPr/>
          <p:nvPr/>
        </p:nvSpPr>
        <p:spPr>
          <a:xfrm>
            <a:off x="1764919" y="1871495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v</a:t>
            </a:r>
            <a:endParaRPr lang="en-IL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5291C5E-E8D0-671D-C282-088B81244A89}"/>
              </a:ext>
            </a:extLst>
          </p:cNvPr>
          <p:cNvSpPr/>
          <p:nvPr/>
        </p:nvSpPr>
        <p:spPr>
          <a:xfrm>
            <a:off x="7936505" y="1871495"/>
            <a:ext cx="245978" cy="4284870"/>
          </a:xfrm>
          <a:prstGeom prst="rect">
            <a:avLst/>
          </a:prstGeom>
          <a:noFill/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29526068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494</Words>
  <Application>Microsoft Office PowerPoint</Application>
  <PresentationFormat>Breitbild</PresentationFormat>
  <Paragraphs>70</Paragraphs>
  <Slides>15</Slides>
  <Notes>0</Notes>
  <HiddenSlides>3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Century Schoolbook</vt:lpstr>
      <vt:lpstr>Wingdings 2</vt:lpstr>
      <vt:lpstr>View</vt:lpstr>
      <vt:lpstr>TB 2022</vt:lpstr>
      <vt:lpstr>Introduction</vt:lpstr>
      <vt:lpstr>Step #1 – create a histogram (4417)</vt:lpstr>
      <vt:lpstr>Run 4417 – a close up on the peaks</vt:lpstr>
      <vt:lpstr>Step #1 – create a histogram (4419)</vt:lpstr>
      <vt:lpstr>Run 4419 – a close up on the peaks</vt:lpstr>
      <vt:lpstr> Step #2 – find the number of peaks</vt:lpstr>
      <vt:lpstr> Step #2 – set windows</vt:lpstr>
      <vt:lpstr>Visualization</vt:lpstr>
      <vt:lpstr>Step #3 – slide windows</vt:lpstr>
      <vt:lpstr>Step #4 – find optimal x_0</vt:lpstr>
      <vt:lpstr>Step #5 – set edges</vt:lpstr>
      <vt:lpstr>PowerPoint-Präsentation</vt:lpstr>
      <vt:lpstr>PowerPoint-Präsentation</vt:lpstr>
      <vt:lpstr>Some remarks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TB 2022</dc:title>
  <dc:creator>michal elad</dc:creator>
  <cp:lastModifiedBy>Wolfgang Lohmann</cp:lastModifiedBy>
  <cp:revision>117</cp:revision>
  <dcterms:created xsi:type="dcterms:W3CDTF">2022-11-21T10:06:43Z</dcterms:created>
  <dcterms:modified xsi:type="dcterms:W3CDTF">2023-05-09T16:31:23Z</dcterms:modified>
</cp:coreProperties>
</file>