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14.jpg" ContentType="image/png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67" r:id="rId2"/>
    <p:sldId id="263" r:id="rId3"/>
    <p:sldId id="265" r:id="rId4"/>
    <p:sldId id="2196" r:id="rId5"/>
    <p:sldId id="2158" r:id="rId6"/>
    <p:sldId id="2134" r:id="rId7"/>
    <p:sldId id="2195" r:id="rId8"/>
    <p:sldId id="2222" r:id="rId9"/>
    <p:sldId id="2189" r:id="rId10"/>
    <p:sldId id="2191" r:id="rId11"/>
    <p:sldId id="2165" r:id="rId12"/>
    <p:sldId id="283" r:id="rId13"/>
    <p:sldId id="2224" r:id="rId14"/>
    <p:sldId id="268" r:id="rId15"/>
    <p:sldId id="27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5" autoAdjust="0"/>
    <p:restoredTop sz="94672" autoAdjust="0"/>
  </p:normalViewPr>
  <p:slideViewPr>
    <p:cSldViewPr showGuides="1">
      <p:cViewPr varScale="1">
        <p:scale>
          <a:sx n="109" d="100"/>
          <a:sy n="109" d="100"/>
        </p:scale>
        <p:origin x="134" y="91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A12F1A-D6BC-431A-AD5F-3213FEEEC016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6BFE3E3-A31E-49C4-8987-AFE9646D19CE}">
      <dgm:prSet phldrT="[Text]"/>
      <dgm:spPr/>
      <dgm:t>
        <a:bodyPr/>
        <a:lstStyle/>
        <a:p>
          <a:r>
            <a:rPr lang="de-DE" b="1" dirty="0" err="1"/>
            <a:t>Years</a:t>
          </a:r>
          <a:r>
            <a:rPr lang="de-DE" b="1" dirty="0"/>
            <a:t> </a:t>
          </a:r>
          <a:r>
            <a:rPr lang="de-DE" b="1" dirty="0" err="1"/>
            <a:t>of</a:t>
          </a:r>
          <a:r>
            <a:rPr lang="de-DE" b="1" dirty="0"/>
            <a:t> </a:t>
          </a:r>
          <a:r>
            <a:rPr lang="de-DE" b="1" dirty="0" err="1"/>
            <a:t>experience</a:t>
          </a:r>
          <a:endParaRPr lang="de-DE" b="1" dirty="0"/>
        </a:p>
      </dgm:t>
    </dgm:pt>
    <dgm:pt modelId="{3BA6C4FD-A436-47E0-AA2D-9CC26EE1245A}" type="parTrans" cxnId="{DC2E0B8A-75BB-4C46-89C6-47A9E117AF54}">
      <dgm:prSet/>
      <dgm:spPr/>
      <dgm:t>
        <a:bodyPr/>
        <a:lstStyle/>
        <a:p>
          <a:endParaRPr lang="de-DE"/>
        </a:p>
      </dgm:t>
    </dgm:pt>
    <dgm:pt modelId="{48BA6CD9-AF34-466F-A129-E5F9BCD0A07E}" type="sibTrans" cxnId="{DC2E0B8A-75BB-4C46-89C6-47A9E117AF54}">
      <dgm:prSet/>
      <dgm:spPr/>
      <dgm:t>
        <a:bodyPr/>
        <a:lstStyle/>
        <a:p>
          <a:endParaRPr lang="de-DE"/>
        </a:p>
      </dgm:t>
    </dgm:pt>
    <dgm:pt modelId="{369563CC-C6B0-40F9-8DA7-8EAFE850238A}">
      <dgm:prSet phldrT="[Text]"/>
      <dgm:spPr/>
      <dgm:t>
        <a:bodyPr/>
        <a:lstStyle/>
        <a:p>
          <a:r>
            <a:rPr lang="de-DE" b="1" dirty="0"/>
            <a:t>Tumor </a:t>
          </a:r>
          <a:r>
            <a:rPr lang="de-DE" b="1" dirty="0" err="1"/>
            <a:t>control</a:t>
          </a:r>
          <a:endParaRPr lang="de-DE" b="1" dirty="0"/>
        </a:p>
      </dgm:t>
    </dgm:pt>
    <dgm:pt modelId="{0C5FC522-0D5B-42D9-A3B8-35914C196E76}" type="parTrans" cxnId="{92DC386B-EDCA-4711-B981-BB11FEC3720D}">
      <dgm:prSet/>
      <dgm:spPr/>
      <dgm:t>
        <a:bodyPr/>
        <a:lstStyle/>
        <a:p>
          <a:endParaRPr lang="de-DE"/>
        </a:p>
      </dgm:t>
    </dgm:pt>
    <dgm:pt modelId="{C6ECAFB5-A4E9-4444-8F91-3CC3CC06A01D}" type="sibTrans" cxnId="{92DC386B-EDCA-4711-B981-BB11FEC3720D}">
      <dgm:prSet/>
      <dgm:spPr/>
      <dgm:t>
        <a:bodyPr/>
        <a:lstStyle/>
        <a:p>
          <a:endParaRPr lang="de-DE"/>
        </a:p>
      </dgm:t>
    </dgm:pt>
    <dgm:pt modelId="{51FB4D94-B064-4049-845E-6B89F0360858}">
      <dgm:prSet phldrT="[Text]"/>
      <dgm:spPr/>
      <dgm:t>
        <a:bodyPr/>
        <a:lstStyle/>
        <a:p>
          <a:r>
            <a:rPr lang="de-DE" dirty="0"/>
            <a:t>FLASH RT</a:t>
          </a:r>
        </a:p>
      </dgm:t>
    </dgm:pt>
    <dgm:pt modelId="{7268CF13-53DE-4D05-8DB7-BB47A7BF3B13}" type="parTrans" cxnId="{07763F94-666E-4009-9F31-ED64B786822E}">
      <dgm:prSet/>
      <dgm:spPr/>
      <dgm:t>
        <a:bodyPr/>
        <a:lstStyle/>
        <a:p>
          <a:endParaRPr lang="de-DE"/>
        </a:p>
      </dgm:t>
    </dgm:pt>
    <dgm:pt modelId="{B5F80372-2BB2-403D-8FA0-4B9F720035C0}" type="sibTrans" cxnId="{07763F94-666E-4009-9F31-ED64B786822E}">
      <dgm:prSet/>
      <dgm:spPr/>
      <dgm:t>
        <a:bodyPr/>
        <a:lstStyle/>
        <a:p>
          <a:endParaRPr lang="de-DE"/>
        </a:p>
      </dgm:t>
    </dgm:pt>
    <dgm:pt modelId="{D82D6C05-0F1E-4048-8C9B-3843D7486D34}">
      <dgm:prSet phldrT="[Text]" custT="1"/>
      <dgm:spPr/>
      <dgm:t>
        <a:bodyPr/>
        <a:lstStyle/>
        <a:p>
          <a:r>
            <a:rPr lang="de-DE" sz="1200" b="1" dirty="0"/>
            <a:t>Large </a:t>
          </a:r>
          <a:r>
            <a:rPr lang="de-DE" sz="1200" b="1" dirty="0" err="1"/>
            <a:t>community</a:t>
          </a:r>
          <a:r>
            <a:rPr lang="de-DE" sz="1200" b="1" dirty="0"/>
            <a:t> </a:t>
          </a:r>
          <a:r>
            <a:rPr lang="de-DE" sz="1200" b="1" dirty="0" err="1"/>
            <a:t>working</a:t>
          </a:r>
          <a:r>
            <a:rPr lang="de-DE" sz="1200" b="1" dirty="0"/>
            <a:t> on </a:t>
          </a:r>
          <a:r>
            <a:rPr lang="de-DE" sz="1200" b="1" dirty="0" err="1"/>
            <a:t>that</a:t>
          </a:r>
          <a:endParaRPr lang="de-DE" sz="1200" b="1" dirty="0"/>
        </a:p>
      </dgm:t>
    </dgm:pt>
    <dgm:pt modelId="{6E38CD4F-89C0-4C01-9089-5DBC9754585E}" type="parTrans" cxnId="{5ED402AD-6F64-4C9E-929F-7EFAF6FDEE69}">
      <dgm:prSet/>
      <dgm:spPr/>
      <dgm:t>
        <a:bodyPr/>
        <a:lstStyle/>
        <a:p>
          <a:endParaRPr lang="de-DE"/>
        </a:p>
      </dgm:t>
    </dgm:pt>
    <dgm:pt modelId="{FBF7DE1C-612D-481A-AC5E-D81BD9FF54A6}" type="sibTrans" cxnId="{5ED402AD-6F64-4C9E-929F-7EFAF6FDEE69}">
      <dgm:prSet/>
      <dgm:spPr/>
      <dgm:t>
        <a:bodyPr/>
        <a:lstStyle/>
        <a:p>
          <a:endParaRPr lang="de-DE"/>
        </a:p>
      </dgm:t>
    </dgm:pt>
    <dgm:pt modelId="{C8CD061D-BFEE-4A2C-8C5C-50BF310442A7}">
      <dgm:prSet phldrT="[Text]"/>
      <dgm:spPr/>
      <dgm:t>
        <a:bodyPr/>
        <a:lstStyle/>
        <a:p>
          <a:r>
            <a:rPr lang="de-DE" b="1" dirty="0"/>
            <a:t>Same </a:t>
          </a:r>
          <a:r>
            <a:rPr lang="de-DE" b="1" dirty="0" err="1"/>
            <a:t>tumor</a:t>
          </a:r>
          <a:r>
            <a:rPr lang="de-DE" b="1" dirty="0"/>
            <a:t> </a:t>
          </a:r>
          <a:r>
            <a:rPr lang="de-DE" b="1" dirty="0" err="1"/>
            <a:t>control</a:t>
          </a:r>
          <a:endParaRPr lang="de-DE" b="1" dirty="0"/>
        </a:p>
      </dgm:t>
    </dgm:pt>
    <dgm:pt modelId="{A883B1DE-4C6B-4A0F-914F-EF9525DD8A19}" type="parTrans" cxnId="{62148F80-3736-4B7F-BCBF-0092C086BA26}">
      <dgm:prSet/>
      <dgm:spPr/>
      <dgm:t>
        <a:bodyPr/>
        <a:lstStyle/>
        <a:p>
          <a:endParaRPr lang="de-DE"/>
        </a:p>
      </dgm:t>
    </dgm:pt>
    <dgm:pt modelId="{1A2E9430-AB93-4A27-825A-76EA5C669E0F}" type="sibTrans" cxnId="{62148F80-3736-4B7F-BCBF-0092C086BA26}">
      <dgm:prSet/>
      <dgm:spPr/>
      <dgm:t>
        <a:bodyPr/>
        <a:lstStyle/>
        <a:p>
          <a:endParaRPr lang="de-DE"/>
        </a:p>
      </dgm:t>
    </dgm:pt>
    <dgm:pt modelId="{DD6B1D7E-2946-43CE-8386-D6C5E633C139}">
      <dgm:prSet phldrT="[Text]"/>
      <dgm:spPr/>
      <dgm:t>
        <a:bodyPr/>
        <a:lstStyle/>
        <a:p>
          <a:r>
            <a:rPr lang="de-DE" b="1" dirty="0" err="1"/>
            <a:t>Less</a:t>
          </a:r>
          <a:r>
            <a:rPr lang="de-DE" b="1" dirty="0"/>
            <a:t> </a:t>
          </a:r>
          <a:r>
            <a:rPr lang="de-DE" b="1" dirty="0" err="1"/>
            <a:t>damage</a:t>
          </a:r>
          <a:r>
            <a:rPr lang="de-DE" b="1" dirty="0"/>
            <a:t> </a:t>
          </a:r>
          <a:r>
            <a:rPr lang="de-DE" b="1" dirty="0" err="1"/>
            <a:t>to</a:t>
          </a:r>
          <a:r>
            <a:rPr lang="de-DE" b="1" dirty="0"/>
            <a:t> normal </a:t>
          </a:r>
          <a:r>
            <a:rPr lang="de-DE" b="1" dirty="0" err="1"/>
            <a:t>tissue</a:t>
          </a:r>
          <a:endParaRPr lang="de-DE" b="1" dirty="0"/>
        </a:p>
      </dgm:t>
    </dgm:pt>
    <dgm:pt modelId="{32E27DC8-4DB3-439E-988D-B9B72E0D7F8F}" type="parTrans" cxnId="{DBFF4592-49A8-4E3B-87DE-9D092E82EF4B}">
      <dgm:prSet/>
      <dgm:spPr/>
      <dgm:t>
        <a:bodyPr/>
        <a:lstStyle/>
        <a:p>
          <a:endParaRPr lang="de-DE"/>
        </a:p>
      </dgm:t>
    </dgm:pt>
    <dgm:pt modelId="{2B3FF35B-DE6F-443B-9366-BE2160F91280}" type="sibTrans" cxnId="{DBFF4592-49A8-4E3B-87DE-9D092E82EF4B}">
      <dgm:prSet/>
      <dgm:spPr/>
      <dgm:t>
        <a:bodyPr/>
        <a:lstStyle/>
        <a:p>
          <a:endParaRPr lang="de-DE"/>
        </a:p>
      </dgm:t>
    </dgm:pt>
    <dgm:pt modelId="{FF674C7E-7E9F-48F6-9378-461B944256B5}">
      <dgm:prSet phldrT="[Text]"/>
      <dgm:spPr/>
      <dgm:t>
        <a:bodyPr/>
        <a:lstStyle/>
        <a:p>
          <a:r>
            <a:rPr lang="de-DE" dirty="0" err="1"/>
            <a:t>Conv</a:t>
          </a:r>
          <a:r>
            <a:rPr lang="de-DE" dirty="0"/>
            <a:t>. RT</a:t>
          </a:r>
        </a:p>
      </dgm:t>
    </dgm:pt>
    <dgm:pt modelId="{35680836-ECE6-4111-9FD4-961DD76C0BE0}" type="sibTrans" cxnId="{DC5C74E5-8DD2-40B0-A5E2-E42F87432909}">
      <dgm:prSet/>
      <dgm:spPr/>
      <dgm:t>
        <a:bodyPr/>
        <a:lstStyle/>
        <a:p>
          <a:endParaRPr lang="de-DE"/>
        </a:p>
      </dgm:t>
    </dgm:pt>
    <dgm:pt modelId="{C2CB158A-11CA-4D59-925B-468A8D39E9E3}" type="parTrans" cxnId="{DC5C74E5-8DD2-40B0-A5E2-E42F87432909}">
      <dgm:prSet/>
      <dgm:spPr/>
      <dgm:t>
        <a:bodyPr/>
        <a:lstStyle/>
        <a:p>
          <a:endParaRPr lang="de-DE"/>
        </a:p>
      </dgm:t>
    </dgm:pt>
    <dgm:pt modelId="{9687E2B3-7CB7-4A7D-A8FD-5EEC01A001AF}" type="pres">
      <dgm:prSet presAssocID="{6DA12F1A-D6BC-431A-AD5F-3213FEEEC016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1970ADA9-CA85-4C14-9E6C-0CFE4EE557D7}" type="pres">
      <dgm:prSet presAssocID="{6DA12F1A-D6BC-431A-AD5F-3213FEEEC016}" presName="dummyMaxCanvas" presStyleCnt="0"/>
      <dgm:spPr/>
    </dgm:pt>
    <dgm:pt modelId="{320E7CCD-9B95-4603-8E06-D9859DB597AD}" type="pres">
      <dgm:prSet presAssocID="{6DA12F1A-D6BC-431A-AD5F-3213FEEEC016}" presName="parentComposite" presStyleCnt="0"/>
      <dgm:spPr/>
    </dgm:pt>
    <dgm:pt modelId="{981DBCCD-7DE5-4B91-BFA2-713F86511451}" type="pres">
      <dgm:prSet presAssocID="{6DA12F1A-D6BC-431A-AD5F-3213FEEEC016}" presName="parent1" presStyleLbl="alignAccFollowNode1" presStyleIdx="0" presStyleCnt="4">
        <dgm:presLayoutVars>
          <dgm:chMax val="4"/>
        </dgm:presLayoutVars>
      </dgm:prSet>
      <dgm:spPr/>
    </dgm:pt>
    <dgm:pt modelId="{45B9D6F9-EA68-4008-8DA5-5B95794BA118}" type="pres">
      <dgm:prSet presAssocID="{6DA12F1A-D6BC-431A-AD5F-3213FEEEC016}" presName="parent2" presStyleLbl="alignAccFollowNode1" presStyleIdx="1" presStyleCnt="4">
        <dgm:presLayoutVars>
          <dgm:chMax val="4"/>
        </dgm:presLayoutVars>
      </dgm:prSet>
      <dgm:spPr/>
    </dgm:pt>
    <dgm:pt modelId="{C61918FA-2A0D-4853-9BAC-7834CD1E3627}" type="pres">
      <dgm:prSet presAssocID="{6DA12F1A-D6BC-431A-AD5F-3213FEEEC016}" presName="childrenComposite" presStyleCnt="0"/>
      <dgm:spPr/>
    </dgm:pt>
    <dgm:pt modelId="{E41025FD-64A0-48BE-A4C5-F99347B1D2AF}" type="pres">
      <dgm:prSet presAssocID="{6DA12F1A-D6BC-431A-AD5F-3213FEEEC016}" presName="dummyMaxCanvas_ChildArea" presStyleCnt="0"/>
      <dgm:spPr/>
    </dgm:pt>
    <dgm:pt modelId="{4228A646-2BAA-4A14-8A23-1885350ED497}" type="pres">
      <dgm:prSet presAssocID="{6DA12F1A-D6BC-431A-AD5F-3213FEEEC016}" presName="fulcrum" presStyleLbl="alignAccFollowNode1" presStyleIdx="2" presStyleCnt="4"/>
      <dgm:spPr/>
    </dgm:pt>
    <dgm:pt modelId="{4AEA8303-606F-4DD0-9373-744E66964AC4}" type="pres">
      <dgm:prSet presAssocID="{6DA12F1A-D6BC-431A-AD5F-3213FEEEC016}" presName="balance_23" presStyleLbl="alignAccFollowNode1" presStyleIdx="3" presStyleCnt="4">
        <dgm:presLayoutVars>
          <dgm:bulletEnabled val="1"/>
        </dgm:presLayoutVars>
      </dgm:prSet>
      <dgm:spPr/>
    </dgm:pt>
    <dgm:pt modelId="{C90FB38D-4333-4818-9FEE-132B871E5951}" type="pres">
      <dgm:prSet presAssocID="{6DA12F1A-D6BC-431A-AD5F-3213FEEEC016}" presName="right_23_1" presStyleLbl="node1" presStyleIdx="0" presStyleCnt="5">
        <dgm:presLayoutVars>
          <dgm:bulletEnabled val="1"/>
        </dgm:presLayoutVars>
      </dgm:prSet>
      <dgm:spPr/>
    </dgm:pt>
    <dgm:pt modelId="{78E680A3-C284-476D-AA7D-7D04D1984C7C}" type="pres">
      <dgm:prSet presAssocID="{6DA12F1A-D6BC-431A-AD5F-3213FEEEC016}" presName="right_23_2" presStyleLbl="node1" presStyleIdx="1" presStyleCnt="5">
        <dgm:presLayoutVars>
          <dgm:bulletEnabled val="1"/>
        </dgm:presLayoutVars>
      </dgm:prSet>
      <dgm:spPr/>
    </dgm:pt>
    <dgm:pt modelId="{25F3B34C-A9F3-44CD-AA0B-5293A90B8CBA}" type="pres">
      <dgm:prSet presAssocID="{6DA12F1A-D6BC-431A-AD5F-3213FEEEC016}" presName="right_23_3" presStyleLbl="node1" presStyleIdx="2" presStyleCnt="5">
        <dgm:presLayoutVars>
          <dgm:bulletEnabled val="1"/>
        </dgm:presLayoutVars>
      </dgm:prSet>
      <dgm:spPr/>
    </dgm:pt>
    <dgm:pt modelId="{2C0AC232-6C02-4DCA-8209-10F6AB29A68B}" type="pres">
      <dgm:prSet presAssocID="{6DA12F1A-D6BC-431A-AD5F-3213FEEEC016}" presName="left_23_1" presStyleLbl="node1" presStyleIdx="3" presStyleCnt="5">
        <dgm:presLayoutVars>
          <dgm:bulletEnabled val="1"/>
        </dgm:presLayoutVars>
      </dgm:prSet>
      <dgm:spPr/>
    </dgm:pt>
    <dgm:pt modelId="{AABB79A2-E9A8-4251-B2C5-453A46C5AB88}" type="pres">
      <dgm:prSet presAssocID="{6DA12F1A-D6BC-431A-AD5F-3213FEEEC016}" presName="left_23_2" presStyleLbl="node1" presStyleIdx="4" presStyleCnt="5">
        <dgm:presLayoutVars>
          <dgm:bulletEnabled val="1"/>
        </dgm:presLayoutVars>
      </dgm:prSet>
      <dgm:spPr/>
    </dgm:pt>
  </dgm:ptLst>
  <dgm:cxnLst>
    <dgm:cxn modelId="{73C0D500-43DA-487E-B799-7CE331F9B71F}" type="presOf" srcId="{369563CC-C6B0-40F9-8DA7-8EAFE850238A}" destId="{AABB79A2-E9A8-4251-B2C5-453A46C5AB88}" srcOrd="0" destOrd="0" presId="urn:microsoft.com/office/officeart/2005/8/layout/balance1"/>
    <dgm:cxn modelId="{DD6EE216-02F8-42B1-B7CC-480C3EA9F0A3}" type="presOf" srcId="{D82D6C05-0F1E-4048-8C9B-3843D7486D34}" destId="{C90FB38D-4333-4818-9FEE-132B871E5951}" srcOrd="0" destOrd="0" presId="urn:microsoft.com/office/officeart/2005/8/layout/balance1"/>
    <dgm:cxn modelId="{9CEE9726-D713-472F-BDBB-B7EE7C75A98B}" type="presOf" srcId="{C8CD061D-BFEE-4A2C-8C5C-50BF310442A7}" destId="{78E680A3-C284-476D-AA7D-7D04D1984C7C}" srcOrd="0" destOrd="0" presId="urn:microsoft.com/office/officeart/2005/8/layout/balance1"/>
    <dgm:cxn modelId="{92DC386B-EDCA-4711-B981-BB11FEC3720D}" srcId="{FF674C7E-7E9F-48F6-9378-461B944256B5}" destId="{369563CC-C6B0-40F9-8DA7-8EAFE850238A}" srcOrd="1" destOrd="0" parTransId="{0C5FC522-0D5B-42D9-A3B8-35914C196E76}" sibTransId="{C6ECAFB5-A4E9-4444-8F91-3CC3CC06A01D}"/>
    <dgm:cxn modelId="{F41C3B56-5119-4C0E-8843-144BEFC35465}" type="presOf" srcId="{51FB4D94-B064-4049-845E-6B89F0360858}" destId="{45B9D6F9-EA68-4008-8DA5-5B95794BA118}" srcOrd="0" destOrd="0" presId="urn:microsoft.com/office/officeart/2005/8/layout/balance1"/>
    <dgm:cxn modelId="{62148F80-3736-4B7F-BCBF-0092C086BA26}" srcId="{51FB4D94-B064-4049-845E-6B89F0360858}" destId="{C8CD061D-BFEE-4A2C-8C5C-50BF310442A7}" srcOrd="1" destOrd="0" parTransId="{A883B1DE-4C6B-4A0F-914F-EF9525DD8A19}" sibTransId="{1A2E9430-AB93-4A27-825A-76EA5C669E0F}"/>
    <dgm:cxn modelId="{DC2E0B8A-75BB-4C46-89C6-47A9E117AF54}" srcId="{FF674C7E-7E9F-48F6-9378-461B944256B5}" destId="{56BFE3E3-A31E-49C4-8987-AFE9646D19CE}" srcOrd="0" destOrd="0" parTransId="{3BA6C4FD-A436-47E0-AA2D-9CC26EE1245A}" sibTransId="{48BA6CD9-AF34-466F-A129-E5F9BCD0A07E}"/>
    <dgm:cxn modelId="{DBFF4592-49A8-4E3B-87DE-9D092E82EF4B}" srcId="{51FB4D94-B064-4049-845E-6B89F0360858}" destId="{DD6B1D7E-2946-43CE-8386-D6C5E633C139}" srcOrd="2" destOrd="0" parTransId="{32E27DC8-4DB3-439E-988D-B9B72E0D7F8F}" sibTransId="{2B3FF35B-DE6F-443B-9366-BE2160F91280}"/>
    <dgm:cxn modelId="{07763F94-666E-4009-9F31-ED64B786822E}" srcId="{6DA12F1A-D6BC-431A-AD5F-3213FEEEC016}" destId="{51FB4D94-B064-4049-845E-6B89F0360858}" srcOrd="1" destOrd="0" parTransId="{7268CF13-53DE-4D05-8DB7-BB47A7BF3B13}" sibTransId="{B5F80372-2BB2-403D-8FA0-4B9F720035C0}"/>
    <dgm:cxn modelId="{787C64AA-2CD8-46A2-A861-95E9FA82A963}" type="presOf" srcId="{6DA12F1A-D6BC-431A-AD5F-3213FEEEC016}" destId="{9687E2B3-7CB7-4A7D-A8FD-5EEC01A001AF}" srcOrd="0" destOrd="0" presId="urn:microsoft.com/office/officeart/2005/8/layout/balance1"/>
    <dgm:cxn modelId="{5ED402AD-6F64-4C9E-929F-7EFAF6FDEE69}" srcId="{51FB4D94-B064-4049-845E-6B89F0360858}" destId="{D82D6C05-0F1E-4048-8C9B-3843D7486D34}" srcOrd="0" destOrd="0" parTransId="{6E38CD4F-89C0-4C01-9089-5DBC9754585E}" sibTransId="{FBF7DE1C-612D-481A-AC5E-D81BD9FF54A6}"/>
    <dgm:cxn modelId="{43653DD3-3D75-4AEA-B88B-1FB5C88128B2}" type="presOf" srcId="{56BFE3E3-A31E-49C4-8987-AFE9646D19CE}" destId="{2C0AC232-6C02-4DCA-8209-10F6AB29A68B}" srcOrd="0" destOrd="0" presId="urn:microsoft.com/office/officeart/2005/8/layout/balance1"/>
    <dgm:cxn modelId="{734D99D7-C2A9-4BD2-A529-9AC2A9DA012E}" type="presOf" srcId="{FF674C7E-7E9F-48F6-9378-461B944256B5}" destId="{981DBCCD-7DE5-4B91-BFA2-713F86511451}" srcOrd="0" destOrd="0" presId="urn:microsoft.com/office/officeart/2005/8/layout/balance1"/>
    <dgm:cxn modelId="{DC5C74E5-8DD2-40B0-A5E2-E42F87432909}" srcId="{6DA12F1A-D6BC-431A-AD5F-3213FEEEC016}" destId="{FF674C7E-7E9F-48F6-9378-461B944256B5}" srcOrd="0" destOrd="0" parTransId="{C2CB158A-11CA-4D59-925B-468A8D39E9E3}" sibTransId="{35680836-ECE6-4111-9FD4-961DD76C0BE0}"/>
    <dgm:cxn modelId="{2FBDFCE6-C1F3-4E2F-82C1-3B18417B3403}" type="presOf" srcId="{DD6B1D7E-2946-43CE-8386-D6C5E633C139}" destId="{25F3B34C-A9F3-44CD-AA0B-5293A90B8CBA}" srcOrd="0" destOrd="0" presId="urn:microsoft.com/office/officeart/2005/8/layout/balance1"/>
    <dgm:cxn modelId="{06F6D93C-B45C-483F-86EC-102D30AE239E}" type="presParOf" srcId="{9687E2B3-7CB7-4A7D-A8FD-5EEC01A001AF}" destId="{1970ADA9-CA85-4C14-9E6C-0CFE4EE557D7}" srcOrd="0" destOrd="0" presId="urn:microsoft.com/office/officeart/2005/8/layout/balance1"/>
    <dgm:cxn modelId="{215CDE47-F479-4745-86C0-8FBA296A2795}" type="presParOf" srcId="{9687E2B3-7CB7-4A7D-A8FD-5EEC01A001AF}" destId="{320E7CCD-9B95-4603-8E06-D9859DB597AD}" srcOrd="1" destOrd="0" presId="urn:microsoft.com/office/officeart/2005/8/layout/balance1"/>
    <dgm:cxn modelId="{F9248828-6307-47B3-9AC5-3F4187A09B8D}" type="presParOf" srcId="{320E7CCD-9B95-4603-8E06-D9859DB597AD}" destId="{981DBCCD-7DE5-4B91-BFA2-713F86511451}" srcOrd="0" destOrd="0" presId="urn:microsoft.com/office/officeart/2005/8/layout/balance1"/>
    <dgm:cxn modelId="{95351DF8-F76B-4C18-93D4-A44ABFA881A2}" type="presParOf" srcId="{320E7CCD-9B95-4603-8E06-D9859DB597AD}" destId="{45B9D6F9-EA68-4008-8DA5-5B95794BA118}" srcOrd="1" destOrd="0" presId="urn:microsoft.com/office/officeart/2005/8/layout/balance1"/>
    <dgm:cxn modelId="{B9CD49A7-93E6-47B4-AB5B-FF4381509937}" type="presParOf" srcId="{9687E2B3-7CB7-4A7D-A8FD-5EEC01A001AF}" destId="{C61918FA-2A0D-4853-9BAC-7834CD1E3627}" srcOrd="2" destOrd="0" presId="urn:microsoft.com/office/officeart/2005/8/layout/balance1"/>
    <dgm:cxn modelId="{EB35D8F5-3AE6-4C46-A7F0-51B305911523}" type="presParOf" srcId="{C61918FA-2A0D-4853-9BAC-7834CD1E3627}" destId="{E41025FD-64A0-48BE-A4C5-F99347B1D2AF}" srcOrd="0" destOrd="0" presId="urn:microsoft.com/office/officeart/2005/8/layout/balance1"/>
    <dgm:cxn modelId="{CDE923B0-8724-49B8-AC2B-93D46895D602}" type="presParOf" srcId="{C61918FA-2A0D-4853-9BAC-7834CD1E3627}" destId="{4228A646-2BAA-4A14-8A23-1885350ED497}" srcOrd="1" destOrd="0" presId="urn:microsoft.com/office/officeart/2005/8/layout/balance1"/>
    <dgm:cxn modelId="{24012FA4-F9D5-4B1D-B594-9693CA1417A0}" type="presParOf" srcId="{C61918FA-2A0D-4853-9BAC-7834CD1E3627}" destId="{4AEA8303-606F-4DD0-9373-744E66964AC4}" srcOrd="2" destOrd="0" presId="urn:microsoft.com/office/officeart/2005/8/layout/balance1"/>
    <dgm:cxn modelId="{EFB883B3-E09B-44B5-82B7-1F9D4C0634E3}" type="presParOf" srcId="{C61918FA-2A0D-4853-9BAC-7834CD1E3627}" destId="{C90FB38D-4333-4818-9FEE-132B871E5951}" srcOrd="3" destOrd="0" presId="urn:microsoft.com/office/officeart/2005/8/layout/balance1"/>
    <dgm:cxn modelId="{FCC65D31-6A8C-44D9-86C8-43D0BEA6944C}" type="presParOf" srcId="{C61918FA-2A0D-4853-9BAC-7834CD1E3627}" destId="{78E680A3-C284-476D-AA7D-7D04D1984C7C}" srcOrd="4" destOrd="0" presId="urn:microsoft.com/office/officeart/2005/8/layout/balance1"/>
    <dgm:cxn modelId="{783F744C-599F-4F4C-89F9-735B166CDC93}" type="presParOf" srcId="{C61918FA-2A0D-4853-9BAC-7834CD1E3627}" destId="{25F3B34C-A9F3-44CD-AA0B-5293A90B8CBA}" srcOrd="5" destOrd="0" presId="urn:microsoft.com/office/officeart/2005/8/layout/balance1"/>
    <dgm:cxn modelId="{1DDD65A3-0006-4309-A5BE-7B0ED10E0F2B}" type="presParOf" srcId="{C61918FA-2A0D-4853-9BAC-7834CD1E3627}" destId="{2C0AC232-6C02-4DCA-8209-10F6AB29A68B}" srcOrd="6" destOrd="0" presId="urn:microsoft.com/office/officeart/2005/8/layout/balance1"/>
    <dgm:cxn modelId="{6CCCD09F-4F96-49D7-B106-1EDBB14B5053}" type="presParOf" srcId="{C61918FA-2A0D-4853-9BAC-7834CD1E3627}" destId="{AABB79A2-E9A8-4251-B2C5-453A46C5AB88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10ED74-9EBF-4F31-9B18-4F1B458726D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208A475-24AD-4731-8088-5A6856641B45}">
      <dgm:prSet/>
      <dgm:spPr/>
      <dgm:t>
        <a:bodyPr/>
        <a:lstStyle/>
        <a:p>
          <a:r>
            <a:rPr lang="en-GB" sz="2400" dirty="0"/>
            <a:t>Conventional</a:t>
          </a:r>
          <a:r>
            <a:rPr lang="de-DE" sz="2400" dirty="0"/>
            <a:t> RT</a:t>
          </a:r>
        </a:p>
      </dgm:t>
    </dgm:pt>
    <dgm:pt modelId="{8D52AC0D-EC0C-461C-92B0-B02929EFA7AD}" type="parTrans" cxnId="{BD3DB0F7-2E60-43CD-9C0D-DA024F04BFF7}">
      <dgm:prSet/>
      <dgm:spPr/>
      <dgm:t>
        <a:bodyPr/>
        <a:lstStyle/>
        <a:p>
          <a:endParaRPr lang="de-DE"/>
        </a:p>
      </dgm:t>
    </dgm:pt>
    <dgm:pt modelId="{78EB7386-815D-4057-BE24-12EDCCCC0A7C}" type="sibTrans" cxnId="{BD3DB0F7-2E60-43CD-9C0D-DA024F04BFF7}">
      <dgm:prSet/>
      <dgm:spPr/>
      <dgm:t>
        <a:bodyPr/>
        <a:lstStyle/>
        <a:p>
          <a:endParaRPr lang="de-DE"/>
        </a:p>
      </dgm:t>
    </dgm:pt>
    <dgm:pt modelId="{0598A6E8-8405-4EBE-9AE7-4191D7EBEB4A}">
      <dgm:prSet custT="1"/>
      <dgm:spPr/>
      <dgm:t>
        <a:bodyPr/>
        <a:lstStyle/>
        <a:p>
          <a:r>
            <a:rPr lang="de-DE" sz="1800" dirty="0"/>
            <a:t>Multiple </a:t>
          </a:r>
          <a:r>
            <a:rPr lang="de-DE" sz="1800" dirty="0" err="1"/>
            <a:t>sessions</a:t>
          </a:r>
          <a:r>
            <a:rPr lang="de-DE" sz="1800" dirty="0"/>
            <a:t> </a:t>
          </a:r>
          <a:br>
            <a:rPr lang="de-DE" sz="1800" dirty="0"/>
          </a:br>
          <a:r>
            <a:rPr lang="de-DE" sz="1800" dirty="0"/>
            <a:t>(2 Gy per </a:t>
          </a:r>
          <a:r>
            <a:rPr lang="de-DE" sz="1800" dirty="0" err="1"/>
            <a:t>session</a:t>
          </a:r>
          <a:r>
            <a:rPr lang="de-DE" sz="1800" dirty="0"/>
            <a:t>)</a:t>
          </a:r>
        </a:p>
      </dgm:t>
    </dgm:pt>
    <dgm:pt modelId="{12B30B00-B2F1-404B-B290-3FFEC389306E}" type="parTrans" cxnId="{4E392B1F-EE7C-4032-B109-12F832880EFB}">
      <dgm:prSet/>
      <dgm:spPr/>
      <dgm:t>
        <a:bodyPr/>
        <a:lstStyle/>
        <a:p>
          <a:endParaRPr lang="de-DE"/>
        </a:p>
      </dgm:t>
    </dgm:pt>
    <dgm:pt modelId="{B4A5FB99-E02C-470B-8B0A-4F329BF89BE7}" type="sibTrans" cxnId="{4E392B1F-EE7C-4032-B109-12F832880EFB}">
      <dgm:prSet/>
      <dgm:spPr/>
      <dgm:t>
        <a:bodyPr/>
        <a:lstStyle/>
        <a:p>
          <a:endParaRPr lang="de-DE"/>
        </a:p>
      </dgm:t>
    </dgm:pt>
    <dgm:pt modelId="{E5F0954D-95AF-4D3E-8033-14F8AFC30046}">
      <dgm:prSet custT="1"/>
      <dgm:spPr/>
      <dgm:t>
        <a:bodyPr/>
        <a:lstStyle/>
        <a:p>
          <a:r>
            <a:rPr lang="de-DE" sz="1800" dirty="0" err="1"/>
            <a:t>Usual</a:t>
          </a:r>
          <a:r>
            <a:rPr lang="de-DE" sz="1800" dirty="0"/>
            <a:t> dose rate: </a:t>
          </a:r>
          <a:br>
            <a:rPr lang="de-DE" sz="1800" dirty="0"/>
          </a:br>
          <a:r>
            <a:rPr lang="de-DE" sz="1800" dirty="0"/>
            <a:t>2 Gy/min</a:t>
          </a:r>
        </a:p>
      </dgm:t>
    </dgm:pt>
    <dgm:pt modelId="{0097E8A5-AFC0-46E9-98B1-9A5FDEEEAF1F}" type="parTrans" cxnId="{5E287823-FB28-4555-9B60-69E3DA442B99}">
      <dgm:prSet/>
      <dgm:spPr/>
      <dgm:t>
        <a:bodyPr/>
        <a:lstStyle/>
        <a:p>
          <a:endParaRPr lang="de-DE"/>
        </a:p>
      </dgm:t>
    </dgm:pt>
    <dgm:pt modelId="{C7C87D7C-ABB6-4EDA-8A63-1BD23A9A27F3}" type="sibTrans" cxnId="{5E287823-FB28-4555-9B60-69E3DA442B99}">
      <dgm:prSet/>
      <dgm:spPr/>
      <dgm:t>
        <a:bodyPr/>
        <a:lstStyle/>
        <a:p>
          <a:endParaRPr lang="de-DE"/>
        </a:p>
      </dgm:t>
    </dgm:pt>
    <dgm:pt modelId="{38EA3723-AA97-4D32-8D10-C51B5F2592A5}">
      <dgm:prSet custT="1"/>
      <dgm:spPr/>
      <dgm:t>
        <a:bodyPr/>
        <a:lstStyle/>
        <a:p>
          <a:r>
            <a:rPr lang="de-DE" sz="1800" dirty="0"/>
            <a:t>Dose: 30 – 60 Gy</a:t>
          </a:r>
        </a:p>
      </dgm:t>
    </dgm:pt>
    <dgm:pt modelId="{2B06CF2F-9ED4-4598-A739-38C07A443D3C}" type="sibTrans" cxnId="{0C0AADA3-0001-4487-9444-F797BDCFEF09}">
      <dgm:prSet/>
      <dgm:spPr/>
      <dgm:t>
        <a:bodyPr/>
        <a:lstStyle/>
        <a:p>
          <a:endParaRPr lang="de-DE"/>
        </a:p>
      </dgm:t>
    </dgm:pt>
    <dgm:pt modelId="{25952D74-9513-48C7-AB0E-75FA7E374835}" type="parTrans" cxnId="{0C0AADA3-0001-4487-9444-F797BDCFEF09}">
      <dgm:prSet/>
      <dgm:spPr/>
      <dgm:t>
        <a:bodyPr/>
        <a:lstStyle/>
        <a:p>
          <a:endParaRPr lang="de-DE"/>
        </a:p>
      </dgm:t>
    </dgm:pt>
    <dgm:pt modelId="{96E59304-99E7-40D7-9279-9E9592DA6D89}" type="pres">
      <dgm:prSet presAssocID="{8C10ED74-9EBF-4F31-9B18-4F1B458726DD}" presName="linearFlow" presStyleCnt="0">
        <dgm:presLayoutVars>
          <dgm:dir/>
          <dgm:resizeHandles val="exact"/>
        </dgm:presLayoutVars>
      </dgm:prSet>
      <dgm:spPr/>
    </dgm:pt>
    <dgm:pt modelId="{291486CE-E732-4029-91EF-25DE9CC709AD}" type="pres">
      <dgm:prSet presAssocID="{0208A475-24AD-4731-8088-5A6856641B45}" presName="composite" presStyleCnt="0"/>
      <dgm:spPr/>
    </dgm:pt>
    <dgm:pt modelId="{3835AE5B-B825-4E25-A81B-0BBAC1587C2D}" type="pres">
      <dgm:prSet presAssocID="{0208A475-24AD-4731-8088-5A6856641B45}" presName="imgShp" presStyleLbl="fgImgPlace1" presStyleIdx="0" presStyleCnt="1"/>
      <dgm:spPr/>
    </dgm:pt>
    <dgm:pt modelId="{E0BB8F3F-C0A4-4AF1-9738-318252B77FCF}" type="pres">
      <dgm:prSet presAssocID="{0208A475-24AD-4731-8088-5A6856641B45}" presName="txShp" presStyleLbl="node1" presStyleIdx="0" presStyleCnt="1" custScaleX="104405">
        <dgm:presLayoutVars>
          <dgm:bulletEnabled val="1"/>
        </dgm:presLayoutVars>
      </dgm:prSet>
      <dgm:spPr/>
    </dgm:pt>
  </dgm:ptLst>
  <dgm:cxnLst>
    <dgm:cxn modelId="{4E392B1F-EE7C-4032-B109-12F832880EFB}" srcId="{0208A475-24AD-4731-8088-5A6856641B45}" destId="{0598A6E8-8405-4EBE-9AE7-4191D7EBEB4A}" srcOrd="1" destOrd="0" parTransId="{12B30B00-B2F1-404B-B290-3FFEC389306E}" sibTransId="{B4A5FB99-E02C-470B-8B0A-4F329BF89BE7}"/>
    <dgm:cxn modelId="{5E287823-FB28-4555-9B60-69E3DA442B99}" srcId="{0208A475-24AD-4731-8088-5A6856641B45}" destId="{E5F0954D-95AF-4D3E-8033-14F8AFC30046}" srcOrd="2" destOrd="0" parTransId="{0097E8A5-AFC0-46E9-98B1-9A5FDEEEAF1F}" sibTransId="{C7C87D7C-ABB6-4EDA-8A63-1BD23A9A27F3}"/>
    <dgm:cxn modelId="{3C32CD28-76C4-44EF-8CAC-C531D2983D15}" type="presOf" srcId="{0598A6E8-8405-4EBE-9AE7-4191D7EBEB4A}" destId="{E0BB8F3F-C0A4-4AF1-9738-318252B77FCF}" srcOrd="0" destOrd="2" presId="urn:microsoft.com/office/officeart/2005/8/layout/vList3"/>
    <dgm:cxn modelId="{3785458F-D175-40A7-B290-1EA9690E4D6F}" type="presOf" srcId="{8C10ED74-9EBF-4F31-9B18-4F1B458726DD}" destId="{96E59304-99E7-40D7-9279-9E9592DA6D89}" srcOrd="0" destOrd="0" presId="urn:microsoft.com/office/officeart/2005/8/layout/vList3"/>
    <dgm:cxn modelId="{ECC5DF93-750B-44B2-9B16-519E63676882}" type="presOf" srcId="{38EA3723-AA97-4D32-8D10-C51B5F2592A5}" destId="{E0BB8F3F-C0A4-4AF1-9738-318252B77FCF}" srcOrd="0" destOrd="1" presId="urn:microsoft.com/office/officeart/2005/8/layout/vList3"/>
    <dgm:cxn modelId="{56F3849C-3206-4EE1-8F7D-227944BA29CA}" type="presOf" srcId="{E5F0954D-95AF-4D3E-8033-14F8AFC30046}" destId="{E0BB8F3F-C0A4-4AF1-9738-318252B77FCF}" srcOrd="0" destOrd="3" presId="urn:microsoft.com/office/officeart/2005/8/layout/vList3"/>
    <dgm:cxn modelId="{0C0AADA3-0001-4487-9444-F797BDCFEF09}" srcId="{0208A475-24AD-4731-8088-5A6856641B45}" destId="{38EA3723-AA97-4D32-8D10-C51B5F2592A5}" srcOrd="0" destOrd="0" parTransId="{25952D74-9513-48C7-AB0E-75FA7E374835}" sibTransId="{2B06CF2F-9ED4-4598-A739-38C07A443D3C}"/>
    <dgm:cxn modelId="{B1F7F8F0-B3BF-4E02-BEEC-7FF34297A8C3}" type="presOf" srcId="{0208A475-24AD-4731-8088-5A6856641B45}" destId="{E0BB8F3F-C0A4-4AF1-9738-318252B77FCF}" srcOrd="0" destOrd="0" presId="urn:microsoft.com/office/officeart/2005/8/layout/vList3"/>
    <dgm:cxn modelId="{BD3DB0F7-2E60-43CD-9C0D-DA024F04BFF7}" srcId="{8C10ED74-9EBF-4F31-9B18-4F1B458726DD}" destId="{0208A475-24AD-4731-8088-5A6856641B45}" srcOrd="0" destOrd="0" parTransId="{8D52AC0D-EC0C-461C-92B0-B02929EFA7AD}" sibTransId="{78EB7386-815D-4057-BE24-12EDCCCC0A7C}"/>
    <dgm:cxn modelId="{749E8049-B8F1-4C87-A76E-BB9893F8AE55}" type="presParOf" srcId="{96E59304-99E7-40D7-9279-9E9592DA6D89}" destId="{291486CE-E732-4029-91EF-25DE9CC709AD}" srcOrd="0" destOrd="0" presId="urn:microsoft.com/office/officeart/2005/8/layout/vList3"/>
    <dgm:cxn modelId="{DCB28AAA-EA60-4D0A-96F9-A64A4ECA4DDF}" type="presParOf" srcId="{291486CE-E732-4029-91EF-25DE9CC709AD}" destId="{3835AE5B-B825-4E25-A81B-0BBAC1587C2D}" srcOrd="0" destOrd="0" presId="urn:microsoft.com/office/officeart/2005/8/layout/vList3"/>
    <dgm:cxn modelId="{EE060FBD-2378-4165-AD03-5BE0AE0FD71F}" type="presParOf" srcId="{291486CE-E732-4029-91EF-25DE9CC709AD}" destId="{E0BB8F3F-C0A4-4AF1-9738-318252B77FC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F96EC6-FAFD-40AA-8507-2A4E2E4B5FF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0DD6B8D-B88F-4D9A-B574-45BE394FD952}">
      <dgm:prSet/>
      <dgm:spPr/>
      <dgm:t>
        <a:bodyPr/>
        <a:lstStyle/>
        <a:p>
          <a:r>
            <a:rPr lang="de-DE"/>
            <a:t>FLASH RT</a:t>
          </a:r>
        </a:p>
      </dgm:t>
    </dgm:pt>
    <dgm:pt modelId="{57C47DB3-9173-458A-BED9-8FD71D404585}" type="parTrans" cxnId="{7F2FDFCA-15CB-4524-A310-33C20032DD93}">
      <dgm:prSet/>
      <dgm:spPr/>
      <dgm:t>
        <a:bodyPr/>
        <a:lstStyle/>
        <a:p>
          <a:endParaRPr lang="de-DE"/>
        </a:p>
      </dgm:t>
    </dgm:pt>
    <dgm:pt modelId="{0EB15BD0-CCB4-494C-B1A7-261E276EABF8}" type="sibTrans" cxnId="{7F2FDFCA-15CB-4524-A310-33C20032DD93}">
      <dgm:prSet/>
      <dgm:spPr/>
      <dgm:t>
        <a:bodyPr/>
        <a:lstStyle/>
        <a:p>
          <a:endParaRPr lang="de-DE"/>
        </a:p>
      </dgm:t>
    </dgm:pt>
    <dgm:pt modelId="{A00FF324-5846-4B9B-A238-9196F80B76D1}">
      <dgm:prSet/>
      <dgm:spPr/>
      <dgm:t>
        <a:bodyPr/>
        <a:lstStyle/>
        <a:p>
          <a:r>
            <a:rPr lang="de-DE"/>
            <a:t>Dose: 30 – 60 Gy</a:t>
          </a:r>
        </a:p>
      </dgm:t>
    </dgm:pt>
    <dgm:pt modelId="{1CCF2B12-6188-4610-8371-86B43AA181E8}" type="parTrans" cxnId="{80C6EDFD-C55F-417D-BF8C-D5FC927BE91D}">
      <dgm:prSet/>
      <dgm:spPr/>
      <dgm:t>
        <a:bodyPr/>
        <a:lstStyle/>
        <a:p>
          <a:endParaRPr lang="de-DE"/>
        </a:p>
      </dgm:t>
    </dgm:pt>
    <dgm:pt modelId="{17478A64-1C48-4B88-8112-7134FC2865A4}" type="sibTrans" cxnId="{80C6EDFD-C55F-417D-BF8C-D5FC927BE91D}">
      <dgm:prSet/>
      <dgm:spPr/>
      <dgm:t>
        <a:bodyPr/>
        <a:lstStyle/>
        <a:p>
          <a:endParaRPr lang="de-DE"/>
        </a:p>
      </dgm:t>
    </dgm:pt>
    <dgm:pt modelId="{461306FC-21B6-4FD9-8855-DA7D7B2F6E5B}">
      <dgm:prSet/>
      <dgm:spPr/>
      <dgm:t>
        <a:bodyPr/>
        <a:lstStyle/>
        <a:p>
          <a:r>
            <a:rPr lang="de-DE" dirty="0" err="1"/>
            <a:t>Less</a:t>
          </a:r>
          <a:r>
            <a:rPr lang="de-DE" dirty="0"/>
            <a:t> </a:t>
          </a:r>
          <a:r>
            <a:rPr lang="de-DE" dirty="0" err="1"/>
            <a:t>than</a:t>
          </a:r>
          <a:r>
            <a:rPr lang="de-DE" dirty="0"/>
            <a:t> 200 </a:t>
          </a:r>
          <a:r>
            <a:rPr lang="de-DE" dirty="0" err="1"/>
            <a:t>ms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total </a:t>
          </a:r>
          <a:r>
            <a:rPr lang="de-DE" dirty="0" err="1"/>
            <a:t>irradiation</a:t>
          </a:r>
          <a:endParaRPr lang="de-DE" dirty="0"/>
        </a:p>
      </dgm:t>
    </dgm:pt>
    <dgm:pt modelId="{D403FD46-F208-48F1-B03C-97753A5B9327}" type="parTrans" cxnId="{AB5FBB63-22F4-4FCE-9358-472D2B5C70C6}">
      <dgm:prSet/>
      <dgm:spPr/>
      <dgm:t>
        <a:bodyPr/>
        <a:lstStyle/>
        <a:p>
          <a:endParaRPr lang="de-DE"/>
        </a:p>
      </dgm:t>
    </dgm:pt>
    <dgm:pt modelId="{06E184E5-4DBC-4348-AFA9-40DC8A22ADE4}" type="sibTrans" cxnId="{AB5FBB63-22F4-4FCE-9358-472D2B5C70C6}">
      <dgm:prSet/>
      <dgm:spPr/>
      <dgm:t>
        <a:bodyPr/>
        <a:lstStyle/>
        <a:p>
          <a:endParaRPr lang="de-DE"/>
        </a:p>
      </dgm:t>
    </dgm:pt>
    <dgm:pt modelId="{D6F30E3F-1639-413E-ACF2-8A7A84335B32}">
      <dgm:prSet/>
      <dgm:spPr/>
      <dgm:t>
        <a:bodyPr/>
        <a:lstStyle/>
        <a:p>
          <a:r>
            <a:rPr lang="de-DE" dirty="0"/>
            <a:t>Dose rate:</a:t>
          </a:r>
          <a:br>
            <a:rPr lang="de-DE" dirty="0"/>
          </a:br>
          <a:r>
            <a:rPr lang="de-DE" dirty="0"/>
            <a:t>&gt; 30 Gy/s</a:t>
          </a:r>
        </a:p>
      </dgm:t>
    </dgm:pt>
    <dgm:pt modelId="{CCB71397-DF32-4565-867E-D3CEB218D19F}" type="parTrans" cxnId="{552794FD-8011-41E8-B6B5-376AA1EABDC7}">
      <dgm:prSet/>
      <dgm:spPr/>
      <dgm:t>
        <a:bodyPr/>
        <a:lstStyle/>
        <a:p>
          <a:endParaRPr lang="de-DE"/>
        </a:p>
      </dgm:t>
    </dgm:pt>
    <dgm:pt modelId="{53AC5518-7B5A-44AE-8A25-2FE6E71FE860}" type="sibTrans" cxnId="{552794FD-8011-41E8-B6B5-376AA1EABDC7}">
      <dgm:prSet/>
      <dgm:spPr/>
      <dgm:t>
        <a:bodyPr/>
        <a:lstStyle/>
        <a:p>
          <a:endParaRPr lang="de-DE"/>
        </a:p>
      </dgm:t>
    </dgm:pt>
    <dgm:pt modelId="{F322C850-2110-41DA-AFB7-7A772C6D7D46}" type="pres">
      <dgm:prSet presAssocID="{9DF96EC6-FAFD-40AA-8507-2A4E2E4B5FF8}" presName="linearFlow" presStyleCnt="0">
        <dgm:presLayoutVars>
          <dgm:dir/>
          <dgm:resizeHandles val="exact"/>
        </dgm:presLayoutVars>
      </dgm:prSet>
      <dgm:spPr/>
    </dgm:pt>
    <dgm:pt modelId="{0AD2E74B-F716-4F57-89DD-A145C986E0FF}" type="pres">
      <dgm:prSet presAssocID="{C0DD6B8D-B88F-4D9A-B574-45BE394FD952}" presName="composite" presStyleCnt="0"/>
      <dgm:spPr/>
    </dgm:pt>
    <dgm:pt modelId="{45977CC1-AC2C-4FAF-93EC-CFA9A7569DFC}" type="pres">
      <dgm:prSet presAssocID="{C0DD6B8D-B88F-4D9A-B574-45BE394FD952}" presName="imgShp" presStyleLbl="fgImgPlace1" presStyleIdx="0" presStyleCnt="1"/>
      <dgm:spPr/>
    </dgm:pt>
    <dgm:pt modelId="{86864E97-A9E4-4746-BE81-8EE64689B90E}" type="pres">
      <dgm:prSet presAssocID="{C0DD6B8D-B88F-4D9A-B574-45BE394FD952}" presName="txShp" presStyleLbl="node1" presStyleIdx="0" presStyleCnt="1">
        <dgm:presLayoutVars>
          <dgm:bulletEnabled val="1"/>
        </dgm:presLayoutVars>
      </dgm:prSet>
      <dgm:spPr/>
    </dgm:pt>
  </dgm:ptLst>
  <dgm:cxnLst>
    <dgm:cxn modelId="{8BFCA721-1446-4A79-838D-83A17CC0A31A}" type="presOf" srcId="{A00FF324-5846-4B9B-A238-9196F80B76D1}" destId="{86864E97-A9E4-4746-BE81-8EE64689B90E}" srcOrd="0" destOrd="1" presId="urn:microsoft.com/office/officeart/2005/8/layout/vList3"/>
    <dgm:cxn modelId="{AB5FBB63-22F4-4FCE-9358-472D2B5C70C6}" srcId="{C0DD6B8D-B88F-4D9A-B574-45BE394FD952}" destId="{461306FC-21B6-4FD9-8855-DA7D7B2F6E5B}" srcOrd="1" destOrd="0" parTransId="{D403FD46-F208-48F1-B03C-97753A5B9327}" sibTransId="{06E184E5-4DBC-4348-AFA9-40DC8A22ADE4}"/>
    <dgm:cxn modelId="{D0BDD267-D9C6-4975-8B49-22A4B026E294}" type="presOf" srcId="{D6F30E3F-1639-413E-ACF2-8A7A84335B32}" destId="{86864E97-A9E4-4746-BE81-8EE64689B90E}" srcOrd="0" destOrd="3" presId="urn:microsoft.com/office/officeart/2005/8/layout/vList3"/>
    <dgm:cxn modelId="{DA66849A-6F4F-46C0-9696-5BFB9A8AC406}" type="presOf" srcId="{C0DD6B8D-B88F-4D9A-B574-45BE394FD952}" destId="{86864E97-A9E4-4746-BE81-8EE64689B90E}" srcOrd="0" destOrd="0" presId="urn:microsoft.com/office/officeart/2005/8/layout/vList3"/>
    <dgm:cxn modelId="{7F2FDFCA-15CB-4524-A310-33C20032DD93}" srcId="{9DF96EC6-FAFD-40AA-8507-2A4E2E4B5FF8}" destId="{C0DD6B8D-B88F-4D9A-B574-45BE394FD952}" srcOrd="0" destOrd="0" parTransId="{57C47DB3-9173-458A-BED9-8FD71D404585}" sibTransId="{0EB15BD0-CCB4-494C-B1A7-261E276EABF8}"/>
    <dgm:cxn modelId="{8C926DE5-55DA-4376-A410-1823FA573BE3}" type="presOf" srcId="{461306FC-21B6-4FD9-8855-DA7D7B2F6E5B}" destId="{86864E97-A9E4-4746-BE81-8EE64689B90E}" srcOrd="0" destOrd="2" presId="urn:microsoft.com/office/officeart/2005/8/layout/vList3"/>
    <dgm:cxn modelId="{1DA736EB-D6C1-440B-8A6E-26C24663DA21}" type="presOf" srcId="{9DF96EC6-FAFD-40AA-8507-2A4E2E4B5FF8}" destId="{F322C850-2110-41DA-AFB7-7A772C6D7D46}" srcOrd="0" destOrd="0" presId="urn:microsoft.com/office/officeart/2005/8/layout/vList3"/>
    <dgm:cxn modelId="{552794FD-8011-41E8-B6B5-376AA1EABDC7}" srcId="{C0DD6B8D-B88F-4D9A-B574-45BE394FD952}" destId="{D6F30E3F-1639-413E-ACF2-8A7A84335B32}" srcOrd="2" destOrd="0" parTransId="{CCB71397-DF32-4565-867E-D3CEB218D19F}" sibTransId="{53AC5518-7B5A-44AE-8A25-2FE6E71FE860}"/>
    <dgm:cxn modelId="{80C6EDFD-C55F-417D-BF8C-D5FC927BE91D}" srcId="{C0DD6B8D-B88F-4D9A-B574-45BE394FD952}" destId="{A00FF324-5846-4B9B-A238-9196F80B76D1}" srcOrd="0" destOrd="0" parTransId="{1CCF2B12-6188-4610-8371-86B43AA181E8}" sibTransId="{17478A64-1C48-4B88-8112-7134FC2865A4}"/>
    <dgm:cxn modelId="{E32904A2-AFE7-43F3-89F0-E1E782ED0D0A}" type="presParOf" srcId="{F322C850-2110-41DA-AFB7-7A772C6D7D46}" destId="{0AD2E74B-F716-4F57-89DD-A145C986E0FF}" srcOrd="0" destOrd="0" presId="urn:microsoft.com/office/officeart/2005/8/layout/vList3"/>
    <dgm:cxn modelId="{C20F8C42-69E5-489B-BB1A-39A9B4BEE029}" type="presParOf" srcId="{0AD2E74B-F716-4F57-89DD-A145C986E0FF}" destId="{45977CC1-AC2C-4FAF-93EC-CFA9A7569DFC}" srcOrd="0" destOrd="0" presId="urn:microsoft.com/office/officeart/2005/8/layout/vList3"/>
    <dgm:cxn modelId="{778B249B-4617-45F5-AC11-99585DEF0361}" type="presParOf" srcId="{0AD2E74B-F716-4F57-89DD-A145C986E0FF}" destId="{86864E97-A9E4-4746-BE81-8EE64689B90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9EAEEE-249A-46D5-80ED-60C511A40B43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F340FA3-14A7-4947-9B5F-537720ECF57D}">
      <dgm:prSet custT="1"/>
      <dgm:spPr/>
      <dgm:t>
        <a:bodyPr/>
        <a:lstStyle/>
        <a:p>
          <a:r>
            <a:rPr lang="en-AU" sz="1600" dirty="0"/>
            <a:t>Investigation of:</a:t>
          </a:r>
          <a:endParaRPr lang="de-DE" sz="1600" dirty="0"/>
        </a:p>
      </dgm:t>
    </dgm:pt>
    <dgm:pt modelId="{8D54E4CA-6953-4EF5-BA15-49AD7D175B86}" type="parTrans" cxnId="{AAF2A0E7-8330-4C02-A9A9-454B2DD80290}">
      <dgm:prSet/>
      <dgm:spPr/>
      <dgm:t>
        <a:bodyPr/>
        <a:lstStyle/>
        <a:p>
          <a:endParaRPr lang="de-DE"/>
        </a:p>
      </dgm:t>
    </dgm:pt>
    <dgm:pt modelId="{4A17DB38-AAB4-4D6D-AE69-BB90459F8E04}" type="sibTrans" cxnId="{AAF2A0E7-8330-4C02-A9A9-454B2DD80290}">
      <dgm:prSet/>
      <dgm:spPr/>
      <dgm:t>
        <a:bodyPr/>
        <a:lstStyle/>
        <a:p>
          <a:endParaRPr lang="de-DE"/>
        </a:p>
      </dgm:t>
    </dgm:pt>
    <dgm:pt modelId="{D92E604C-9308-46E5-B219-9494A2363BF4}">
      <dgm:prSet/>
      <dgm:spPr/>
      <dgm:t>
        <a:bodyPr/>
        <a:lstStyle/>
        <a:p>
          <a:r>
            <a:rPr lang="en-AU"/>
            <a:t>Hydrogen peroxide production</a:t>
          </a:r>
          <a:endParaRPr lang="de-DE"/>
        </a:p>
      </dgm:t>
    </dgm:pt>
    <dgm:pt modelId="{EEEFD3B5-55E2-49AF-82D7-B260EF7BEFD2}" type="parTrans" cxnId="{06CE6D32-AAB7-49D6-90D7-583EBFF83C54}">
      <dgm:prSet/>
      <dgm:spPr/>
      <dgm:t>
        <a:bodyPr/>
        <a:lstStyle/>
        <a:p>
          <a:endParaRPr lang="de-DE"/>
        </a:p>
      </dgm:t>
    </dgm:pt>
    <dgm:pt modelId="{806EEBF4-DB39-43B1-A375-04D5AE295F6A}" type="sibTrans" cxnId="{06CE6D32-AAB7-49D6-90D7-583EBFF83C54}">
      <dgm:prSet/>
      <dgm:spPr/>
      <dgm:t>
        <a:bodyPr/>
        <a:lstStyle/>
        <a:p>
          <a:endParaRPr lang="de-DE"/>
        </a:p>
      </dgm:t>
    </dgm:pt>
    <dgm:pt modelId="{A9453ADE-B0B3-48ED-971C-8A3848F72BA6}">
      <dgm:prSet/>
      <dgm:spPr/>
      <dgm:t>
        <a:bodyPr/>
        <a:lstStyle/>
        <a:p>
          <a:r>
            <a:rPr lang="en-AU"/>
            <a:t>Hydroxide production</a:t>
          </a:r>
          <a:endParaRPr lang="de-DE"/>
        </a:p>
      </dgm:t>
    </dgm:pt>
    <dgm:pt modelId="{0064C143-4C13-46F3-9451-3330752D1614}" type="parTrans" cxnId="{582FF0F5-534E-47D1-8097-560AFED0DF1E}">
      <dgm:prSet/>
      <dgm:spPr/>
      <dgm:t>
        <a:bodyPr/>
        <a:lstStyle/>
        <a:p>
          <a:endParaRPr lang="de-DE"/>
        </a:p>
      </dgm:t>
    </dgm:pt>
    <dgm:pt modelId="{BEAC80A8-F2FE-43E6-A86E-EC5D353F9EC2}" type="sibTrans" cxnId="{582FF0F5-534E-47D1-8097-560AFED0DF1E}">
      <dgm:prSet/>
      <dgm:spPr/>
      <dgm:t>
        <a:bodyPr/>
        <a:lstStyle/>
        <a:p>
          <a:endParaRPr lang="de-DE"/>
        </a:p>
      </dgm:t>
    </dgm:pt>
    <dgm:pt modelId="{06DF93E3-3A1F-401C-AA04-2C3E6CAAA9EE}">
      <dgm:prSet/>
      <dgm:spPr/>
      <dgm:t>
        <a:bodyPr/>
        <a:lstStyle/>
        <a:p>
          <a:r>
            <a:rPr lang="en-AU"/>
            <a:t>Direct damage to DNA</a:t>
          </a:r>
          <a:endParaRPr lang="de-DE"/>
        </a:p>
      </dgm:t>
    </dgm:pt>
    <dgm:pt modelId="{CDA2E590-2520-4403-9BFD-47C6A0014DEB}" type="parTrans" cxnId="{51F81E64-8FDE-4818-BF66-41D720BC9BB1}">
      <dgm:prSet/>
      <dgm:spPr/>
      <dgm:t>
        <a:bodyPr/>
        <a:lstStyle/>
        <a:p>
          <a:endParaRPr lang="de-DE"/>
        </a:p>
      </dgm:t>
    </dgm:pt>
    <dgm:pt modelId="{B98B8B08-06D9-4F96-97FC-632750CE1F30}" type="sibTrans" cxnId="{51F81E64-8FDE-4818-BF66-41D720BC9BB1}">
      <dgm:prSet/>
      <dgm:spPr/>
      <dgm:t>
        <a:bodyPr/>
        <a:lstStyle/>
        <a:p>
          <a:endParaRPr lang="de-DE"/>
        </a:p>
      </dgm:t>
    </dgm:pt>
    <dgm:pt modelId="{A8F95C6A-CAB0-4966-8270-CCD93A6B18D7}" type="pres">
      <dgm:prSet presAssocID="{009EAEEE-249A-46D5-80ED-60C511A40B43}" presName="Name0" presStyleCnt="0">
        <dgm:presLayoutVars>
          <dgm:dir/>
          <dgm:animLvl val="lvl"/>
          <dgm:resizeHandles val="exact"/>
        </dgm:presLayoutVars>
      </dgm:prSet>
      <dgm:spPr/>
    </dgm:pt>
    <dgm:pt modelId="{CD52373F-EDC0-4DC9-AEA2-B7A91A42E1D5}" type="pres">
      <dgm:prSet presAssocID="{7F340FA3-14A7-4947-9B5F-537720ECF57D}" presName="linNode" presStyleCnt="0"/>
      <dgm:spPr/>
    </dgm:pt>
    <dgm:pt modelId="{E9D9893B-62BB-4B0F-9E32-AC4806430AF5}" type="pres">
      <dgm:prSet presAssocID="{7F340FA3-14A7-4947-9B5F-537720ECF57D}" presName="parentText" presStyleLbl="node1" presStyleIdx="0" presStyleCnt="1" custScaleX="100000">
        <dgm:presLayoutVars>
          <dgm:chMax val="1"/>
          <dgm:bulletEnabled val="1"/>
        </dgm:presLayoutVars>
      </dgm:prSet>
      <dgm:spPr/>
    </dgm:pt>
    <dgm:pt modelId="{0A7820AB-D833-4C6A-A8B5-1F8AECC1EB0A}" type="pres">
      <dgm:prSet presAssocID="{7F340FA3-14A7-4947-9B5F-537720ECF57D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06CE6D32-AAB7-49D6-90D7-583EBFF83C54}" srcId="{7F340FA3-14A7-4947-9B5F-537720ECF57D}" destId="{D92E604C-9308-46E5-B219-9494A2363BF4}" srcOrd="0" destOrd="0" parTransId="{EEEFD3B5-55E2-49AF-82D7-B260EF7BEFD2}" sibTransId="{806EEBF4-DB39-43B1-A375-04D5AE295F6A}"/>
    <dgm:cxn modelId="{7471BD5D-FC47-4BDA-938E-B2AEFFAA86B3}" type="presOf" srcId="{D92E604C-9308-46E5-B219-9494A2363BF4}" destId="{0A7820AB-D833-4C6A-A8B5-1F8AECC1EB0A}" srcOrd="0" destOrd="0" presId="urn:microsoft.com/office/officeart/2005/8/layout/vList5"/>
    <dgm:cxn modelId="{51F81E64-8FDE-4818-BF66-41D720BC9BB1}" srcId="{7F340FA3-14A7-4947-9B5F-537720ECF57D}" destId="{06DF93E3-3A1F-401C-AA04-2C3E6CAAA9EE}" srcOrd="2" destOrd="0" parTransId="{CDA2E590-2520-4403-9BFD-47C6A0014DEB}" sibTransId="{B98B8B08-06D9-4F96-97FC-632750CE1F30}"/>
    <dgm:cxn modelId="{29D4D648-3205-4758-A4BE-449520E5DEFF}" type="presOf" srcId="{7F340FA3-14A7-4947-9B5F-537720ECF57D}" destId="{E9D9893B-62BB-4B0F-9E32-AC4806430AF5}" srcOrd="0" destOrd="0" presId="urn:microsoft.com/office/officeart/2005/8/layout/vList5"/>
    <dgm:cxn modelId="{B8283371-6E9D-441B-A116-10781327D23F}" type="presOf" srcId="{A9453ADE-B0B3-48ED-971C-8A3848F72BA6}" destId="{0A7820AB-D833-4C6A-A8B5-1F8AECC1EB0A}" srcOrd="0" destOrd="1" presId="urn:microsoft.com/office/officeart/2005/8/layout/vList5"/>
    <dgm:cxn modelId="{23C84E8A-9599-4E27-84FA-1F47B45C3958}" type="presOf" srcId="{06DF93E3-3A1F-401C-AA04-2C3E6CAAA9EE}" destId="{0A7820AB-D833-4C6A-A8B5-1F8AECC1EB0A}" srcOrd="0" destOrd="2" presId="urn:microsoft.com/office/officeart/2005/8/layout/vList5"/>
    <dgm:cxn modelId="{663C40D1-53BD-48CD-9DB1-2BCD538D99E6}" type="presOf" srcId="{009EAEEE-249A-46D5-80ED-60C511A40B43}" destId="{A8F95C6A-CAB0-4966-8270-CCD93A6B18D7}" srcOrd="0" destOrd="0" presId="urn:microsoft.com/office/officeart/2005/8/layout/vList5"/>
    <dgm:cxn modelId="{AAF2A0E7-8330-4C02-A9A9-454B2DD80290}" srcId="{009EAEEE-249A-46D5-80ED-60C511A40B43}" destId="{7F340FA3-14A7-4947-9B5F-537720ECF57D}" srcOrd="0" destOrd="0" parTransId="{8D54E4CA-6953-4EF5-BA15-49AD7D175B86}" sibTransId="{4A17DB38-AAB4-4D6D-AE69-BB90459F8E04}"/>
    <dgm:cxn modelId="{582FF0F5-534E-47D1-8097-560AFED0DF1E}" srcId="{7F340FA3-14A7-4947-9B5F-537720ECF57D}" destId="{A9453ADE-B0B3-48ED-971C-8A3848F72BA6}" srcOrd="1" destOrd="0" parTransId="{0064C143-4C13-46F3-9451-3330752D1614}" sibTransId="{BEAC80A8-F2FE-43E6-A86E-EC5D353F9EC2}"/>
    <dgm:cxn modelId="{ADFB7310-CBDF-4CA5-B5E9-47D7E38E1054}" type="presParOf" srcId="{A8F95C6A-CAB0-4966-8270-CCD93A6B18D7}" destId="{CD52373F-EDC0-4DC9-AEA2-B7A91A42E1D5}" srcOrd="0" destOrd="0" presId="urn:microsoft.com/office/officeart/2005/8/layout/vList5"/>
    <dgm:cxn modelId="{DE56A3C5-CE9F-4FF9-9B64-6879B0D226B5}" type="presParOf" srcId="{CD52373F-EDC0-4DC9-AEA2-B7A91A42E1D5}" destId="{E9D9893B-62BB-4B0F-9E32-AC4806430AF5}" srcOrd="0" destOrd="0" presId="urn:microsoft.com/office/officeart/2005/8/layout/vList5"/>
    <dgm:cxn modelId="{5CE4AA27-19EE-4DA2-9A96-CD1684B33A81}" type="presParOf" srcId="{CD52373F-EDC0-4DC9-AEA2-B7A91A42E1D5}" destId="{0A7820AB-D833-4C6A-A8B5-1F8AECC1EB0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915AAA-3B4E-4B72-A669-11CA6E04EBB1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de-DE"/>
        </a:p>
      </dgm:t>
    </dgm:pt>
    <dgm:pt modelId="{B878F9CD-6FAE-4E96-9131-115A96029A55}">
      <dgm:prSet/>
      <dgm:spPr/>
      <dgm:t>
        <a:bodyPr/>
        <a:lstStyle/>
        <a:p>
          <a:r>
            <a:rPr lang="en-AU"/>
            <a:t>Experiments</a:t>
          </a:r>
          <a:endParaRPr lang="de-DE"/>
        </a:p>
      </dgm:t>
    </dgm:pt>
    <dgm:pt modelId="{E3534AE7-2593-477C-8AEE-A18227457197}" type="parTrans" cxnId="{5161A42F-163F-4769-BE0B-FB2D421348B3}">
      <dgm:prSet/>
      <dgm:spPr/>
      <dgm:t>
        <a:bodyPr/>
        <a:lstStyle/>
        <a:p>
          <a:endParaRPr lang="de-DE"/>
        </a:p>
      </dgm:t>
    </dgm:pt>
    <dgm:pt modelId="{240209D9-8265-4531-AF3F-1C0C628A6A1B}" type="sibTrans" cxnId="{5161A42F-163F-4769-BE0B-FB2D421348B3}">
      <dgm:prSet/>
      <dgm:spPr/>
      <dgm:t>
        <a:bodyPr/>
        <a:lstStyle/>
        <a:p>
          <a:endParaRPr lang="de-DE"/>
        </a:p>
      </dgm:t>
    </dgm:pt>
    <dgm:pt modelId="{B5A36917-B93C-47BF-8E4C-1D27892390FE}">
      <dgm:prSet/>
      <dgm:spPr/>
      <dgm:t>
        <a:bodyPr/>
        <a:lstStyle/>
        <a:p>
          <a:r>
            <a:rPr lang="en-AU"/>
            <a:t>Irradiation of water</a:t>
          </a:r>
          <a:endParaRPr lang="de-DE"/>
        </a:p>
      </dgm:t>
    </dgm:pt>
    <dgm:pt modelId="{E310FD3F-5968-4BA1-825A-4FD39D3BB3B7}" type="parTrans" cxnId="{345D5DD9-40C4-452E-BDAF-DC43877E25C1}">
      <dgm:prSet/>
      <dgm:spPr/>
      <dgm:t>
        <a:bodyPr/>
        <a:lstStyle/>
        <a:p>
          <a:endParaRPr lang="de-DE"/>
        </a:p>
      </dgm:t>
    </dgm:pt>
    <dgm:pt modelId="{7E0AC097-75B8-4CC4-B475-3459081A0BFE}" type="sibTrans" cxnId="{345D5DD9-40C4-452E-BDAF-DC43877E25C1}">
      <dgm:prSet/>
      <dgm:spPr/>
      <dgm:t>
        <a:bodyPr/>
        <a:lstStyle/>
        <a:p>
          <a:endParaRPr lang="de-DE"/>
        </a:p>
      </dgm:t>
    </dgm:pt>
    <dgm:pt modelId="{945A27A4-6C5E-472D-815E-4EA6AAFA9DDE}">
      <dgm:prSet/>
      <dgm:spPr/>
      <dgm:t>
        <a:bodyPr/>
        <a:lstStyle/>
        <a:p>
          <a:r>
            <a:rPr lang="en-AU" dirty="0"/>
            <a:t>Irradiation of DNA plasmid</a:t>
          </a:r>
          <a:endParaRPr lang="de-DE" dirty="0"/>
        </a:p>
      </dgm:t>
    </dgm:pt>
    <dgm:pt modelId="{52B838C4-4588-49E3-B4BA-CCB377137FF3}" type="parTrans" cxnId="{74472033-038E-4005-9621-F8676054236C}">
      <dgm:prSet/>
      <dgm:spPr/>
      <dgm:t>
        <a:bodyPr/>
        <a:lstStyle/>
        <a:p>
          <a:endParaRPr lang="de-DE"/>
        </a:p>
      </dgm:t>
    </dgm:pt>
    <dgm:pt modelId="{9DE684B2-8BFE-40B1-B2F7-3F5BA9C235E3}" type="sibTrans" cxnId="{74472033-038E-4005-9621-F8676054236C}">
      <dgm:prSet/>
      <dgm:spPr/>
      <dgm:t>
        <a:bodyPr/>
        <a:lstStyle/>
        <a:p>
          <a:endParaRPr lang="de-DE"/>
        </a:p>
      </dgm:t>
    </dgm:pt>
    <dgm:pt modelId="{F517BD17-DAD2-4D77-8FC5-294DE3F36CF4}">
      <dgm:prSet/>
      <dgm:spPr/>
      <dgm:t>
        <a:bodyPr/>
        <a:lstStyle/>
        <a:p>
          <a:r>
            <a:rPr lang="en-AU" dirty="0"/>
            <a:t>Irradiation of cancer cells</a:t>
          </a:r>
          <a:endParaRPr lang="de-DE" dirty="0"/>
        </a:p>
      </dgm:t>
    </dgm:pt>
    <dgm:pt modelId="{8FD02EE5-97AF-42D1-B36C-8D13D146FB06}" type="parTrans" cxnId="{2D7C3D26-B61B-445C-BFDA-4EE37BBEA99C}">
      <dgm:prSet/>
      <dgm:spPr/>
      <dgm:t>
        <a:bodyPr/>
        <a:lstStyle/>
        <a:p>
          <a:endParaRPr lang="de-DE"/>
        </a:p>
      </dgm:t>
    </dgm:pt>
    <dgm:pt modelId="{76E33ABC-C09F-4EBA-A115-428879836925}" type="sibTrans" cxnId="{2D7C3D26-B61B-445C-BFDA-4EE37BBEA99C}">
      <dgm:prSet/>
      <dgm:spPr/>
      <dgm:t>
        <a:bodyPr/>
        <a:lstStyle/>
        <a:p>
          <a:endParaRPr lang="de-DE"/>
        </a:p>
      </dgm:t>
    </dgm:pt>
    <dgm:pt modelId="{A4FC03F2-8CF0-4644-B90E-7242992C637F}" type="pres">
      <dgm:prSet presAssocID="{0E915AAA-3B4E-4B72-A669-11CA6E04EBB1}" presName="Name0" presStyleCnt="0">
        <dgm:presLayoutVars>
          <dgm:dir/>
          <dgm:animLvl val="lvl"/>
          <dgm:resizeHandles val="exact"/>
        </dgm:presLayoutVars>
      </dgm:prSet>
      <dgm:spPr/>
    </dgm:pt>
    <dgm:pt modelId="{19C95D62-5D22-41ED-90DC-8BD180F6D52A}" type="pres">
      <dgm:prSet presAssocID="{B878F9CD-6FAE-4E96-9131-115A96029A55}" presName="linNode" presStyleCnt="0"/>
      <dgm:spPr/>
    </dgm:pt>
    <dgm:pt modelId="{73F006BB-B23C-4D8D-841A-D8D2F563F78B}" type="pres">
      <dgm:prSet presAssocID="{B878F9CD-6FAE-4E96-9131-115A96029A55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B76DAFFF-BB75-49F3-88BC-020ED3238938}" type="pres">
      <dgm:prSet presAssocID="{B878F9CD-6FAE-4E96-9131-115A96029A55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2D7C3D26-B61B-445C-BFDA-4EE37BBEA99C}" srcId="{B878F9CD-6FAE-4E96-9131-115A96029A55}" destId="{F517BD17-DAD2-4D77-8FC5-294DE3F36CF4}" srcOrd="2" destOrd="0" parTransId="{8FD02EE5-97AF-42D1-B36C-8D13D146FB06}" sibTransId="{76E33ABC-C09F-4EBA-A115-428879836925}"/>
    <dgm:cxn modelId="{5161A42F-163F-4769-BE0B-FB2D421348B3}" srcId="{0E915AAA-3B4E-4B72-A669-11CA6E04EBB1}" destId="{B878F9CD-6FAE-4E96-9131-115A96029A55}" srcOrd="0" destOrd="0" parTransId="{E3534AE7-2593-477C-8AEE-A18227457197}" sibTransId="{240209D9-8265-4531-AF3F-1C0C628A6A1B}"/>
    <dgm:cxn modelId="{1DFDB030-22EF-4BC1-86E2-4A6AD8AE27A5}" type="presOf" srcId="{B5A36917-B93C-47BF-8E4C-1D27892390FE}" destId="{B76DAFFF-BB75-49F3-88BC-020ED3238938}" srcOrd="0" destOrd="0" presId="urn:microsoft.com/office/officeart/2005/8/layout/vList5"/>
    <dgm:cxn modelId="{74472033-038E-4005-9621-F8676054236C}" srcId="{B878F9CD-6FAE-4E96-9131-115A96029A55}" destId="{945A27A4-6C5E-472D-815E-4EA6AAFA9DDE}" srcOrd="1" destOrd="0" parTransId="{52B838C4-4588-49E3-B4BA-CCB377137FF3}" sibTransId="{9DE684B2-8BFE-40B1-B2F7-3F5BA9C235E3}"/>
    <dgm:cxn modelId="{4A1B564C-FD18-49A3-A016-B5C4A1870003}" type="presOf" srcId="{B878F9CD-6FAE-4E96-9131-115A96029A55}" destId="{73F006BB-B23C-4D8D-841A-D8D2F563F78B}" srcOrd="0" destOrd="0" presId="urn:microsoft.com/office/officeart/2005/8/layout/vList5"/>
    <dgm:cxn modelId="{56757D72-25AF-4ABB-9EE5-02F7AA46E681}" type="presOf" srcId="{F517BD17-DAD2-4D77-8FC5-294DE3F36CF4}" destId="{B76DAFFF-BB75-49F3-88BC-020ED3238938}" srcOrd="0" destOrd="2" presId="urn:microsoft.com/office/officeart/2005/8/layout/vList5"/>
    <dgm:cxn modelId="{30BA8D7C-6095-4FB4-A1B8-BD460A056E8F}" type="presOf" srcId="{0E915AAA-3B4E-4B72-A669-11CA6E04EBB1}" destId="{A4FC03F2-8CF0-4644-B90E-7242992C637F}" srcOrd="0" destOrd="0" presId="urn:microsoft.com/office/officeart/2005/8/layout/vList5"/>
    <dgm:cxn modelId="{00CAA4BF-B4E4-47AE-A640-939C35194CF5}" type="presOf" srcId="{945A27A4-6C5E-472D-815E-4EA6AAFA9DDE}" destId="{B76DAFFF-BB75-49F3-88BC-020ED3238938}" srcOrd="0" destOrd="1" presId="urn:microsoft.com/office/officeart/2005/8/layout/vList5"/>
    <dgm:cxn modelId="{345D5DD9-40C4-452E-BDAF-DC43877E25C1}" srcId="{B878F9CD-6FAE-4E96-9131-115A96029A55}" destId="{B5A36917-B93C-47BF-8E4C-1D27892390FE}" srcOrd="0" destOrd="0" parTransId="{E310FD3F-5968-4BA1-825A-4FD39D3BB3B7}" sibTransId="{7E0AC097-75B8-4CC4-B475-3459081A0BFE}"/>
    <dgm:cxn modelId="{9249E8F5-A339-41DB-83D2-A33E33498179}" type="presParOf" srcId="{A4FC03F2-8CF0-4644-B90E-7242992C637F}" destId="{19C95D62-5D22-41ED-90DC-8BD180F6D52A}" srcOrd="0" destOrd="0" presId="urn:microsoft.com/office/officeart/2005/8/layout/vList5"/>
    <dgm:cxn modelId="{0D48E279-A77B-4FC2-8402-D686730DFCE3}" type="presParOf" srcId="{19C95D62-5D22-41ED-90DC-8BD180F6D52A}" destId="{73F006BB-B23C-4D8D-841A-D8D2F563F78B}" srcOrd="0" destOrd="0" presId="urn:microsoft.com/office/officeart/2005/8/layout/vList5"/>
    <dgm:cxn modelId="{0183DC46-6251-4256-BAF2-4325D4D580D3}" type="presParOf" srcId="{19C95D62-5D22-41ED-90DC-8BD180F6D52A}" destId="{B76DAFFF-BB75-49F3-88BC-020ED323893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DBCCD-7DE5-4B91-BFA2-713F86511451}">
      <dsp:nvSpPr>
        <dsp:cNvPr id="0" name=""/>
        <dsp:cNvSpPr/>
      </dsp:nvSpPr>
      <dsp:spPr>
        <a:xfrm>
          <a:off x="1971702" y="0"/>
          <a:ext cx="1481416" cy="82300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 err="1"/>
            <a:t>Conv</a:t>
          </a:r>
          <a:r>
            <a:rPr lang="de-DE" sz="2200" kern="1200" dirty="0"/>
            <a:t>. RT</a:t>
          </a:r>
        </a:p>
      </dsp:txBody>
      <dsp:txXfrm>
        <a:off x="1995807" y="24105"/>
        <a:ext cx="1433206" cy="774799"/>
      </dsp:txXfrm>
    </dsp:sp>
    <dsp:sp modelId="{45B9D6F9-EA68-4008-8DA5-5B95794BA118}">
      <dsp:nvSpPr>
        <dsp:cNvPr id="0" name=""/>
        <dsp:cNvSpPr/>
      </dsp:nvSpPr>
      <dsp:spPr>
        <a:xfrm>
          <a:off x="4111526" y="0"/>
          <a:ext cx="1481416" cy="82300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FLASH RT</a:t>
          </a:r>
        </a:p>
      </dsp:txBody>
      <dsp:txXfrm>
        <a:off x="4135631" y="24105"/>
        <a:ext cx="1433206" cy="774799"/>
      </dsp:txXfrm>
    </dsp:sp>
    <dsp:sp modelId="{4228A646-2BAA-4A14-8A23-1885350ED497}">
      <dsp:nvSpPr>
        <dsp:cNvPr id="0" name=""/>
        <dsp:cNvSpPr/>
      </dsp:nvSpPr>
      <dsp:spPr>
        <a:xfrm>
          <a:off x="3473694" y="3497789"/>
          <a:ext cx="617257" cy="617257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A8303-606F-4DD0-9373-744E66964AC4}">
      <dsp:nvSpPr>
        <dsp:cNvPr id="0" name=""/>
        <dsp:cNvSpPr/>
      </dsp:nvSpPr>
      <dsp:spPr>
        <a:xfrm rot="240000">
          <a:off x="1929986" y="3233288"/>
          <a:ext cx="3704673" cy="2590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FB38D-4333-4818-9FEE-132B871E5951}">
      <dsp:nvSpPr>
        <dsp:cNvPr id="0" name=""/>
        <dsp:cNvSpPr/>
      </dsp:nvSpPr>
      <dsp:spPr>
        <a:xfrm rot="240000">
          <a:off x="4154320" y="2585584"/>
          <a:ext cx="1478129" cy="6886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/>
            <a:t>Large </a:t>
          </a:r>
          <a:r>
            <a:rPr lang="de-DE" sz="1200" b="1" kern="1200" dirty="0" err="1"/>
            <a:t>community</a:t>
          </a:r>
          <a:r>
            <a:rPr lang="de-DE" sz="1200" b="1" kern="1200" dirty="0"/>
            <a:t> </a:t>
          </a:r>
          <a:r>
            <a:rPr lang="de-DE" sz="1200" b="1" kern="1200" dirty="0" err="1"/>
            <a:t>working</a:t>
          </a:r>
          <a:r>
            <a:rPr lang="de-DE" sz="1200" b="1" kern="1200" dirty="0"/>
            <a:t> on </a:t>
          </a:r>
          <a:r>
            <a:rPr lang="de-DE" sz="1200" b="1" kern="1200" dirty="0" err="1"/>
            <a:t>that</a:t>
          </a:r>
          <a:endParaRPr lang="de-DE" sz="1200" b="1" kern="1200" dirty="0"/>
        </a:p>
      </dsp:txBody>
      <dsp:txXfrm>
        <a:off x="4187937" y="2619201"/>
        <a:ext cx="1410895" cy="621423"/>
      </dsp:txXfrm>
    </dsp:sp>
    <dsp:sp modelId="{78E680A3-C284-476D-AA7D-7D04D1984C7C}">
      <dsp:nvSpPr>
        <dsp:cNvPr id="0" name=""/>
        <dsp:cNvSpPr/>
      </dsp:nvSpPr>
      <dsp:spPr>
        <a:xfrm rot="240000">
          <a:off x="4207816" y="1844876"/>
          <a:ext cx="1478129" cy="6886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b="1" kern="1200" dirty="0"/>
            <a:t>Same </a:t>
          </a:r>
          <a:r>
            <a:rPr lang="de-DE" sz="1300" b="1" kern="1200" dirty="0" err="1"/>
            <a:t>tumor</a:t>
          </a:r>
          <a:r>
            <a:rPr lang="de-DE" sz="1300" b="1" kern="1200" dirty="0"/>
            <a:t> </a:t>
          </a:r>
          <a:r>
            <a:rPr lang="de-DE" sz="1300" b="1" kern="1200" dirty="0" err="1"/>
            <a:t>control</a:t>
          </a:r>
          <a:endParaRPr lang="de-DE" sz="1300" b="1" kern="1200" dirty="0"/>
        </a:p>
      </dsp:txBody>
      <dsp:txXfrm>
        <a:off x="4241433" y="1878493"/>
        <a:ext cx="1410895" cy="621423"/>
      </dsp:txXfrm>
    </dsp:sp>
    <dsp:sp modelId="{25F3B34C-A9F3-44CD-AA0B-5293A90B8CBA}">
      <dsp:nvSpPr>
        <dsp:cNvPr id="0" name=""/>
        <dsp:cNvSpPr/>
      </dsp:nvSpPr>
      <dsp:spPr>
        <a:xfrm rot="240000">
          <a:off x="4261312" y="1120628"/>
          <a:ext cx="1478129" cy="6886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b="1" kern="1200" dirty="0" err="1"/>
            <a:t>Less</a:t>
          </a:r>
          <a:r>
            <a:rPr lang="de-DE" sz="1300" b="1" kern="1200" dirty="0"/>
            <a:t> </a:t>
          </a:r>
          <a:r>
            <a:rPr lang="de-DE" sz="1300" b="1" kern="1200" dirty="0" err="1"/>
            <a:t>damage</a:t>
          </a:r>
          <a:r>
            <a:rPr lang="de-DE" sz="1300" b="1" kern="1200" dirty="0"/>
            <a:t> </a:t>
          </a:r>
          <a:r>
            <a:rPr lang="de-DE" sz="1300" b="1" kern="1200" dirty="0" err="1"/>
            <a:t>to</a:t>
          </a:r>
          <a:r>
            <a:rPr lang="de-DE" sz="1300" b="1" kern="1200" dirty="0"/>
            <a:t> normal </a:t>
          </a:r>
          <a:r>
            <a:rPr lang="de-DE" sz="1300" b="1" kern="1200" dirty="0" err="1"/>
            <a:t>tissue</a:t>
          </a:r>
          <a:endParaRPr lang="de-DE" sz="1300" b="1" kern="1200" dirty="0"/>
        </a:p>
      </dsp:txBody>
      <dsp:txXfrm>
        <a:off x="4294929" y="1154245"/>
        <a:ext cx="1410895" cy="621423"/>
      </dsp:txXfrm>
    </dsp:sp>
    <dsp:sp modelId="{2C0AC232-6C02-4DCA-8209-10F6AB29A68B}">
      <dsp:nvSpPr>
        <dsp:cNvPr id="0" name=""/>
        <dsp:cNvSpPr/>
      </dsp:nvSpPr>
      <dsp:spPr>
        <a:xfrm rot="240000">
          <a:off x="2035071" y="2437443"/>
          <a:ext cx="1478129" cy="6886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b="1" kern="1200" dirty="0" err="1"/>
            <a:t>Years</a:t>
          </a:r>
          <a:r>
            <a:rPr lang="de-DE" sz="1300" b="1" kern="1200" dirty="0"/>
            <a:t> </a:t>
          </a:r>
          <a:r>
            <a:rPr lang="de-DE" sz="1300" b="1" kern="1200" dirty="0" err="1"/>
            <a:t>of</a:t>
          </a:r>
          <a:r>
            <a:rPr lang="de-DE" sz="1300" b="1" kern="1200" dirty="0"/>
            <a:t> </a:t>
          </a:r>
          <a:r>
            <a:rPr lang="de-DE" sz="1300" b="1" kern="1200" dirty="0" err="1"/>
            <a:t>experience</a:t>
          </a:r>
          <a:endParaRPr lang="de-DE" sz="1300" b="1" kern="1200" dirty="0"/>
        </a:p>
      </dsp:txBody>
      <dsp:txXfrm>
        <a:off x="2068688" y="2471060"/>
        <a:ext cx="1410895" cy="621423"/>
      </dsp:txXfrm>
    </dsp:sp>
    <dsp:sp modelId="{AABB79A2-E9A8-4251-B2C5-453A46C5AB88}">
      <dsp:nvSpPr>
        <dsp:cNvPr id="0" name=""/>
        <dsp:cNvSpPr/>
      </dsp:nvSpPr>
      <dsp:spPr>
        <a:xfrm rot="240000">
          <a:off x="2088567" y="1696734"/>
          <a:ext cx="1478129" cy="6886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b="1" kern="1200" dirty="0"/>
            <a:t>Tumor </a:t>
          </a:r>
          <a:r>
            <a:rPr lang="de-DE" sz="1300" b="1" kern="1200" dirty="0" err="1"/>
            <a:t>control</a:t>
          </a:r>
          <a:endParaRPr lang="de-DE" sz="1300" b="1" kern="1200" dirty="0"/>
        </a:p>
      </dsp:txBody>
      <dsp:txXfrm>
        <a:off x="2122184" y="1730351"/>
        <a:ext cx="1410895" cy="6214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BB8F3F-C0A4-4AF1-9738-318252B77FCF}">
      <dsp:nvSpPr>
        <dsp:cNvPr id="0" name=""/>
        <dsp:cNvSpPr/>
      </dsp:nvSpPr>
      <dsp:spPr>
        <a:xfrm rot="10800000">
          <a:off x="1364480" y="200296"/>
          <a:ext cx="4131846" cy="199363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9138" tIns="68580" rIns="128016" bIns="6858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Conventional</a:t>
          </a:r>
          <a:r>
            <a:rPr lang="de-DE" sz="2400" kern="1200" dirty="0"/>
            <a:t> RT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Dose: 30 – 60 Gy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Multiple </a:t>
          </a:r>
          <a:r>
            <a:rPr lang="de-DE" sz="1800" kern="1200" dirty="0" err="1"/>
            <a:t>sessions</a:t>
          </a:r>
          <a:r>
            <a:rPr lang="de-DE" sz="1800" kern="1200" dirty="0"/>
            <a:t> </a:t>
          </a:r>
          <a:br>
            <a:rPr lang="de-DE" sz="1800" kern="1200" dirty="0"/>
          </a:br>
          <a:r>
            <a:rPr lang="de-DE" sz="1800" kern="1200" dirty="0"/>
            <a:t>(2 Gy per </a:t>
          </a:r>
          <a:r>
            <a:rPr lang="de-DE" sz="1800" kern="1200" dirty="0" err="1"/>
            <a:t>session</a:t>
          </a:r>
          <a:r>
            <a:rPr lang="de-DE" sz="1800" kern="1200" dirty="0"/>
            <a:t>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 err="1"/>
            <a:t>Usual</a:t>
          </a:r>
          <a:r>
            <a:rPr lang="de-DE" sz="1800" kern="1200" dirty="0"/>
            <a:t> dose rate: </a:t>
          </a:r>
          <a:br>
            <a:rPr lang="de-DE" sz="1800" kern="1200" dirty="0"/>
          </a:br>
          <a:r>
            <a:rPr lang="de-DE" sz="1800" kern="1200" dirty="0"/>
            <a:t>2 Gy/min</a:t>
          </a:r>
        </a:p>
      </dsp:txBody>
      <dsp:txXfrm rot="10800000">
        <a:off x="1862889" y="200296"/>
        <a:ext cx="3633437" cy="1993636"/>
      </dsp:txXfrm>
    </dsp:sp>
    <dsp:sp modelId="{3835AE5B-B825-4E25-A81B-0BBAC1587C2D}">
      <dsp:nvSpPr>
        <dsp:cNvPr id="0" name=""/>
        <dsp:cNvSpPr/>
      </dsp:nvSpPr>
      <dsp:spPr>
        <a:xfrm>
          <a:off x="454826" y="200296"/>
          <a:ext cx="1993636" cy="199363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864E97-A9E4-4746-BE81-8EE64689B90E}">
      <dsp:nvSpPr>
        <dsp:cNvPr id="0" name=""/>
        <dsp:cNvSpPr/>
      </dsp:nvSpPr>
      <dsp:spPr>
        <a:xfrm rot="10800000">
          <a:off x="1411164" y="106514"/>
          <a:ext cx="3735021" cy="18815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9712" tIns="87630" rIns="163576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/>
            <a:t>FLASH RT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/>
            <a:t>Dose: 30 – 60 Gy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 err="1"/>
            <a:t>Less</a:t>
          </a:r>
          <a:r>
            <a:rPr lang="de-DE" sz="1800" kern="1200" dirty="0"/>
            <a:t> </a:t>
          </a:r>
          <a:r>
            <a:rPr lang="de-DE" sz="1800" kern="1200" dirty="0" err="1"/>
            <a:t>than</a:t>
          </a:r>
          <a:r>
            <a:rPr lang="de-DE" sz="1800" kern="1200" dirty="0"/>
            <a:t> 200 </a:t>
          </a:r>
          <a:r>
            <a:rPr lang="de-DE" sz="1800" kern="1200" dirty="0" err="1"/>
            <a:t>ms</a:t>
          </a:r>
          <a:r>
            <a:rPr lang="de-DE" sz="1800" kern="1200" dirty="0"/>
            <a:t> </a:t>
          </a:r>
          <a:r>
            <a:rPr lang="de-DE" sz="1800" kern="1200" dirty="0" err="1"/>
            <a:t>of</a:t>
          </a:r>
          <a:r>
            <a:rPr lang="de-DE" sz="1800" kern="1200" dirty="0"/>
            <a:t> total </a:t>
          </a:r>
          <a:r>
            <a:rPr lang="de-DE" sz="1800" kern="1200" dirty="0" err="1"/>
            <a:t>irradiation</a:t>
          </a:r>
          <a:endParaRPr lang="de-D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/>
            <a:t>Dose rate:</a:t>
          </a:r>
          <a:br>
            <a:rPr lang="de-DE" sz="1800" kern="1200" dirty="0"/>
          </a:br>
          <a:r>
            <a:rPr lang="de-DE" sz="1800" kern="1200" dirty="0"/>
            <a:t>&gt; 30 Gy/s</a:t>
          </a:r>
        </a:p>
      </dsp:txBody>
      <dsp:txXfrm rot="10800000">
        <a:off x="1881552" y="106514"/>
        <a:ext cx="3264633" cy="1881552"/>
      </dsp:txXfrm>
    </dsp:sp>
    <dsp:sp modelId="{45977CC1-AC2C-4FAF-93EC-CFA9A7569DFC}">
      <dsp:nvSpPr>
        <dsp:cNvPr id="0" name=""/>
        <dsp:cNvSpPr/>
      </dsp:nvSpPr>
      <dsp:spPr>
        <a:xfrm>
          <a:off x="470388" y="106514"/>
          <a:ext cx="1881552" cy="188155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820AB-D833-4C6A-A8B5-1F8AECC1EB0A}">
      <dsp:nvSpPr>
        <dsp:cNvPr id="0" name=""/>
        <dsp:cNvSpPr/>
      </dsp:nvSpPr>
      <dsp:spPr>
        <a:xfrm rot="5400000">
          <a:off x="2766285" y="-901181"/>
          <a:ext cx="1027954" cy="30873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600" kern="1200"/>
            <a:t>Hydrogen peroxide production</a:t>
          </a:r>
          <a:endParaRPr lang="de-DE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600" kern="1200"/>
            <a:t>Hydroxide production</a:t>
          </a:r>
          <a:endParaRPr lang="de-DE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600" kern="1200"/>
            <a:t>Direct damage to DNA</a:t>
          </a:r>
          <a:endParaRPr lang="de-DE" sz="1600" kern="1200"/>
        </a:p>
      </dsp:txBody>
      <dsp:txXfrm rot="-5400000">
        <a:off x="1736610" y="178675"/>
        <a:ext cx="3037125" cy="927592"/>
      </dsp:txXfrm>
    </dsp:sp>
    <dsp:sp modelId="{E9D9893B-62BB-4B0F-9E32-AC4806430AF5}">
      <dsp:nvSpPr>
        <dsp:cNvPr id="0" name=""/>
        <dsp:cNvSpPr/>
      </dsp:nvSpPr>
      <dsp:spPr>
        <a:xfrm>
          <a:off x="0" y="0"/>
          <a:ext cx="1736609" cy="12849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Investigation of:</a:t>
          </a:r>
          <a:endParaRPr lang="de-DE" sz="1600" kern="1200" dirty="0"/>
        </a:p>
      </dsp:txBody>
      <dsp:txXfrm>
        <a:off x="62726" y="62726"/>
        <a:ext cx="1611157" cy="11594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DAFFF-BB75-49F3-88BC-020ED3238938}">
      <dsp:nvSpPr>
        <dsp:cNvPr id="0" name=""/>
        <dsp:cNvSpPr/>
      </dsp:nvSpPr>
      <dsp:spPr>
        <a:xfrm rot="5400000">
          <a:off x="1971437" y="-478744"/>
          <a:ext cx="1152128" cy="23976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/>
            <a:t>Irradiation of water</a:t>
          </a:r>
          <a:endParaRPr lang="de-DE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Irradiation of DNA plasmid</a:t>
          </a:r>
          <a:endParaRPr lang="de-D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Irradiation of cancer cells</a:t>
          </a:r>
          <a:endParaRPr lang="de-DE" sz="1400" kern="1200" dirty="0"/>
        </a:p>
      </dsp:txBody>
      <dsp:txXfrm rot="-5400000">
        <a:off x="1348677" y="200258"/>
        <a:ext cx="2341406" cy="1039644"/>
      </dsp:txXfrm>
    </dsp:sp>
    <dsp:sp modelId="{73F006BB-B23C-4D8D-841A-D8D2F563F78B}">
      <dsp:nvSpPr>
        <dsp:cNvPr id="0" name=""/>
        <dsp:cNvSpPr/>
      </dsp:nvSpPr>
      <dsp:spPr>
        <a:xfrm>
          <a:off x="0" y="0"/>
          <a:ext cx="1348677" cy="1440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Experiments</a:t>
          </a:r>
          <a:endParaRPr lang="de-DE" sz="1500" kern="1200"/>
        </a:p>
      </dsp:txBody>
      <dsp:txXfrm>
        <a:off x="65837" y="65837"/>
        <a:ext cx="1217003" cy="1308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11.06.2023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11.06.2023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B5255-5329-45F9-87F3-A2F9FB4734DF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624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B5255-5329-45F9-87F3-A2F9FB4734DF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097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47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6700" indent="-266700">
              <a:buFont typeface="Wingdings" panose="05000000000000000000" pitchFamily="2" charset="2"/>
              <a:buChar char="§"/>
              <a:defRPr sz="1800" b="0"/>
            </a:lvl1pPr>
            <a:lvl2pPr marL="449263" indent="-182563">
              <a:buFont typeface="Arial" panose="020B0604020202020204" pitchFamily="34" charset="0"/>
              <a:buChar char="•"/>
              <a:defRPr/>
            </a:lvl2pPr>
            <a:lvl3pPr marL="630238" indent="-180975">
              <a:buFontTx/>
              <a:buChar char="-"/>
              <a:defRPr sz="1400"/>
            </a:lvl3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 err="1"/>
              <a:t>Sdfgsgs</a:t>
            </a:r>
            <a:r>
              <a:rPr lang="en-US" noProof="0" dirty="0"/>
              <a:t> g </a:t>
            </a:r>
          </a:p>
          <a:p>
            <a:pPr lvl="2"/>
            <a:r>
              <a:rPr lang="en-US" noProof="0" dirty="0" err="1"/>
              <a:t>Fgsfg</a:t>
            </a:r>
            <a:r>
              <a:rPr lang="en-US" noProof="0" dirty="0"/>
              <a:t> </a:t>
            </a:r>
            <a:r>
              <a:rPr lang="en-US" noProof="0" dirty="0" err="1"/>
              <a:t>ssdfg</a:t>
            </a:r>
            <a:r>
              <a:rPr lang="en-US" noProof="0" dirty="0"/>
              <a:t> sg </a:t>
            </a:r>
          </a:p>
          <a:p>
            <a:pPr lvl="2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946" y="6549778"/>
            <a:ext cx="9523664" cy="186841"/>
          </a:xfrm>
        </p:spPr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904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| Dosimetry for FLASH Radiotherapy | 12 June 2023 | DESY Zeuthen Particle Physics Mini-Retreat | Felix Riemer | felix.riemer@desy.de</a:t>
            </a:r>
            <a:endParaRPr lang="en-US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  <p:sldLayoutId id="2147483682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emf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0.emf"/><Relationship Id="rId4" Type="http://schemas.openxmlformats.org/officeDocument/2006/relationships/image" Target="../media/image34.png"/><Relationship Id="rId9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tif"/><Relationship Id="rId4" Type="http://schemas.openxmlformats.org/officeDocument/2006/relationships/image" Target="../media/image44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6.tif"/><Relationship Id="rId3" Type="http://schemas.openxmlformats.org/officeDocument/2006/relationships/image" Target="../media/image11.png"/><Relationship Id="rId34" Type="http://schemas.openxmlformats.org/officeDocument/2006/relationships/image" Target="../media/image340.png"/><Relationship Id="rId33" Type="http://schemas.openxmlformats.org/officeDocument/2006/relationships/image" Target="../media/image330.png"/><Relationship Id="rId38" Type="http://schemas.openxmlformats.org/officeDocument/2006/relationships/image" Target="../media/image15.jpeg"/><Relationship Id="rId2" Type="http://schemas.openxmlformats.org/officeDocument/2006/relationships/image" Target="../media/image10.jpeg"/><Relationship Id="rId29" Type="http://schemas.openxmlformats.org/officeDocument/2006/relationships/image" Target="NULL"/><Relationship Id="rId1" Type="http://schemas.openxmlformats.org/officeDocument/2006/relationships/slideLayout" Target="../slideLayouts/slideLayout7.xml"/><Relationship Id="rId32" Type="http://schemas.openxmlformats.org/officeDocument/2006/relationships/image" Target="NULL"/><Relationship Id="rId37" Type="http://schemas.openxmlformats.org/officeDocument/2006/relationships/image" Target="../media/image14.jpg"/><Relationship Id="rId40" Type="http://schemas.openxmlformats.org/officeDocument/2006/relationships/image" Target="../media/image17.tif"/><Relationship Id="rId28" Type="http://schemas.openxmlformats.org/officeDocument/2006/relationships/image" Target="NULL"/><Relationship Id="rId36" Type="http://schemas.openxmlformats.org/officeDocument/2006/relationships/image" Target="../media/image13.jpeg"/><Relationship Id="rId31" Type="http://schemas.openxmlformats.org/officeDocument/2006/relationships/image" Target="NULL"/><Relationship Id="rId30" Type="http://schemas.openxmlformats.org/officeDocument/2006/relationships/image" Target="NULL"/><Relationship Id="rId35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microsoft.com/office/2007/relationships/diagramDrawing" Target="../diagrams/drawing4.xml"/><Relationship Id="rId3" Type="http://schemas.openxmlformats.org/officeDocument/2006/relationships/image" Target="../media/image18.png"/><Relationship Id="rId21" Type="http://schemas.openxmlformats.org/officeDocument/2006/relationships/diagramQuickStyle" Target="../diagrams/quickStyle5.xml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diagramColors" Target="../diagrams/colors4.xml"/><Relationship Id="rId2" Type="http://schemas.openxmlformats.org/officeDocument/2006/relationships/notesSlide" Target="../notesSlides/notesSlide2.xml"/><Relationship Id="rId16" Type="http://schemas.openxmlformats.org/officeDocument/2006/relationships/diagramQuickStyle" Target="../diagrams/quickStyle4.xml"/><Relationship Id="rId20" Type="http://schemas.openxmlformats.org/officeDocument/2006/relationships/diagramLayout" Target="../diagrams/layout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jpg"/><Relationship Id="rId15" Type="http://schemas.openxmlformats.org/officeDocument/2006/relationships/diagramLayout" Target="../diagrams/layout4.xml"/><Relationship Id="rId23" Type="http://schemas.microsoft.com/office/2007/relationships/diagramDrawing" Target="../diagrams/drawing5.xml"/><Relationship Id="rId10" Type="http://schemas.openxmlformats.org/officeDocument/2006/relationships/image" Target="../media/image25.png"/><Relationship Id="rId19" Type="http://schemas.openxmlformats.org/officeDocument/2006/relationships/diagramData" Target="../diagrams/data5.xml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diagramData" Target="../diagrams/data4.xml"/><Relationship Id="rId22" Type="http://schemas.openxmlformats.org/officeDocument/2006/relationships/diagramColors" Target="../diagrams/colors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5360" y="620688"/>
            <a:ext cx="11376025" cy="1855254"/>
          </a:xfrm>
        </p:spPr>
        <p:txBody>
          <a:bodyPr/>
          <a:lstStyle/>
          <a:p>
            <a:r>
              <a:rPr lang="en-US" sz="4800" dirty="0"/>
              <a:t>Dosimetry for FLASH Radiotherapy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0429" y="5656269"/>
            <a:ext cx="11376025" cy="792087"/>
          </a:xfrm>
        </p:spPr>
        <p:txBody>
          <a:bodyPr/>
          <a:lstStyle/>
          <a:p>
            <a:r>
              <a:rPr lang="en-US" dirty="0"/>
              <a:t>DESY </a:t>
            </a:r>
            <a:r>
              <a:rPr lang="en-US" dirty="0" err="1"/>
              <a:t>Zeuthen</a:t>
            </a:r>
            <a:r>
              <a:rPr lang="en-US" dirty="0"/>
              <a:t> Particle Physics Mini-Retreat, 12 June 2023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00429" y="3664732"/>
            <a:ext cx="11369549" cy="988404"/>
          </a:xfrm>
        </p:spPr>
        <p:txBody>
          <a:bodyPr/>
          <a:lstStyle/>
          <a:p>
            <a:r>
              <a:rPr lang="en-US" sz="2000" b="1" dirty="0"/>
              <a:t>Felix Riemer</a:t>
            </a:r>
          </a:p>
          <a:p>
            <a:r>
              <a:rPr lang="en-US" dirty="0" err="1"/>
              <a:t>Ph.D</a:t>
            </a:r>
            <a:r>
              <a:rPr lang="en-US" dirty="0"/>
              <a:t> student</a:t>
            </a:r>
            <a:br>
              <a:rPr lang="en-US" dirty="0"/>
            </a:br>
            <a:r>
              <a:rPr lang="en-US" dirty="0"/>
              <a:t>Detector development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397D1-226B-4156-8273-DC9C3896D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DNA damage &amp; cancer cells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621374-187F-4523-8C6F-2B9BDCB6A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593B93-70D4-45DF-BB79-339B60817E6F}"/>
              </a:ext>
            </a:extLst>
          </p:cNvPr>
          <p:cNvSpPr/>
          <p:nvPr/>
        </p:nvSpPr>
        <p:spPr>
          <a:xfrm>
            <a:off x="398073" y="988008"/>
            <a:ext cx="11385939" cy="2031438"/>
          </a:xfrm>
          <a:prstGeom prst="rect">
            <a:avLst/>
          </a:prstGeom>
          <a:solidFill>
            <a:srgbClr val="A7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B678AC-4183-4E60-98DE-ABB32FF9C523}"/>
              </a:ext>
            </a:extLst>
          </p:cNvPr>
          <p:cNvSpPr/>
          <p:nvPr/>
        </p:nvSpPr>
        <p:spPr>
          <a:xfrm>
            <a:off x="3608790" y="1849282"/>
            <a:ext cx="1546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485D8"/>
                </a:solidFill>
              </a:rPr>
              <a:t>DNA </a:t>
            </a:r>
            <a:r>
              <a:rPr lang="de-DE" dirty="0" err="1">
                <a:solidFill>
                  <a:srgbClr val="0485D8"/>
                </a:solidFill>
              </a:rPr>
              <a:t>strand</a:t>
            </a:r>
            <a:r>
              <a:rPr lang="de-DE" dirty="0">
                <a:solidFill>
                  <a:srgbClr val="0485D8"/>
                </a:solidFill>
              </a:rPr>
              <a:t> </a:t>
            </a:r>
            <a:r>
              <a:rPr lang="de-DE" dirty="0" err="1">
                <a:solidFill>
                  <a:srgbClr val="0485D8"/>
                </a:solidFill>
              </a:rPr>
              <a:t>breaks</a:t>
            </a:r>
            <a:endParaRPr lang="de-DE" dirty="0">
              <a:solidFill>
                <a:srgbClr val="0485D8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4C005E-E1B6-4753-9B82-A70E6F8F8C06}"/>
              </a:ext>
            </a:extLst>
          </p:cNvPr>
          <p:cNvSpPr/>
          <p:nvPr/>
        </p:nvSpPr>
        <p:spPr>
          <a:xfrm>
            <a:off x="50607" y="980728"/>
            <a:ext cx="1740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485D8"/>
                </a:solidFill>
              </a:rPr>
              <a:t>in </a:t>
            </a:r>
            <a:r>
              <a:rPr lang="de-DE" dirty="0" err="1">
                <a:solidFill>
                  <a:srgbClr val="0485D8"/>
                </a:solidFill>
              </a:rPr>
              <a:t>water</a:t>
            </a:r>
            <a:endParaRPr lang="de-DE" dirty="0">
              <a:solidFill>
                <a:srgbClr val="0485D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7C28DC-2114-4907-8E33-6DE1244B5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109" y="3235254"/>
            <a:ext cx="2060957" cy="1523053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5488C55-53BA-426E-8902-932CE3CDC801}"/>
              </a:ext>
            </a:extLst>
          </p:cNvPr>
          <p:cNvCxnSpPr>
            <a:cxnSpLocks/>
          </p:cNvCxnSpPr>
          <p:nvPr/>
        </p:nvCxnSpPr>
        <p:spPr>
          <a:xfrm>
            <a:off x="1838893" y="2118496"/>
            <a:ext cx="70148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CB9949FD-6FCE-4422-8A1F-BD0A3F40B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359" y="1580126"/>
            <a:ext cx="362464" cy="33413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9C605ED7-9223-4FFD-BE63-655CC6F99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9120" y="1444866"/>
            <a:ext cx="321364" cy="1347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90CFC3-6B0B-454A-A2DF-72A1079903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1052"/>
          <a:stretch/>
        </p:blipFill>
        <p:spPr>
          <a:xfrm>
            <a:off x="143857" y="2953253"/>
            <a:ext cx="4793045" cy="369374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05FB94AC-34F1-43DB-A12D-DE019EBD6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29255" y="1498818"/>
            <a:ext cx="321364" cy="134726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7EFC382-D41B-4C0D-B3BF-F69E6C2793DE}"/>
              </a:ext>
            </a:extLst>
          </p:cNvPr>
          <p:cNvCxnSpPr>
            <a:cxnSpLocks/>
          </p:cNvCxnSpPr>
          <p:nvPr/>
        </p:nvCxnSpPr>
        <p:spPr>
          <a:xfrm>
            <a:off x="6436659" y="575160"/>
            <a:ext cx="41747" cy="593322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221">
            <a:extLst>
              <a:ext uri="{FF2B5EF4-FFF2-40B4-BE49-F238E27FC236}">
                <a16:creationId xmlns:a16="http://schemas.microsoft.com/office/drawing/2014/main" id="{D36D1DFD-A52D-4849-B81F-E54685D2A666}"/>
              </a:ext>
            </a:extLst>
          </p:cNvPr>
          <p:cNvSpPr txBox="1"/>
          <p:nvPr/>
        </p:nvSpPr>
        <p:spPr>
          <a:xfrm>
            <a:off x="9489183" y="254384"/>
            <a:ext cx="2294830" cy="26419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>
              <a:lnSpc>
                <a:spcPct val="112000"/>
              </a:lnSpc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 of </a:t>
            </a:r>
            <a:r>
              <a:rPr lang="en-US" altLang="zh-CN" sz="1200" b="1" dirty="0">
                <a:solidFill>
                  <a:prstClr val="black"/>
                </a:solidFill>
              </a:rPr>
              <a:t>Anna </a:t>
            </a:r>
            <a:r>
              <a:rPr lang="en-US" altLang="zh-CN" sz="1200" b="1" dirty="0" err="1">
                <a:solidFill>
                  <a:prstClr val="black"/>
                </a:solidFill>
              </a:rPr>
              <a:t>Grebinyk</a:t>
            </a:r>
            <a:endParaRPr lang="en-US" altLang="zh-CN" sz="1200" b="1" dirty="0">
              <a:solidFill>
                <a:prstClr val="black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F4E255-EFB5-464C-8073-E9632876579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1103"/>
          <a:stretch/>
        </p:blipFill>
        <p:spPr>
          <a:xfrm>
            <a:off x="6433175" y="3050501"/>
            <a:ext cx="4178070" cy="34940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02B42B-9E67-48CC-9589-61719D4B72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2171" t="15317" b="60534"/>
          <a:stretch/>
        </p:blipFill>
        <p:spPr>
          <a:xfrm>
            <a:off x="9837557" y="4132096"/>
            <a:ext cx="2069050" cy="103452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8BDD1B3-B716-4B90-B060-9EC8F94E108F}"/>
              </a:ext>
            </a:extLst>
          </p:cNvPr>
          <p:cNvSpPr/>
          <p:nvPr/>
        </p:nvSpPr>
        <p:spPr>
          <a:xfrm>
            <a:off x="8076603" y="2647648"/>
            <a:ext cx="2906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lung carcinoma cells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0CC505E-E69D-4C84-89FF-23EFD1FCEE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0510"/>
          <a:stretch/>
        </p:blipFill>
        <p:spPr>
          <a:xfrm>
            <a:off x="8578966" y="1216180"/>
            <a:ext cx="1115961" cy="142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12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AAC25-D836-4A00-BF41-CF9CAADDF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Depth dose profile and dosimetry for HZDR measurements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25FBD2-5967-49A5-9659-B3C9E207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50B76FC-0B1D-4D57-B7D7-E36FA2C70C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4167" y="861351"/>
            <a:ext cx="6408763" cy="519614"/>
          </a:xfrm>
        </p:spPr>
        <p:txBody>
          <a:bodyPr/>
          <a:lstStyle/>
          <a:p>
            <a:pPr algn="ctr"/>
            <a:r>
              <a:rPr lang="en-GB" sz="1400" dirty="0"/>
              <a:t>Preparatory dosimetry for later measurement with zebra fish embryos from Helmholtz centrum Dresden-</a:t>
            </a:r>
            <a:r>
              <a:rPr lang="en-GB" sz="1400" dirty="0" err="1"/>
              <a:t>Rossendorf</a:t>
            </a:r>
            <a:endParaRPr lang="en-GB" sz="1400" dirty="0"/>
          </a:p>
        </p:txBody>
      </p:sp>
      <p:pic>
        <p:nvPicPr>
          <p:cNvPr id="7" name="Grafik 2" descr="Ein Bild, das drinnen, offen, geöffnet enthält.&#10;&#10;Automatisch generierte Beschreibung">
            <a:extLst>
              <a:ext uri="{FF2B5EF4-FFF2-40B4-BE49-F238E27FC236}">
                <a16:creationId xmlns:a16="http://schemas.microsoft.com/office/drawing/2014/main" id="{2A53EB13-65D1-E9F9-19C2-E999DDDE56C7}"/>
              </a:ext>
            </a:extLst>
          </p:cNvPr>
          <p:cNvPicPr/>
          <p:nvPr/>
        </p:nvPicPr>
        <p:blipFill>
          <a:blip r:embed="rId3"/>
          <a:stretch/>
        </p:blipFill>
        <p:spPr>
          <a:xfrm rot="5400000">
            <a:off x="9802497" y="2074870"/>
            <a:ext cx="2205250" cy="1985396"/>
          </a:xfrm>
          <a:prstGeom prst="rect">
            <a:avLst/>
          </a:prstGeom>
          <a:ln w="0">
            <a:noFill/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135379C-9D32-9E68-378F-741DE6A90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025" y="1885875"/>
            <a:ext cx="2421058" cy="2141110"/>
          </a:xfrm>
          <a:prstGeom prst="rect">
            <a:avLst/>
          </a:prstGeom>
        </p:spPr>
      </p:pic>
      <p:pic>
        <p:nvPicPr>
          <p:cNvPr id="17" name="Grafik 16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8157E411-F76F-B784-DB72-0D77CAF0B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025" y="4240076"/>
            <a:ext cx="2534309" cy="224126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962CA605-A752-AEB6-6F0E-6564403B83CF}"/>
              </a:ext>
            </a:extLst>
          </p:cNvPr>
          <p:cNvSpPr txBox="1"/>
          <p:nvPr/>
        </p:nvSpPr>
        <p:spPr>
          <a:xfrm>
            <a:off x="7202900" y="3946473"/>
            <a:ext cx="2198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Low charge beam on the outside of the phantom</a:t>
            </a:r>
          </a:p>
        </p:txBody>
      </p:sp>
      <p:sp>
        <p:nvSpPr>
          <p:cNvPr id="19" name="CustomShape 5">
            <a:extLst>
              <a:ext uri="{FF2B5EF4-FFF2-40B4-BE49-F238E27FC236}">
                <a16:creationId xmlns:a16="http://schemas.microsoft.com/office/drawing/2014/main" id="{41F71573-AB20-B9FC-7863-8663FBBA8E89}"/>
              </a:ext>
            </a:extLst>
          </p:cNvPr>
          <p:cNvSpPr/>
          <p:nvPr/>
        </p:nvSpPr>
        <p:spPr>
          <a:xfrm>
            <a:off x="398468" y="1561912"/>
            <a:ext cx="6158153" cy="5465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1400" b="1" spc="-1" dirty="0">
              <a:latin typeface="Arial"/>
              <a:ea typeface="DejaVu Sans"/>
            </a:endParaRPr>
          </a:p>
          <a:p>
            <a:pPr>
              <a:lnSpc>
                <a:spcPct val="90000"/>
              </a:lnSpc>
              <a:buNone/>
            </a:pPr>
            <a:r>
              <a:rPr lang="en-US" sz="1600" b="1" spc="-1" dirty="0">
                <a:latin typeface="Arial"/>
                <a:ea typeface="DejaVu Sans"/>
              </a:rPr>
              <a:t>G</a:t>
            </a:r>
            <a:r>
              <a:rPr lang="en-US" sz="1600" b="1" strike="noStrike" spc="-1" dirty="0">
                <a:latin typeface="Arial"/>
                <a:ea typeface="DejaVu Sans"/>
              </a:rPr>
              <a:t>oal for HZDR: 90% homogeneity in 5x8 mm rectangle, </a:t>
            </a:r>
            <a:br>
              <a:rPr lang="en-US" sz="1600" b="1" strike="noStrike" spc="-1" dirty="0">
                <a:latin typeface="Arial"/>
                <a:ea typeface="DejaVu Sans"/>
              </a:rPr>
            </a:br>
            <a:r>
              <a:rPr lang="en-US" sz="1600" b="1" strike="noStrike" spc="-1" dirty="0">
                <a:latin typeface="Arial"/>
                <a:ea typeface="DejaVu Sans"/>
              </a:rPr>
              <a:t>max dose 30 </a:t>
            </a:r>
            <a:r>
              <a:rPr lang="en-US" sz="1600" b="1" strike="noStrike" spc="-1" dirty="0" err="1">
                <a:latin typeface="Arial"/>
                <a:ea typeface="DejaVu Sans"/>
              </a:rPr>
              <a:t>Gy</a:t>
            </a:r>
            <a:r>
              <a:rPr lang="en-US" sz="1600" b="1" strike="noStrike" spc="-1" dirty="0">
                <a:latin typeface="Arial"/>
                <a:ea typeface="DejaVu Sans"/>
              </a:rPr>
              <a:t> </a:t>
            </a:r>
            <a:endParaRPr lang="de-DE" sz="1600" b="0" strike="noStrike" spc="-1" dirty="0">
              <a:latin typeface="Arial"/>
            </a:endParaRPr>
          </a:p>
        </p:txBody>
      </p:sp>
      <p:pic>
        <p:nvPicPr>
          <p:cNvPr id="22" name="Grafik 487">
            <a:extLst>
              <a:ext uri="{FF2B5EF4-FFF2-40B4-BE49-F238E27FC236}">
                <a16:creationId xmlns:a16="http://schemas.microsoft.com/office/drawing/2014/main" id="{91D6111A-2139-1A17-0BEE-79800B80435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07235" y="4163402"/>
            <a:ext cx="2488680" cy="2133000"/>
          </a:xfrm>
          <a:prstGeom prst="rect">
            <a:avLst/>
          </a:prstGeom>
          <a:ln w="0">
            <a:noFill/>
          </a:ln>
        </p:spPr>
      </p:pic>
      <p:pic>
        <p:nvPicPr>
          <p:cNvPr id="23" name="Grafik 488">
            <a:extLst>
              <a:ext uri="{FF2B5EF4-FFF2-40B4-BE49-F238E27FC236}">
                <a16:creationId xmlns:a16="http://schemas.microsoft.com/office/drawing/2014/main" id="{F6424DF5-0313-47AC-35A9-5B2FC1A3FD9E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676544" y="4228536"/>
            <a:ext cx="2331352" cy="1901416"/>
          </a:xfrm>
          <a:prstGeom prst="rect">
            <a:avLst/>
          </a:prstGeom>
          <a:ln w="0">
            <a:noFill/>
          </a:ln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6D5FE7AB-4CC2-2A6F-D0D7-06BC6074DEFA}"/>
              </a:ext>
            </a:extLst>
          </p:cNvPr>
          <p:cNvSpPr txBox="1"/>
          <p:nvPr/>
        </p:nvSpPr>
        <p:spPr>
          <a:xfrm>
            <a:off x="4766962" y="4760330"/>
            <a:ext cx="172819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Homogeneity: </a:t>
            </a:r>
            <a:br>
              <a:rPr lang="en-GB" sz="1600" dirty="0"/>
            </a:br>
            <a:r>
              <a:rPr lang="en-GB" sz="1600" dirty="0"/>
              <a:t>90.2 %</a:t>
            </a:r>
          </a:p>
          <a:p>
            <a:pPr algn="ctr"/>
            <a:r>
              <a:rPr lang="en-GB" sz="1000" dirty="0"/>
              <a:t>(Definition: Deviation of max/min in ROI from average in ROI)</a:t>
            </a:r>
          </a:p>
        </p:txBody>
      </p:sp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AD280A6F-06E2-4607-8AA9-E60C3635AA6A}"/>
              </a:ext>
            </a:extLst>
          </p:cNvPr>
          <p:cNvSpPr/>
          <p:nvPr/>
        </p:nvSpPr>
        <p:spPr>
          <a:xfrm>
            <a:off x="3926894" y="5042508"/>
            <a:ext cx="1003934" cy="218212"/>
          </a:xfrm>
          <a:prstGeom prst="rightArrow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B58BA89F-3B7A-54AD-74CF-D27ACD1F4EAE}"/>
              </a:ext>
            </a:extLst>
          </p:cNvPr>
          <p:cNvSpPr/>
          <p:nvPr/>
        </p:nvSpPr>
        <p:spPr>
          <a:xfrm>
            <a:off x="177921" y="1420626"/>
            <a:ext cx="6378700" cy="5120512"/>
          </a:xfrm>
          <a:prstGeom prst="roundRect">
            <a:avLst>
              <a:gd name="adj" fmla="val 8141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F98B087-28B1-A7A8-C2BA-6A8DE1B3EA38}"/>
              </a:ext>
            </a:extLst>
          </p:cNvPr>
          <p:cNvSpPr txBox="1"/>
          <p:nvPr/>
        </p:nvSpPr>
        <p:spPr>
          <a:xfrm>
            <a:off x="7503936" y="1417100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Depth dose profile for 4 different beam parameters</a:t>
            </a:r>
          </a:p>
        </p:txBody>
      </p:sp>
      <p:pic>
        <p:nvPicPr>
          <p:cNvPr id="11" name="Grafik 10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ED9F1F67-0A59-5760-2EBE-391C871EFC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14" y="4236720"/>
            <a:ext cx="2725523" cy="2159425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147DDB34-D5F9-15A2-8AFF-FEFBF7A53944}"/>
              </a:ext>
            </a:extLst>
          </p:cNvPr>
          <p:cNvSpPr txBox="1"/>
          <p:nvPr/>
        </p:nvSpPr>
        <p:spPr>
          <a:xfrm rot="16200000">
            <a:off x="6057044" y="275626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defocussed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FF88E5E-FC2B-E1B7-1836-E89A65FF510A}"/>
              </a:ext>
            </a:extLst>
          </p:cNvPr>
          <p:cNvSpPr txBox="1"/>
          <p:nvPr/>
        </p:nvSpPr>
        <p:spPr>
          <a:xfrm rot="16200000">
            <a:off x="6062176" y="5166552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focussed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4B71696-7EFC-367C-9A4A-2E2620354F6E}"/>
              </a:ext>
            </a:extLst>
          </p:cNvPr>
          <p:cNvSpPr txBox="1"/>
          <p:nvPr/>
        </p:nvSpPr>
        <p:spPr>
          <a:xfrm>
            <a:off x="11102870" y="3804355"/>
            <a:ext cx="1095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</a:rPr>
              <a:t>Setup</a:t>
            </a:r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AA478578-0EF3-F409-E39E-62E44FCDDE23}"/>
              </a:ext>
            </a:extLst>
          </p:cNvPr>
          <p:cNvSpPr/>
          <p:nvPr/>
        </p:nvSpPr>
        <p:spPr>
          <a:xfrm>
            <a:off x="6711747" y="1417100"/>
            <a:ext cx="5373979" cy="5124037"/>
          </a:xfrm>
          <a:prstGeom prst="roundRect">
            <a:avLst>
              <a:gd name="adj" fmla="val 814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253D38B-E52F-063C-D6ED-089496B524D8}"/>
              </a:ext>
            </a:extLst>
          </p:cNvPr>
          <p:cNvSpPr txBox="1"/>
          <p:nvPr/>
        </p:nvSpPr>
        <p:spPr>
          <a:xfrm>
            <a:off x="8745248" y="6293353"/>
            <a:ext cx="1511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Preliminary!</a:t>
            </a:r>
            <a:br>
              <a:rPr lang="en-GB" sz="1200" b="1" dirty="0"/>
            </a:br>
            <a:r>
              <a:rPr lang="en-GB" sz="1200" b="1" dirty="0"/>
              <a:t>Analysis ongoing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E0A8A21-6581-F75E-F826-42EECCD8276F}"/>
              </a:ext>
            </a:extLst>
          </p:cNvPr>
          <p:cNvSpPr txBox="1"/>
          <p:nvPr/>
        </p:nvSpPr>
        <p:spPr>
          <a:xfrm>
            <a:off x="11041334" y="5015482"/>
            <a:ext cx="862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Result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C70C478-158F-D631-B165-9FEB207D2B5E}"/>
              </a:ext>
            </a:extLst>
          </p:cNvPr>
          <p:cNvSpPr txBox="1"/>
          <p:nvPr/>
        </p:nvSpPr>
        <p:spPr>
          <a:xfrm>
            <a:off x="177921" y="2463002"/>
            <a:ext cx="631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Plexiglass plates were introduced to get a more homogeneous beam: 5 &amp; 10 mm were tested.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Result: </a:t>
            </a:r>
            <a:r>
              <a:rPr lang="en-GB" sz="1600" dirty="0"/>
              <a:t>Homogeneity was achieved with 10mm scattering plate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ABAC9B36-A634-36E6-38E9-5819BAE19484}"/>
              </a:ext>
            </a:extLst>
          </p:cNvPr>
          <p:cNvSpPr txBox="1">
            <a:spLocks/>
          </p:cNvSpPr>
          <p:nvPr/>
        </p:nvSpPr>
        <p:spPr>
          <a:xfrm>
            <a:off x="6711747" y="828528"/>
            <a:ext cx="5373979" cy="4994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rgbClr val="FF0000"/>
                </a:solidFill>
              </a:rPr>
              <a:t>Uni Manchester/Daresbury provided water tank for depth dose profile measurements</a:t>
            </a:r>
          </a:p>
        </p:txBody>
      </p:sp>
    </p:spTree>
    <p:extLst>
      <p:ext uri="{BB962C8B-B14F-4D97-AF65-F5344CB8AC3E}">
        <p14:creationId xmlns:p14="http://schemas.microsoft.com/office/powerpoint/2010/main" val="1455884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CustomShape 1"/>
          <p:cNvSpPr/>
          <p:nvPr/>
        </p:nvSpPr>
        <p:spPr>
          <a:xfrm>
            <a:off x="407880" y="349560"/>
            <a:ext cx="11374920" cy="45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rgbClr val="009FDF"/>
                </a:solidFill>
                <a:latin typeface="Arial"/>
                <a:ea typeface="DejaVu Sans"/>
              </a:rPr>
              <a:t>Conclusion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569" name="CustomShape 2"/>
          <p:cNvSpPr/>
          <p:nvPr/>
        </p:nvSpPr>
        <p:spPr>
          <a:xfrm>
            <a:off x="407880" y="1344600"/>
            <a:ext cx="11303640" cy="551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61800" indent="-36072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  <a:tab pos="4124160" algn="l"/>
              </a:tabLst>
            </a:pPr>
            <a:r>
              <a:rPr lang="en-U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The PITZ accelerator at DESY </a:t>
            </a:r>
            <a:r>
              <a:rPr lang="en-US" sz="18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Zeuthen</a:t>
            </a:r>
            <a:r>
              <a:rPr lang="en-U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can provide </a:t>
            </a:r>
            <a:r>
              <a:rPr lang="en-US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conv. dose rate up to ultra high dose rate</a:t>
            </a:r>
            <a:r>
              <a:rPr lang="en-US" b="1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br>
              <a:rPr lang="en-U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</a:br>
            <a:endParaRPr lang="en-US" sz="1800" b="0" strike="noStrike" spc="-1" dirty="0">
              <a:latin typeface="Arial"/>
            </a:endParaRPr>
          </a:p>
          <a:p>
            <a:pPr marL="361800" indent="-36072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Setups: Water phantom &amp; movable stage for irradiation of samples in tubes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10000"/>
              </a:lnSpc>
              <a:spcAft>
                <a:spcPts val="1199"/>
              </a:spcAft>
              <a:buNone/>
              <a:tabLst>
                <a:tab pos="361800" algn="l"/>
              </a:tabLst>
            </a:pPr>
            <a:endParaRPr lang="en-US" sz="1800" b="0" strike="noStrike" spc="-1" dirty="0">
              <a:latin typeface="Arial"/>
            </a:endParaRPr>
          </a:p>
          <a:p>
            <a:pPr marL="361800" indent="-36072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Dosimetry: Reference dosimetry was established, more detector tests planned</a:t>
            </a:r>
            <a:endParaRPr lang="en-US" sz="1600" b="1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361800" indent="-36072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endParaRPr lang="en-US" sz="1600" b="1" spc="-1" dirty="0">
              <a:solidFill>
                <a:srgbClr val="000000"/>
              </a:solidFill>
              <a:latin typeface="Arial"/>
            </a:endParaRPr>
          </a:p>
          <a:p>
            <a:pPr marL="361800" indent="-36072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b="1" strike="noStrike" spc="-1" dirty="0">
                <a:solidFill>
                  <a:srgbClr val="000000"/>
                </a:solidFill>
                <a:latin typeface="Arial"/>
              </a:rPr>
              <a:t>Biological experiments started</a:t>
            </a:r>
          </a:p>
          <a:p>
            <a:pPr marL="819000" lvl="1" indent="-36072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1" spc="-1" dirty="0">
                <a:solidFill>
                  <a:srgbClr val="000000"/>
                </a:solidFill>
              </a:rPr>
              <a:t>Irradiation of water: Difference between low and high dose rate</a:t>
            </a:r>
          </a:p>
          <a:p>
            <a:pPr marL="819000" lvl="1" indent="-36072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1" strike="noStrike" spc="-1" dirty="0">
                <a:solidFill>
                  <a:srgbClr val="000000"/>
                </a:solidFill>
              </a:rPr>
              <a:t>Irradiation of DNA &amp; cells</a:t>
            </a:r>
            <a:r>
              <a:rPr lang="en-US" sz="1600" b="1" spc="-1" dirty="0">
                <a:solidFill>
                  <a:srgbClr val="000000"/>
                </a:solidFill>
              </a:rPr>
              <a:t>: No difference </a:t>
            </a:r>
            <a:br>
              <a:rPr lang="en-US" sz="1600" b="1" spc="-1" dirty="0">
                <a:solidFill>
                  <a:srgbClr val="000000"/>
                </a:solidFill>
              </a:rPr>
            </a:br>
            <a:r>
              <a:rPr lang="en-US" sz="1600" b="1" spc="-1" dirty="0">
                <a:solidFill>
                  <a:srgbClr val="000000"/>
                </a:solidFill>
              </a:rPr>
              <a:t>Next step: Irradiation under hypoxic (less </a:t>
            </a:r>
            <a:r>
              <a:rPr lang="de-DE" sz="1600" b="1" dirty="0"/>
              <a:t>O</a:t>
            </a:r>
            <a:r>
              <a:rPr lang="de-DE" sz="1600" b="1" baseline="-25000" dirty="0"/>
              <a:t>2</a:t>
            </a:r>
            <a:r>
              <a:rPr lang="en-US" sz="1600" b="1" spc="-1" dirty="0">
                <a:solidFill>
                  <a:srgbClr val="000000"/>
                </a:solidFill>
              </a:rPr>
              <a:t>) conditions</a:t>
            </a:r>
            <a:endParaRPr lang="en-US" sz="1600" b="1" strike="noStrike" spc="-1" dirty="0">
              <a:solidFill>
                <a:srgbClr val="000000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D9DAAB4-69EB-1EE1-4DC6-28AA71753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408" y="6551819"/>
            <a:ext cx="9948937" cy="186841"/>
          </a:xfrm>
        </p:spPr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935B1-257F-470F-802C-E2745B71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891E8-61AD-4D90-8461-8D63497E8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980729"/>
            <a:ext cx="11376025" cy="54359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sz="1400" b="1" dirty="0"/>
              <a:t>Paper: </a:t>
            </a:r>
            <a:r>
              <a:rPr lang="en-AU" sz="1400" dirty="0"/>
              <a:t>F. Stephan et al.: “Progress on the R&amp;D platform </a:t>
            </a:r>
            <a:r>
              <a:rPr lang="en-AU" sz="1400" dirty="0" err="1"/>
              <a:t>FLASHlab@PITZ</a:t>
            </a:r>
            <a:r>
              <a:rPr lang="en-AU" sz="1400" dirty="0"/>
              <a:t>”, https://doi.org/10.1016/j.ejmp.2022.10.026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400" b="1" dirty="0"/>
              <a:t>Poster: </a:t>
            </a:r>
            <a:r>
              <a:rPr lang="en-AU" sz="1400" dirty="0"/>
              <a:t>F. Riemer: “First dosimetry tests at PITZ”, FRPT 2022, Barcelona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400" b="1" dirty="0"/>
              <a:t>Paper: </a:t>
            </a:r>
            <a:r>
              <a:rPr lang="en-AU" sz="1400" dirty="0"/>
              <a:t>Cristina </a:t>
            </a:r>
            <a:r>
              <a:rPr lang="en-AU" sz="1400" dirty="0" err="1"/>
              <a:t>Oancea</a:t>
            </a:r>
            <a:r>
              <a:rPr lang="en-AU" sz="1400" dirty="0"/>
              <a:t> et al: “Thermal neutron detection and track recognition method in reference and out-of-field radiotherapy FLASH electron fields using Timepix3 detectors”, under review (Physics in Medicine and Biology)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400" b="1" dirty="0"/>
              <a:t>Talk: </a:t>
            </a:r>
            <a:r>
              <a:rPr lang="en-AU" sz="1400" dirty="0"/>
              <a:t>F. Riemer: “First dosimetry tests at PITZ”, </a:t>
            </a:r>
            <a:r>
              <a:rPr lang="en-AU" sz="1400" dirty="0" err="1"/>
              <a:t>UHDpulse</a:t>
            </a:r>
            <a:r>
              <a:rPr lang="en-AU" sz="1400" dirty="0"/>
              <a:t> meeting 2023, Prague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400" b="1" dirty="0"/>
              <a:t>Talk: </a:t>
            </a:r>
            <a:r>
              <a:rPr lang="en-AU" sz="1400" dirty="0"/>
              <a:t>F. Riemer: “Dosimetry tests for FLASH RT at PITZ”, DPG meeting 2023, Dresden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400" b="1" dirty="0"/>
              <a:t>Talk: </a:t>
            </a:r>
            <a:r>
              <a:rPr lang="en-AU" sz="1400" dirty="0"/>
              <a:t>F. Riemer: “</a:t>
            </a:r>
            <a:r>
              <a:rPr lang="en-AU" sz="1400" dirty="0" err="1"/>
              <a:t>Flashlab@PITZ</a:t>
            </a:r>
            <a:r>
              <a:rPr lang="en-AU" sz="1400" dirty="0"/>
              <a:t>”, Beam telescopes and test beam workshop 2023, Hamburg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400" b="1" dirty="0"/>
              <a:t>Paper &amp; Poster: </a:t>
            </a:r>
            <a:r>
              <a:rPr lang="en-AU" sz="1400" dirty="0"/>
              <a:t>Z. </a:t>
            </a:r>
            <a:r>
              <a:rPr lang="en-AU" sz="1400" dirty="0" err="1"/>
              <a:t>Amirkhanyan</a:t>
            </a:r>
            <a:r>
              <a:rPr lang="en-AU" sz="1400" dirty="0"/>
              <a:t> et al.: “</a:t>
            </a:r>
            <a:r>
              <a:rPr lang="en-US" sz="1400" dirty="0"/>
              <a:t>Comparison of measurements and simulation results of dose for the FLASH radiation therapy beamline at PITZ”, submitted for LPR, IPAC 2023, Venice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Paper &amp; Poster: </a:t>
            </a:r>
            <a:r>
              <a:rPr lang="en-AU" sz="1400" dirty="0"/>
              <a:t>Z. </a:t>
            </a:r>
            <a:r>
              <a:rPr lang="en-AU" sz="1400" dirty="0" err="1"/>
              <a:t>Amirkhanyan</a:t>
            </a:r>
            <a:r>
              <a:rPr lang="en-AU" sz="1400" dirty="0"/>
              <a:t> et al.: “</a:t>
            </a:r>
            <a:r>
              <a:rPr lang="en-US" sz="1400" dirty="0"/>
              <a:t>An alternative beamline setup for FLASH radiation therapy with focused electron beams at the PITZ facility at DESY in </a:t>
            </a:r>
            <a:r>
              <a:rPr lang="en-US" sz="1400" dirty="0" err="1"/>
              <a:t>Zeuthen</a:t>
            </a:r>
            <a:r>
              <a:rPr lang="en-US" sz="1400" dirty="0"/>
              <a:t>: basic concept and dosimetry simulations”, submitted for LPR, IPAC 2023, Venice</a:t>
            </a:r>
            <a:endParaRPr lang="en-AU" sz="1400" dirty="0"/>
          </a:p>
          <a:p>
            <a:pPr marL="0" indent="0">
              <a:buNone/>
            </a:pPr>
            <a:r>
              <a:rPr lang="en-AU" sz="1400" b="1" dirty="0"/>
              <a:t>Abstracts submitted: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400" b="1" dirty="0"/>
              <a:t>Invited talk: </a:t>
            </a:r>
            <a:r>
              <a:rPr lang="en-AU" sz="1400" dirty="0"/>
              <a:t>F. Riemer: “</a:t>
            </a:r>
            <a:r>
              <a:rPr lang="en-AU" sz="1400" dirty="0" err="1"/>
              <a:t>Dosimetric</a:t>
            </a:r>
            <a:r>
              <a:rPr lang="en-AU" sz="1400" dirty="0"/>
              <a:t> experiments at high and low dose rates at </a:t>
            </a:r>
            <a:r>
              <a:rPr lang="en-AU" sz="1400" dirty="0" err="1"/>
              <a:t>FLASHlab@PITZ</a:t>
            </a:r>
            <a:r>
              <a:rPr lang="en-AU" sz="1400" dirty="0"/>
              <a:t>”, VHEE23, Hamburg</a:t>
            </a: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Talk: </a:t>
            </a:r>
            <a:r>
              <a:rPr lang="en-US" sz="1400" dirty="0"/>
              <a:t>F. Riemer: “</a:t>
            </a:r>
            <a:r>
              <a:rPr lang="en-US" sz="1400" dirty="0" err="1"/>
              <a:t>Dosimetrie</a:t>
            </a:r>
            <a:r>
              <a:rPr lang="en-US" sz="1400" dirty="0"/>
              <a:t> </a:t>
            </a:r>
            <a:r>
              <a:rPr lang="en-US" sz="1400" dirty="0" err="1"/>
              <a:t>bei</a:t>
            </a:r>
            <a:r>
              <a:rPr lang="en-US" sz="1400" dirty="0"/>
              <a:t> </a:t>
            </a:r>
            <a:r>
              <a:rPr lang="en-US" sz="1400" dirty="0" err="1"/>
              <a:t>FLASHlab@PITZ</a:t>
            </a:r>
            <a:r>
              <a:rPr lang="en-US" sz="1400" dirty="0"/>
              <a:t>”, DGMP meeting 2023, Magdeburg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Talk: </a:t>
            </a:r>
            <a:r>
              <a:rPr lang="en-US" sz="1400" dirty="0"/>
              <a:t>F. Riemer: “UHDR Dosimetry at the PITZ accelerator”, FRPT 2023, Toronto</a:t>
            </a:r>
            <a:endParaRPr lang="en-AU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A5603-79C1-4891-BB62-3EBA30045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039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CustomShape 1"/>
          <p:cNvSpPr/>
          <p:nvPr/>
        </p:nvSpPr>
        <p:spPr>
          <a:xfrm>
            <a:off x="407880" y="349560"/>
            <a:ext cx="11374920" cy="45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rgbClr val="009FDF"/>
                </a:solidFill>
                <a:latin typeface="Arial"/>
                <a:ea typeface="DejaVu Sans"/>
              </a:rPr>
              <a:t>Acknowledgment 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578" name="CustomShape 2"/>
          <p:cNvSpPr/>
          <p:nvPr/>
        </p:nvSpPr>
        <p:spPr>
          <a:xfrm>
            <a:off x="402840" y="908640"/>
            <a:ext cx="11303640" cy="551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0000"/>
              </a:lnSpc>
              <a:spcAft>
                <a:spcPts val="1199"/>
              </a:spcAft>
              <a:buNone/>
              <a:tabLst>
                <a:tab pos="361800" algn="l"/>
                <a:tab pos="4124160" algn="l"/>
              </a:tabLst>
            </a:pPr>
            <a:endParaRPr lang="en-US" sz="1800" b="0" strike="noStrike" spc="-1" dirty="0">
              <a:latin typeface="Arial"/>
            </a:endParaRPr>
          </a:p>
          <a:p>
            <a:r>
              <a:rPr lang="en-U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DESY &amp; PITZ team: 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</a:p>
          <a:p>
            <a:br>
              <a:rPr sz="1800" dirty="0"/>
            </a:br>
            <a:r>
              <a:rPr lang="de-DE" dirty="0" err="1"/>
              <a:t>Zohrab</a:t>
            </a:r>
            <a:r>
              <a:rPr lang="de-DE" dirty="0"/>
              <a:t> </a:t>
            </a:r>
            <a:r>
              <a:rPr lang="de-DE" dirty="0" err="1"/>
              <a:t>Amirkhanyan</a:t>
            </a:r>
            <a:r>
              <a:rPr lang="de-DE" dirty="0"/>
              <a:t>, </a:t>
            </a:r>
            <a:r>
              <a:rPr lang="de-DE" dirty="0" err="1"/>
              <a:t>Namra</a:t>
            </a:r>
            <a:r>
              <a:rPr lang="de-DE" dirty="0"/>
              <a:t> </a:t>
            </a:r>
            <a:r>
              <a:rPr lang="de-DE" dirty="0" err="1"/>
              <a:t>Aftab</a:t>
            </a:r>
            <a:r>
              <a:rPr lang="de-DE" dirty="0"/>
              <a:t>, </a:t>
            </a:r>
            <a:r>
              <a:rPr lang="de-DE" dirty="0" err="1"/>
              <a:t>Prach</a:t>
            </a:r>
            <a:r>
              <a:rPr lang="de-DE" dirty="0"/>
              <a:t> </a:t>
            </a:r>
            <a:r>
              <a:rPr lang="de-DE" dirty="0" err="1"/>
              <a:t>Boonpornprasert</a:t>
            </a:r>
            <a:r>
              <a:rPr lang="de-DE" dirty="0"/>
              <a:t>, Dmytro </a:t>
            </a:r>
            <a:r>
              <a:rPr lang="de-DE" dirty="0" err="1"/>
              <a:t>Dmytriiev</a:t>
            </a:r>
            <a:r>
              <a:rPr lang="de-DE" dirty="0"/>
              <a:t>,</a:t>
            </a:r>
          </a:p>
          <a:p>
            <a:r>
              <a:rPr lang="de-DE" dirty="0"/>
              <a:t>Anna </a:t>
            </a:r>
            <a:r>
              <a:rPr lang="de-DE" dirty="0" err="1"/>
              <a:t>Grebinyk</a:t>
            </a:r>
            <a:r>
              <a:rPr lang="de-DE" dirty="0"/>
              <a:t>, Andreas Hoffmann, </a:t>
            </a:r>
            <a:r>
              <a:rPr lang="de-DE" dirty="0" err="1"/>
              <a:t>Ekkachai</a:t>
            </a:r>
            <a:r>
              <a:rPr lang="de-DE" dirty="0"/>
              <a:t> </a:t>
            </a:r>
            <a:r>
              <a:rPr lang="de-DE" dirty="0" err="1"/>
              <a:t>Kongmon</a:t>
            </a:r>
            <a:r>
              <a:rPr lang="de-DE" dirty="0"/>
              <a:t>, Mikhail </a:t>
            </a:r>
            <a:r>
              <a:rPr lang="de-DE" dirty="0" err="1"/>
              <a:t>Krasilnikov</a:t>
            </a:r>
            <a:r>
              <a:rPr lang="de-DE" dirty="0"/>
              <a:t>, </a:t>
            </a:r>
            <a:r>
              <a:rPr lang="de-DE" dirty="0" err="1"/>
              <a:t>Xiangkun</a:t>
            </a:r>
            <a:r>
              <a:rPr lang="de-DE" dirty="0"/>
              <a:t> Li,</a:t>
            </a:r>
          </a:p>
          <a:p>
            <a:r>
              <a:rPr lang="de-DE" dirty="0"/>
              <a:t>Frieder Mueller, Anne Oppelt, Chris Richard, Frank Stephan, </a:t>
            </a:r>
            <a:r>
              <a:rPr lang="de-DE" dirty="0" err="1"/>
              <a:t>Grygorii</a:t>
            </a:r>
            <a:r>
              <a:rPr lang="de-DE" dirty="0"/>
              <a:t> </a:t>
            </a:r>
            <a:r>
              <a:rPr lang="de-DE" dirty="0" err="1"/>
              <a:t>Vashchenko</a:t>
            </a:r>
            <a:r>
              <a:rPr lang="de-DE" dirty="0"/>
              <a:t>, Daniel</a:t>
            </a:r>
          </a:p>
          <a:p>
            <a:r>
              <a:rPr lang="de-DE" dirty="0" err="1"/>
              <a:t>Villani</a:t>
            </a:r>
            <a:r>
              <a:rPr lang="de-DE" dirty="0"/>
              <a:t>, Steven Worm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10000"/>
              </a:lnSpc>
              <a:spcAft>
                <a:spcPts val="1199"/>
              </a:spcAft>
              <a:buNone/>
              <a:tabLst>
                <a:tab pos="361800" algn="l"/>
                <a:tab pos="4124160" algn="l"/>
              </a:tabLst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10000"/>
              </a:lnSpc>
              <a:spcAft>
                <a:spcPts val="1199"/>
              </a:spcAft>
              <a:buNone/>
              <a:tabLst>
                <a:tab pos="361800" algn="l"/>
                <a:tab pos="4124160" algn="l"/>
              </a:tabLst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10000"/>
              </a:lnSpc>
              <a:spcAft>
                <a:spcPts val="1199"/>
              </a:spcAft>
              <a:buNone/>
              <a:tabLst>
                <a:tab pos="361800" algn="l"/>
                <a:tab pos="4124160" algn="l"/>
              </a:tabLst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10000"/>
              </a:lnSpc>
              <a:spcAft>
                <a:spcPts val="1199"/>
              </a:spcAft>
              <a:buNone/>
              <a:tabLst>
                <a:tab pos="361800" algn="l"/>
                <a:tab pos="4124160" algn="l"/>
              </a:tabLst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582" name="Grafik 16_0"/>
          <p:cNvPicPr/>
          <p:nvPr/>
        </p:nvPicPr>
        <p:blipFill>
          <a:blip r:embed="rId2"/>
          <a:stretch/>
        </p:blipFill>
        <p:spPr>
          <a:xfrm>
            <a:off x="10817280" y="288000"/>
            <a:ext cx="1133280" cy="1080000"/>
          </a:xfrm>
          <a:prstGeom prst="rect">
            <a:avLst/>
          </a:prstGeom>
          <a:ln w="0">
            <a:noFill/>
          </a:ln>
        </p:spPr>
      </p:pic>
      <p:pic>
        <p:nvPicPr>
          <p:cNvPr id="583" name="Grafik 582"/>
          <p:cNvPicPr/>
          <p:nvPr/>
        </p:nvPicPr>
        <p:blipFill>
          <a:blip r:embed="rId3"/>
          <a:stretch/>
        </p:blipFill>
        <p:spPr>
          <a:xfrm>
            <a:off x="402840" y="4365104"/>
            <a:ext cx="1367280" cy="1094760"/>
          </a:xfrm>
          <a:prstGeom prst="rect">
            <a:avLst/>
          </a:prstGeom>
          <a:ln w="0">
            <a:noFill/>
          </a:ln>
        </p:spPr>
      </p:pic>
      <p:sp>
        <p:nvSpPr>
          <p:cNvPr id="3" name="Fußzeilenplatzhalter 1">
            <a:extLst>
              <a:ext uri="{FF2B5EF4-FFF2-40B4-BE49-F238E27FC236}">
                <a16:creationId xmlns:a16="http://schemas.microsoft.com/office/drawing/2014/main" id="{8D0853BD-284C-91B7-8475-DBA29664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408" y="6551819"/>
            <a:ext cx="9948937" cy="186841"/>
          </a:xfrm>
        </p:spPr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28058" y="2825409"/>
            <a:ext cx="4535884" cy="1207182"/>
          </a:xfrm>
        </p:spPr>
        <p:txBody>
          <a:bodyPr/>
          <a:lstStyle/>
          <a:p>
            <a:pPr algn="ctr"/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Dosimetry for FLASH Radiotherapy | 12 June 2023 | DESY Zeuthen Particle Physics Mini-Retreat | Felix Riemer | felix.riemer@desy.de</a:t>
            </a:r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CEDFD34A-E77B-F859-2D5A-9C4B7307D6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2925873"/>
              </p:ext>
            </p:extLst>
          </p:nvPr>
        </p:nvGraphicFramePr>
        <p:xfrm>
          <a:off x="2059746" y="2348880"/>
          <a:ext cx="7564646" cy="4115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C9985A8C-0605-DDE6-8ADE-3D6EF6CA5F8E}"/>
              </a:ext>
            </a:extLst>
          </p:cNvPr>
          <p:cNvSpPr/>
          <p:nvPr/>
        </p:nvSpPr>
        <p:spPr>
          <a:xfrm>
            <a:off x="3817348" y="1887701"/>
            <a:ext cx="4680520" cy="14683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20FD9F6A-FB1A-DAD5-9E42-1D61A50BD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96611"/>
            <a:ext cx="11376024" cy="451098"/>
          </a:xfrm>
        </p:spPr>
        <p:txBody>
          <a:bodyPr/>
          <a:lstStyle/>
          <a:p>
            <a:pPr algn="ctr"/>
            <a:r>
              <a:rPr lang="en-US" sz="3200" dirty="0"/>
              <a:t>FLASH radiation therapy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AB0B5118-7F80-9003-9C63-E709E29D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pPr algn="ctr"/>
            <a:r>
              <a:rPr lang="en-US" sz="2400" dirty="0"/>
              <a:t>The future of cancer treatment?</a:t>
            </a:r>
          </a:p>
        </p:txBody>
      </p:sp>
      <p:graphicFrame>
        <p:nvGraphicFramePr>
          <p:cNvPr id="19" name="Inhaltsplatzhalter 16">
            <a:extLst>
              <a:ext uri="{FF2B5EF4-FFF2-40B4-BE49-F238E27FC236}">
                <a16:creationId xmlns:a16="http://schemas.microsoft.com/office/drawing/2014/main" id="{8B961962-C24A-5B02-6777-51F0293780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499305"/>
              </p:ext>
            </p:extLst>
          </p:nvPr>
        </p:nvGraphicFramePr>
        <p:xfrm>
          <a:off x="-163987" y="1336334"/>
          <a:ext cx="5951154" cy="2394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0" name="Inhaltsplatzhalter 17">
            <a:extLst>
              <a:ext uri="{FF2B5EF4-FFF2-40B4-BE49-F238E27FC236}">
                <a16:creationId xmlns:a16="http://schemas.microsoft.com/office/drawing/2014/main" id="{7E20276B-0F30-F6AC-2410-D477CC9180AC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830171591"/>
              </p:ext>
            </p:extLst>
          </p:nvPr>
        </p:nvGraphicFramePr>
        <p:xfrm>
          <a:off x="6095999" y="1486095"/>
          <a:ext cx="5616574" cy="2094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2" name="Picture 4" descr="Flash Logo, symbol, meaning, history, PNG">
            <a:extLst>
              <a:ext uri="{FF2B5EF4-FFF2-40B4-BE49-F238E27FC236}">
                <a16:creationId xmlns:a16="http://schemas.microsoft.com/office/drawing/2014/main" id="{7AB95516-AD20-F4DB-11B5-A3566E010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856058"/>
            <a:ext cx="2323861" cy="130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Snail PNG HD HD kostenlose Datei herunterladen | PNG Play">
            <a:extLst>
              <a:ext uri="{FF2B5EF4-FFF2-40B4-BE49-F238E27FC236}">
                <a16:creationId xmlns:a16="http://schemas.microsoft.com/office/drawing/2014/main" id="{40838BC2-1B5F-E861-9288-7EBA24648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522" y="1569250"/>
            <a:ext cx="3141363" cy="19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931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Dosimetry for FLASH Radiotherapy | 12 June 2023 | DESY Zeuthen Particle Physics Mini-Retreat | Felix Riemer | felix.riemer@desy.de</a:t>
            </a:r>
          </a:p>
        </p:txBody>
      </p:sp>
      <p:sp>
        <p:nvSpPr>
          <p:cNvPr id="27" name="CustomShape 2">
            <a:extLst>
              <a:ext uri="{FF2B5EF4-FFF2-40B4-BE49-F238E27FC236}">
                <a16:creationId xmlns:a16="http://schemas.microsoft.com/office/drawing/2014/main" id="{8F08FFF0-224C-7B3A-68B9-08ADB6C01D0F}"/>
              </a:ext>
            </a:extLst>
          </p:cNvPr>
          <p:cNvSpPr/>
          <p:nvPr/>
        </p:nvSpPr>
        <p:spPr>
          <a:xfrm>
            <a:off x="5951880" y="260640"/>
            <a:ext cx="5543640" cy="45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rgbClr val="F18F1F"/>
                </a:solidFill>
                <a:latin typeface="Arial"/>
                <a:ea typeface="DejaVu Sans"/>
              </a:rPr>
              <a:t>New challenge: Dosimetry</a:t>
            </a:r>
            <a:endParaRPr lang="en-US" sz="3000" b="0" strike="noStrike" spc="-1">
              <a:latin typeface="Arial"/>
            </a:endParaRPr>
          </a:p>
        </p:txBody>
      </p:sp>
      <p:grpSp>
        <p:nvGrpSpPr>
          <p:cNvPr id="28" name="Diagram1">
            <a:extLst>
              <a:ext uri="{FF2B5EF4-FFF2-40B4-BE49-F238E27FC236}">
                <a16:creationId xmlns:a16="http://schemas.microsoft.com/office/drawing/2014/main" id="{409F7984-7012-5015-9DFF-0E20B86474B1}"/>
              </a:ext>
            </a:extLst>
          </p:cNvPr>
          <p:cNvGrpSpPr/>
          <p:nvPr/>
        </p:nvGrpSpPr>
        <p:grpSpPr>
          <a:xfrm>
            <a:off x="5965920" y="1038240"/>
            <a:ext cx="5543640" cy="1583640"/>
            <a:chOff x="5965920" y="1038240"/>
            <a:chExt cx="5543640" cy="1583640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C7509CF7-BC91-37F0-564D-6B9EFE69BC53}"/>
                </a:ext>
              </a:extLst>
            </p:cNvPr>
            <p:cNvSpPr/>
            <p:nvPr/>
          </p:nvSpPr>
          <p:spPr>
            <a:xfrm>
              <a:off x="5965920" y="1038240"/>
              <a:ext cx="5543640" cy="158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B928CFD9-DFBC-40D8-7BAE-10D7E5B79BDB}"/>
                </a:ext>
              </a:extLst>
            </p:cNvPr>
            <p:cNvSpPr/>
            <p:nvPr/>
          </p:nvSpPr>
          <p:spPr>
            <a:xfrm>
              <a:off x="5966640" y="1038600"/>
              <a:ext cx="2639160" cy="1583280"/>
            </a:xfrm>
            <a:prstGeom prst="rect">
              <a:avLst/>
            </a:prstGeom>
            <a:solidFill>
              <a:srgbClr val="F18F1F"/>
            </a:solidFill>
            <a:ln w="1260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3880" tIns="83880" rIns="83880" bIns="8388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71"/>
                </a:spcAft>
                <a:buNone/>
                <a:tabLst>
                  <a:tab pos="0" algn="l"/>
                </a:tabLst>
              </a:pPr>
              <a:r>
                <a:rPr lang="de-DE" sz="22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Detection</a:t>
              </a:r>
              <a:r>
                <a:rPr lang="de-DE" sz="22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lang="de-DE" sz="22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of</a:t>
              </a:r>
              <a:r>
                <a:rPr lang="de-DE" sz="22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a </a:t>
              </a:r>
              <a:r>
                <a:rPr lang="de-DE" sz="22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huge</a:t>
              </a:r>
              <a:r>
                <a:rPr lang="de-DE" sz="22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lang="de-DE" sz="22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amount</a:t>
              </a:r>
              <a:r>
                <a:rPr lang="de-DE" sz="22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lang="de-DE" sz="22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of</a:t>
              </a:r>
              <a:r>
                <a:rPr lang="de-DE" sz="22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lang="de-DE" sz="22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particles</a:t>
              </a:r>
              <a:r>
                <a:rPr lang="de-DE" sz="22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in a </a:t>
              </a:r>
              <a:r>
                <a:rPr lang="de-DE" sz="22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very</a:t>
              </a:r>
              <a:r>
                <a:rPr lang="de-DE" sz="22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lang="de-DE" sz="22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short</a:t>
              </a:r>
              <a:r>
                <a:rPr lang="de-DE" sz="22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lang="de-DE" sz="22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amount</a:t>
              </a:r>
              <a:r>
                <a:rPr lang="de-DE" sz="22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lang="de-DE" sz="22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of</a:t>
              </a:r>
              <a:r>
                <a:rPr lang="de-DE" sz="22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time </a:t>
              </a:r>
              <a:endParaRPr lang="en-US" sz="2200" b="0" strike="noStrike" spc="-1" dirty="0">
                <a:latin typeface="Arial"/>
              </a:endParaRP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EC37C3B8-6BE0-ECDB-D921-462DD6A519CB}"/>
                </a:ext>
              </a:extLst>
            </p:cNvPr>
            <p:cNvSpPr/>
            <p:nvPr/>
          </p:nvSpPr>
          <p:spPr>
            <a:xfrm>
              <a:off x="8870040" y="1038600"/>
              <a:ext cx="2639160" cy="1583280"/>
            </a:xfrm>
            <a:prstGeom prst="rect">
              <a:avLst/>
            </a:prstGeom>
            <a:solidFill>
              <a:srgbClr val="F18F1F"/>
            </a:solidFill>
            <a:ln w="1260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6320" tIns="76320" rIns="76320" bIns="7632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  <a:buNone/>
                <a:tabLst>
                  <a:tab pos="0" algn="l"/>
                </a:tabLst>
              </a:pPr>
              <a:r>
                <a:rPr lang="de-DE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PITZ:</a:t>
              </a:r>
              <a:br>
                <a:rPr sz="2000"/>
              </a:br>
              <a:r>
                <a:rPr lang="de-DE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Up to 3x10</a:t>
              </a:r>
              <a:r>
                <a:rPr lang="de-DE" sz="2000" b="0" strike="noStrike" spc="-1" baseline="30000">
                  <a:solidFill>
                    <a:srgbClr val="000000"/>
                  </a:solidFill>
                  <a:latin typeface="Arial"/>
                  <a:ea typeface="DejaVu Sans"/>
                </a:rPr>
                <a:t>10</a:t>
              </a:r>
              <a:r>
                <a:rPr lang="de-DE" sz="2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 particles within 30 ps</a:t>
              </a:r>
              <a:endParaRPr lang="en-US" sz="2000" b="0" strike="noStrike" spc="-1">
                <a:latin typeface="Arial"/>
              </a:endParaRPr>
            </a:p>
          </p:txBody>
        </p:sp>
      </p:grpSp>
      <p:grpSp>
        <p:nvGrpSpPr>
          <p:cNvPr id="32" name="Diagram2">
            <a:extLst>
              <a:ext uri="{FF2B5EF4-FFF2-40B4-BE49-F238E27FC236}">
                <a16:creationId xmlns:a16="http://schemas.microsoft.com/office/drawing/2014/main" id="{8CB00AA6-4E61-8897-FD30-A09A042D3141}"/>
              </a:ext>
            </a:extLst>
          </p:cNvPr>
          <p:cNvGrpSpPr/>
          <p:nvPr/>
        </p:nvGrpSpPr>
        <p:grpSpPr>
          <a:xfrm>
            <a:off x="-960840" y="23040"/>
            <a:ext cx="9288000" cy="6501240"/>
            <a:chOff x="-960840" y="23040"/>
            <a:chExt cx="9288000" cy="6501240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576F1ACF-44D9-33A4-54FE-02A2FB6E81C0}"/>
                </a:ext>
              </a:extLst>
            </p:cNvPr>
            <p:cNvSpPr/>
            <p:nvPr/>
          </p:nvSpPr>
          <p:spPr>
            <a:xfrm>
              <a:off x="-960840" y="116640"/>
              <a:ext cx="9288000" cy="640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42E279BF-13C9-3923-5A5D-4FB404953E1E}"/>
                </a:ext>
              </a:extLst>
            </p:cNvPr>
            <p:cNvSpPr/>
            <p:nvPr/>
          </p:nvSpPr>
          <p:spPr>
            <a:xfrm rot="4408800">
              <a:off x="1155240" y="4538880"/>
              <a:ext cx="1303920" cy="34920"/>
            </a:xfrm>
            <a:custGeom>
              <a:avLst/>
              <a:gdLst/>
              <a:ahLst/>
              <a:cxnLst/>
              <a:rect l="l" t="t" r="r" b="b"/>
              <a:pathLst>
                <a:path w="1304382" h="35375">
                  <a:moveTo>
                    <a:pt x="0" y="17687"/>
                  </a:moveTo>
                  <a:lnTo>
                    <a:pt x="1304382" y="17687"/>
                  </a:lnTo>
                </a:path>
              </a:pathLst>
            </a:custGeom>
            <a:noFill/>
            <a:ln w="28440">
              <a:solidFill>
                <a:srgbClr val="009FD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6C0BB82E-80BB-A82F-56C3-D7FC5BFB85F8}"/>
                </a:ext>
              </a:extLst>
            </p:cNvPr>
            <p:cNvSpPr/>
            <p:nvPr/>
          </p:nvSpPr>
          <p:spPr>
            <a:xfrm rot="1975800">
              <a:off x="1956960" y="4074480"/>
              <a:ext cx="1420560" cy="34920"/>
            </a:xfrm>
            <a:custGeom>
              <a:avLst/>
              <a:gdLst/>
              <a:ahLst/>
              <a:cxnLst/>
              <a:rect l="l" t="t" r="r" b="b"/>
              <a:pathLst>
                <a:path w="1421031" h="35375">
                  <a:moveTo>
                    <a:pt x="0" y="17687"/>
                  </a:moveTo>
                  <a:lnTo>
                    <a:pt x="1421031" y="17687"/>
                  </a:lnTo>
                </a:path>
              </a:pathLst>
            </a:custGeom>
            <a:noFill/>
            <a:ln w="28440">
              <a:solidFill>
                <a:srgbClr val="009FD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8F1F9809-1667-7C06-5E7F-D7C1CEA77EE9}"/>
                </a:ext>
              </a:extLst>
            </p:cNvPr>
            <p:cNvSpPr/>
            <p:nvPr/>
          </p:nvSpPr>
          <p:spPr>
            <a:xfrm>
              <a:off x="2071440" y="3274920"/>
              <a:ext cx="1447200" cy="34920"/>
            </a:xfrm>
            <a:custGeom>
              <a:avLst/>
              <a:gdLst/>
              <a:ahLst/>
              <a:cxnLst/>
              <a:rect l="l" t="t" r="r" b="b"/>
              <a:pathLst>
                <a:path w="1447479" h="35375">
                  <a:moveTo>
                    <a:pt x="0" y="17687"/>
                  </a:moveTo>
                  <a:lnTo>
                    <a:pt x="1447479" y="17687"/>
                  </a:lnTo>
                </a:path>
              </a:pathLst>
            </a:custGeom>
            <a:noFill/>
            <a:ln w="28440">
              <a:solidFill>
                <a:srgbClr val="009FD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797BEE11-5087-4274-C9DC-DBD549D80FC2}"/>
                </a:ext>
              </a:extLst>
            </p:cNvPr>
            <p:cNvSpPr/>
            <p:nvPr/>
          </p:nvSpPr>
          <p:spPr>
            <a:xfrm rot="19860000">
              <a:off x="1965600" y="2512800"/>
              <a:ext cx="1681920" cy="34920"/>
            </a:xfrm>
            <a:custGeom>
              <a:avLst/>
              <a:gdLst/>
              <a:ahLst/>
              <a:cxnLst/>
              <a:rect l="l" t="t" r="r" b="b"/>
              <a:pathLst>
                <a:path w="1682165" h="35375">
                  <a:moveTo>
                    <a:pt x="0" y="17687"/>
                  </a:moveTo>
                  <a:lnTo>
                    <a:pt x="1682165" y="17687"/>
                  </a:lnTo>
                </a:path>
              </a:pathLst>
            </a:custGeom>
            <a:noFill/>
            <a:ln w="28440">
              <a:solidFill>
                <a:srgbClr val="009FD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B2A9CB18-5C86-98C5-1155-8131F45E492C}"/>
                </a:ext>
              </a:extLst>
            </p:cNvPr>
            <p:cNvSpPr/>
            <p:nvPr/>
          </p:nvSpPr>
          <p:spPr>
            <a:xfrm rot="18219000">
              <a:off x="1453680" y="1882440"/>
              <a:ext cx="1810080" cy="34920"/>
            </a:xfrm>
            <a:custGeom>
              <a:avLst/>
              <a:gdLst/>
              <a:ahLst/>
              <a:cxnLst/>
              <a:rect l="l" t="t" r="r" b="b"/>
              <a:pathLst>
                <a:path w="1810571" h="35375">
                  <a:moveTo>
                    <a:pt x="0" y="17687"/>
                  </a:moveTo>
                  <a:lnTo>
                    <a:pt x="1810571" y="17687"/>
                  </a:lnTo>
                </a:path>
              </a:pathLst>
            </a:custGeom>
            <a:noFill/>
            <a:ln w="28440">
              <a:solidFill>
                <a:srgbClr val="009FD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DFD459D3-CC2D-7B65-41AD-43E129B7C717}"/>
                </a:ext>
              </a:extLst>
            </p:cNvPr>
            <p:cNvSpPr/>
            <p:nvPr/>
          </p:nvSpPr>
          <p:spPr>
            <a:xfrm>
              <a:off x="519480" y="2379600"/>
              <a:ext cx="1825200" cy="1825200"/>
            </a:xfrm>
            <a:prstGeom prst="ellipse">
              <a:avLst/>
            </a:prstGeom>
            <a:blipFill rotWithShape="0">
              <a:blip r:embed="rId2"/>
              <a:srcRect/>
              <a:stretch/>
            </a:blipFill>
            <a:ln w="1260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41A3191B-1F09-CCE4-60AA-A50A3D9D0ECB}"/>
                </a:ext>
              </a:extLst>
            </p:cNvPr>
            <p:cNvSpPr/>
            <p:nvPr/>
          </p:nvSpPr>
          <p:spPr>
            <a:xfrm>
              <a:off x="2609280" y="23040"/>
              <a:ext cx="1177560" cy="1234080"/>
            </a:xfrm>
            <a:prstGeom prst="ellipse">
              <a:avLst/>
            </a:prstGeom>
            <a:solidFill>
              <a:srgbClr val="009FDF"/>
            </a:solidFill>
            <a:ln w="1260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560" tIns="7560" rIns="7560" bIns="756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20"/>
                </a:spcAft>
                <a:buNone/>
                <a:tabLst>
                  <a:tab pos="0" algn="l"/>
                </a:tabLst>
              </a:pPr>
              <a:r>
                <a:rPr lang="de-DE" sz="12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Research linac at DESY Zeuthen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0FCA4237-0C53-BF39-7355-5EA6A0537B41}"/>
                </a:ext>
              </a:extLst>
            </p:cNvPr>
            <p:cNvSpPr/>
            <p:nvPr/>
          </p:nvSpPr>
          <p:spPr>
            <a:xfrm>
              <a:off x="3473640" y="1309320"/>
              <a:ext cx="1095120" cy="1095120"/>
            </a:xfrm>
            <a:prstGeom prst="ellipse">
              <a:avLst/>
            </a:prstGeom>
            <a:solidFill>
              <a:srgbClr val="009FDF"/>
            </a:solidFill>
            <a:ln w="1260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560" tIns="7560" rIns="7560" bIns="756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20"/>
                </a:spcAft>
                <a:buNone/>
                <a:tabLst>
                  <a:tab pos="0" algn="l"/>
                </a:tabLst>
              </a:pPr>
              <a:r>
                <a:rPr lang="de-DE" sz="12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22 MeV electron beam 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7F579437-8624-C32B-494C-D379F0629770}"/>
                </a:ext>
              </a:extLst>
            </p:cNvPr>
            <p:cNvSpPr/>
            <p:nvPr/>
          </p:nvSpPr>
          <p:spPr>
            <a:xfrm>
              <a:off x="3518640" y="2579760"/>
              <a:ext cx="1479960" cy="1424880"/>
            </a:xfrm>
            <a:prstGeom prst="ellipse">
              <a:avLst/>
            </a:prstGeom>
            <a:solidFill>
              <a:srgbClr val="009FDF"/>
            </a:solidFill>
            <a:ln w="1260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560" tIns="7560" rIns="7560" bIns="756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20"/>
                </a:spcAft>
                <a:buNone/>
                <a:tabLst>
                  <a:tab pos="0" algn="l"/>
                </a:tabLst>
              </a:pPr>
              <a:r>
                <a:rPr lang="de-DE" sz="12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Gun development &amp; optimization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6C29784E-F167-BF97-6E7A-33D3C90688CF}"/>
                </a:ext>
              </a:extLst>
            </p:cNvPr>
            <p:cNvSpPr/>
            <p:nvPr/>
          </p:nvSpPr>
          <p:spPr>
            <a:xfrm>
              <a:off x="3148200" y="4151880"/>
              <a:ext cx="1436040" cy="1434240"/>
            </a:xfrm>
            <a:prstGeom prst="ellipse">
              <a:avLst/>
            </a:prstGeom>
            <a:solidFill>
              <a:srgbClr val="009FDF"/>
            </a:solidFill>
            <a:ln w="1260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560" tIns="7560" rIns="7560" bIns="756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20"/>
                </a:spcAft>
                <a:buNone/>
                <a:tabLst>
                  <a:tab pos="0" algn="l"/>
                </a:tabLst>
              </a:pPr>
              <a:r>
                <a:rPr lang="de-DE" sz="12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Production </a:t>
              </a:r>
              <a:br>
                <a:rPr sz="1200"/>
              </a:br>
              <a:r>
                <a:rPr lang="de-DE" sz="12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of high charge &amp; small emittance beam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13B44E3B-D593-5A13-26BF-92281D0847B5}"/>
                </a:ext>
              </a:extLst>
            </p:cNvPr>
            <p:cNvSpPr/>
            <p:nvPr/>
          </p:nvSpPr>
          <p:spPr>
            <a:xfrm>
              <a:off x="1514160" y="5153760"/>
              <a:ext cx="1341000" cy="1348200"/>
            </a:xfrm>
            <a:prstGeom prst="ellipse">
              <a:avLst/>
            </a:prstGeom>
            <a:solidFill>
              <a:srgbClr val="009FDF"/>
            </a:solidFill>
            <a:ln w="1260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560" tIns="7560" rIns="7560" bIns="756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20"/>
                </a:spcAft>
                <a:buNone/>
                <a:tabLst>
                  <a:tab pos="0" algn="l"/>
                </a:tabLst>
              </a:pPr>
              <a:r>
                <a:rPr lang="de-DE" sz="12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Perfectly suitable for FLASH RT experiments</a:t>
              </a:r>
              <a:endParaRPr lang="en-US" sz="1200" b="0" strike="noStrike" spc="-1">
                <a:latin typeface="Arial"/>
              </a:endParaRPr>
            </a:p>
          </p:txBody>
        </p:sp>
      </p:grpSp>
      <p:sp>
        <p:nvSpPr>
          <p:cNvPr id="45" name="CustomShape 3">
            <a:extLst>
              <a:ext uri="{FF2B5EF4-FFF2-40B4-BE49-F238E27FC236}">
                <a16:creationId xmlns:a16="http://schemas.microsoft.com/office/drawing/2014/main" id="{EBFFA169-759F-17FD-08BF-7F9470E85D43}"/>
              </a:ext>
            </a:extLst>
          </p:cNvPr>
          <p:cNvSpPr/>
          <p:nvPr/>
        </p:nvSpPr>
        <p:spPr>
          <a:xfrm>
            <a:off x="740160" y="2954520"/>
            <a:ext cx="1510920" cy="699120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4000" b="1" strike="noStrike" spc="-1">
                <a:solidFill>
                  <a:srgbClr val="FFFFFF"/>
                </a:solidFill>
                <a:latin typeface="Arial"/>
                <a:ea typeface="DejaVu Sans"/>
              </a:rPr>
              <a:t>PITZ</a:t>
            </a:r>
            <a:endParaRPr lang="en-US" sz="4000" b="0" strike="noStrike" spc="-1">
              <a:latin typeface="Arial"/>
            </a:endParaRPr>
          </a:p>
        </p:txBody>
      </p:sp>
      <p:grpSp>
        <p:nvGrpSpPr>
          <p:cNvPr id="46" name="Diagram3">
            <a:extLst>
              <a:ext uri="{FF2B5EF4-FFF2-40B4-BE49-F238E27FC236}">
                <a16:creationId xmlns:a16="http://schemas.microsoft.com/office/drawing/2014/main" id="{6B67F834-84EF-6445-8CD0-D49C659B5AA2}"/>
              </a:ext>
            </a:extLst>
          </p:cNvPr>
          <p:cNvGrpSpPr/>
          <p:nvPr/>
        </p:nvGrpSpPr>
        <p:grpSpPr>
          <a:xfrm>
            <a:off x="6401160" y="2945160"/>
            <a:ext cx="4391280" cy="3500280"/>
            <a:chOff x="6401160" y="2945160"/>
            <a:chExt cx="4391280" cy="3500280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3BAA0120-882F-6A1C-BB0C-B9F2B5C6DFC5}"/>
                </a:ext>
              </a:extLst>
            </p:cNvPr>
            <p:cNvSpPr/>
            <p:nvPr/>
          </p:nvSpPr>
          <p:spPr>
            <a:xfrm>
              <a:off x="6401160" y="2945160"/>
              <a:ext cx="4391280" cy="3500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06449F7A-9248-55F5-C06E-9292A30885A5}"/>
                </a:ext>
              </a:extLst>
            </p:cNvPr>
            <p:cNvSpPr/>
            <p:nvPr/>
          </p:nvSpPr>
          <p:spPr>
            <a:xfrm>
              <a:off x="7547040" y="2989080"/>
              <a:ext cx="2100600" cy="2100600"/>
            </a:xfrm>
            <a:prstGeom prst="ellipse">
              <a:avLst/>
            </a:prstGeom>
            <a:solidFill>
              <a:srgbClr val="F18F1F">
                <a:alpha val="50000"/>
              </a:srgbClr>
            </a:solidFill>
            <a:ln w="1260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71"/>
                </a:spcAft>
                <a:buNone/>
                <a:tabLst>
                  <a:tab pos="0" algn="l"/>
                </a:tabLst>
              </a:pPr>
              <a:r>
                <a:rPr lang="de-DE" sz="22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High Temporal resolution</a:t>
              </a:r>
              <a:endParaRPr lang="en-US" sz="22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771"/>
                </a:spcAft>
                <a:buNone/>
                <a:tabLst>
                  <a:tab pos="0" algn="l"/>
                </a:tabLst>
              </a:pPr>
              <a:endParaRPr lang="en-US" sz="2200" b="0" strike="noStrike" spc="-1">
                <a:latin typeface="Arial"/>
              </a:endParaRPr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CB78B216-9C47-90AE-CF4D-C38155193061}"/>
                </a:ext>
              </a:extLst>
            </p:cNvPr>
            <p:cNvSpPr/>
            <p:nvPr/>
          </p:nvSpPr>
          <p:spPr>
            <a:xfrm>
              <a:off x="8435160" y="4302000"/>
              <a:ext cx="2100600" cy="2100600"/>
            </a:xfrm>
            <a:prstGeom prst="ellipse">
              <a:avLst/>
            </a:prstGeom>
            <a:solidFill>
              <a:srgbClr val="F18F1F">
                <a:alpha val="50000"/>
              </a:srgbClr>
            </a:solidFill>
            <a:ln w="1260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71"/>
                </a:spcAft>
                <a:buNone/>
                <a:tabLst>
                  <a:tab pos="0" algn="l"/>
                </a:tabLst>
              </a:pPr>
              <a:r>
                <a:rPr lang="de-DE" sz="22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  Dose rate    </a:t>
              </a:r>
              <a:r>
                <a:rPr lang="de-DE" sz="22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linearity</a:t>
              </a:r>
              <a:endParaRPr lang="en-US" sz="2200" b="0" strike="noStrike" spc="-1" dirty="0">
                <a:latin typeface="Arial"/>
              </a:endParaRPr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14FB7F3C-3B8A-CE6F-2290-4E268681E01B}"/>
                </a:ext>
              </a:extLst>
            </p:cNvPr>
            <p:cNvSpPr/>
            <p:nvPr/>
          </p:nvSpPr>
          <p:spPr>
            <a:xfrm>
              <a:off x="6788880" y="4302000"/>
              <a:ext cx="2100600" cy="2100600"/>
            </a:xfrm>
            <a:prstGeom prst="ellipse">
              <a:avLst/>
            </a:prstGeom>
            <a:solidFill>
              <a:srgbClr val="F18F1F">
                <a:alpha val="50000"/>
              </a:srgbClr>
            </a:solidFill>
            <a:ln w="1260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71"/>
                </a:spcAft>
                <a:buNone/>
                <a:tabLst>
                  <a:tab pos="0" algn="l"/>
                </a:tabLst>
              </a:pPr>
              <a:r>
                <a:rPr lang="de-DE" sz="22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High </a:t>
              </a:r>
              <a:r>
                <a:rPr lang="de-DE" sz="22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Spatial</a:t>
              </a:r>
              <a:r>
                <a:rPr lang="de-DE" sz="22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</a:t>
              </a:r>
              <a:r>
                <a:rPr lang="de-DE" sz="2200" b="0" strike="noStrike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resolution</a:t>
              </a:r>
              <a:endParaRPr lang="en-US" sz="2200" b="0" strike="noStrike" spc="-1" dirty="0">
                <a:latin typeface="Arial"/>
              </a:endParaRPr>
            </a:p>
          </p:txBody>
        </p:sp>
      </p:grpSp>
      <p:sp>
        <p:nvSpPr>
          <p:cNvPr id="51" name="CustomShape 4">
            <a:extLst>
              <a:ext uri="{FF2B5EF4-FFF2-40B4-BE49-F238E27FC236}">
                <a16:creationId xmlns:a16="http://schemas.microsoft.com/office/drawing/2014/main" id="{C0DA37AF-5119-1757-0DD8-5FB0F0F84E7E}"/>
              </a:ext>
            </a:extLst>
          </p:cNvPr>
          <p:cNvSpPr/>
          <p:nvPr/>
        </p:nvSpPr>
        <p:spPr>
          <a:xfrm flipH="1">
            <a:off x="8620200" y="3861000"/>
            <a:ext cx="2010600" cy="1093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5">
            <a:extLst>
              <a:ext uri="{FF2B5EF4-FFF2-40B4-BE49-F238E27FC236}">
                <a16:creationId xmlns:a16="http://schemas.microsoft.com/office/drawing/2014/main" id="{4009EE38-8EB3-31D3-C888-9717401FAA7A}"/>
              </a:ext>
            </a:extLst>
          </p:cNvPr>
          <p:cNvSpPr/>
          <p:nvPr/>
        </p:nvSpPr>
        <p:spPr>
          <a:xfrm>
            <a:off x="10488600" y="3468960"/>
            <a:ext cx="12949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Perfect detector</a:t>
            </a:r>
            <a:endParaRPr lang="en-US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8511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4D2CB-F4E9-4456-BB00-5A513323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Parameter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at PITZ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D1197-AF31-4E34-9E9A-3618C30CB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A961B4-608C-4A13-AE20-0C97758EED98}"/>
              </a:ext>
            </a:extLst>
          </p:cNvPr>
          <p:cNvGrpSpPr/>
          <p:nvPr/>
        </p:nvGrpSpPr>
        <p:grpSpPr>
          <a:xfrm>
            <a:off x="263352" y="980728"/>
            <a:ext cx="10883482" cy="5210396"/>
            <a:chOff x="571089" y="495913"/>
            <a:chExt cx="7301108" cy="3495357"/>
          </a:xfrm>
        </p:grpSpPr>
        <p:pic>
          <p:nvPicPr>
            <p:cNvPr id="12" name="Grafik 7167">
              <a:extLst>
                <a:ext uri="{FF2B5EF4-FFF2-40B4-BE49-F238E27FC236}">
                  <a16:creationId xmlns:a16="http://schemas.microsoft.com/office/drawing/2014/main" id="{DA9E8F43-056F-4569-BFF4-CA18B49CF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r="6656"/>
            <a:stretch/>
          </p:blipFill>
          <p:spPr>
            <a:xfrm>
              <a:off x="767408" y="495913"/>
              <a:ext cx="7104789" cy="3072341"/>
            </a:xfrm>
            <a:prstGeom prst="rect">
              <a:avLst/>
            </a:prstGeom>
          </p:spPr>
        </p:pic>
        <p:sp>
          <p:nvSpPr>
            <p:cNvPr id="13" name="Ellipse 2">
              <a:extLst>
                <a:ext uri="{FF2B5EF4-FFF2-40B4-BE49-F238E27FC236}">
                  <a16:creationId xmlns:a16="http://schemas.microsoft.com/office/drawing/2014/main" id="{C3DCBBE7-C606-40FB-B211-81AF0E216C8D}"/>
                </a:ext>
              </a:extLst>
            </p:cNvPr>
            <p:cNvSpPr/>
            <p:nvPr/>
          </p:nvSpPr>
          <p:spPr>
            <a:xfrm rot="1486910">
              <a:off x="3381120" y="1776373"/>
              <a:ext cx="592936" cy="2373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33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Ellipse 78">
              <a:extLst>
                <a:ext uri="{FF2B5EF4-FFF2-40B4-BE49-F238E27FC236}">
                  <a16:creationId xmlns:a16="http://schemas.microsoft.com/office/drawing/2014/main" id="{DAE342AE-CA03-4B31-8220-D3960EF8B806}"/>
                </a:ext>
              </a:extLst>
            </p:cNvPr>
            <p:cNvSpPr/>
            <p:nvPr/>
          </p:nvSpPr>
          <p:spPr>
            <a:xfrm rot="1486910">
              <a:off x="1387575" y="744428"/>
              <a:ext cx="295197" cy="27205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33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文本框 221">
              <a:extLst>
                <a:ext uri="{FF2B5EF4-FFF2-40B4-BE49-F238E27FC236}">
                  <a16:creationId xmlns:a16="http://schemas.microsoft.com/office/drawing/2014/main" id="{7E0CB40B-534F-4194-9ECE-6E69D7FCB521}"/>
                </a:ext>
              </a:extLst>
            </p:cNvPr>
            <p:cNvSpPr txBox="1"/>
            <p:nvPr/>
          </p:nvSpPr>
          <p:spPr>
            <a:xfrm>
              <a:off x="571089" y="3363386"/>
              <a:ext cx="5151669" cy="62788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altLang="zh-CN" sz="667" b="1" dirty="0">
                  <a:solidFill>
                    <a:schemeClr val="bg1">
                      <a:lumMod val="50000"/>
                    </a:schemeClr>
                  </a:solidFill>
                </a:rPr>
                <a:t>Courtesy of James David Good, </a:t>
              </a:r>
              <a:br>
                <a:rPr lang="en-US" altLang="zh-CN" sz="667" b="1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altLang="zh-CN" sz="667" b="1" dirty="0">
                  <a:solidFill>
                    <a:schemeClr val="bg1">
                      <a:lumMod val="50000"/>
                    </a:schemeClr>
                  </a:solidFill>
                </a:rPr>
                <a:t>Marie-Catherine </a:t>
              </a:r>
              <a:r>
                <a:rPr lang="en-US" altLang="zh-CN" sz="667" b="1" dirty="0" err="1">
                  <a:solidFill>
                    <a:schemeClr val="bg1">
                      <a:lumMod val="50000"/>
                    </a:schemeClr>
                  </a:solidFill>
                </a:rPr>
                <a:t>Vozenin</a:t>
              </a:r>
              <a:r>
                <a:rPr lang="en-US" altLang="zh-CN" sz="667" b="1" dirty="0">
                  <a:solidFill>
                    <a:schemeClr val="bg1">
                      <a:lumMod val="50000"/>
                    </a:schemeClr>
                  </a:solidFill>
                </a:rPr>
                <a:t>, Jean-Francois </a:t>
              </a:r>
              <a:r>
                <a:rPr lang="en-US" altLang="zh-CN" sz="667" b="1" dirty="0" err="1">
                  <a:solidFill>
                    <a:schemeClr val="bg1">
                      <a:lumMod val="50000"/>
                    </a:schemeClr>
                  </a:solidFill>
                </a:rPr>
                <a:t>Germond</a:t>
              </a:r>
              <a:endParaRPr kumimoji="1" lang="zh-CN" altLang="en-US" sz="667" dirty="0" err="1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9501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FLASH dosimetry: 3 critical parameters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Dosimetry for FLASH Radiotherapy | 12 June 2023 | DESY Zeuthen Particle Physics Mini-Retreat | Felix Riemer | felix.riemer@desy.de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2567608" y="5845324"/>
            <a:ext cx="7056784" cy="5971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There is no perfect dosimeter for FLASH RT available now.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8CE257F-95C4-453B-AEBC-B23C115B5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326" y="2018218"/>
            <a:ext cx="9398340" cy="338437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3C0F2D4-6BF2-4663-8149-F72093D92A54}"/>
              </a:ext>
            </a:extLst>
          </p:cNvPr>
          <p:cNvSpPr txBox="1"/>
          <p:nvPr/>
        </p:nvSpPr>
        <p:spPr>
          <a:xfrm>
            <a:off x="7968207" y="6200612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AAAAAC+ArialMT"/>
              </a:rPr>
              <a:t>[arXiv:2006.03755 </a:t>
            </a:r>
            <a:r>
              <a:rPr lang="en-US" sz="1400" b="0" i="1" u="none" strike="noStrike" baseline="0" dirty="0">
                <a:solidFill>
                  <a:srgbClr val="000000"/>
                </a:solidFill>
                <a:latin typeface="AAAAAD+Arial-ItalicMT"/>
              </a:rPr>
              <a:t>Dosimetry for FLASH Radiotherapy] </a:t>
            </a:r>
            <a:endParaRPr lang="de-DE" sz="1200" dirty="0" err="1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FA26A2F-F448-199E-B313-D16B86881E96}"/>
              </a:ext>
            </a:extLst>
          </p:cNvPr>
          <p:cNvSpPr/>
          <p:nvPr/>
        </p:nvSpPr>
        <p:spPr>
          <a:xfrm>
            <a:off x="1523494" y="2269307"/>
            <a:ext cx="792088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90076F8-73BF-C2D5-2B9D-F49579B26812}"/>
              </a:ext>
            </a:extLst>
          </p:cNvPr>
          <p:cNvSpPr/>
          <p:nvPr/>
        </p:nvSpPr>
        <p:spPr>
          <a:xfrm>
            <a:off x="4619838" y="2269307"/>
            <a:ext cx="936104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DDCCA96-DC92-440B-4FD7-1827E98096BA}"/>
              </a:ext>
            </a:extLst>
          </p:cNvPr>
          <p:cNvSpPr/>
          <p:nvPr/>
        </p:nvSpPr>
        <p:spPr>
          <a:xfrm>
            <a:off x="7608168" y="2269307"/>
            <a:ext cx="1260141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5ACBFDF-7603-8831-6236-39835A32D4BE}"/>
              </a:ext>
            </a:extLst>
          </p:cNvPr>
          <p:cNvSpPr txBox="1"/>
          <p:nvPr/>
        </p:nvSpPr>
        <p:spPr>
          <a:xfrm>
            <a:off x="243856" y="1268919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/>
              <a:t>Three different categories of detectors:</a:t>
            </a:r>
          </a:p>
        </p:txBody>
      </p:sp>
    </p:spTree>
    <p:extLst>
      <p:ext uri="{BB962C8B-B14F-4D97-AF65-F5344CB8AC3E}">
        <p14:creationId xmlns:p14="http://schemas.microsoft.com/office/powerpoint/2010/main" val="192145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2E18FF-3B74-436B-B3D3-8BDDD64253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0" r="1107" b="17451"/>
          <a:stretch/>
        </p:blipFill>
        <p:spPr>
          <a:xfrm>
            <a:off x="1288672" y="1427970"/>
            <a:ext cx="9071644" cy="4859196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2C0664-4C2E-42CA-9E8B-EF84F962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58" name="Textfeld 20">
            <a:extLst>
              <a:ext uri="{FF2B5EF4-FFF2-40B4-BE49-F238E27FC236}">
                <a16:creationId xmlns:a16="http://schemas.microsoft.com/office/drawing/2014/main" id="{DE814AE4-2B0B-4E64-B67F-F779628813D2}"/>
              </a:ext>
            </a:extLst>
          </p:cNvPr>
          <p:cNvSpPr txBox="1"/>
          <p:nvPr/>
        </p:nvSpPr>
        <p:spPr>
          <a:xfrm>
            <a:off x="432094" y="3657513"/>
            <a:ext cx="968535" cy="400110"/>
          </a:xfrm>
          <a:prstGeom prst="rect">
            <a:avLst/>
          </a:prstGeom>
          <a:solidFill>
            <a:schemeClr val="bg1"/>
          </a:solidFill>
          <a:ln w="76200">
            <a:solidFill>
              <a:srgbClr val="5BC5F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/>
              <a:t>Dipole</a:t>
            </a:r>
          </a:p>
        </p:txBody>
      </p:sp>
      <p:sp>
        <p:nvSpPr>
          <p:cNvPr id="64" name="Textfeld 26">
            <a:extLst>
              <a:ext uri="{FF2B5EF4-FFF2-40B4-BE49-F238E27FC236}">
                <a16:creationId xmlns:a16="http://schemas.microsoft.com/office/drawing/2014/main" id="{80D948C3-8AC5-42D5-A585-F1CA4E498865}"/>
              </a:ext>
            </a:extLst>
          </p:cNvPr>
          <p:cNvSpPr txBox="1"/>
          <p:nvPr/>
        </p:nvSpPr>
        <p:spPr>
          <a:xfrm>
            <a:off x="3708307" y="2576609"/>
            <a:ext cx="1906548" cy="400110"/>
          </a:xfrm>
          <a:prstGeom prst="rect">
            <a:avLst/>
          </a:prstGeom>
          <a:solidFill>
            <a:schemeClr val="bg1"/>
          </a:solidFill>
          <a:ln w="76200">
            <a:solidFill>
              <a:srgbClr val="5BC5F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 err="1"/>
              <a:t>Vertical</a:t>
            </a:r>
            <a:r>
              <a:rPr lang="de-DE" sz="2000" b="1" dirty="0"/>
              <a:t> </a:t>
            </a:r>
            <a:r>
              <a:rPr lang="de-DE" sz="2000" b="1" dirty="0" err="1"/>
              <a:t>kicker</a:t>
            </a:r>
            <a:endParaRPr lang="de-DE" sz="2000" b="1" dirty="0"/>
          </a:p>
        </p:txBody>
      </p:sp>
      <p:sp>
        <p:nvSpPr>
          <p:cNvPr id="65" name="Textfeld 27">
            <a:extLst>
              <a:ext uri="{FF2B5EF4-FFF2-40B4-BE49-F238E27FC236}">
                <a16:creationId xmlns:a16="http://schemas.microsoft.com/office/drawing/2014/main" id="{F4665D99-5D36-4D4B-BC3D-DAFA0CE950FB}"/>
              </a:ext>
            </a:extLst>
          </p:cNvPr>
          <p:cNvSpPr txBox="1"/>
          <p:nvPr/>
        </p:nvSpPr>
        <p:spPr>
          <a:xfrm>
            <a:off x="4467906" y="5151821"/>
            <a:ext cx="898003" cy="400110"/>
          </a:xfrm>
          <a:prstGeom prst="rect">
            <a:avLst/>
          </a:prstGeom>
          <a:solidFill>
            <a:schemeClr val="bg1"/>
          </a:solidFill>
          <a:ln w="76200">
            <a:solidFill>
              <a:srgbClr val="5BC5F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/>
              <a:t>BPMs</a:t>
            </a:r>
          </a:p>
        </p:txBody>
      </p:sp>
      <p:sp>
        <p:nvSpPr>
          <p:cNvPr id="67" name="Textfeld 28">
            <a:extLst>
              <a:ext uri="{FF2B5EF4-FFF2-40B4-BE49-F238E27FC236}">
                <a16:creationId xmlns:a16="http://schemas.microsoft.com/office/drawing/2014/main" id="{4F0B9C16-A71E-4E2C-8323-AE3B2A01D6A6}"/>
              </a:ext>
            </a:extLst>
          </p:cNvPr>
          <p:cNvSpPr txBox="1"/>
          <p:nvPr/>
        </p:nvSpPr>
        <p:spPr>
          <a:xfrm>
            <a:off x="6426010" y="5110344"/>
            <a:ext cx="1698168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5BC5F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Screen + Faraday </a:t>
            </a:r>
            <a:r>
              <a:rPr lang="de-DE" sz="2000" b="1" dirty="0" err="1"/>
              <a:t>cup</a:t>
            </a:r>
            <a:endParaRPr lang="de-DE" sz="2000" b="1" dirty="0"/>
          </a:p>
        </p:txBody>
      </p:sp>
      <p:cxnSp>
        <p:nvCxnSpPr>
          <p:cNvPr id="70" name="Gerade Verbindung mit Pfeil 33">
            <a:extLst>
              <a:ext uri="{FF2B5EF4-FFF2-40B4-BE49-F238E27FC236}">
                <a16:creationId xmlns:a16="http://schemas.microsoft.com/office/drawing/2014/main" id="{9695FB9C-2D69-4868-8586-80C6F500A83A}"/>
              </a:ext>
            </a:extLst>
          </p:cNvPr>
          <p:cNvCxnSpPr>
            <a:cxnSpLocks/>
            <a:stCxn id="67" idx="0"/>
          </p:cNvCxnSpPr>
          <p:nvPr/>
        </p:nvCxnSpPr>
        <p:spPr>
          <a:xfrm flipH="1" flipV="1">
            <a:off x="7100331" y="3564980"/>
            <a:ext cx="174763" cy="1545364"/>
          </a:xfrm>
          <a:prstGeom prst="straightConnector1">
            <a:avLst/>
          </a:prstGeom>
          <a:ln w="76200">
            <a:solidFill>
              <a:srgbClr val="5BC5F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36">
            <a:extLst>
              <a:ext uri="{FF2B5EF4-FFF2-40B4-BE49-F238E27FC236}">
                <a16:creationId xmlns:a16="http://schemas.microsoft.com/office/drawing/2014/main" id="{9B3E33CD-ECD8-41F3-B59E-7F9723016E18}"/>
              </a:ext>
            </a:extLst>
          </p:cNvPr>
          <p:cNvCxnSpPr>
            <a:cxnSpLocks/>
            <a:stCxn id="65" idx="0"/>
          </p:cNvCxnSpPr>
          <p:nvPr/>
        </p:nvCxnSpPr>
        <p:spPr>
          <a:xfrm flipV="1">
            <a:off x="4916908" y="3443858"/>
            <a:ext cx="1683148" cy="1707963"/>
          </a:xfrm>
          <a:prstGeom prst="straightConnector1">
            <a:avLst/>
          </a:prstGeom>
          <a:ln w="76200">
            <a:solidFill>
              <a:srgbClr val="5BC5F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39">
            <a:extLst>
              <a:ext uri="{FF2B5EF4-FFF2-40B4-BE49-F238E27FC236}">
                <a16:creationId xmlns:a16="http://schemas.microsoft.com/office/drawing/2014/main" id="{BDD6C97E-6CCF-4818-9158-C5FDEC7C8623}"/>
              </a:ext>
            </a:extLst>
          </p:cNvPr>
          <p:cNvCxnSpPr>
            <a:cxnSpLocks/>
            <a:stCxn id="83" idx="2"/>
          </p:cNvCxnSpPr>
          <p:nvPr/>
        </p:nvCxnSpPr>
        <p:spPr>
          <a:xfrm flipH="1">
            <a:off x="7892096" y="2069392"/>
            <a:ext cx="305803" cy="1254494"/>
          </a:xfrm>
          <a:prstGeom prst="straightConnector1">
            <a:avLst/>
          </a:prstGeom>
          <a:ln w="76200">
            <a:solidFill>
              <a:srgbClr val="5BC5F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mit Pfeil 51">
            <a:extLst>
              <a:ext uri="{FF2B5EF4-FFF2-40B4-BE49-F238E27FC236}">
                <a16:creationId xmlns:a16="http://schemas.microsoft.com/office/drawing/2014/main" id="{B9DA9B80-8C54-4B3E-8F2F-3FAF03E84731}"/>
              </a:ext>
            </a:extLst>
          </p:cNvPr>
          <p:cNvCxnSpPr>
            <a:cxnSpLocks/>
            <a:stCxn id="65" idx="0"/>
          </p:cNvCxnSpPr>
          <p:nvPr/>
        </p:nvCxnSpPr>
        <p:spPr>
          <a:xfrm flipH="1" flipV="1">
            <a:off x="3381838" y="3429000"/>
            <a:ext cx="1535070" cy="1722821"/>
          </a:xfrm>
          <a:prstGeom prst="straightConnector1">
            <a:avLst/>
          </a:prstGeom>
          <a:ln w="76200">
            <a:solidFill>
              <a:srgbClr val="5BC5F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489">
            <a:extLst>
              <a:ext uri="{FF2B5EF4-FFF2-40B4-BE49-F238E27FC236}">
                <a16:creationId xmlns:a16="http://schemas.microsoft.com/office/drawing/2014/main" id="{A2DC1A92-A0F3-4C2C-9945-8C0D3C0970DC}"/>
              </a:ext>
            </a:extLst>
          </p:cNvPr>
          <p:cNvSpPr txBox="1"/>
          <p:nvPr/>
        </p:nvSpPr>
        <p:spPr>
          <a:xfrm rot="5062890">
            <a:off x="1127733" y="1404678"/>
            <a:ext cx="1824907" cy="11318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beam direction</a:t>
            </a:r>
          </a:p>
        </p:txBody>
      </p:sp>
      <p:cxnSp>
        <p:nvCxnSpPr>
          <p:cNvPr id="77" name="Straight Arrow Connector 486">
            <a:extLst>
              <a:ext uri="{FF2B5EF4-FFF2-40B4-BE49-F238E27FC236}">
                <a16:creationId xmlns:a16="http://schemas.microsoft.com/office/drawing/2014/main" id="{292F7F25-AE94-4CE0-AA5B-5EC70B031BEC}"/>
              </a:ext>
            </a:extLst>
          </p:cNvPr>
          <p:cNvCxnSpPr>
            <a:cxnSpLocks/>
          </p:cNvCxnSpPr>
          <p:nvPr/>
        </p:nvCxnSpPr>
        <p:spPr>
          <a:xfrm>
            <a:off x="1893990" y="1149594"/>
            <a:ext cx="180275" cy="1723701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feld 29">
            <a:extLst>
              <a:ext uri="{FF2B5EF4-FFF2-40B4-BE49-F238E27FC236}">
                <a16:creationId xmlns:a16="http://schemas.microsoft.com/office/drawing/2014/main" id="{F6731984-8340-484E-85D8-43DAF360989B}"/>
              </a:ext>
            </a:extLst>
          </p:cNvPr>
          <p:cNvSpPr txBox="1"/>
          <p:nvPr/>
        </p:nvSpPr>
        <p:spPr>
          <a:xfrm>
            <a:off x="7489115" y="1669282"/>
            <a:ext cx="1417568" cy="400110"/>
          </a:xfrm>
          <a:prstGeom prst="rect">
            <a:avLst/>
          </a:prstGeom>
          <a:solidFill>
            <a:schemeClr val="bg1"/>
          </a:solidFill>
          <a:ln w="76200">
            <a:solidFill>
              <a:srgbClr val="5BC5F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/>
              <a:t>Ti </a:t>
            </a:r>
            <a:r>
              <a:rPr lang="de-DE" sz="2000" b="1" dirty="0" err="1"/>
              <a:t>window</a:t>
            </a:r>
            <a:endParaRPr lang="de-DE" sz="2000" b="1" dirty="0"/>
          </a:p>
        </p:txBody>
      </p:sp>
      <p:cxnSp>
        <p:nvCxnSpPr>
          <p:cNvPr id="84" name="Gerade Verbindung mit Pfeil 17">
            <a:extLst>
              <a:ext uri="{FF2B5EF4-FFF2-40B4-BE49-F238E27FC236}">
                <a16:creationId xmlns:a16="http://schemas.microsoft.com/office/drawing/2014/main" id="{C0A1505E-E3F1-42CD-A255-95A65B6BC874}"/>
              </a:ext>
            </a:extLst>
          </p:cNvPr>
          <p:cNvCxnSpPr>
            <a:cxnSpLocks/>
          </p:cNvCxnSpPr>
          <p:nvPr/>
        </p:nvCxnSpPr>
        <p:spPr>
          <a:xfrm>
            <a:off x="2791701" y="3186262"/>
            <a:ext cx="4981656" cy="1821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6EB19D7F-EE0A-4EFB-A200-8B4ED7D80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sz="3200" b="1" strike="noStrike" spc="-1" dirty="0">
                <a:solidFill>
                  <a:srgbClr val="009FDF"/>
                </a:solidFill>
                <a:latin typeface="Arial"/>
                <a:ea typeface="DejaVu Sans"/>
              </a:rPr>
              <a:t>Preliminary setup of </a:t>
            </a:r>
            <a:r>
              <a:rPr lang="en-US" sz="3200" b="1" strike="noStrike" spc="-1" dirty="0" err="1">
                <a:solidFill>
                  <a:srgbClr val="009FDF"/>
                </a:solidFill>
                <a:latin typeface="Arial"/>
                <a:ea typeface="DejaVu Sans"/>
              </a:rPr>
              <a:t>FLASH</a:t>
            </a:r>
            <a:r>
              <a:rPr lang="en-US" sz="3200" b="1" i="1" strike="noStrike" spc="-1" dirty="0" err="1">
                <a:solidFill>
                  <a:srgbClr val="009FDF"/>
                </a:solidFill>
                <a:latin typeface="Arial"/>
                <a:ea typeface="DejaVu Sans"/>
              </a:rPr>
              <a:t>lab</a:t>
            </a:r>
            <a:r>
              <a:rPr lang="en-US" sz="3200" b="1" strike="noStrike" spc="-1" dirty="0" err="1">
                <a:solidFill>
                  <a:srgbClr val="009FDF"/>
                </a:solidFill>
                <a:latin typeface="Arial"/>
                <a:ea typeface="DejaVu Sans"/>
              </a:rPr>
              <a:t>@PITZ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F7F6FF-E4E9-4D15-81BC-DDBA33C2F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7632229" cy="379252"/>
          </a:xfrm>
        </p:spPr>
        <p:txBody>
          <a:bodyPr/>
          <a:lstStyle/>
          <a:p>
            <a:r>
              <a:rPr lang="de-DE" dirty="0"/>
              <a:t>Dipole </a:t>
            </a:r>
            <a:r>
              <a:rPr lang="de-DE" dirty="0" err="1"/>
              <a:t>deflects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beam </a:t>
            </a:r>
            <a:r>
              <a:rPr lang="de-DE" dirty="0" err="1"/>
              <a:t>by</a:t>
            </a:r>
            <a:r>
              <a:rPr lang="de-DE" dirty="0"/>
              <a:t> 60°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left</a:t>
            </a:r>
            <a:endParaRPr lang="de-DE" dirty="0"/>
          </a:p>
        </p:txBody>
      </p:sp>
      <p:sp>
        <p:nvSpPr>
          <p:cNvPr id="26" name="Textfeld 26">
            <a:extLst>
              <a:ext uri="{FF2B5EF4-FFF2-40B4-BE49-F238E27FC236}">
                <a16:creationId xmlns:a16="http://schemas.microsoft.com/office/drawing/2014/main" id="{F5831970-8274-4D28-B986-95AC20ED9CB7}"/>
              </a:ext>
            </a:extLst>
          </p:cNvPr>
          <p:cNvSpPr txBox="1"/>
          <p:nvPr/>
        </p:nvSpPr>
        <p:spPr>
          <a:xfrm>
            <a:off x="5050837" y="1738754"/>
            <a:ext cx="598241" cy="400110"/>
          </a:xfrm>
          <a:prstGeom prst="rect">
            <a:avLst/>
          </a:prstGeom>
          <a:solidFill>
            <a:schemeClr val="bg1"/>
          </a:solidFill>
          <a:ln w="76200">
            <a:solidFill>
              <a:srgbClr val="5BC5F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/>
              <a:t>ICT</a:t>
            </a:r>
          </a:p>
        </p:txBody>
      </p:sp>
      <p:cxnSp>
        <p:nvCxnSpPr>
          <p:cNvPr id="27" name="Gerade Verbindung mit Pfeil 30">
            <a:extLst>
              <a:ext uri="{FF2B5EF4-FFF2-40B4-BE49-F238E27FC236}">
                <a16:creationId xmlns:a16="http://schemas.microsoft.com/office/drawing/2014/main" id="{E4B9A4C1-F1DE-4A92-9426-B53DCD8EF334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5349958" y="2138864"/>
            <a:ext cx="790503" cy="869909"/>
          </a:xfrm>
          <a:prstGeom prst="straightConnector1">
            <a:avLst/>
          </a:prstGeom>
          <a:ln w="76200">
            <a:solidFill>
              <a:srgbClr val="5BC5F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1B898F1-CA9A-404E-B105-701F24AD7CA6}"/>
              </a:ext>
            </a:extLst>
          </p:cNvPr>
          <p:cNvSpPr txBox="1"/>
          <p:nvPr/>
        </p:nvSpPr>
        <p:spPr>
          <a:xfrm rot="5400000">
            <a:off x="43245" y="5293014"/>
            <a:ext cx="232639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ym typeface="Wingdings" panose="05000000000000000000" pitchFamily="2" charset="2"/>
              </a:rPr>
              <a:t> </a:t>
            </a:r>
            <a:r>
              <a:rPr lang="en-US" sz="2000" b="1" dirty="0"/>
              <a:t>THz beamline</a:t>
            </a:r>
          </a:p>
        </p:txBody>
      </p:sp>
      <p:sp>
        <p:nvSpPr>
          <p:cNvPr id="66" name="Textfeld 28">
            <a:extLst>
              <a:ext uri="{FF2B5EF4-FFF2-40B4-BE49-F238E27FC236}">
                <a16:creationId xmlns:a16="http://schemas.microsoft.com/office/drawing/2014/main" id="{750E64BC-364F-4131-B8E0-3C63095F06F2}"/>
              </a:ext>
            </a:extLst>
          </p:cNvPr>
          <p:cNvSpPr txBox="1"/>
          <p:nvPr/>
        </p:nvSpPr>
        <p:spPr>
          <a:xfrm>
            <a:off x="9204161" y="4585918"/>
            <a:ext cx="1058256" cy="400110"/>
          </a:xfrm>
          <a:prstGeom prst="rect">
            <a:avLst/>
          </a:prstGeom>
          <a:solidFill>
            <a:schemeClr val="bg1"/>
          </a:solidFill>
          <a:ln w="76200">
            <a:solidFill>
              <a:srgbClr val="5BC5F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Screen</a:t>
            </a:r>
          </a:p>
        </p:txBody>
      </p:sp>
      <p:cxnSp>
        <p:nvCxnSpPr>
          <p:cNvPr id="69" name="Gerade Verbindung mit Pfeil 33">
            <a:extLst>
              <a:ext uri="{FF2B5EF4-FFF2-40B4-BE49-F238E27FC236}">
                <a16:creationId xmlns:a16="http://schemas.microsoft.com/office/drawing/2014/main" id="{52CE4111-9761-46DF-8357-19A063CF6134}"/>
              </a:ext>
            </a:extLst>
          </p:cNvPr>
          <p:cNvCxnSpPr>
            <a:cxnSpLocks/>
            <a:stCxn id="66" idx="0"/>
          </p:cNvCxnSpPr>
          <p:nvPr/>
        </p:nvCxnSpPr>
        <p:spPr>
          <a:xfrm flipH="1" flipV="1">
            <a:off x="9306007" y="3616690"/>
            <a:ext cx="427282" cy="969228"/>
          </a:xfrm>
          <a:prstGeom prst="straightConnector1">
            <a:avLst/>
          </a:prstGeom>
          <a:ln w="76200">
            <a:solidFill>
              <a:srgbClr val="5BC5F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28">
            <a:extLst>
              <a:ext uri="{FF2B5EF4-FFF2-40B4-BE49-F238E27FC236}">
                <a16:creationId xmlns:a16="http://schemas.microsoft.com/office/drawing/2014/main" id="{88AF9DC3-2D00-4F8B-880D-3B39CEA61CEA}"/>
              </a:ext>
            </a:extLst>
          </p:cNvPr>
          <p:cNvSpPr txBox="1"/>
          <p:nvPr/>
        </p:nvSpPr>
        <p:spPr>
          <a:xfrm>
            <a:off x="10960379" y="2697525"/>
            <a:ext cx="627738" cy="400110"/>
          </a:xfrm>
          <a:prstGeom prst="rect">
            <a:avLst/>
          </a:prstGeom>
          <a:solidFill>
            <a:schemeClr val="bg1"/>
          </a:solidFill>
          <a:ln w="76200">
            <a:solidFill>
              <a:srgbClr val="5BC5F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FC</a:t>
            </a:r>
          </a:p>
        </p:txBody>
      </p:sp>
      <p:cxnSp>
        <p:nvCxnSpPr>
          <p:cNvPr id="43" name="Gerade Verbindung mit Pfeil 33">
            <a:extLst>
              <a:ext uri="{FF2B5EF4-FFF2-40B4-BE49-F238E27FC236}">
                <a16:creationId xmlns:a16="http://schemas.microsoft.com/office/drawing/2014/main" id="{DAEA0239-1E7C-44FF-9944-B46B0AE27D7D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10163447" y="2897580"/>
            <a:ext cx="796932" cy="290120"/>
          </a:xfrm>
          <a:prstGeom prst="straightConnector1">
            <a:avLst/>
          </a:prstGeom>
          <a:ln w="76200">
            <a:solidFill>
              <a:srgbClr val="5BC5F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50682391-D223-4385-AE03-2C2908C19E63}"/>
              </a:ext>
            </a:extLst>
          </p:cNvPr>
          <p:cNvSpPr/>
          <p:nvPr/>
        </p:nvSpPr>
        <p:spPr>
          <a:xfrm rot="251927">
            <a:off x="8507533" y="5197944"/>
            <a:ext cx="2435812" cy="1170940"/>
          </a:xfrm>
          <a:prstGeom prst="rightArrow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1. exp. area</a:t>
            </a:r>
          </a:p>
        </p:txBody>
      </p:sp>
      <p:sp>
        <p:nvSpPr>
          <p:cNvPr id="7" name="文本框 221">
            <a:extLst>
              <a:ext uri="{FF2B5EF4-FFF2-40B4-BE49-F238E27FC236}">
                <a16:creationId xmlns:a16="http://schemas.microsoft.com/office/drawing/2014/main" id="{A4444EF1-B00C-34A3-1965-09395B05E13D}"/>
              </a:ext>
            </a:extLst>
          </p:cNvPr>
          <p:cNvSpPr txBox="1"/>
          <p:nvPr/>
        </p:nvSpPr>
        <p:spPr>
          <a:xfrm>
            <a:off x="8882950" y="6503447"/>
            <a:ext cx="2146716" cy="26419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altLang="zh-CN" sz="1200" b="1" dirty="0"/>
              <a:t>Courtesy of Frank Stephan</a:t>
            </a:r>
            <a:endParaRPr kumimoji="1" lang="zh-CN" alt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1255941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2C0664-4C2E-42CA-9E8B-EF84F962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B19D7F-EE0A-4EFB-A200-8B4ED7D80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de-DE" dirty="0"/>
              <a:t>Start-up </a:t>
            </a:r>
            <a:r>
              <a:rPr lang="de-DE" dirty="0" err="1"/>
              <a:t>setup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>
                <a:solidFill>
                  <a:srgbClr val="009FDF"/>
                </a:solidFill>
              </a:rPr>
              <a:t>radiation</a:t>
            </a:r>
            <a:r>
              <a:rPr lang="de-DE" dirty="0"/>
              <a:t> </a:t>
            </a:r>
            <a:r>
              <a:rPr lang="de-DE" dirty="0" err="1"/>
              <a:t>beamline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F7F6FF-E4E9-4D15-81BC-DDBA33C2F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7632229" cy="379252"/>
          </a:xfrm>
        </p:spPr>
        <p:txBody>
          <a:bodyPr/>
          <a:lstStyle/>
          <a:p>
            <a:r>
              <a:rPr lang="en-US" dirty="0"/>
              <a:t>Sample in holder on motorized transverse stage</a:t>
            </a:r>
            <a:endParaRPr lang="de-DE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1A4CB37-30D7-4174-A7D0-4A4CAACF74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2" t="20187" r="31513" b="57639"/>
          <a:stretch/>
        </p:blipFill>
        <p:spPr>
          <a:xfrm>
            <a:off x="6532489" y="974499"/>
            <a:ext cx="1984970" cy="22955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EC251CC-770F-4C34-96BB-F8F5EC7232D3}"/>
              </a:ext>
            </a:extLst>
          </p:cNvPr>
          <p:cNvGrpSpPr/>
          <p:nvPr/>
        </p:nvGrpSpPr>
        <p:grpSpPr>
          <a:xfrm>
            <a:off x="10924134" y="1497362"/>
            <a:ext cx="1070318" cy="1605076"/>
            <a:chOff x="5421599" y="1283108"/>
            <a:chExt cx="847381" cy="43646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FC5BA64-26A2-4FE2-8070-B74BA6077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68" t="16667" r="21438" b="16667"/>
            <a:stretch/>
          </p:blipFill>
          <p:spPr>
            <a:xfrm>
              <a:off x="5421599" y="1350061"/>
              <a:ext cx="214347" cy="429768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AA4DBCC-0B5C-4E92-9FD4-5ADEE02AF785}"/>
                    </a:ext>
                  </a:extLst>
                </p:cNvPr>
                <p:cNvSpPr txBox="1"/>
                <p:nvPr/>
              </p:nvSpPr>
              <p:spPr>
                <a:xfrm>
                  <a:off x="5546090" y="1283108"/>
                  <a:ext cx="722890" cy="2654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b="1" i="1" dirty="0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11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11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3E8A698F-AD81-42E5-8EB4-83214ABA48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6090" y="1283108"/>
                  <a:ext cx="722890" cy="265457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5B90556-8990-4BCF-B233-158EA46B5FBF}"/>
                    </a:ext>
                  </a:extLst>
                </p:cNvPr>
                <p:cNvSpPr txBox="1"/>
                <p:nvPr/>
              </p:nvSpPr>
              <p:spPr>
                <a:xfrm>
                  <a:off x="5546090" y="2096743"/>
                  <a:ext cx="722890" cy="2654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b="1" i="1" dirty="0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11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11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7C899866-ADA5-4465-A862-292965FEA9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6090" y="2096743"/>
                  <a:ext cx="722890" cy="265457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B9FEF0B-C8EB-4E7E-9474-4C8BC72A7F5B}"/>
                    </a:ext>
                  </a:extLst>
                </p:cNvPr>
                <p:cNvSpPr txBox="1"/>
                <p:nvPr/>
              </p:nvSpPr>
              <p:spPr>
                <a:xfrm>
                  <a:off x="5539739" y="2934943"/>
                  <a:ext cx="722890" cy="2654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11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11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2F920A64-90A5-4FF1-A77B-A3D1D17B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739" y="2934943"/>
                  <a:ext cx="722890" cy="265457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8BDD5D9-3FD4-4F52-9D1C-806A590C347D}"/>
                    </a:ext>
                  </a:extLst>
                </p:cNvPr>
                <p:cNvSpPr txBox="1"/>
                <p:nvPr/>
              </p:nvSpPr>
              <p:spPr>
                <a:xfrm>
                  <a:off x="5539739" y="3773143"/>
                  <a:ext cx="722890" cy="2654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1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11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93F76902-1461-40F6-8C2C-888BB6CB55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739" y="3773143"/>
                  <a:ext cx="722890" cy="265457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7FD3C09-989C-4806-9BCB-98EB8B1C0B99}"/>
                    </a:ext>
                  </a:extLst>
                </p:cNvPr>
                <p:cNvSpPr txBox="1"/>
                <p:nvPr/>
              </p:nvSpPr>
              <p:spPr>
                <a:xfrm>
                  <a:off x="5541654" y="4620868"/>
                  <a:ext cx="722890" cy="2654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1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11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1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en-US" sz="1100" b="1" dirty="0"/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682CBC8-C562-4660-AD54-D720AC5C4F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1654" y="4620868"/>
                  <a:ext cx="722890" cy="265457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platzhalter 7">
                <a:extLst>
                  <a:ext uri="{FF2B5EF4-FFF2-40B4-BE49-F238E27FC236}">
                    <a16:creationId xmlns:a16="http://schemas.microsoft.com/office/drawing/2014/main" id="{AD6B331D-9DBF-42BC-9AB7-358EB76F68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18721" y="1052736"/>
                <a:ext cx="1920240" cy="274320"/>
              </a:xfrm>
              <a:prstGeom prst="rect">
                <a:avLst/>
              </a:prstGeom>
            </p:spPr>
            <p:txBody>
              <a:bodyPr/>
              <a:lstStyle>
                <a:lvl1pPr marL="361950" indent="-36195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tabLst>
                    <a:tab pos="361950" algn="l"/>
                  </a:tabLst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8650" indent="-2667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95350" indent="-2667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2050" indent="-2667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38275" indent="-276225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200" b="1" i="1" dirty="0">
                    <a:solidFill>
                      <a:schemeClr val="accent1"/>
                    </a:solidFill>
                  </a:rPr>
                  <a:t>Tube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𝒎𝑳</m:t>
                    </m:r>
                    <m:r>
                      <a:rPr lang="en-US" sz="1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sz="1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𝑽𝒐𝒍</m:t>
                    </m:r>
                    <m:r>
                      <a:rPr lang="en-US" sz="1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.:</m:t>
                    </m:r>
                    <m:r>
                      <a:rPr lang="en-US" sz="1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𝟓𝟎</m:t>
                    </m:r>
                    <m:r>
                      <a:rPr lang="en-US" sz="1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1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𝑳</m:t>
                    </m:r>
                  </m:oMath>
                </a14:m>
                <a:endParaRPr lang="en-US" sz="12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6" name="Textplatzhalter 7">
                <a:extLst>
                  <a:ext uri="{FF2B5EF4-FFF2-40B4-BE49-F238E27FC236}">
                    <a16:creationId xmlns:a16="http://schemas.microsoft.com/office/drawing/2014/main" id="{AD6B331D-9DBF-42BC-9AB7-358EB76F6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721" y="1052736"/>
                <a:ext cx="1920240" cy="274320"/>
              </a:xfrm>
              <a:prstGeom prst="rect">
                <a:avLst/>
              </a:prstGeom>
              <a:blipFill>
                <a:blip r:embed="rId33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2D98FA9-777E-498A-A1C7-688493277210}"/>
                  </a:ext>
                </a:extLst>
              </p:cNvPr>
              <p:cNvSpPr txBox="1"/>
              <p:nvPr/>
            </p:nvSpPr>
            <p:spPr>
              <a:xfrm flipH="1">
                <a:off x="10883480" y="1196752"/>
                <a:ext cx="8755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𝑫𝒐𝒔𝒆</m:t>
                    </m:r>
                    <m:r>
                      <a:rPr lang="en-US" sz="1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sz="1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𝑮𝒚</m:t>
                    </m:r>
                  </m:oMath>
                </a14:m>
                <a:r>
                  <a:rPr lang="en-US" sz="1200" b="1" dirty="0">
                    <a:solidFill>
                      <a:srgbClr val="002060"/>
                    </a:solidFill>
                  </a:rPr>
                  <a:t>]</a:t>
                </a:r>
                <a:endParaRPr lang="en-US" sz="1200" b="1" dirty="0" err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2D98FA9-777E-498A-A1C7-688493277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883480" y="1196752"/>
                <a:ext cx="875561" cy="276999"/>
              </a:xfrm>
              <a:prstGeom prst="rect">
                <a:avLst/>
              </a:prstGeom>
              <a:blipFill>
                <a:blip r:embed="rId34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>
            <a:extLst>
              <a:ext uri="{FF2B5EF4-FFF2-40B4-BE49-F238E27FC236}">
                <a16:creationId xmlns:a16="http://schemas.microsoft.com/office/drawing/2014/main" id="{1BA5F941-1617-44EF-A345-C2AABE4FCC7C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5001" r="25001" b="14999"/>
          <a:stretch/>
        </p:blipFill>
        <p:spPr>
          <a:xfrm>
            <a:off x="9192344" y="1311554"/>
            <a:ext cx="1731790" cy="1818382"/>
          </a:xfrm>
          <a:prstGeom prst="rect">
            <a:avLst/>
          </a:prstGeom>
        </p:spPr>
      </p:pic>
      <p:sp>
        <p:nvSpPr>
          <p:cNvPr id="39" name="文本框 221">
            <a:extLst>
              <a:ext uri="{FF2B5EF4-FFF2-40B4-BE49-F238E27FC236}">
                <a16:creationId xmlns:a16="http://schemas.microsoft.com/office/drawing/2014/main" id="{6B9658AA-9BEF-44B4-8CD8-5032C4E65B74}"/>
              </a:ext>
            </a:extLst>
          </p:cNvPr>
          <p:cNvSpPr txBox="1"/>
          <p:nvPr/>
        </p:nvSpPr>
        <p:spPr>
          <a:xfrm>
            <a:off x="9328595" y="3151067"/>
            <a:ext cx="3844999" cy="26419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>
              <a:lnSpc>
                <a:spcPct val="112000"/>
              </a:lnSpc>
              <a:defRPr/>
            </a:pP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 of </a:t>
            </a:r>
            <a:r>
              <a:rPr lang="en-US" altLang="zh-CN" sz="1200" dirty="0" err="1">
                <a:solidFill>
                  <a:prstClr val="black"/>
                </a:solidFill>
              </a:rPr>
              <a:t>Zohrab</a:t>
            </a:r>
            <a:r>
              <a:rPr lang="en-US" altLang="zh-CN" sz="1200" dirty="0">
                <a:solidFill>
                  <a:prstClr val="black"/>
                </a:solidFill>
              </a:rPr>
              <a:t> </a:t>
            </a:r>
            <a:r>
              <a:rPr lang="en-US" altLang="zh-CN" sz="1200" dirty="0" err="1">
                <a:solidFill>
                  <a:prstClr val="black"/>
                </a:solidFill>
              </a:rPr>
              <a:t>Amirkhanyan</a:t>
            </a:r>
            <a:endParaRPr lang="en-US" altLang="zh-CN" sz="1200" dirty="0">
              <a:solidFill>
                <a:prstClr val="black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BCB4A8-8B70-4EAA-B0D5-B78C7F0288E1}"/>
              </a:ext>
            </a:extLst>
          </p:cNvPr>
          <p:cNvCxnSpPr>
            <a:cxnSpLocks/>
          </p:cNvCxnSpPr>
          <p:nvPr/>
        </p:nvCxnSpPr>
        <p:spPr>
          <a:xfrm flipV="1">
            <a:off x="7523555" y="1579084"/>
            <a:ext cx="2263945" cy="550118"/>
          </a:xfrm>
          <a:prstGeom prst="straightConnector1">
            <a:avLst/>
          </a:prstGeom>
          <a:ln w="28575">
            <a:solidFill>
              <a:srgbClr val="0216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9391A96-40AE-40A4-84BF-271D6548CC97}"/>
              </a:ext>
            </a:extLst>
          </p:cNvPr>
          <p:cNvCxnSpPr>
            <a:cxnSpLocks/>
          </p:cNvCxnSpPr>
          <p:nvPr/>
        </p:nvCxnSpPr>
        <p:spPr>
          <a:xfrm>
            <a:off x="7523555" y="2887673"/>
            <a:ext cx="2534684" cy="31335"/>
          </a:xfrm>
          <a:prstGeom prst="straightConnector1">
            <a:avLst/>
          </a:prstGeom>
          <a:ln w="28575">
            <a:solidFill>
              <a:srgbClr val="0216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61B3D22-8149-401F-9C04-D25E3EBBA6D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1173534"/>
            <a:ext cx="3387909" cy="2540932"/>
          </a:xfrm>
          <a:prstGeom prst="rect">
            <a:avLst/>
          </a:prstGeom>
        </p:spPr>
      </p:pic>
      <p:pic>
        <p:nvPicPr>
          <p:cNvPr id="52" name="Grafik 19" descr="Ein Bild, das drinnen, gelb, Gerät, Fräse enthält.&#10;&#10;Automatisch generierte Beschreibung">
            <a:extLst>
              <a:ext uri="{FF2B5EF4-FFF2-40B4-BE49-F238E27FC236}">
                <a16:creationId xmlns:a16="http://schemas.microsoft.com/office/drawing/2014/main" id="{F000F953-97BF-472D-8F70-83506CA6171E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8" t="43083" r="19939" b="28078"/>
          <a:stretch/>
        </p:blipFill>
        <p:spPr>
          <a:xfrm rot="5400000">
            <a:off x="3666634" y="3672597"/>
            <a:ext cx="2948182" cy="1832753"/>
          </a:xfrm>
          <a:prstGeom prst="rect">
            <a:avLst/>
          </a:prstGeom>
        </p:spPr>
      </p:pic>
      <p:sp>
        <p:nvSpPr>
          <p:cNvPr id="53" name="文本框 221">
            <a:extLst>
              <a:ext uri="{FF2B5EF4-FFF2-40B4-BE49-F238E27FC236}">
                <a16:creationId xmlns:a16="http://schemas.microsoft.com/office/drawing/2014/main" id="{F54D0835-4748-43E8-BD28-8EAFACBCDCCD}"/>
              </a:ext>
            </a:extLst>
          </p:cNvPr>
          <p:cNvSpPr txBox="1"/>
          <p:nvPr/>
        </p:nvSpPr>
        <p:spPr>
          <a:xfrm>
            <a:off x="4134602" y="6073042"/>
            <a:ext cx="3844999" cy="26419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>
              <a:lnSpc>
                <a:spcPct val="112000"/>
              </a:lnSpc>
              <a:defRPr/>
            </a:pP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 of </a:t>
            </a:r>
            <a:r>
              <a:rPr lang="en-US" altLang="zh-CN" sz="1200" dirty="0">
                <a:solidFill>
                  <a:prstClr val="black"/>
                </a:solidFill>
              </a:rPr>
              <a:t>Frank Stephan</a:t>
            </a:r>
          </a:p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174BB5F-51A4-44E6-85C8-501DE2FA1CFC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14089" r="-173" b="29984"/>
          <a:stretch/>
        </p:blipFill>
        <p:spPr>
          <a:xfrm>
            <a:off x="407987" y="3913417"/>
            <a:ext cx="3393776" cy="2530770"/>
          </a:xfrm>
          <a:prstGeom prst="rect">
            <a:avLst/>
          </a:prstGeom>
        </p:spPr>
      </p:pic>
      <p:pic>
        <p:nvPicPr>
          <p:cNvPr id="56" name="Grafik 45">
            <a:extLst>
              <a:ext uri="{FF2B5EF4-FFF2-40B4-BE49-F238E27FC236}">
                <a16:creationId xmlns:a16="http://schemas.microsoft.com/office/drawing/2014/main" id="{90C83E26-A844-4DB2-BD2F-FC884E072D9D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980"/>
          <a:stretch/>
        </p:blipFill>
        <p:spPr>
          <a:xfrm>
            <a:off x="8993161" y="3990227"/>
            <a:ext cx="2431431" cy="228155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B250AA6-7868-4AA9-A311-52CDBD2B1286}"/>
              </a:ext>
            </a:extLst>
          </p:cNvPr>
          <p:cNvSpPr txBox="1"/>
          <p:nvPr/>
        </p:nvSpPr>
        <p:spPr>
          <a:xfrm>
            <a:off x="9328595" y="5688972"/>
            <a:ext cx="1866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1 </a:t>
            </a:r>
            <a:r>
              <a:rPr lang="en-US" sz="1000" b="1" dirty="0" err="1">
                <a:solidFill>
                  <a:schemeClr val="bg1"/>
                </a:solidFill>
              </a:rPr>
              <a:t>b.train</a:t>
            </a:r>
            <a:r>
              <a:rPr lang="en-US" sz="1000" b="1" dirty="0">
                <a:solidFill>
                  <a:schemeClr val="bg1"/>
                </a:solidFill>
              </a:rPr>
              <a:t> with 91 bunches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DAD0DF7-488B-4325-A99F-072D4AB39DD4}"/>
              </a:ext>
            </a:extLst>
          </p:cNvPr>
          <p:cNvSpPr txBox="1"/>
          <p:nvPr/>
        </p:nvSpPr>
        <p:spPr>
          <a:xfrm>
            <a:off x="9272858" y="4077072"/>
            <a:ext cx="538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2 </a:t>
            </a:r>
            <a:r>
              <a:rPr lang="en-US" sz="1000" b="1" dirty="0" err="1">
                <a:solidFill>
                  <a:schemeClr val="bg1"/>
                </a:solidFill>
              </a:rPr>
              <a:t>nC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62" name="Grafik 40">
            <a:extLst>
              <a:ext uri="{FF2B5EF4-FFF2-40B4-BE49-F238E27FC236}">
                <a16:creationId xmlns:a16="http://schemas.microsoft.com/office/drawing/2014/main" id="{AAC7D9EF-70CD-4EE1-9448-50824F46E64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12" y="3980263"/>
            <a:ext cx="2541809" cy="2278864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B035EA4-96C3-467C-816F-89493F7F4EB4}"/>
              </a:ext>
            </a:extLst>
          </p:cNvPr>
          <p:cNvSpPr txBox="1"/>
          <p:nvPr/>
        </p:nvSpPr>
        <p:spPr>
          <a:xfrm>
            <a:off x="6710409" y="5682115"/>
            <a:ext cx="17882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1 </a:t>
            </a:r>
            <a:r>
              <a:rPr lang="en-US" sz="1000" b="1" dirty="0" err="1">
                <a:solidFill>
                  <a:schemeClr val="bg1"/>
                </a:solidFill>
              </a:rPr>
              <a:t>b.train</a:t>
            </a:r>
            <a:r>
              <a:rPr lang="en-US" sz="1000" b="1" dirty="0">
                <a:solidFill>
                  <a:schemeClr val="bg1"/>
                </a:solidFill>
              </a:rPr>
              <a:t> with 91 bunches</a:t>
            </a:r>
          </a:p>
        </p:txBody>
      </p:sp>
      <p:sp>
        <p:nvSpPr>
          <p:cNvPr id="72" name="Textplatzhalter 7">
            <a:extLst>
              <a:ext uri="{FF2B5EF4-FFF2-40B4-BE49-F238E27FC236}">
                <a16:creationId xmlns:a16="http://schemas.microsoft.com/office/drawing/2014/main" id="{DD6F2ACA-2C5D-4AEE-87F2-434FB9611CD9}"/>
              </a:ext>
            </a:extLst>
          </p:cNvPr>
          <p:cNvSpPr txBox="1">
            <a:spLocks/>
          </p:cNvSpPr>
          <p:nvPr/>
        </p:nvSpPr>
        <p:spPr>
          <a:xfrm>
            <a:off x="6588273" y="3877796"/>
            <a:ext cx="1920240" cy="274320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i="1" dirty="0">
                <a:solidFill>
                  <a:schemeClr val="accent1"/>
                </a:solidFill>
              </a:rPr>
              <a:t>Film before tube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75" name="Textplatzhalter 7">
            <a:extLst>
              <a:ext uri="{FF2B5EF4-FFF2-40B4-BE49-F238E27FC236}">
                <a16:creationId xmlns:a16="http://schemas.microsoft.com/office/drawing/2014/main" id="{6DAFF85E-131A-46FA-9174-2A2650A6CFAA}"/>
              </a:ext>
            </a:extLst>
          </p:cNvPr>
          <p:cNvSpPr txBox="1">
            <a:spLocks/>
          </p:cNvSpPr>
          <p:nvPr/>
        </p:nvSpPr>
        <p:spPr>
          <a:xfrm>
            <a:off x="9301614" y="3877796"/>
            <a:ext cx="1920240" cy="274320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i="1" dirty="0">
                <a:solidFill>
                  <a:schemeClr val="accent1"/>
                </a:solidFill>
              </a:rPr>
              <a:t>Film after tube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1D23E61-C04A-465D-A0A7-2CD56686D56F}"/>
              </a:ext>
            </a:extLst>
          </p:cNvPr>
          <p:cNvCxnSpPr>
            <a:cxnSpLocks/>
          </p:cNvCxnSpPr>
          <p:nvPr/>
        </p:nvCxnSpPr>
        <p:spPr>
          <a:xfrm>
            <a:off x="4221351" y="3489991"/>
            <a:ext cx="7519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DC62C02B-F767-4470-886B-9A6EDE5B611E}"/>
              </a:ext>
            </a:extLst>
          </p:cNvPr>
          <p:cNvSpPr txBox="1"/>
          <p:nvPr/>
        </p:nvSpPr>
        <p:spPr>
          <a:xfrm>
            <a:off x="4150946" y="3265119"/>
            <a:ext cx="807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electrons</a:t>
            </a:r>
          </a:p>
        </p:txBody>
      </p:sp>
      <p:sp>
        <p:nvSpPr>
          <p:cNvPr id="80" name="Textplatzhalter 4">
            <a:extLst>
              <a:ext uri="{FF2B5EF4-FFF2-40B4-BE49-F238E27FC236}">
                <a16:creationId xmlns:a16="http://schemas.microsoft.com/office/drawing/2014/main" id="{1B89FE36-8A00-4A35-8B78-111371DD5B81}"/>
              </a:ext>
            </a:extLst>
          </p:cNvPr>
          <p:cNvSpPr txBox="1">
            <a:spLocks/>
          </p:cNvSpPr>
          <p:nvPr/>
        </p:nvSpPr>
        <p:spPr>
          <a:xfrm>
            <a:off x="9541945" y="711878"/>
            <a:ext cx="3993422" cy="3792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Dose simulation</a:t>
            </a:r>
            <a:endParaRPr lang="de-DE" dirty="0"/>
          </a:p>
        </p:txBody>
      </p:sp>
      <p:sp>
        <p:nvSpPr>
          <p:cNvPr id="81" name="Textplatzhalter 4">
            <a:extLst>
              <a:ext uri="{FF2B5EF4-FFF2-40B4-BE49-F238E27FC236}">
                <a16:creationId xmlns:a16="http://schemas.microsoft.com/office/drawing/2014/main" id="{58403C8F-7C08-45BF-B1FC-C2EA44EEE156}"/>
              </a:ext>
            </a:extLst>
          </p:cNvPr>
          <p:cNvSpPr txBox="1">
            <a:spLocks/>
          </p:cNvSpPr>
          <p:nvPr/>
        </p:nvSpPr>
        <p:spPr>
          <a:xfrm>
            <a:off x="6952318" y="3559741"/>
            <a:ext cx="4641079" cy="3792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Dose measurement with </a:t>
            </a:r>
            <a:r>
              <a:rPr lang="en-US" dirty="0" err="1"/>
              <a:t>gafchromic</a:t>
            </a:r>
            <a:r>
              <a:rPr lang="en-US" dirty="0"/>
              <a:t> films </a:t>
            </a:r>
            <a:endParaRPr lang="de-DE" dirty="0"/>
          </a:p>
        </p:txBody>
      </p:sp>
      <p:sp>
        <p:nvSpPr>
          <p:cNvPr id="43" name="文本框 221">
            <a:extLst>
              <a:ext uri="{FF2B5EF4-FFF2-40B4-BE49-F238E27FC236}">
                <a16:creationId xmlns:a16="http://schemas.microsoft.com/office/drawing/2014/main" id="{3DDE16D4-9F55-47B8-A3A6-CD8D3B335912}"/>
              </a:ext>
            </a:extLst>
          </p:cNvPr>
          <p:cNvSpPr txBox="1"/>
          <p:nvPr/>
        </p:nvSpPr>
        <p:spPr>
          <a:xfrm>
            <a:off x="9489183" y="254384"/>
            <a:ext cx="2294830" cy="26419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>
              <a:lnSpc>
                <a:spcPct val="112000"/>
              </a:lnSpc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 of </a:t>
            </a:r>
            <a:r>
              <a:rPr lang="en-US" altLang="zh-CN" sz="1200" b="1" dirty="0">
                <a:solidFill>
                  <a:prstClr val="black"/>
                </a:solidFill>
              </a:rPr>
              <a:t>Anna </a:t>
            </a:r>
            <a:r>
              <a:rPr lang="en-US" altLang="zh-CN" sz="1200" b="1" dirty="0" err="1">
                <a:solidFill>
                  <a:prstClr val="black"/>
                </a:solidFill>
              </a:rPr>
              <a:t>Grebinyk</a:t>
            </a:r>
            <a:endParaRPr lang="en-US" altLang="zh-CN" sz="1200" b="1" dirty="0">
              <a:solidFill>
                <a:prstClr val="black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958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DDF47DA-34FA-4DAD-A843-924790E70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74700" y="1556792"/>
            <a:ext cx="737304" cy="3091002"/>
          </a:xfrm>
          <a:prstGeom prst="rect">
            <a:avLst/>
          </a:prstGeom>
        </p:spPr>
      </p:pic>
      <p:sp>
        <p:nvSpPr>
          <p:cNvPr id="66" name="Fußzeilenplatzhalter 3">
            <a:extLst>
              <a:ext uri="{FF2B5EF4-FFF2-40B4-BE49-F238E27FC236}">
                <a16:creationId xmlns:a16="http://schemas.microsoft.com/office/drawing/2014/main" id="{A376BBCE-FAEF-43D2-9D61-5D549F2C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946" y="6549778"/>
            <a:ext cx="9523664" cy="186841"/>
          </a:xfrm>
        </p:spPr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92" name="Title 12">
            <a:extLst>
              <a:ext uri="{FF2B5EF4-FFF2-40B4-BE49-F238E27FC236}">
                <a16:creationId xmlns:a16="http://schemas.microsoft.com/office/drawing/2014/main" id="{A9D30CE4-C0E4-4643-A5FD-96D39BE13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250"/>
            <a:ext cx="11376025" cy="450850"/>
          </a:xfrm>
        </p:spPr>
        <p:txBody>
          <a:bodyPr/>
          <a:lstStyle/>
          <a:p>
            <a:r>
              <a:rPr lang="en-US" dirty="0" err="1">
                <a:cs typeface="Arial" panose="020B0604020202020204" pitchFamily="34" charset="0"/>
              </a:rPr>
              <a:t>FLASH</a:t>
            </a:r>
            <a:r>
              <a:rPr lang="en-US" dirty="0" err="1">
                <a:latin typeface="Script MT Bold" panose="03040602040607080904" pitchFamily="66" charset="0"/>
                <a:cs typeface="Arial" panose="020B0604020202020204" pitchFamily="34" charset="0"/>
              </a:rPr>
              <a:t>lab</a:t>
            </a:r>
            <a:r>
              <a:rPr lang="en-US" dirty="0" err="1">
                <a:cs typeface="Arial" panose="020B0604020202020204" pitchFamily="34" charset="0"/>
              </a:rPr>
              <a:t>@PITZ</a:t>
            </a:r>
            <a:r>
              <a:rPr lang="en-US" dirty="0">
                <a:cs typeface="Arial" panose="020B0604020202020204" pitchFamily="34" charset="0"/>
              </a:rPr>
              <a:t>: f</a:t>
            </a:r>
            <a:r>
              <a:rPr lang="en-US" dirty="0"/>
              <a:t>irst </a:t>
            </a:r>
            <a:r>
              <a:rPr lang="en-US" i="1" dirty="0"/>
              <a:t>in vitro </a:t>
            </a:r>
            <a:r>
              <a:rPr lang="en-US" dirty="0"/>
              <a:t>experiments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34CB98-DC2A-47CD-BF42-8690B28FA89B}"/>
              </a:ext>
            </a:extLst>
          </p:cNvPr>
          <p:cNvGrpSpPr/>
          <p:nvPr/>
        </p:nvGrpSpPr>
        <p:grpSpPr>
          <a:xfrm>
            <a:off x="11712624" y="6453336"/>
            <a:ext cx="428467" cy="349250"/>
            <a:chOff x="11712624" y="6453336"/>
            <a:chExt cx="428467" cy="34925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734D1-2123-46AA-8D50-46B6FD57177E}"/>
                </a:ext>
              </a:extLst>
            </p:cNvPr>
            <p:cNvSpPr/>
            <p:nvPr/>
          </p:nvSpPr>
          <p:spPr>
            <a:xfrm>
              <a:off x="11712624" y="6453336"/>
              <a:ext cx="428467" cy="5541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54BB674-C946-42B3-A75B-6B3B562CE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88" t="1623" r="-462"/>
            <a:stretch/>
          </p:blipFill>
          <p:spPr>
            <a:xfrm>
              <a:off x="11712624" y="6453336"/>
              <a:ext cx="428467" cy="349250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C667B253-2A41-4C93-8594-C6382D725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51784" y="3378596"/>
            <a:ext cx="617951" cy="5826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A393B4E-DC37-49F3-B6CB-95EEAC107A4E}"/>
              </a:ext>
            </a:extLst>
          </p:cNvPr>
          <p:cNvGrpSpPr/>
          <p:nvPr/>
        </p:nvGrpSpPr>
        <p:grpSpPr>
          <a:xfrm>
            <a:off x="7968208" y="1133888"/>
            <a:ext cx="3755508" cy="4167320"/>
            <a:chOff x="7968208" y="1133888"/>
            <a:chExt cx="3755508" cy="41673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D0A604F-F159-4ED2-A088-02FDE025CD5F}"/>
                </a:ext>
              </a:extLst>
            </p:cNvPr>
            <p:cNvSpPr/>
            <p:nvPr/>
          </p:nvSpPr>
          <p:spPr>
            <a:xfrm>
              <a:off x="7968208" y="1556792"/>
              <a:ext cx="1296144" cy="374441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9C7DEEC1-52F3-4C63-AA56-77E2FE10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39340" y="1133888"/>
              <a:ext cx="3384376" cy="3674465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EBA72D4F-70D3-405D-B6E8-347BA122FF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69237" y="1700808"/>
            <a:ext cx="4079091" cy="317986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8A653F3-5FAB-46E2-865B-2947127249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56240" y="4286734"/>
            <a:ext cx="1222760" cy="13025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22CC12-C106-44AC-91EC-0BEF55013044}"/>
              </a:ext>
            </a:extLst>
          </p:cNvPr>
          <p:cNvSpPr/>
          <p:nvPr/>
        </p:nvSpPr>
        <p:spPr>
          <a:xfrm>
            <a:off x="7348448" y="3730356"/>
            <a:ext cx="267412" cy="23087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A42D44C-92E8-4196-B335-B1D95C1057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5018546"/>
              </p:ext>
            </p:extLst>
          </p:nvPr>
        </p:nvGraphicFramePr>
        <p:xfrm>
          <a:off x="407988" y="1256582"/>
          <a:ext cx="4823916" cy="1284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317DAD0-ADE2-4DC2-99EB-884775093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9557452"/>
              </p:ext>
            </p:extLst>
          </p:nvPr>
        </p:nvGraphicFramePr>
        <p:xfrm>
          <a:off x="405458" y="4798307"/>
          <a:ext cx="3746326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9" name="文本框 221">
            <a:extLst>
              <a:ext uri="{FF2B5EF4-FFF2-40B4-BE49-F238E27FC236}">
                <a16:creationId xmlns:a16="http://schemas.microsoft.com/office/drawing/2014/main" id="{E6F80E28-B93A-4BE6-9F48-800188167778}"/>
              </a:ext>
            </a:extLst>
          </p:cNvPr>
          <p:cNvSpPr txBox="1"/>
          <p:nvPr/>
        </p:nvSpPr>
        <p:spPr>
          <a:xfrm>
            <a:off x="9489183" y="254384"/>
            <a:ext cx="2294830" cy="26419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>
              <a:lnSpc>
                <a:spcPct val="112000"/>
              </a:lnSpc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 of </a:t>
            </a:r>
            <a:r>
              <a:rPr lang="en-US" altLang="zh-CN" sz="1200" b="1" dirty="0">
                <a:solidFill>
                  <a:prstClr val="black"/>
                </a:solidFill>
              </a:rPr>
              <a:t>Anna </a:t>
            </a:r>
            <a:r>
              <a:rPr lang="en-US" altLang="zh-CN" sz="1200" b="1" dirty="0" err="1">
                <a:solidFill>
                  <a:prstClr val="black"/>
                </a:solidFill>
              </a:rPr>
              <a:t>Grebinyk</a:t>
            </a:r>
            <a:endParaRPr lang="en-US" altLang="zh-CN" sz="1200" b="1" dirty="0">
              <a:solidFill>
                <a:prstClr val="black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15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A44FBA3-2644-4FAD-A1DF-6C473BF6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</a:t>
            </a:r>
            <a:r>
              <a:rPr lang="de-DE" baseline="-25000" dirty="0"/>
              <a:t>2</a:t>
            </a:r>
            <a:r>
              <a:rPr lang="de-DE" dirty="0"/>
              <a:t>O</a:t>
            </a:r>
            <a:r>
              <a:rPr lang="de-DE" baseline="-25000" dirty="0"/>
              <a:t>2</a:t>
            </a:r>
            <a:r>
              <a:rPr lang="de-DE" dirty="0"/>
              <a:t> &amp; HO </a:t>
            </a:r>
            <a:r>
              <a:rPr lang="de-DE" dirty="0" err="1"/>
              <a:t>generation</a:t>
            </a:r>
            <a:br>
              <a:rPr lang="de-DE" dirty="0"/>
            </a:br>
            <a:endParaRPr lang="en-US" dirty="0"/>
          </a:p>
        </p:txBody>
      </p:sp>
      <p:sp>
        <p:nvSpPr>
          <p:cNvPr id="66" name="Fußzeilenplatzhalter 3">
            <a:extLst>
              <a:ext uri="{FF2B5EF4-FFF2-40B4-BE49-F238E27FC236}">
                <a16:creationId xmlns:a16="http://schemas.microsoft.com/office/drawing/2014/main" id="{A376BBCE-FAEF-43D2-9D61-5D549F2C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946" y="6549778"/>
            <a:ext cx="9523664" cy="186841"/>
          </a:xfrm>
        </p:spPr>
        <p:txBody>
          <a:bodyPr/>
          <a:lstStyle/>
          <a:p>
            <a:r>
              <a:rPr lang="en-US" noProof="0"/>
              <a:t>| Dosimetry for FLASH Radiotherapy | 12 June 2023 | DESY Zeuthen Particle Physics Mini-Retreat | Felix Riemer | felix.riemer@desy.de</a:t>
            </a:r>
            <a:endParaRPr lang="en-US" noProof="0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634C03A-0A39-4761-9D90-5E34D5BD68BB}"/>
              </a:ext>
            </a:extLst>
          </p:cNvPr>
          <p:cNvSpPr/>
          <p:nvPr/>
        </p:nvSpPr>
        <p:spPr>
          <a:xfrm>
            <a:off x="398073" y="988008"/>
            <a:ext cx="11385939" cy="2031438"/>
          </a:xfrm>
          <a:prstGeom prst="rect">
            <a:avLst/>
          </a:prstGeom>
          <a:solidFill>
            <a:srgbClr val="A7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5" name="Object 54">
            <a:extLst>
              <a:ext uri="{FF2B5EF4-FFF2-40B4-BE49-F238E27FC236}">
                <a16:creationId xmlns:a16="http://schemas.microsoft.com/office/drawing/2014/main" id="{E28FFAD0-086D-4E97-99A7-0124AEC9C4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2091080"/>
              </p:ext>
            </p:extLst>
          </p:nvPr>
        </p:nvGraphicFramePr>
        <p:xfrm>
          <a:off x="101256" y="3199706"/>
          <a:ext cx="6422238" cy="3274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301407" imgH="2701872" progId="Prism9.Document">
                  <p:embed/>
                </p:oleObj>
              </mc:Choice>
              <mc:Fallback>
                <p:oleObj r:id="rId3" imgW="5301407" imgH="2701872" progId="Prism9.Document">
                  <p:embed/>
                  <p:pic>
                    <p:nvPicPr>
                      <p:cNvPr id="55" name="Object 54">
                        <a:extLst>
                          <a:ext uri="{FF2B5EF4-FFF2-40B4-BE49-F238E27FC236}">
                            <a16:creationId xmlns:a16="http://schemas.microsoft.com/office/drawing/2014/main" id="{E28FFAD0-086D-4E97-99A7-0124AEC9C4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56" y="3199706"/>
                        <a:ext cx="6422238" cy="32745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2AE9929-7329-4E2C-8E2D-C2BD4717E77B}"/>
              </a:ext>
            </a:extLst>
          </p:cNvPr>
          <p:cNvCxnSpPr>
            <a:cxnSpLocks/>
          </p:cNvCxnSpPr>
          <p:nvPr/>
        </p:nvCxnSpPr>
        <p:spPr>
          <a:xfrm>
            <a:off x="2788577" y="2151650"/>
            <a:ext cx="98580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4CFB086F-641E-47C3-902B-D0DBC4A4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35" y="1515362"/>
            <a:ext cx="468686" cy="43204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0BE6EB14-4F5C-49CA-A62D-8726D871234F}"/>
              </a:ext>
            </a:extLst>
          </p:cNvPr>
          <p:cNvSpPr/>
          <p:nvPr/>
        </p:nvSpPr>
        <p:spPr>
          <a:xfrm>
            <a:off x="264955" y="2564090"/>
            <a:ext cx="1944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/>
              <a:t>H</a:t>
            </a:r>
            <a:r>
              <a:rPr lang="de-DE" baseline="-25000" dirty="0"/>
              <a:t>2</a:t>
            </a:r>
            <a:r>
              <a:rPr lang="de-DE" dirty="0"/>
              <a:t>O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6AE669D-37A7-47B3-9F88-A8E5CA5982C4}"/>
              </a:ext>
            </a:extLst>
          </p:cNvPr>
          <p:cNvGrpSpPr/>
          <p:nvPr/>
        </p:nvGrpSpPr>
        <p:grpSpPr>
          <a:xfrm rot="13888374" flipV="1">
            <a:off x="1497604" y="1255428"/>
            <a:ext cx="372611" cy="372997"/>
            <a:chOff x="3163005" y="1442850"/>
            <a:chExt cx="372611" cy="372997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40D81DB-1D17-4FD6-B5E2-E1896E8379D4}"/>
                </a:ext>
              </a:extLst>
            </p:cNvPr>
            <p:cNvSpPr/>
            <p:nvPr/>
          </p:nvSpPr>
          <p:spPr>
            <a:xfrm rot="17954820">
              <a:off x="3425078" y="1440820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D91B325-7192-4CED-8519-61CFC86D8A24}"/>
                </a:ext>
              </a:extLst>
            </p:cNvPr>
            <p:cNvCxnSpPr>
              <a:cxnSpLocks/>
            </p:cNvCxnSpPr>
            <p:nvPr/>
          </p:nvCxnSpPr>
          <p:spPr>
            <a:xfrm rot="17954820" flipH="1">
              <a:off x="3314598" y="1627147"/>
              <a:ext cx="198635" cy="25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3B458A1-ADA4-403E-977E-7F960909E666}"/>
                </a:ext>
              </a:extLst>
            </p:cNvPr>
            <p:cNvCxnSpPr>
              <a:cxnSpLocks/>
              <a:stCxn id="67" idx="5"/>
            </p:cNvCxnSpPr>
            <p:nvPr/>
          </p:nvCxnSpPr>
          <p:spPr>
            <a:xfrm rot="17954820" flipH="1" flipV="1">
              <a:off x="3242569" y="1606273"/>
              <a:ext cx="223040" cy="19610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9D2B38D-991D-4CEB-AA41-453C5A57DD10}"/>
                </a:ext>
              </a:extLst>
            </p:cNvPr>
            <p:cNvSpPr/>
            <p:nvPr/>
          </p:nvSpPr>
          <p:spPr>
            <a:xfrm rot="17954820">
              <a:off x="3318112" y="1585672"/>
              <a:ext cx="177180" cy="184196"/>
            </a:xfrm>
            <a:prstGeom prst="ellipse">
              <a:avLst/>
            </a:prstGeom>
            <a:solidFill>
              <a:srgbClr val="D85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A205163-7863-4691-A39B-89656CC3D4E1}"/>
                </a:ext>
              </a:extLst>
            </p:cNvPr>
            <p:cNvSpPr/>
            <p:nvPr/>
          </p:nvSpPr>
          <p:spPr>
            <a:xfrm rot="17954820">
              <a:off x="3165035" y="1693557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33209B4-E509-4BBF-AEF8-7F4A600B2396}"/>
              </a:ext>
            </a:extLst>
          </p:cNvPr>
          <p:cNvGrpSpPr/>
          <p:nvPr/>
        </p:nvGrpSpPr>
        <p:grpSpPr>
          <a:xfrm rot="9575571">
            <a:off x="1062553" y="1984377"/>
            <a:ext cx="372610" cy="372997"/>
            <a:chOff x="3163005" y="1442849"/>
            <a:chExt cx="372610" cy="372997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608A50F-D17B-4A8C-B537-42DA29A7BC50}"/>
                </a:ext>
              </a:extLst>
            </p:cNvPr>
            <p:cNvSpPr/>
            <p:nvPr/>
          </p:nvSpPr>
          <p:spPr>
            <a:xfrm rot="17954820">
              <a:off x="3425077" y="1440819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8B1A651-6401-48C6-A2E5-F918607EFCFB}"/>
                </a:ext>
              </a:extLst>
            </p:cNvPr>
            <p:cNvCxnSpPr>
              <a:cxnSpLocks/>
            </p:cNvCxnSpPr>
            <p:nvPr/>
          </p:nvCxnSpPr>
          <p:spPr>
            <a:xfrm rot="17954820" flipH="1">
              <a:off x="3314598" y="1627146"/>
              <a:ext cx="198635" cy="25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89BFCCA-58F2-4795-B210-5B0165E9652B}"/>
                </a:ext>
              </a:extLst>
            </p:cNvPr>
            <p:cNvCxnSpPr>
              <a:cxnSpLocks/>
              <a:stCxn id="73" idx="5"/>
            </p:cNvCxnSpPr>
            <p:nvPr/>
          </p:nvCxnSpPr>
          <p:spPr>
            <a:xfrm rot="17954820" flipH="1" flipV="1">
              <a:off x="3242569" y="1606272"/>
              <a:ext cx="223040" cy="19610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6048C3A-970D-4482-9C5A-981DAC3AE5FD}"/>
                </a:ext>
              </a:extLst>
            </p:cNvPr>
            <p:cNvSpPr/>
            <p:nvPr/>
          </p:nvSpPr>
          <p:spPr>
            <a:xfrm rot="17954820">
              <a:off x="3318112" y="1585671"/>
              <a:ext cx="177180" cy="184196"/>
            </a:xfrm>
            <a:prstGeom prst="ellipse">
              <a:avLst/>
            </a:prstGeom>
            <a:solidFill>
              <a:srgbClr val="D85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4430B48-05D0-4F97-93A2-97F30CFC5B75}"/>
                </a:ext>
              </a:extLst>
            </p:cNvPr>
            <p:cNvSpPr/>
            <p:nvPr/>
          </p:nvSpPr>
          <p:spPr>
            <a:xfrm rot="17954820">
              <a:off x="3165035" y="1693557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CB424B9-1A7E-4F7C-9E1F-25798FFE6300}"/>
              </a:ext>
            </a:extLst>
          </p:cNvPr>
          <p:cNvGrpSpPr/>
          <p:nvPr/>
        </p:nvGrpSpPr>
        <p:grpSpPr>
          <a:xfrm>
            <a:off x="612983" y="1111388"/>
            <a:ext cx="372611" cy="372997"/>
            <a:chOff x="3163005" y="1442850"/>
            <a:chExt cx="372611" cy="372997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8F083BB-9D7B-4C52-8771-AAF49B275020}"/>
                </a:ext>
              </a:extLst>
            </p:cNvPr>
            <p:cNvSpPr/>
            <p:nvPr/>
          </p:nvSpPr>
          <p:spPr>
            <a:xfrm rot="17954820">
              <a:off x="3425078" y="1440820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640FE11-22CC-48A6-97BD-D66EB4420F21}"/>
                </a:ext>
              </a:extLst>
            </p:cNvPr>
            <p:cNvCxnSpPr>
              <a:cxnSpLocks/>
            </p:cNvCxnSpPr>
            <p:nvPr/>
          </p:nvCxnSpPr>
          <p:spPr>
            <a:xfrm rot="17954820" flipH="1">
              <a:off x="3314598" y="1627147"/>
              <a:ext cx="198635" cy="25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87E6C4-C16E-415E-B9B8-93451CEDD322}"/>
                </a:ext>
              </a:extLst>
            </p:cNvPr>
            <p:cNvCxnSpPr>
              <a:cxnSpLocks/>
              <a:stCxn id="79" idx="5"/>
            </p:cNvCxnSpPr>
            <p:nvPr/>
          </p:nvCxnSpPr>
          <p:spPr>
            <a:xfrm rot="17954820" flipH="1" flipV="1">
              <a:off x="3242569" y="1606273"/>
              <a:ext cx="223040" cy="19610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DF2B3DD-FEA9-45DF-9B4A-CDA6B384C242}"/>
                </a:ext>
              </a:extLst>
            </p:cNvPr>
            <p:cNvSpPr/>
            <p:nvPr/>
          </p:nvSpPr>
          <p:spPr>
            <a:xfrm rot="17954820">
              <a:off x="3318112" y="1585672"/>
              <a:ext cx="177180" cy="184196"/>
            </a:xfrm>
            <a:prstGeom prst="ellipse">
              <a:avLst/>
            </a:prstGeom>
            <a:solidFill>
              <a:srgbClr val="D85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D004005E-783B-4F6B-8258-BBCE2D294E0F}"/>
                </a:ext>
              </a:extLst>
            </p:cNvPr>
            <p:cNvSpPr/>
            <p:nvPr/>
          </p:nvSpPr>
          <p:spPr>
            <a:xfrm rot="17954820">
              <a:off x="3165035" y="1693557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96F72750-910D-477F-877B-00E475BA44D1}"/>
              </a:ext>
            </a:extLst>
          </p:cNvPr>
          <p:cNvSpPr/>
          <p:nvPr/>
        </p:nvSpPr>
        <p:spPr>
          <a:xfrm>
            <a:off x="4069366" y="2555612"/>
            <a:ext cx="2747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/>
              <a:t>H</a:t>
            </a:r>
            <a:r>
              <a:rPr lang="de-DE" baseline="-25000" dirty="0"/>
              <a:t>2</a:t>
            </a:r>
            <a:r>
              <a:rPr lang="de-DE" dirty="0"/>
              <a:t>O</a:t>
            </a:r>
            <a:r>
              <a:rPr lang="de-DE" baseline="-25000" dirty="0"/>
              <a:t>2</a:t>
            </a:r>
            <a:endParaRPr lang="de-DE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10846EA-6F96-4A03-AC18-70ED5F480391}"/>
              </a:ext>
            </a:extLst>
          </p:cNvPr>
          <p:cNvGrpSpPr/>
          <p:nvPr/>
        </p:nvGrpSpPr>
        <p:grpSpPr>
          <a:xfrm>
            <a:off x="5087888" y="1268760"/>
            <a:ext cx="561775" cy="265768"/>
            <a:chOff x="6449372" y="1542977"/>
            <a:chExt cx="561775" cy="265768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FF7CE00-6094-4C6E-B710-6029FA8033E6}"/>
                </a:ext>
              </a:extLst>
            </p:cNvPr>
            <p:cNvSpPr/>
            <p:nvPr/>
          </p:nvSpPr>
          <p:spPr>
            <a:xfrm>
              <a:off x="6449372" y="1556951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CDCCC77-B3EC-498E-AA6D-299DC8436659}"/>
                </a:ext>
              </a:extLst>
            </p:cNvPr>
            <p:cNvSpPr/>
            <p:nvPr/>
          </p:nvSpPr>
          <p:spPr>
            <a:xfrm rot="19945042">
              <a:off x="6658309" y="1646660"/>
              <a:ext cx="143838" cy="45719"/>
            </a:xfrm>
            <a:prstGeom prst="rect">
              <a:avLst/>
            </a:prstGeom>
            <a:solidFill>
              <a:srgbClr val="D85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DD58C72-87CB-4370-A5BB-54989D9E380E}"/>
                </a:ext>
              </a:extLst>
            </p:cNvPr>
            <p:cNvCxnSpPr>
              <a:cxnSpLocks/>
              <a:stCxn id="95" idx="5"/>
              <a:endCxn id="92" idx="1"/>
            </p:cNvCxnSpPr>
            <p:nvPr/>
          </p:nvCxnSpPr>
          <p:spPr>
            <a:xfrm flipH="1" flipV="1">
              <a:off x="6756674" y="1569952"/>
              <a:ext cx="238583" cy="21175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F3AA2BD-9A16-4C1F-A064-38BAB2305424}"/>
                </a:ext>
              </a:extLst>
            </p:cNvPr>
            <p:cNvSpPr/>
            <p:nvPr/>
          </p:nvSpPr>
          <p:spPr>
            <a:xfrm>
              <a:off x="6730727" y="1542977"/>
              <a:ext cx="177180" cy="184196"/>
            </a:xfrm>
            <a:prstGeom prst="ellipse">
              <a:avLst/>
            </a:prstGeom>
            <a:solidFill>
              <a:srgbClr val="D85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BDC2339-DC54-4CDB-9581-0086ED012C25}"/>
                </a:ext>
              </a:extLst>
            </p:cNvPr>
            <p:cNvCxnSpPr>
              <a:cxnSpLocks/>
              <a:stCxn id="94" idx="5"/>
            </p:cNvCxnSpPr>
            <p:nvPr/>
          </p:nvCxnSpPr>
          <p:spPr>
            <a:xfrm flipH="1" flipV="1">
              <a:off x="6473273" y="1585662"/>
              <a:ext cx="223040" cy="19610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05211A9-7CC9-45F8-830C-56B42DDA68C9}"/>
                </a:ext>
              </a:extLst>
            </p:cNvPr>
            <p:cNvSpPr/>
            <p:nvPr/>
          </p:nvSpPr>
          <p:spPr>
            <a:xfrm>
              <a:off x="6545080" y="1624549"/>
              <a:ext cx="177180" cy="184196"/>
            </a:xfrm>
            <a:prstGeom prst="ellipse">
              <a:avLst/>
            </a:prstGeom>
            <a:solidFill>
              <a:srgbClr val="D85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77F652B-F4EE-41C5-8BFA-EB606D983C4D}"/>
                </a:ext>
              </a:extLst>
            </p:cNvPr>
            <p:cNvSpPr/>
            <p:nvPr/>
          </p:nvSpPr>
          <p:spPr>
            <a:xfrm>
              <a:off x="6902640" y="1685623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194D29A-2DCC-4718-8461-E653E5AFAF3F}"/>
              </a:ext>
            </a:extLst>
          </p:cNvPr>
          <p:cNvGrpSpPr/>
          <p:nvPr/>
        </p:nvGrpSpPr>
        <p:grpSpPr>
          <a:xfrm rot="9238885">
            <a:off x="4605630" y="1960084"/>
            <a:ext cx="561776" cy="265769"/>
            <a:chOff x="6449371" y="1542977"/>
            <a:chExt cx="561776" cy="265769"/>
          </a:xfrm>
        </p:grpSpPr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48AC417B-1A3F-4711-8379-D7FC91ECB744}"/>
                </a:ext>
              </a:extLst>
            </p:cNvPr>
            <p:cNvSpPr/>
            <p:nvPr/>
          </p:nvSpPr>
          <p:spPr>
            <a:xfrm>
              <a:off x="6449371" y="1556951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D9ED6E8-9CBF-439A-B07A-6F7F6B685438}"/>
                </a:ext>
              </a:extLst>
            </p:cNvPr>
            <p:cNvSpPr/>
            <p:nvPr/>
          </p:nvSpPr>
          <p:spPr>
            <a:xfrm rot="19945042">
              <a:off x="6658307" y="1646661"/>
              <a:ext cx="143838" cy="45719"/>
            </a:xfrm>
            <a:prstGeom prst="rect">
              <a:avLst/>
            </a:prstGeom>
            <a:solidFill>
              <a:srgbClr val="D85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5091006-F917-4E95-A35C-AAAF02C08326}"/>
                </a:ext>
              </a:extLst>
            </p:cNvPr>
            <p:cNvCxnSpPr>
              <a:cxnSpLocks/>
              <a:stCxn id="148" idx="5"/>
              <a:endCxn id="145" idx="1"/>
            </p:cNvCxnSpPr>
            <p:nvPr/>
          </p:nvCxnSpPr>
          <p:spPr>
            <a:xfrm flipH="1" flipV="1">
              <a:off x="6756673" y="1569952"/>
              <a:ext cx="238583" cy="21175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305AB92B-F7BD-4BCB-90FD-9B4B710ED4B7}"/>
                </a:ext>
              </a:extLst>
            </p:cNvPr>
            <p:cNvSpPr/>
            <p:nvPr/>
          </p:nvSpPr>
          <p:spPr>
            <a:xfrm>
              <a:off x="6730726" y="1542977"/>
              <a:ext cx="177180" cy="184196"/>
            </a:xfrm>
            <a:prstGeom prst="ellipse">
              <a:avLst/>
            </a:prstGeom>
            <a:solidFill>
              <a:srgbClr val="D85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F767C00-8A78-48DA-86D7-7F6EEF85B5A4}"/>
                </a:ext>
              </a:extLst>
            </p:cNvPr>
            <p:cNvCxnSpPr>
              <a:cxnSpLocks/>
              <a:stCxn id="147" idx="5"/>
            </p:cNvCxnSpPr>
            <p:nvPr/>
          </p:nvCxnSpPr>
          <p:spPr>
            <a:xfrm flipH="1" flipV="1">
              <a:off x="6473272" y="1585663"/>
              <a:ext cx="223040" cy="19610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D2B126AE-5D82-494D-9951-D5B264AD02F3}"/>
                </a:ext>
              </a:extLst>
            </p:cNvPr>
            <p:cNvSpPr/>
            <p:nvPr/>
          </p:nvSpPr>
          <p:spPr>
            <a:xfrm>
              <a:off x="6545079" y="1624550"/>
              <a:ext cx="177180" cy="184196"/>
            </a:xfrm>
            <a:prstGeom prst="ellipse">
              <a:avLst/>
            </a:prstGeom>
            <a:solidFill>
              <a:srgbClr val="D85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FEE99ECF-A14D-43C1-8B0C-FF8F6B784336}"/>
                </a:ext>
              </a:extLst>
            </p:cNvPr>
            <p:cNvSpPr/>
            <p:nvPr/>
          </p:nvSpPr>
          <p:spPr>
            <a:xfrm>
              <a:off x="6902640" y="1685623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0533A3F-0167-4415-97F3-C8FE0AEAF4C6}"/>
              </a:ext>
            </a:extLst>
          </p:cNvPr>
          <p:cNvGrpSpPr/>
          <p:nvPr/>
        </p:nvGrpSpPr>
        <p:grpSpPr>
          <a:xfrm rot="14222985">
            <a:off x="5750024" y="1916542"/>
            <a:ext cx="561774" cy="265769"/>
            <a:chOff x="6449373" y="1542976"/>
            <a:chExt cx="561774" cy="265769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A5EC1A01-6D17-4E45-8BAD-234DF43166B0}"/>
                </a:ext>
              </a:extLst>
            </p:cNvPr>
            <p:cNvSpPr/>
            <p:nvPr/>
          </p:nvSpPr>
          <p:spPr>
            <a:xfrm>
              <a:off x="6449373" y="1556950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725B4C83-0CC9-4BBA-82F1-19CC2014B997}"/>
                </a:ext>
              </a:extLst>
            </p:cNvPr>
            <p:cNvSpPr/>
            <p:nvPr/>
          </p:nvSpPr>
          <p:spPr>
            <a:xfrm rot="19945042">
              <a:off x="6658309" y="1646659"/>
              <a:ext cx="143838" cy="45719"/>
            </a:xfrm>
            <a:prstGeom prst="rect">
              <a:avLst/>
            </a:prstGeom>
            <a:solidFill>
              <a:srgbClr val="D85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B99B2AEB-5EA6-437E-B863-E0E89C4D7665}"/>
                </a:ext>
              </a:extLst>
            </p:cNvPr>
            <p:cNvCxnSpPr>
              <a:cxnSpLocks/>
              <a:stCxn id="156" idx="5"/>
              <a:endCxn id="153" idx="1"/>
            </p:cNvCxnSpPr>
            <p:nvPr/>
          </p:nvCxnSpPr>
          <p:spPr>
            <a:xfrm flipH="1" flipV="1">
              <a:off x="6756674" y="1569951"/>
              <a:ext cx="238583" cy="21175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0F18EBBE-B951-47F4-B784-B6517309849E}"/>
                </a:ext>
              </a:extLst>
            </p:cNvPr>
            <p:cNvSpPr/>
            <p:nvPr/>
          </p:nvSpPr>
          <p:spPr>
            <a:xfrm>
              <a:off x="6730727" y="1542976"/>
              <a:ext cx="177180" cy="184196"/>
            </a:xfrm>
            <a:prstGeom prst="ellipse">
              <a:avLst/>
            </a:prstGeom>
            <a:solidFill>
              <a:srgbClr val="D85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EB3AB885-B987-4E0A-9AF1-5613F0F86348}"/>
                </a:ext>
              </a:extLst>
            </p:cNvPr>
            <p:cNvCxnSpPr>
              <a:cxnSpLocks/>
              <a:stCxn id="155" idx="5"/>
            </p:cNvCxnSpPr>
            <p:nvPr/>
          </p:nvCxnSpPr>
          <p:spPr>
            <a:xfrm flipH="1" flipV="1">
              <a:off x="6473273" y="1585661"/>
              <a:ext cx="223040" cy="19610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87307463-638B-49B6-B817-692EF82644B0}"/>
                </a:ext>
              </a:extLst>
            </p:cNvPr>
            <p:cNvSpPr/>
            <p:nvPr/>
          </p:nvSpPr>
          <p:spPr>
            <a:xfrm>
              <a:off x="6545081" y="1624549"/>
              <a:ext cx="177180" cy="184196"/>
            </a:xfrm>
            <a:prstGeom prst="ellipse">
              <a:avLst/>
            </a:prstGeom>
            <a:solidFill>
              <a:srgbClr val="D85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1D83F15-C192-4B30-B41B-AF395F6CA7DE}"/>
                </a:ext>
              </a:extLst>
            </p:cNvPr>
            <p:cNvSpPr/>
            <p:nvPr/>
          </p:nvSpPr>
          <p:spPr>
            <a:xfrm>
              <a:off x="6902640" y="1685622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FE75C02C-6714-4BD5-9C06-3BC17B5E5DFC}"/>
              </a:ext>
            </a:extLst>
          </p:cNvPr>
          <p:cNvGrpSpPr/>
          <p:nvPr/>
        </p:nvGrpSpPr>
        <p:grpSpPr>
          <a:xfrm rot="13888374" flipV="1">
            <a:off x="7568102" y="1282042"/>
            <a:ext cx="372611" cy="372997"/>
            <a:chOff x="3163005" y="1442850"/>
            <a:chExt cx="372611" cy="372997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574AC5DD-186D-402D-A4BA-CB49E539566B}"/>
                </a:ext>
              </a:extLst>
            </p:cNvPr>
            <p:cNvSpPr/>
            <p:nvPr/>
          </p:nvSpPr>
          <p:spPr>
            <a:xfrm rot="17954820">
              <a:off x="3425078" y="1440820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A43DF36-26EA-4D24-A988-9105A998E008}"/>
                </a:ext>
              </a:extLst>
            </p:cNvPr>
            <p:cNvCxnSpPr>
              <a:cxnSpLocks/>
            </p:cNvCxnSpPr>
            <p:nvPr/>
          </p:nvCxnSpPr>
          <p:spPr>
            <a:xfrm rot="17954820" flipH="1">
              <a:off x="3314598" y="1627147"/>
              <a:ext cx="198635" cy="25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788FAD5-1A92-472E-B470-4EDC58E4BF2B}"/>
                </a:ext>
              </a:extLst>
            </p:cNvPr>
            <p:cNvCxnSpPr>
              <a:cxnSpLocks/>
              <a:stCxn id="140" idx="5"/>
            </p:cNvCxnSpPr>
            <p:nvPr/>
          </p:nvCxnSpPr>
          <p:spPr>
            <a:xfrm rot="17954820" flipH="1" flipV="1">
              <a:off x="3242569" y="1606273"/>
              <a:ext cx="223040" cy="19610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5EB2DF7-3071-41BD-8E1D-D8B2BE59A629}"/>
                </a:ext>
              </a:extLst>
            </p:cNvPr>
            <p:cNvSpPr/>
            <p:nvPr/>
          </p:nvSpPr>
          <p:spPr>
            <a:xfrm rot="17954820">
              <a:off x="3318112" y="1585672"/>
              <a:ext cx="177180" cy="184196"/>
            </a:xfrm>
            <a:prstGeom prst="ellipse">
              <a:avLst/>
            </a:prstGeom>
            <a:solidFill>
              <a:srgbClr val="D85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B8137CB8-8D7B-497F-BFB6-065ED0EC9CD0}"/>
                </a:ext>
              </a:extLst>
            </p:cNvPr>
            <p:cNvSpPr/>
            <p:nvPr/>
          </p:nvSpPr>
          <p:spPr>
            <a:xfrm rot="17954820">
              <a:off x="3165035" y="1693557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685A10BB-2866-4989-BC36-24D3A4F222B3}"/>
              </a:ext>
            </a:extLst>
          </p:cNvPr>
          <p:cNvGrpSpPr/>
          <p:nvPr/>
        </p:nvGrpSpPr>
        <p:grpSpPr>
          <a:xfrm rot="9575571">
            <a:off x="7133051" y="2010991"/>
            <a:ext cx="372610" cy="372997"/>
            <a:chOff x="3163005" y="1442849"/>
            <a:chExt cx="372610" cy="372997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6C4F3E49-CEAD-496C-8CE7-34749E7C837A}"/>
                </a:ext>
              </a:extLst>
            </p:cNvPr>
            <p:cNvSpPr/>
            <p:nvPr/>
          </p:nvSpPr>
          <p:spPr>
            <a:xfrm rot="17954820">
              <a:off x="3425077" y="1440819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9C75B858-E3C8-415F-A062-7E4BB6F37913}"/>
                </a:ext>
              </a:extLst>
            </p:cNvPr>
            <p:cNvCxnSpPr>
              <a:cxnSpLocks/>
            </p:cNvCxnSpPr>
            <p:nvPr/>
          </p:nvCxnSpPr>
          <p:spPr>
            <a:xfrm rot="17954820" flipH="1">
              <a:off x="3314598" y="1627146"/>
              <a:ext cx="198635" cy="25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9116812B-0E37-4B83-ACA8-D8CD12211C3D}"/>
                </a:ext>
              </a:extLst>
            </p:cNvPr>
            <p:cNvCxnSpPr>
              <a:cxnSpLocks/>
              <a:stCxn id="161" idx="5"/>
            </p:cNvCxnSpPr>
            <p:nvPr/>
          </p:nvCxnSpPr>
          <p:spPr>
            <a:xfrm rot="17954820" flipH="1" flipV="1">
              <a:off x="3242569" y="1606272"/>
              <a:ext cx="223040" cy="19610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BB28F4E-1213-44B0-B8D6-7BE6BFE05A8F}"/>
                </a:ext>
              </a:extLst>
            </p:cNvPr>
            <p:cNvSpPr/>
            <p:nvPr/>
          </p:nvSpPr>
          <p:spPr>
            <a:xfrm rot="17954820">
              <a:off x="3318112" y="1585671"/>
              <a:ext cx="177180" cy="184196"/>
            </a:xfrm>
            <a:prstGeom prst="ellipse">
              <a:avLst/>
            </a:prstGeom>
            <a:solidFill>
              <a:srgbClr val="D85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03CA1230-28D2-4018-9D0D-085DF52E89A7}"/>
                </a:ext>
              </a:extLst>
            </p:cNvPr>
            <p:cNvSpPr/>
            <p:nvPr/>
          </p:nvSpPr>
          <p:spPr>
            <a:xfrm rot="17954820">
              <a:off x="3165035" y="1693557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3B9AB050-0D92-4BE0-96F3-BE8B72845044}"/>
              </a:ext>
            </a:extLst>
          </p:cNvPr>
          <p:cNvGrpSpPr/>
          <p:nvPr/>
        </p:nvGrpSpPr>
        <p:grpSpPr>
          <a:xfrm>
            <a:off x="6683481" y="1138002"/>
            <a:ext cx="372611" cy="372997"/>
            <a:chOff x="3163005" y="1442850"/>
            <a:chExt cx="372611" cy="372997"/>
          </a:xfrm>
        </p:grpSpPr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7647FE12-5EB4-4755-90E4-035E9E3F0DD3}"/>
                </a:ext>
              </a:extLst>
            </p:cNvPr>
            <p:cNvSpPr/>
            <p:nvPr/>
          </p:nvSpPr>
          <p:spPr>
            <a:xfrm rot="17954820">
              <a:off x="3425078" y="1440820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6F432579-012B-4659-A1B3-1FC16D5CDD13}"/>
                </a:ext>
              </a:extLst>
            </p:cNvPr>
            <p:cNvCxnSpPr>
              <a:cxnSpLocks/>
            </p:cNvCxnSpPr>
            <p:nvPr/>
          </p:nvCxnSpPr>
          <p:spPr>
            <a:xfrm rot="17954820" flipH="1">
              <a:off x="3314598" y="1627147"/>
              <a:ext cx="198635" cy="25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B0D3839-6A2D-48C0-AD5E-2D1D329A6498}"/>
                </a:ext>
              </a:extLst>
            </p:cNvPr>
            <p:cNvCxnSpPr>
              <a:cxnSpLocks/>
              <a:stCxn id="167" idx="5"/>
            </p:cNvCxnSpPr>
            <p:nvPr/>
          </p:nvCxnSpPr>
          <p:spPr>
            <a:xfrm rot="17954820" flipH="1" flipV="1">
              <a:off x="3242569" y="1606273"/>
              <a:ext cx="223040" cy="19610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A7489FFC-96C4-4D66-A0E2-FAE932E8EB0E}"/>
                </a:ext>
              </a:extLst>
            </p:cNvPr>
            <p:cNvSpPr/>
            <p:nvPr/>
          </p:nvSpPr>
          <p:spPr>
            <a:xfrm rot="17954820">
              <a:off x="3318112" y="1585672"/>
              <a:ext cx="177180" cy="184196"/>
            </a:xfrm>
            <a:prstGeom prst="ellipse">
              <a:avLst/>
            </a:prstGeom>
            <a:solidFill>
              <a:srgbClr val="D85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9378296F-855F-484F-9256-E8C2C62A2992}"/>
                </a:ext>
              </a:extLst>
            </p:cNvPr>
            <p:cNvSpPr/>
            <p:nvPr/>
          </p:nvSpPr>
          <p:spPr>
            <a:xfrm rot="17954820">
              <a:off x="3165035" y="1693557"/>
              <a:ext cx="108507" cy="1125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A290E52B-6902-4B13-BEC6-02A503C9F71E}"/>
              </a:ext>
            </a:extLst>
          </p:cNvPr>
          <p:cNvGrpSpPr/>
          <p:nvPr/>
        </p:nvGrpSpPr>
        <p:grpSpPr>
          <a:xfrm>
            <a:off x="10399725" y="2220050"/>
            <a:ext cx="1177037" cy="729372"/>
            <a:chOff x="3830615" y="2417336"/>
            <a:chExt cx="1177037" cy="729372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178ABD0B-8229-43DB-AE0A-3183F9915D1B}"/>
                </a:ext>
              </a:extLst>
            </p:cNvPr>
            <p:cNvGrpSpPr/>
            <p:nvPr/>
          </p:nvGrpSpPr>
          <p:grpSpPr>
            <a:xfrm flipH="1">
              <a:off x="4165980" y="2417336"/>
              <a:ext cx="318046" cy="233348"/>
              <a:chOff x="6085963" y="2296200"/>
              <a:chExt cx="318046" cy="233348"/>
            </a:xfrm>
          </p:grpSpPr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3821E8AE-A080-4C1C-82BF-3DEF3761A913}"/>
                  </a:ext>
                </a:extLst>
              </p:cNvPr>
              <p:cNvSpPr/>
              <p:nvPr/>
            </p:nvSpPr>
            <p:spPr>
              <a:xfrm rot="20488489">
                <a:off x="6295502" y="2296200"/>
                <a:ext cx="108507" cy="1125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883C20A5-34A7-433A-B10C-624E3CE3CA3B}"/>
                  </a:ext>
                </a:extLst>
              </p:cNvPr>
              <p:cNvCxnSpPr>
                <a:cxnSpLocks/>
              </p:cNvCxnSpPr>
              <p:nvPr/>
            </p:nvCxnSpPr>
            <p:spPr>
              <a:xfrm rot="20488489" flipH="1">
                <a:off x="6106111" y="2401535"/>
                <a:ext cx="198635" cy="2526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95C16DBB-494D-405C-ACE8-31A627B6A2C8}"/>
                  </a:ext>
                </a:extLst>
              </p:cNvPr>
              <p:cNvSpPr/>
              <p:nvPr/>
            </p:nvSpPr>
            <p:spPr>
              <a:xfrm rot="20488489">
                <a:off x="6085963" y="2345352"/>
                <a:ext cx="177180" cy="184196"/>
              </a:xfrm>
              <a:prstGeom prst="ellipse">
                <a:avLst/>
              </a:prstGeom>
              <a:solidFill>
                <a:srgbClr val="D85D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3C7E0362-FFFC-474C-9BED-8E98DFD0AC8F}"/>
                </a:ext>
              </a:extLst>
            </p:cNvPr>
            <p:cNvSpPr/>
            <p:nvPr/>
          </p:nvSpPr>
          <p:spPr>
            <a:xfrm>
              <a:off x="4165923" y="2567784"/>
              <a:ext cx="4727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D85D44"/>
                  </a:solidFill>
                </a:rPr>
                <a:t>●</a:t>
              </a: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2F4D579A-5ED6-40F8-A445-FD428D99F0E2}"/>
                </a:ext>
              </a:extLst>
            </p:cNvPr>
            <p:cNvSpPr/>
            <p:nvPr/>
          </p:nvSpPr>
          <p:spPr>
            <a:xfrm>
              <a:off x="3830615" y="2777376"/>
              <a:ext cx="117703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/>
                <a:t>HO</a:t>
              </a:r>
              <a:r>
                <a:rPr lang="de-DE" sz="1400" baseline="52000" dirty="0"/>
                <a:t>●</a:t>
              </a:r>
              <a:endParaRPr lang="de-DE" baseline="52000" dirty="0"/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FA6D8DD9-7FA9-4125-9249-8DC73D96FCFB}"/>
              </a:ext>
            </a:extLst>
          </p:cNvPr>
          <p:cNvGrpSpPr/>
          <p:nvPr/>
        </p:nvGrpSpPr>
        <p:grpSpPr>
          <a:xfrm rot="2000876">
            <a:off x="10872655" y="1730659"/>
            <a:ext cx="1177037" cy="637039"/>
            <a:chOff x="3830615" y="2417336"/>
            <a:chExt cx="1177037" cy="637039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C3502033-80EE-4872-9286-965678AEA6B7}"/>
                </a:ext>
              </a:extLst>
            </p:cNvPr>
            <p:cNvGrpSpPr/>
            <p:nvPr/>
          </p:nvGrpSpPr>
          <p:grpSpPr>
            <a:xfrm flipH="1">
              <a:off x="4165980" y="2417336"/>
              <a:ext cx="318046" cy="233348"/>
              <a:chOff x="6085963" y="2296200"/>
              <a:chExt cx="318046" cy="233348"/>
            </a:xfrm>
          </p:grpSpPr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04DF5A0E-E819-44ED-9AFC-CDA7D7383DD9}"/>
                  </a:ext>
                </a:extLst>
              </p:cNvPr>
              <p:cNvSpPr/>
              <p:nvPr/>
            </p:nvSpPr>
            <p:spPr>
              <a:xfrm rot="20488489">
                <a:off x="6295502" y="2296200"/>
                <a:ext cx="108507" cy="1125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0786DB4-603F-430E-994A-8428E1C00CF7}"/>
                  </a:ext>
                </a:extLst>
              </p:cNvPr>
              <p:cNvCxnSpPr>
                <a:cxnSpLocks/>
              </p:cNvCxnSpPr>
              <p:nvPr/>
            </p:nvCxnSpPr>
            <p:spPr>
              <a:xfrm rot="20488489" flipH="1">
                <a:off x="6106111" y="2401535"/>
                <a:ext cx="198635" cy="2526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1FA18E36-5F9B-4429-87A4-4EBD385C9E3A}"/>
                  </a:ext>
                </a:extLst>
              </p:cNvPr>
              <p:cNvSpPr/>
              <p:nvPr/>
            </p:nvSpPr>
            <p:spPr>
              <a:xfrm rot="20488489">
                <a:off x="6085963" y="2345352"/>
                <a:ext cx="177180" cy="184196"/>
              </a:xfrm>
              <a:prstGeom prst="ellipse">
                <a:avLst/>
              </a:prstGeom>
              <a:solidFill>
                <a:srgbClr val="D85D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A311DC8-D8F6-443D-A988-4BE10B51DDEB}"/>
                </a:ext>
              </a:extLst>
            </p:cNvPr>
            <p:cNvSpPr/>
            <p:nvPr/>
          </p:nvSpPr>
          <p:spPr>
            <a:xfrm>
              <a:off x="4165923" y="2567784"/>
              <a:ext cx="4727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D85D44"/>
                  </a:solidFill>
                </a:rPr>
                <a:t>●</a:t>
              </a: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1AE49E50-65B8-46FE-BF06-66D75168C37C}"/>
                </a:ext>
              </a:extLst>
            </p:cNvPr>
            <p:cNvSpPr/>
            <p:nvPr/>
          </p:nvSpPr>
          <p:spPr>
            <a:xfrm>
              <a:off x="3830615" y="2777376"/>
              <a:ext cx="117703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de-DE" baseline="52000" dirty="0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93CBC10-ADD2-43CF-A0F1-BEB83F9FA243}"/>
              </a:ext>
            </a:extLst>
          </p:cNvPr>
          <p:cNvGrpSpPr/>
          <p:nvPr/>
        </p:nvGrpSpPr>
        <p:grpSpPr>
          <a:xfrm rot="11816455">
            <a:off x="10143781" y="1147990"/>
            <a:ext cx="1177037" cy="637039"/>
            <a:chOff x="3830615" y="2417336"/>
            <a:chExt cx="1177037" cy="637039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99986A4A-5596-4166-843C-CFE4B36DBED9}"/>
                </a:ext>
              </a:extLst>
            </p:cNvPr>
            <p:cNvGrpSpPr/>
            <p:nvPr/>
          </p:nvGrpSpPr>
          <p:grpSpPr>
            <a:xfrm flipH="1">
              <a:off x="4165980" y="2417336"/>
              <a:ext cx="318046" cy="233348"/>
              <a:chOff x="6085963" y="2296200"/>
              <a:chExt cx="318046" cy="233348"/>
            </a:xfrm>
          </p:grpSpPr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2C0007B2-F787-4BFB-9AA4-EC77DC88B173}"/>
                  </a:ext>
                </a:extLst>
              </p:cNvPr>
              <p:cNvSpPr/>
              <p:nvPr/>
            </p:nvSpPr>
            <p:spPr>
              <a:xfrm rot="20488489">
                <a:off x="6295502" y="2296200"/>
                <a:ext cx="108507" cy="1125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B31D7CFA-E6A3-458F-B5FE-5FA1881073A7}"/>
                  </a:ext>
                </a:extLst>
              </p:cNvPr>
              <p:cNvCxnSpPr>
                <a:cxnSpLocks/>
              </p:cNvCxnSpPr>
              <p:nvPr/>
            </p:nvCxnSpPr>
            <p:spPr>
              <a:xfrm rot="20488489" flipH="1">
                <a:off x="6106111" y="2401535"/>
                <a:ext cx="198635" cy="2526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F7E6D77C-66A8-49FB-A788-176979C5C0EB}"/>
                  </a:ext>
                </a:extLst>
              </p:cNvPr>
              <p:cNvSpPr/>
              <p:nvPr/>
            </p:nvSpPr>
            <p:spPr>
              <a:xfrm rot="20488489">
                <a:off x="6085963" y="2345352"/>
                <a:ext cx="177180" cy="184196"/>
              </a:xfrm>
              <a:prstGeom prst="ellipse">
                <a:avLst/>
              </a:prstGeom>
              <a:solidFill>
                <a:srgbClr val="D85D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AAA6BB86-DDDD-4F51-B27E-2ABAB2BB1886}"/>
                </a:ext>
              </a:extLst>
            </p:cNvPr>
            <p:cNvSpPr/>
            <p:nvPr/>
          </p:nvSpPr>
          <p:spPr>
            <a:xfrm>
              <a:off x="4165923" y="2567784"/>
              <a:ext cx="4727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D85D44"/>
                  </a:solidFill>
                </a:rPr>
                <a:t>●</a:t>
              </a: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3AACB5D-35F4-4E6F-A195-27D65E48F8D8}"/>
                </a:ext>
              </a:extLst>
            </p:cNvPr>
            <p:cNvSpPr/>
            <p:nvPr/>
          </p:nvSpPr>
          <p:spPr>
            <a:xfrm>
              <a:off x="3830615" y="2777376"/>
              <a:ext cx="117703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de-DE" baseline="52000" dirty="0"/>
            </a:p>
          </p:txBody>
        </p:sp>
      </p:grp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ACE53A65-6C83-4A75-82A2-2C31FDAEDBC6}"/>
              </a:ext>
            </a:extLst>
          </p:cNvPr>
          <p:cNvCxnSpPr>
            <a:cxnSpLocks/>
          </p:cNvCxnSpPr>
          <p:nvPr/>
        </p:nvCxnSpPr>
        <p:spPr>
          <a:xfrm>
            <a:off x="8643052" y="2161585"/>
            <a:ext cx="98580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1" name="Picture 190">
            <a:extLst>
              <a:ext uri="{FF2B5EF4-FFF2-40B4-BE49-F238E27FC236}">
                <a16:creationId xmlns:a16="http://schemas.microsoft.com/office/drawing/2014/main" id="{3703AD5B-6F89-46C4-A11B-45D2134C2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10" y="1525297"/>
            <a:ext cx="468686" cy="432048"/>
          </a:xfrm>
          <a:prstGeom prst="rect">
            <a:avLst/>
          </a:prstGeom>
        </p:spPr>
      </p:pic>
      <p:sp>
        <p:nvSpPr>
          <p:cNvPr id="192" name="Rectangle 191">
            <a:extLst>
              <a:ext uri="{FF2B5EF4-FFF2-40B4-BE49-F238E27FC236}">
                <a16:creationId xmlns:a16="http://schemas.microsoft.com/office/drawing/2014/main" id="{DC8596E3-6E25-48E7-BC7A-5710D230ABA6}"/>
              </a:ext>
            </a:extLst>
          </p:cNvPr>
          <p:cNvSpPr/>
          <p:nvPr/>
        </p:nvSpPr>
        <p:spPr>
          <a:xfrm>
            <a:off x="6381192" y="2626029"/>
            <a:ext cx="1944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/>
              <a:t>H</a:t>
            </a:r>
            <a:r>
              <a:rPr lang="de-DE" baseline="-25000" dirty="0"/>
              <a:t>2</a:t>
            </a:r>
            <a:r>
              <a:rPr lang="de-DE" dirty="0"/>
              <a:t>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5B5836-222A-4577-8803-CF764929010F}"/>
              </a:ext>
            </a:extLst>
          </p:cNvPr>
          <p:cNvCxnSpPr>
            <a:cxnSpLocks/>
          </p:cNvCxnSpPr>
          <p:nvPr/>
        </p:nvCxnSpPr>
        <p:spPr>
          <a:xfrm>
            <a:off x="6436659" y="575160"/>
            <a:ext cx="41747" cy="593322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3" name="Picture 192">
            <a:extLst>
              <a:ext uri="{FF2B5EF4-FFF2-40B4-BE49-F238E27FC236}">
                <a16:creationId xmlns:a16="http://schemas.microsoft.com/office/drawing/2014/main" id="{6F3DD61D-9944-4683-9BAE-83A68A20E2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330"/>
          <a:stretch/>
        </p:blipFill>
        <p:spPr>
          <a:xfrm>
            <a:off x="6511698" y="3269785"/>
            <a:ext cx="4438644" cy="3238604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1F5C9503-68A8-46A7-99B8-E95FA654B6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206" b="70066"/>
          <a:stretch/>
        </p:blipFill>
        <p:spPr>
          <a:xfrm>
            <a:off x="10365421" y="3086931"/>
            <a:ext cx="1932124" cy="1086502"/>
          </a:xfrm>
          <a:prstGeom prst="rect">
            <a:avLst/>
          </a:prstGeom>
        </p:spPr>
      </p:pic>
      <p:sp>
        <p:nvSpPr>
          <p:cNvPr id="195" name="文本框 221">
            <a:extLst>
              <a:ext uri="{FF2B5EF4-FFF2-40B4-BE49-F238E27FC236}">
                <a16:creationId xmlns:a16="http://schemas.microsoft.com/office/drawing/2014/main" id="{00460F95-3CD0-471C-91B7-B62AA38EEF79}"/>
              </a:ext>
            </a:extLst>
          </p:cNvPr>
          <p:cNvSpPr txBox="1"/>
          <p:nvPr/>
        </p:nvSpPr>
        <p:spPr>
          <a:xfrm>
            <a:off x="9489183" y="254384"/>
            <a:ext cx="2294830" cy="26419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>
              <a:lnSpc>
                <a:spcPct val="112000"/>
              </a:lnSpc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 of </a:t>
            </a:r>
            <a:r>
              <a:rPr lang="en-US" altLang="zh-CN" sz="1200" b="1" dirty="0">
                <a:solidFill>
                  <a:prstClr val="black"/>
                </a:solidFill>
              </a:rPr>
              <a:t>Anna </a:t>
            </a:r>
            <a:r>
              <a:rPr lang="en-US" altLang="zh-CN" sz="1200" b="1" dirty="0" err="1">
                <a:solidFill>
                  <a:prstClr val="black"/>
                </a:solidFill>
              </a:rPr>
              <a:t>Grebinyk</a:t>
            </a:r>
            <a:endParaRPr lang="en-US" altLang="zh-CN" sz="1200" b="1" dirty="0">
              <a:solidFill>
                <a:prstClr val="black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58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DESY_PowerPoint_16x9_en_ger</Template>
  <TotalTime>0</TotalTime>
  <Words>1314</Words>
  <Application>Microsoft Office PowerPoint</Application>
  <PresentationFormat>Breitbild</PresentationFormat>
  <Paragraphs>165</Paragraphs>
  <Slides>15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3" baseType="lpstr">
      <vt:lpstr>AAAAAC+ArialMT</vt:lpstr>
      <vt:lpstr>AAAAAD+Arial-ItalicMT</vt:lpstr>
      <vt:lpstr>Arial</vt:lpstr>
      <vt:lpstr>Cambria Math</vt:lpstr>
      <vt:lpstr>Script MT Bold</vt:lpstr>
      <vt:lpstr>Wingdings</vt:lpstr>
      <vt:lpstr>DESY</vt:lpstr>
      <vt:lpstr>Prism9.Document</vt:lpstr>
      <vt:lpstr>Dosimetry for FLASH Radiotherapy</vt:lpstr>
      <vt:lpstr>FLASH radiation therapy </vt:lpstr>
      <vt:lpstr>PowerPoint-Präsentation</vt:lpstr>
      <vt:lpstr>Parameter range available at PITZ</vt:lpstr>
      <vt:lpstr>Challenges of FLASH dosimetry: 3 critical parameters</vt:lpstr>
      <vt:lpstr>Preliminary setup of FLASHlab@PITZ</vt:lpstr>
      <vt:lpstr>Start-up setup for radiation beamline</vt:lpstr>
      <vt:lpstr>FLASHlab@PITZ: first in vitro experiments </vt:lpstr>
      <vt:lpstr>H2O2 &amp; HO generation </vt:lpstr>
      <vt:lpstr>DNA damage &amp; cancer cells </vt:lpstr>
      <vt:lpstr>Depth dose profile and dosimetry for HZDR measurements</vt:lpstr>
      <vt:lpstr>PowerPoint-Präsentation</vt:lpstr>
      <vt:lpstr>Publications</vt:lpstr>
      <vt:lpstr>PowerPoint-Präsentation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Felix Riemer</dc:creator>
  <cp:lastModifiedBy>Felix Riemer</cp:lastModifiedBy>
  <cp:revision>25</cp:revision>
  <dcterms:created xsi:type="dcterms:W3CDTF">2021-12-15T11:00:56Z</dcterms:created>
  <dcterms:modified xsi:type="dcterms:W3CDTF">2023-06-11T20:03:51Z</dcterms:modified>
</cp:coreProperties>
</file>