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01" r:id="rId2"/>
  </p:sldMasterIdLst>
  <p:notesMasterIdLst>
    <p:notesMasterId r:id="rId15"/>
  </p:notesMasterIdLst>
  <p:handoutMasterIdLst>
    <p:handoutMasterId r:id="rId16"/>
  </p:handoutMasterIdLst>
  <p:sldIdLst>
    <p:sldId id="267" r:id="rId3"/>
    <p:sldId id="403" r:id="rId4"/>
    <p:sldId id="411" r:id="rId5"/>
    <p:sldId id="418" r:id="rId6"/>
    <p:sldId id="417" r:id="rId7"/>
    <p:sldId id="413" r:id="rId8"/>
    <p:sldId id="408" r:id="rId9"/>
    <p:sldId id="416" r:id="rId10"/>
    <p:sldId id="402" r:id="rId11"/>
    <p:sldId id="404" r:id="rId12"/>
    <p:sldId id="414" r:id="rId13"/>
    <p:sldId id="409" r:id="rId14"/>
  </p:sldIdLst>
  <p:sldSz cx="12192000" cy="6858000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  <p15:guide id="3" orient="horz" pos="32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ringa, Christian" initials="HC" lastIdx="4" clrIdx="0">
    <p:extLst>
      <p:ext uri="{19B8F6BF-5375-455C-9EA6-DF929625EA0E}">
        <p15:presenceInfo xmlns:p15="http://schemas.microsoft.com/office/powerpoint/2012/main" userId="S-1-5-21-3018955115-4118484798-3177128962-633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DF"/>
    <a:srgbClr val="EBF9FF"/>
    <a:srgbClr val="F18F1F"/>
    <a:srgbClr val="3A89A9"/>
    <a:srgbClr val="F5F5F5"/>
    <a:srgbClr val="F28E00"/>
    <a:srgbClr val="00A6EB"/>
    <a:srgbClr val="F6B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28" autoAdjust="0"/>
    <p:restoredTop sz="81404" autoAdjust="0"/>
  </p:normalViewPr>
  <p:slideViewPr>
    <p:cSldViewPr showGuides="1">
      <p:cViewPr varScale="1">
        <p:scale>
          <a:sx n="52" d="100"/>
          <a:sy n="52" d="100"/>
        </p:scale>
        <p:origin x="1440" y="44"/>
      </p:cViewPr>
      <p:guideLst>
        <p:guide orient="horz" pos="913"/>
        <p:guide pos="257"/>
        <p:guide orient="horz" pos="32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3468" y="24"/>
      </p:cViewPr>
      <p:guideLst>
        <p:guide orient="horz" pos="2880"/>
        <p:guide pos="2160"/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15.06.2023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15.06.2023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448769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B5255-5329-45F9-87F3-A2F9FB4734D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266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B5255-5329-45F9-87F3-A2F9FB4734D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452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B5255-5329-45F9-87F3-A2F9FB4734D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477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B5255-5329-45F9-87F3-A2F9FB4734D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273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B5255-5329-45F9-87F3-A2F9FB4734D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087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B5255-5329-45F9-87F3-A2F9FB4734D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934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B5255-5329-45F9-87F3-A2F9FB4734D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615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B5255-5329-45F9-87F3-A2F9FB4734D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792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B5255-5329-45F9-87F3-A2F9FB4734D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11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B5255-5329-45F9-87F3-A2F9FB4734D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237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B5255-5329-45F9-87F3-A2F9FB4734D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50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14BCC39-A918-46B6-A2E1-F4259EB561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42529"/>
            <a:ext cx="2637605" cy="18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251EDA7-E8BC-427B-9A22-FCE4997DE3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0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Sustainable Talentmanagement: Career Paths for scientists | WA-Working group| June 15, 2023</a:t>
            </a: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F54EA2C-6BFD-4F46-A867-54F63C71C50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902DDDE-DB60-4F79-B3B6-DE84ACF391A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7946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Sustainable Talentmanagement: Career Paths for scientists | WA-Working group| June 15, 2023</a:t>
            </a: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F54EA2C-6BFD-4F46-A867-54F63C71C50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902DDDE-DB60-4F79-B3B6-DE84ACF391A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90439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7051" y="349611"/>
            <a:ext cx="11137900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051" y="1406432"/>
            <a:ext cx="11137900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55439" y="6580871"/>
            <a:ext cx="9697080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Sustainable Talentmanagement: Career Paths for scientists | WA-Working group| June 15, 2023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848528" y="6580871"/>
            <a:ext cx="816421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dirty="0" err="1">
                <a:solidFill>
                  <a:prstClr val="black"/>
                </a:solidFill>
              </a:rPr>
              <a:t>Seite</a:t>
            </a:r>
            <a:r>
              <a:rPr lang="en-US" sz="1000" b="1" dirty="0">
                <a:solidFill>
                  <a:prstClr val="black"/>
                </a:solidFill>
              </a:rPr>
              <a:t> </a:t>
            </a:r>
            <a:fld id="{0427E4B2-AC28-443E-BE04-5CD55098A90B}" type="slidenum">
              <a:rPr lang="en-US" sz="1000" b="1" smtClean="0">
                <a:solidFill>
                  <a:prstClr val="black"/>
                </a:solidFill>
              </a:rPr>
              <a:pPr algn="r"/>
              <a:t>‹Nr.›</a:t>
            </a:fld>
            <a:endParaRPr lang="en-US" sz="1000" b="1" dirty="0">
              <a:solidFill>
                <a:prstClr val="black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1A9E512-39DB-45FA-95C7-CE8C891DDC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84" y="6614090"/>
            <a:ext cx="434069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3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2925" userDrawn="1">
          <p15:clr>
            <a:srgbClr val="F26B43"/>
          </p15:clr>
        </p15:guide>
        <p15:guide id="3" pos="2835" userDrawn="1">
          <p15:clr>
            <a:srgbClr val="F26B43"/>
          </p15:clr>
        </p15:guide>
        <p15:guide id="4" pos="5511" userDrawn="1">
          <p15:clr>
            <a:srgbClr val="F26B43"/>
          </p15:clr>
        </p15:guide>
        <p15:guide id="5" pos="249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7051" y="349611"/>
            <a:ext cx="11137900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051" y="1406432"/>
            <a:ext cx="11137900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55439" y="6580871"/>
            <a:ext cx="9697080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Sustainable Talentmanagement: Career Paths for scientists | WA-Working group| June 15, 2023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848528" y="6580871"/>
            <a:ext cx="816421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dirty="0" err="1">
                <a:solidFill>
                  <a:prstClr val="black"/>
                </a:solidFill>
              </a:rPr>
              <a:t>Seite</a:t>
            </a:r>
            <a:r>
              <a:rPr lang="en-US" sz="1000" b="1" dirty="0">
                <a:solidFill>
                  <a:prstClr val="black"/>
                </a:solidFill>
              </a:rPr>
              <a:t> </a:t>
            </a:r>
            <a:fld id="{0427E4B2-AC28-443E-BE04-5CD55098A90B}" type="slidenum">
              <a:rPr lang="en-US" sz="1000" b="1" smtClean="0">
                <a:solidFill>
                  <a:prstClr val="black"/>
                </a:solidFill>
              </a:rPr>
              <a:pPr algn="r"/>
              <a:t>‹Nr.›</a:t>
            </a:fld>
            <a:endParaRPr lang="en-US" sz="1000" b="1" dirty="0">
              <a:solidFill>
                <a:prstClr val="black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1A9E512-39DB-45FA-95C7-CE8C891DDC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84" y="6614090"/>
            <a:ext cx="434069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3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>
          <p15:clr>
            <a:srgbClr val="F26B43"/>
          </p15:clr>
        </p15:guide>
        <p15:guide id="2" pos="2925">
          <p15:clr>
            <a:srgbClr val="F26B43"/>
          </p15:clr>
        </p15:guide>
        <p15:guide id="3" pos="2835">
          <p15:clr>
            <a:srgbClr val="F26B43"/>
          </p15:clr>
        </p15:guide>
        <p15:guide id="4" pos="5511">
          <p15:clr>
            <a:srgbClr val="F26B43"/>
          </p15:clr>
        </p15:guide>
        <p15:guide id="5" pos="249">
          <p15:clr>
            <a:srgbClr val="F26B43"/>
          </p15:clr>
        </p15:guide>
        <p15:guide id="6" orient="horz" pos="4042">
          <p15:clr>
            <a:srgbClr val="F26B43"/>
          </p15:clr>
        </p15:guide>
        <p15:guide id="7" orient="horz" pos="2432">
          <p15:clr>
            <a:srgbClr val="F26B43"/>
          </p15:clr>
        </p15:guide>
        <p15:guide id="8" orient="horz" pos="252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7668" y="689697"/>
            <a:ext cx="11376025" cy="1279189"/>
          </a:xfrm>
        </p:spPr>
        <p:txBody>
          <a:bodyPr/>
          <a:lstStyle/>
          <a:p>
            <a:r>
              <a:rPr lang="en-US" sz="4400" dirty="0"/>
              <a:t>Sustainable Talent Management for Scientists @ DESY</a:t>
            </a:r>
            <a:br>
              <a:rPr lang="de-DE" sz="5400" dirty="0"/>
            </a:br>
            <a:endParaRPr lang="de-DE" sz="54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365327" y="4581128"/>
            <a:ext cx="11369549" cy="1080120"/>
          </a:xfrm>
        </p:spPr>
        <p:txBody>
          <a:bodyPr/>
          <a:lstStyle/>
          <a:p>
            <a:br>
              <a:rPr lang="de-DE" b="1" dirty="0"/>
            </a:br>
            <a:r>
              <a:rPr lang="de-DE" b="1" dirty="0"/>
              <a:t>WA Working Group „Career </a:t>
            </a:r>
            <a:r>
              <a:rPr lang="de-DE" b="1" dirty="0" err="1"/>
              <a:t>Paths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Scientists</a:t>
            </a:r>
            <a:r>
              <a:rPr lang="de-DE" b="1" dirty="0"/>
              <a:t>“ / </a:t>
            </a:r>
          </a:p>
          <a:p>
            <a:r>
              <a:rPr lang="de-DE" b="1" dirty="0"/>
              <a:t>Katja Frerks (PE) </a:t>
            </a:r>
          </a:p>
          <a:p>
            <a:r>
              <a:rPr lang="de-DE" dirty="0"/>
              <a:t>June 15, 2023</a:t>
            </a:r>
          </a:p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14396" y="2298934"/>
            <a:ext cx="5249556" cy="1922153"/>
          </a:xfrm>
        </p:spPr>
        <p:txBody>
          <a:bodyPr/>
          <a:lstStyle/>
          <a:p>
            <a:r>
              <a:rPr lang="de-DE" sz="3200" dirty="0"/>
              <a:t>Career </a:t>
            </a:r>
            <a:r>
              <a:rPr lang="de-DE" sz="3200" dirty="0" err="1"/>
              <a:t>Paths</a:t>
            </a:r>
            <a:r>
              <a:rPr lang="de-DE" sz="3200" dirty="0"/>
              <a:t> &amp;</a:t>
            </a:r>
            <a:br>
              <a:rPr lang="de-DE" sz="3200" dirty="0"/>
            </a:br>
            <a:r>
              <a:rPr lang="de-DE" sz="3200" dirty="0"/>
              <a:t>Career Development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8173651-1D6C-4AA7-BF77-79C4BCBF4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689696"/>
            <a:ext cx="1279189" cy="127918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E536D36-6015-4190-A458-3F369E808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760" y="2304703"/>
            <a:ext cx="5249556" cy="426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13041F44-1A10-424B-90D0-B16D9135BE51}"/>
              </a:ext>
            </a:extLst>
          </p:cNvPr>
          <p:cNvGrpSpPr/>
          <p:nvPr/>
        </p:nvGrpSpPr>
        <p:grpSpPr>
          <a:xfrm>
            <a:off x="623390" y="1363333"/>
            <a:ext cx="4392489" cy="1921651"/>
            <a:chOff x="769829" y="1023672"/>
            <a:chExt cx="4582751" cy="1921651"/>
          </a:xfrm>
        </p:grpSpPr>
        <p:sp>
          <p:nvSpPr>
            <p:cNvPr id="17" name="Rechteck: abgerundete Ecken 16">
              <a:extLst>
                <a:ext uri="{FF2B5EF4-FFF2-40B4-BE49-F238E27FC236}">
                  <a16:creationId xmlns:a16="http://schemas.microsoft.com/office/drawing/2014/main" id="{24A54575-C4A5-4FD3-9EAB-085607C85989}"/>
                </a:ext>
              </a:extLst>
            </p:cNvPr>
            <p:cNvSpPr/>
            <p:nvPr/>
          </p:nvSpPr>
          <p:spPr>
            <a:xfrm>
              <a:off x="769829" y="1412776"/>
              <a:ext cx="4582751" cy="153254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Two Lead or Distinguished scientists</a:t>
              </a:r>
              <a:r>
                <a:rPr lang="en-US" sz="1600" dirty="0">
                  <a:solidFill>
                    <a:schemeClr val="tx1"/>
                  </a:solidFill>
                </a:rPr>
                <a:t> from each </a:t>
              </a:r>
              <a:r>
                <a:rPr lang="de-DE" sz="1600" dirty="0" err="1">
                  <a:solidFill>
                    <a:schemeClr val="tx1"/>
                  </a:solidFill>
                </a:rPr>
                <a:t>research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division</a:t>
              </a:r>
              <a:endParaRPr lang="de-DE" sz="1600" dirty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de-DE" sz="1600" dirty="0">
                  <a:solidFill>
                    <a:schemeClr val="tx1"/>
                  </a:solidFill>
                </a:rPr>
                <a:t>Lead </a:t>
              </a:r>
              <a:r>
                <a:rPr lang="de-DE" sz="1600" dirty="0" err="1">
                  <a:solidFill>
                    <a:schemeClr val="tx1"/>
                  </a:solidFill>
                </a:rPr>
                <a:t>member</a:t>
              </a:r>
              <a:r>
                <a:rPr lang="de-DE" sz="1600" dirty="0">
                  <a:solidFill>
                    <a:schemeClr val="tx1"/>
                  </a:solidFill>
                </a:rPr>
                <a:t> / Deputy (All </a:t>
              </a:r>
              <a:r>
                <a:rPr lang="de-DE" sz="1600" dirty="0" err="1">
                  <a:solidFill>
                    <a:schemeClr val="tx1"/>
                  </a:solidFill>
                </a:rPr>
                <a:t>one</a:t>
              </a:r>
              <a:r>
                <a:rPr lang="de-DE" sz="1600" dirty="0">
                  <a:solidFill>
                    <a:schemeClr val="tx1"/>
                  </a:solidFill>
                </a:rPr>
                <a:t> vote)</a:t>
              </a:r>
            </a:p>
            <a:p>
              <a:r>
                <a:rPr lang="en-US" sz="1600" b="1" dirty="0">
                  <a:solidFill>
                    <a:schemeClr val="tx1"/>
                  </a:solidFill>
                </a:rPr>
                <a:t>Two further WA / WR members</a:t>
              </a:r>
              <a:br>
                <a:rPr lang="en-US" sz="1600" b="1" dirty="0">
                  <a:solidFill>
                    <a:schemeClr val="tx1"/>
                  </a:solidFill>
                </a:rPr>
              </a:br>
              <a:r>
                <a:rPr lang="en-US" sz="1600" dirty="0">
                  <a:solidFill>
                    <a:schemeClr val="tx1"/>
                  </a:solidFill>
                </a:rPr>
                <a:t>(one vote)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  <p:pic>
          <p:nvPicPr>
            <p:cNvPr id="29" name="Grafik 28" descr="Benutzer">
              <a:extLst>
                <a:ext uri="{FF2B5EF4-FFF2-40B4-BE49-F238E27FC236}">
                  <a16:creationId xmlns:a16="http://schemas.microsoft.com/office/drawing/2014/main" id="{27C8C05D-68AF-4FF1-9577-5270062E9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26594" y="1023672"/>
              <a:ext cx="437381" cy="437381"/>
            </a:xfrm>
            <a:prstGeom prst="rect">
              <a:avLst/>
            </a:prstGeom>
          </p:spPr>
        </p:pic>
        <p:pic>
          <p:nvPicPr>
            <p:cNvPr id="33" name="Grafik 32" descr="Benutzer">
              <a:extLst>
                <a:ext uri="{FF2B5EF4-FFF2-40B4-BE49-F238E27FC236}">
                  <a16:creationId xmlns:a16="http://schemas.microsoft.com/office/drawing/2014/main" id="{9B435E97-8A7A-400F-87E6-DE2F0DA5B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13071" y="1023672"/>
              <a:ext cx="437381" cy="437381"/>
            </a:xfrm>
            <a:prstGeom prst="rect">
              <a:avLst/>
            </a:prstGeom>
          </p:spPr>
        </p:pic>
        <p:pic>
          <p:nvPicPr>
            <p:cNvPr id="34" name="Grafik 33" descr="Benutzer">
              <a:extLst>
                <a:ext uri="{FF2B5EF4-FFF2-40B4-BE49-F238E27FC236}">
                  <a16:creationId xmlns:a16="http://schemas.microsoft.com/office/drawing/2014/main" id="{11EFB167-74E6-4CDC-A4B4-03BFA0DC5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10638" y="1025810"/>
              <a:ext cx="437381" cy="437381"/>
            </a:xfrm>
            <a:prstGeom prst="rect">
              <a:avLst/>
            </a:prstGeom>
          </p:spPr>
        </p:pic>
        <p:pic>
          <p:nvPicPr>
            <p:cNvPr id="36" name="Grafik 35" descr="Benutzer">
              <a:extLst>
                <a:ext uri="{FF2B5EF4-FFF2-40B4-BE49-F238E27FC236}">
                  <a16:creationId xmlns:a16="http://schemas.microsoft.com/office/drawing/2014/main" id="{6F87CABA-19EE-4C56-A5E0-366B1D74B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01421" y="1032117"/>
              <a:ext cx="437381" cy="437381"/>
            </a:xfrm>
            <a:prstGeom prst="rect">
              <a:avLst/>
            </a:prstGeom>
          </p:spPr>
        </p:pic>
        <p:pic>
          <p:nvPicPr>
            <p:cNvPr id="39" name="Grafik 38" descr="Benutzer">
              <a:extLst>
                <a:ext uri="{FF2B5EF4-FFF2-40B4-BE49-F238E27FC236}">
                  <a16:creationId xmlns:a16="http://schemas.microsoft.com/office/drawing/2014/main" id="{14FE9823-8EF0-4A09-A985-4CBB0EFE4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72372" y="1025580"/>
              <a:ext cx="437381" cy="437381"/>
            </a:xfrm>
            <a:prstGeom prst="rect">
              <a:avLst/>
            </a:prstGeom>
          </p:spPr>
        </p:pic>
      </p:grp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360830E5-5438-4BA0-A51E-DD00F0FA8DB9}"/>
              </a:ext>
            </a:extLst>
          </p:cNvPr>
          <p:cNvSpPr/>
          <p:nvPr/>
        </p:nvSpPr>
        <p:spPr>
          <a:xfrm>
            <a:off x="7320134" y="4541727"/>
            <a:ext cx="4392489" cy="153254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34250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</a:rPr>
              <a:t>Evaluation of each candidate </a:t>
            </a:r>
            <a:r>
              <a:rPr lang="en-US" sz="1600" b="1" dirty="0" err="1">
                <a:solidFill>
                  <a:schemeClr val="tx1"/>
                </a:solidFill>
              </a:rPr>
              <a:t>indepen-dently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pPr marL="434250">
              <a:spcBef>
                <a:spcPts val="1200"/>
              </a:spcBef>
            </a:pPr>
            <a:r>
              <a:rPr lang="en-US" sz="1600" b="1" dirty="0">
                <a:solidFill>
                  <a:schemeClr val="tx1"/>
                </a:solidFill>
              </a:rPr>
              <a:t>Flexible decision </a:t>
            </a:r>
            <a:r>
              <a:rPr lang="en-US" sz="1600" dirty="0">
                <a:solidFill>
                  <a:schemeClr val="tx1"/>
                </a:solidFill>
              </a:rPr>
              <a:t>on how many awarded scientists to designate per year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2AD2697D-31DE-4E5D-81AC-F65E85A93195}"/>
              </a:ext>
            </a:extLst>
          </p:cNvPr>
          <p:cNvSpPr/>
          <p:nvPr/>
        </p:nvSpPr>
        <p:spPr>
          <a:xfrm>
            <a:off x="581812" y="4560749"/>
            <a:ext cx="4392489" cy="153254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tx1"/>
                </a:solidFill>
              </a:rPr>
              <a:t>Majority of votes </a:t>
            </a:r>
            <a:r>
              <a:rPr lang="en-US" sz="1600" dirty="0">
                <a:solidFill>
                  <a:schemeClr val="tx1"/>
                </a:solidFill>
              </a:rPr>
              <a:t>(e.g. 2/3)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</a:rPr>
              <a:t>At least one member from each research division &amp; one WA / WR member are present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tx1"/>
                </a:solidFill>
              </a:rPr>
              <a:t>Check: Is the applicant suitable for the stage?</a:t>
            </a: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D1E608A2-F3EF-4FA2-8D6A-6E4F6D919EF6}"/>
              </a:ext>
            </a:extLst>
          </p:cNvPr>
          <p:cNvSpPr/>
          <p:nvPr/>
        </p:nvSpPr>
        <p:spPr>
          <a:xfrm>
            <a:off x="7320135" y="1752437"/>
            <a:ext cx="4392489" cy="153254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60000"/>
            <a:r>
              <a:rPr lang="en-US" sz="1600" b="1" dirty="0">
                <a:solidFill>
                  <a:schemeClr val="tx1"/>
                </a:solidFill>
              </a:rPr>
              <a:t>Gender Equality Officer </a:t>
            </a:r>
          </a:p>
          <a:p>
            <a:pPr marL="360000"/>
            <a:r>
              <a:rPr lang="de-DE" sz="1600" dirty="0" err="1">
                <a:solidFill>
                  <a:schemeClr val="tx1"/>
                </a:solidFill>
              </a:rPr>
              <a:t>observing</a:t>
            </a:r>
            <a:r>
              <a:rPr lang="de-DE" sz="1600" dirty="0">
                <a:solidFill>
                  <a:schemeClr val="tx1"/>
                </a:solidFill>
              </a:rPr>
              <a:t> and </a:t>
            </a:r>
            <a:r>
              <a:rPr lang="de-DE" sz="1600" dirty="0" err="1">
                <a:solidFill>
                  <a:schemeClr val="tx1"/>
                </a:solidFill>
              </a:rPr>
              <a:t>advicing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(No vote)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368" y="188640"/>
            <a:ext cx="11137900" cy="451098"/>
          </a:xfrm>
        </p:spPr>
        <p:txBody>
          <a:bodyPr/>
          <a:lstStyle/>
          <a:p>
            <a:r>
              <a:rPr lang="de-DE" sz="3100" dirty="0"/>
              <a:t>First draft: Committee </a:t>
            </a:r>
            <a:r>
              <a:rPr lang="de-DE" sz="3100" dirty="0" err="1"/>
              <a:t>for</a:t>
            </a:r>
            <a:r>
              <a:rPr lang="de-DE" sz="3100" dirty="0"/>
              <a:t> </a:t>
            </a:r>
            <a:r>
              <a:rPr lang="de-DE" sz="3100" dirty="0" err="1"/>
              <a:t>the</a:t>
            </a:r>
            <a:r>
              <a:rPr lang="de-DE" sz="3100" dirty="0"/>
              <a:t> </a:t>
            </a:r>
            <a:r>
              <a:rPr lang="de-DE" sz="3100" dirty="0" err="1"/>
              <a:t>Distinguished</a:t>
            </a:r>
            <a:r>
              <a:rPr lang="de-DE" sz="3100" dirty="0"/>
              <a:t> Scientist Stage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692696"/>
            <a:ext cx="11376025" cy="379252"/>
          </a:xfrm>
        </p:spPr>
        <p:txBody>
          <a:bodyPr/>
          <a:lstStyle/>
          <a:p>
            <a:r>
              <a:rPr lang="de-DE" dirty="0" err="1"/>
              <a:t>Establishing</a:t>
            </a:r>
            <a:r>
              <a:rPr lang="de-DE" dirty="0"/>
              <a:t> a</a:t>
            </a:r>
            <a:r>
              <a:rPr lang="en-US" dirty="0"/>
              <a:t> Committee to identify </a:t>
            </a:r>
            <a:r>
              <a:rPr lang="de-DE" dirty="0" err="1"/>
              <a:t>distinguished</a:t>
            </a:r>
            <a:r>
              <a:rPr lang="en-US" dirty="0"/>
              <a:t> achievements in science at DESY</a:t>
            </a:r>
            <a:endParaRPr lang="de-DE" dirty="0"/>
          </a:p>
        </p:txBody>
      </p:sp>
      <p:sp>
        <p:nvSpPr>
          <p:cNvPr id="8" name="Fußzeilenplatzhalter 1">
            <a:extLst>
              <a:ext uri="{FF2B5EF4-FFF2-40B4-BE49-F238E27FC236}">
                <a16:creationId xmlns:a16="http://schemas.microsoft.com/office/drawing/2014/main" id="{A9946D7C-84FD-43BB-B4C5-4F021C142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5553" y="6571527"/>
            <a:ext cx="9697080" cy="186841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Sustainable Talentmanagement: Career Paths for scientists | WA-Working group| June 15, 2023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B8D901E-B2DC-4B50-BAC6-CB70D53263FF}"/>
              </a:ext>
            </a:extLst>
          </p:cNvPr>
          <p:cNvGrpSpPr/>
          <p:nvPr/>
        </p:nvGrpSpPr>
        <p:grpSpPr>
          <a:xfrm>
            <a:off x="3938179" y="1918451"/>
            <a:ext cx="4392488" cy="3966404"/>
            <a:chOff x="2855640" y="2242916"/>
            <a:chExt cx="4392488" cy="3966404"/>
          </a:xfrm>
        </p:grpSpPr>
        <p:sp>
          <p:nvSpPr>
            <p:cNvPr id="9" name="Teilkreis 8">
              <a:extLst>
                <a:ext uri="{FF2B5EF4-FFF2-40B4-BE49-F238E27FC236}">
                  <a16:creationId xmlns:a16="http://schemas.microsoft.com/office/drawing/2014/main" id="{FB1947B8-4E6E-4C66-BA19-FB9DD8E17B32}"/>
                </a:ext>
              </a:extLst>
            </p:cNvPr>
            <p:cNvSpPr/>
            <p:nvPr/>
          </p:nvSpPr>
          <p:spPr>
            <a:xfrm>
              <a:off x="3268751" y="2432462"/>
              <a:ext cx="3414887" cy="3522781"/>
            </a:xfrm>
            <a:prstGeom prst="pie">
              <a:avLst>
                <a:gd name="adj1" fmla="val 10782433"/>
                <a:gd name="adj2" fmla="val 16219569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4" name="Teilkreis 13">
              <a:extLst>
                <a:ext uri="{FF2B5EF4-FFF2-40B4-BE49-F238E27FC236}">
                  <a16:creationId xmlns:a16="http://schemas.microsoft.com/office/drawing/2014/main" id="{84B31494-B7EF-44F4-B5B6-B9DC810F5A72}"/>
                </a:ext>
              </a:extLst>
            </p:cNvPr>
            <p:cNvSpPr/>
            <p:nvPr/>
          </p:nvSpPr>
          <p:spPr>
            <a:xfrm rot="5400000">
              <a:off x="3335946" y="2522645"/>
              <a:ext cx="3618401" cy="3414887"/>
            </a:xfrm>
            <a:prstGeom prst="pie">
              <a:avLst>
                <a:gd name="adj1" fmla="val 10782433"/>
                <a:gd name="adj2" fmla="val 1620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Teilkreis 14">
              <a:extLst>
                <a:ext uri="{FF2B5EF4-FFF2-40B4-BE49-F238E27FC236}">
                  <a16:creationId xmlns:a16="http://schemas.microsoft.com/office/drawing/2014/main" id="{997DA0EC-179B-4664-8888-B9CAF0408E58}"/>
                </a:ext>
              </a:extLst>
            </p:cNvPr>
            <p:cNvSpPr/>
            <p:nvPr/>
          </p:nvSpPr>
          <p:spPr>
            <a:xfrm rot="16200000">
              <a:off x="3287913" y="2649954"/>
              <a:ext cx="3382420" cy="3414887"/>
            </a:xfrm>
            <a:prstGeom prst="pie">
              <a:avLst>
                <a:gd name="adj1" fmla="val 10782433"/>
                <a:gd name="adj2" fmla="val 1620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6" name="Teilkreis 15">
              <a:extLst>
                <a:ext uri="{FF2B5EF4-FFF2-40B4-BE49-F238E27FC236}">
                  <a16:creationId xmlns:a16="http://schemas.microsoft.com/office/drawing/2014/main" id="{73148756-E3BC-47F1-A0D0-56AC92E521E5}"/>
                </a:ext>
              </a:extLst>
            </p:cNvPr>
            <p:cNvSpPr/>
            <p:nvPr/>
          </p:nvSpPr>
          <p:spPr>
            <a:xfrm rot="10800000">
              <a:off x="3324371" y="2668445"/>
              <a:ext cx="3525292" cy="3382417"/>
            </a:xfrm>
            <a:prstGeom prst="pie">
              <a:avLst>
                <a:gd name="adj1" fmla="val 10779854"/>
                <a:gd name="adj2" fmla="val 1620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5839B11D-D0B8-466A-A6B4-1538F51037E2}"/>
                </a:ext>
              </a:extLst>
            </p:cNvPr>
            <p:cNvSpPr/>
            <p:nvPr/>
          </p:nvSpPr>
          <p:spPr>
            <a:xfrm rot="5400000">
              <a:off x="4986860" y="2096346"/>
              <a:ext cx="130048" cy="439248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71AC0177-9665-46DD-AAEB-400FAC33831F}"/>
                </a:ext>
              </a:extLst>
            </p:cNvPr>
            <p:cNvSpPr/>
            <p:nvPr/>
          </p:nvSpPr>
          <p:spPr>
            <a:xfrm>
              <a:off x="4979876" y="2242916"/>
              <a:ext cx="144016" cy="3966404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8E1476F6-9AE8-4A5C-A9F8-FD68AAE60C00}"/>
              </a:ext>
            </a:extLst>
          </p:cNvPr>
          <p:cNvSpPr txBox="1"/>
          <p:nvPr/>
        </p:nvSpPr>
        <p:spPr>
          <a:xfrm>
            <a:off x="4730267" y="2882503"/>
            <a:ext cx="1247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Elected</a:t>
            </a:r>
            <a:r>
              <a:rPr lang="de-DE" b="1" dirty="0"/>
              <a:t> </a:t>
            </a:r>
          </a:p>
          <a:p>
            <a:pPr algn="ctr"/>
            <a:r>
              <a:rPr lang="de-DE" b="1" dirty="0" err="1"/>
              <a:t>members</a:t>
            </a:r>
            <a:endParaRPr lang="de-DE" b="1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FE7F00A-51CF-4EC8-A661-56CF642D8B72}"/>
              </a:ext>
            </a:extLst>
          </p:cNvPr>
          <p:cNvSpPr txBox="1"/>
          <p:nvPr/>
        </p:nvSpPr>
        <p:spPr>
          <a:xfrm>
            <a:off x="6285654" y="2885742"/>
            <a:ext cx="1347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Additional </a:t>
            </a:r>
          </a:p>
          <a:p>
            <a:pPr algn="ctr"/>
            <a:r>
              <a:rPr lang="de-DE" b="1" dirty="0" err="1"/>
              <a:t>member</a:t>
            </a:r>
            <a:endParaRPr lang="de-DE" b="1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B2105B6-126A-4476-9981-3E3BA5C2EA69}"/>
              </a:ext>
            </a:extLst>
          </p:cNvPr>
          <p:cNvSpPr txBox="1"/>
          <p:nvPr/>
        </p:nvSpPr>
        <p:spPr>
          <a:xfrm>
            <a:off x="4728646" y="4185632"/>
            <a:ext cx="1247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Decision Making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60686801-EA39-4796-B3E3-1ED5155FCD9D}"/>
              </a:ext>
            </a:extLst>
          </p:cNvPr>
          <p:cNvSpPr txBox="1"/>
          <p:nvPr/>
        </p:nvSpPr>
        <p:spPr>
          <a:xfrm>
            <a:off x="6230700" y="4153857"/>
            <a:ext cx="1457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Evaluation of candidates</a:t>
            </a:r>
            <a:r>
              <a:rPr lang="en-US" dirty="0"/>
              <a:t> </a:t>
            </a:r>
          </a:p>
        </p:txBody>
      </p:sp>
      <p:pic>
        <p:nvPicPr>
          <p:cNvPr id="43" name="Grafik 42" descr="Benutzer">
            <a:extLst>
              <a:ext uri="{FF2B5EF4-FFF2-40B4-BE49-F238E27FC236}">
                <a16:creationId xmlns:a16="http://schemas.microsoft.com/office/drawing/2014/main" id="{9CE857F2-F1AE-4D34-BE30-A647CA8369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36194" y="1353823"/>
            <a:ext cx="419222" cy="437381"/>
          </a:xfrm>
          <a:prstGeom prst="rect">
            <a:avLst/>
          </a:prstGeom>
        </p:spPr>
      </p:pic>
      <p:sp>
        <p:nvSpPr>
          <p:cNvPr id="44" name="Rechteck 43">
            <a:extLst>
              <a:ext uri="{FF2B5EF4-FFF2-40B4-BE49-F238E27FC236}">
                <a16:creationId xmlns:a16="http://schemas.microsoft.com/office/drawing/2014/main" id="{484B20EC-062B-486C-840C-E228E6F22DB9}"/>
              </a:ext>
            </a:extLst>
          </p:cNvPr>
          <p:cNvSpPr/>
          <p:nvPr/>
        </p:nvSpPr>
        <p:spPr>
          <a:xfrm>
            <a:off x="695619" y="3314946"/>
            <a:ext cx="3414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Election by the WA, who also decides the procedure for the appointment</a:t>
            </a:r>
            <a:endParaRPr lang="de-DE" sz="1400" dirty="0"/>
          </a:p>
        </p:txBody>
      </p:sp>
      <p:pic>
        <p:nvPicPr>
          <p:cNvPr id="28" name="Grafik 27" descr="Benutzer">
            <a:extLst>
              <a:ext uri="{FF2B5EF4-FFF2-40B4-BE49-F238E27FC236}">
                <a16:creationId xmlns:a16="http://schemas.microsoft.com/office/drawing/2014/main" id="{E2B804C6-F645-4B86-B38B-41B96CD1B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51584" y="1358015"/>
            <a:ext cx="419222" cy="4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85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368" y="188640"/>
            <a:ext cx="11137900" cy="451098"/>
          </a:xfrm>
        </p:spPr>
        <p:txBody>
          <a:bodyPr/>
          <a:lstStyle/>
          <a:p>
            <a:r>
              <a:rPr lang="de-DE" sz="3200" dirty="0"/>
              <a:t>Committee </a:t>
            </a:r>
            <a:r>
              <a:rPr lang="de-DE" sz="3200" dirty="0" err="1"/>
              <a:t>for</a:t>
            </a:r>
            <a:r>
              <a:rPr lang="de-DE" sz="3200" dirty="0"/>
              <a:t> </a:t>
            </a:r>
            <a:r>
              <a:rPr lang="de-DE" sz="3200" dirty="0" err="1"/>
              <a:t>Distinguished</a:t>
            </a:r>
            <a:r>
              <a:rPr lang="de-DE" sz="3200" dirty="0"/>
              <a:t> Scientist Stage II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620688"/>
            <a:ext cx="11376025" cy="379252"/>
          </a:xfrm>
        </p:spPr>
        <p:txBody>
          <a:bodyPr/>
          <a:lstStyle/>
          <a:p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process</a:t>
            </a:r>
            <a:endParaRPr lang="de-DE" dirty="0"/>
          </a:p>
        </p:txBody>
      </p:sp>
      <p:sp>
        <p:nvSpPr>
          <p:cNvPr id="8" name="Fußzeilenplatzhalter 1">
            <a:extLst>
              <a:ext uri="{FF2B5EF4-FFF2-40B4-BE49-F238E27FC236}">
                <a16:creationId xmlns:a16="http://schemas.microsoft.com/office/drawing/2014/main" id="{A9946D7C-84FD-43BB-B4C5-4F021C142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5553" y="6571527"/>
            <a:ext cx="9697080" cy="186841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Sustainable Talentmanagement: Career Paths for scientists | WA-Working group| June 15, 2023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04C6ACA-749C-47CC-8F8B-684E9C112750}"/>
              </a:ext>
            </a:extLst>
          </p:cNvPr>
          <p:cNvSpPr txBox="1"/>
          <p:nvPr/>
        </p:nvSpPr>
        <p:spPr>
          <a:xfrm>
            <a:off x="695400" y="1320730"/>
            <a:ext cx="10849868" cy="39087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/>
              <a:t>Start </a:t>
            </a:r>
            <a:r>
              <a:rPr lang="de-DE" sz="2400" b="1" dirty="0" err="1"/>
              <a:t>with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Annual </a:t>
            </a:r>
            <a:r>
              <a:rPr lang="de-DE" sz="2400" b="1" dirty="0" err="1"/>
              <a:t>Appraisal</a:t>
            </a:r>
            <a:r>
              <a:rPr lang="de-DE" sz="2400" b="1" dirty="0"/>
              <a:t> Interview (JAG) in March</a:t>
            </a:r>
          </a:p>
          <a:p>
            <a:endParaRPr lang="de-DE" sz="2000" dirty="0"/>
          </a:p>
          <a:p>
            <a:r>
              <a:rPr lang="de-DE" sz="2400" b="1" dirty="0" err="1"/>
              <a:t>Application</a:t>
            </a:r>
            <a:endParaRPr lang="de-DE" sz="2400" b="1" dirty="0"/>
          </a:p>
          <a:p>
            <a:endParaRPr lang="de-DE" sz="2400" dirty="0"/>
          </a:p>
          <a:p>
            <a:r>
              <a:rPr lang="en-US" sz="2400" b="1" dirty="0"/>
              <a:t>Possible </a:t>
            </a:r>
            <a:r>
              <a:rPr lang="en-US" sz="2400" b="1" dirty="0" err="1"/>
              <a:t>criterias</a:t>
            </a:r>
            <a:r>
              <a:rPr lang="en-US" sz="2400" b="1" dirty="0"/>
              <a:t> for a </a:t>
            </a:r>
            <a:r>
              <a:rPr lang="en-US" sz="2400" b="1" dirty="0" err="1"/>
              <a:t>Distiguished</a:t>
            </a:r>
            <a:r>
              <a:rPr lang="en-US" sz="2400" b="1" dirty="0"/>
              <a:t> Scientist (collecting first ideas)</a:t>
            </a:r>
          </a:p>
          <a:p>
            <a:endParaRPr lang="de-DE" sz="2400" b="1" dirty="0"/>
          </a:p>
          <a:p>
            <a:r>
              <a:rPr lang="de-DE" sz="2400" b="1" dirty="0"/>
              <a:t>Evaluation</a:t>
            </a:r>
          </a:p>
          <a:p>
            <a:endParaRPr lang="de-DE" sz="2400" b="1" dirty="0"/>
          </a:p>
          <a:p>
            <a:r>
              <a:rPr lang="de-DE" sz="2400" b="1" dirty="0" err="1"/>
              <a:t>Decision</a:t>
            </a:r>
            <a:endParaRPr lang="de-DE" sz="24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Committee sends proposal to directorate</a:t>
            </a:r>
            <a:endParaRPr lang="de-DE" dirty="0"/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577590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368" y="260648"/>
            <a:ext cx="11137900" cy="451098"/>
          </a:xfrm>
        </p:spPr>
        <p:txBody>
          <a:bodyPr/>
          <a:lstStyle/>
          <a:p>
            <a:r>
              <a:rPr lang="en-US" dirty="0"/>
              <a:t>Proposal for  further proceeding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692696"/>
            <a:ext cx="11376025" cy="379252"/>
          </a:xfrm>
        </p:spPr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proceed</a:t>
            </a:r>
            <a:r>
              <a:rPr lang="de-DE" dirty="0"/>
              <a:t>…</a:t>
            </a:r>
          </a:p>
        </p:txBody>
      </p:sp>
      <p:sp>
        <p:nvSpPr>
          <p:cNvPr id="8" name="Fußzeilenplatzhalter 1">
            <a:extLst>
              <a:ext uri="{FF2B5EF4-FFF2-40B4-BE49-F238E27FC236}">
                <a16:creationId xmlns:a16="http://schemas.microsoft.com/office/drawing/2014/main" id="{A9946D7C-84FD-43BB-B4C5-4F021C142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5553" y="6571527"/>
            <a:ext cx="9697080" cy="186841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Sustainable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Talentmanagement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Career Paths for scientists |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WA-Working group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 June 15, 2023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9C88C38-84FC-4C53-BB0F-C86CF550219A}"/>
              </a:ext>
            </a:extLst>
          </p:cNvPr>
          <p:cNvSpPr txBox="1"/>
          <p:nvPr/>
        </p:nvSpPr>
        <p:spPr>
          <a:xfrm>
            <a:off x="771882" y="1334523"/>
            <a:ext cx="10773386" cy="21544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Start and implementation: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Finalizing concept draft </a:t>
            </a:r>
            <a:r>
              <a:rPr lang="en-US" sz="2000" dirty="0"/>
              <a:t>with Scientific Committee (pilot should be tested for 5 years)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The directorate or scientific divisions must </a:t>
            </a:r>
            <a:r>
              <a:rPr lang="en-US" sz="2000" b="1" dirty="0"/>
              <a:t>provide a flexible budget frame </a:t>
            </a:r>
            <a:r>
              <a:rPr lang="en-US" sz="2000" dirty="0"/>
              <a:t>for the program </a:t>
            </a:r>
            <a:r>
              <a:rPr lang="en-US" sz="2000" b="1" dirty="0"/>
              <a:t>for 3-5 titles a year</a:t>
            </a:r>
            <a:r>
              <a:rPr lang="en-US" sz="2000" dirty="0"/>
              <a:t>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…..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97E43CC-6F5A-48E6-AA6F-4E20E5A6C68D}"/>
              </a:ext>
            </a:extLst>
          </p:cNvPr>
          <p:cNvSpPr txBox="1"/>
          <p:nvPr/>
        </p:nvSpPr>
        <p:spPr>
          <a:xfrm>
            <a:off x="738592" y="4365104"/>
            <a:ext cx="10806676" cy="1384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We invite you to the detailed discussion of the draft on July 12 from 2:00 to 4:30 p.m.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Support us with your expertise and ideas!</a:t>
            </a:r>
            <a:endParaRPr lang="de-DE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063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368" y="186383"/>
            <a:ext cx="11137900" cy="451098"/>
          </a:xfrm>
        </p:spPr>
        <p:txBody>
          <a:bodyPr/>
          <a:lstStyle/>
          <a:p>
            <a:r>
              <a:rPr lang="de-DE" dirty="0"/>
              <a:t>Goals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career</a:t>
            </a:r>
            <a:r>
              <a:rPr lang="de-DE" dirty="0"/>
              <a:t> </a:t>
            </a:r>
            <a:r>
              <a:rPr lang="de-DE" dirty="0" err="1"/>
              <a:t>paths</a:t>
            </a:r>
            <a:r>
              <a:rPr lang="de-DE" dirty="0"/>
              <a:t> and </a:t>
            </a:r>
            <a:r>
              <a:rPr lang="de-DE" dirty="0" err="1"/>
              <a:t>talent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601476"/>
            <a:ext cx="11376025" cy="379252"/>
          </a:xfrm>
        </p:spPr>
        <p:txBody>
          <a:bodyPr/>
          <a:lstStyle/>
          <a:p>
            <a:r>
              <a:rPr lang="de-DE" dirty="0"/>
              <a:t>Initial </a:t>
            </a:r>
            <a:r>
              <a:rPr lang="de-DE" dirty="0" err="1"/>
              <a:t>thoughts</a:t>
            </a:r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900FAAC2-913C-4679-8BE0-0A9D3324A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5439" y="6580871"/>
            <a:ext cx="9697080" cy="186841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Sustainable Talentmanagement: Career Paths for scientists | WA-Working group| June 15, 2023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D9F39E8-D21F-41C6-BC41-524454F682BA}"/>
              </a:ext>
            </a:extLst>
          </p:cNvPr>
          <p:cNvSpPr txBox="1"/>
          <p:nvPr/>
        </p:nvSpPr>
        <p:spPr>
          <a:xfrm>
            <a:off x="407368" y="1124744"/>
            <a:ext cx="10945216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Goals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To be an </a:t>
            </a:r>
            <a:r>
              <a:rPr lang="en-US" b="1" dirty="0"/>
              <a:t>attractive, diverse employer </a:t>
            </a:r>
            <a:r>
              <a:rPr lang="en-US" dirty="0"/>
              <a:t>that</a:t>
            </a:r>
            <a:r>
              <a:rPr lang="en-US" b="1" dirty="0"/>
              <a:t> recruits</a:t>
            </a:r>
            <a:r>
              <a:rPr lang="en-US" dirty="0"/>
              <a:t> talent(s) from around the world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b="1" dirty="0"/>
              <a:t>Retention</a:t>
            </a:r>
            <a:r>
              <a:rPr lang="en-US" dirty="0"/>
              <a:t> of system-relevant expertise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b="1" dirty="0"/>
              <a:t>Higher transparency </a:t>
            </a:r>
            <a:r>
              <a:rPr lang="en-US" dirty="0"/>
              <a:t>in the assignment of positions or development options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b="1" dirty="0"/>
              <a:t>Connecting development options with a person (not only with a position)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Enhance lifelong motivation among scientist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…..</a:t>
            </a:r>
            <a:endParaRPr lang="de-DE" dirty="0" err="1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96990F6-1A47-4B73-BAE9-191D3FF9ADE9}"/>
              </a:ext>
            </a:extLst>
          </p:cNvPr>
          <p:cNvSpPr txBox="1"/>
          <p:nvPr/>
        </p:nvSpPr>
        <p:spPr>
          <a:xfrm>
            <a:off x="407368" y="3985301"/>
            <a:ext cx="10945216" cy="21544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Challenges and limitations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b="1" dirty="0"/>
              <a:t>Not every scientist </a:t>
            </a:r>
            <a:r>
              <a:rPr lang="en-US" dirty="0"/>
              <a:t>can achieve continuous vertical career progression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Restricted budget for the whole program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b="1" dirty="0"/>
              <a:t>Personnel development in science requires professional guidance / support / motivation of PIs </a:t>
            </a:r>
            <a:r>
              <a:rPr lang="en-US" dirty="0"/>
              <a:t>(by trainings, peer-to peer-counseling, coaching)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….</a:t>
            </a:r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191503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368" y="260648"/>
            <a:ext cx="11137900" cy="451098"/>
          </a:xfrm>
        </p:spPr>
        <p:txBody>
          <a:bodyPr/>
          <a:lstStyle/>
          <a:p>
            <a:r>
              <a:rPr lang="de-DE" dirty="0"/>
              <a:t>Scientific Career Development @ DESY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692696"/>
            <a:ext cx="11376025" cy="379252"/>
          </a:xfrm>
        </p:spPr>
        <p:txBody>
          <a:bodyPr/>
          <a:lstStyle/>
          <a:p>
            <a:r>
              <a:rPr lang="en-US" dirty="0"/>
              <a:t>Two possible paths: Horizontal or vertical development</a:t>
            </a:r>
            <a:endParaRPr lang="de-DE" dirty="0"/>
          </a:p>
        </p:txBody>
      </p:sp>
      <p:sp>
        <p:nvSpPr>
          <p:cNvPr id="8" name="Fußzeilenplatzhalter 1">
            <a:extLst>
              <a:ext uri="{FF2B5EF4-FFF2-40B4-BE49-F238E27FC236}">
                <a16:creationId xmlns:a16="http://schemas.microsoft.com/office/drawing/2014/main" id="{A9946D7C-84FD-43BB-B4C5-4F021C142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5553" y="6571527"/>
            <a:ext cx="9697080" cy="186841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Sustainable Talentmanagement: Career Paths for scientists | WA-Working group| June 15, 2023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29675A66-D766-454B-B89B-748D7A4C9248}"/>
              </a:ext>
            </a:extLst>
          </p:cNvPr>
          <p:cNvGrpSpPr/>
          <p:nvPr/>
        </p:nvGrpSpPr>
        <p:grpSpPr>
          <a:xfrm>
            <a:off x="484480" y="1071948"/>
            <a:ext cx="1324829" cy="4420716"/>
            <a:chOff x="297444" y="1503997"/>
            <a:chExt cx="685988" cy="362226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6" name="Pfeil: nach oben 35">
              <a:extLst>
                <a:ext uri="{FF2B5EF4-FFF2-40B4-BE49-F238E27FC236}">
                  <a16:creationId xmlns:a16="http://schemas.microsoft.com/office/drawing/2014/main" id="{3E62ED94-A8E6-4033-B6C0-4A8D7F489BB4}"/>
                </a:ext>
              </a:extLst>
            </p:cNvPr>
            <p:cNvSpPr/>
            <p:nvPr/>
          </p:nvSpPr>
          <p:spPr>
            <a:xfrm>
              <a:off x="297444" y="1503997"/>
              <a:ext cx="685988" cy="3622266"/>
            </a:xfrm>
            <a:prstGeom prst="upArrow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FEAADC54-B017-491A-B0CB-871B16873F3E}"/>
                </a:ext>
              </a:extLst>
            </p:cNvPr>
            <p:cNvSpPr txBox="1"/>
            <p:nvPr/>
          </p:nvSpPr>
          <p:spPr>
            <a:xfrm rot="16200000">
              <a:off x="-1101237" y="3233854"/>
              <a:ext cx="3447394" cy="207174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r>
                <a:rPr lang="de-DE" sz="2000" b="1" dirty="0" err="1"/>
                <a:t>Vertical</a:t>
              </a:r>
              <a:r>
                <a:rPr lang="de-DE" sz="2000" b="1" dirty="0"/>
                <a:t> Career Development</a:t>
              </a:r>
            </a:p>
          </p:txBody>
        </p:sp>
      </p:grpSp>
      <p:sp>
        <p:nvSpPr>
          <p:cNvPr id="26" name="Pfeil: nach rechts 25">
            <a:extLst>
              <a:ext uri="{FF2B5EF4-FFF2-40B4-BE49-F238E27FC236}">
                <a16:creationId xmlns:a16="http://schemas.microsoft.com/office/drawing/2014/main" id="{A6414D0C-0280-4B45-B8CE-6BE0383973EE}"/>
              </a:ext>
            </a:extLst>
          </p:cNvPr>
          <p:cNvSpPr/>
          <p:nvPr/>
        </p:nvSpPr>
        <p:spPr>
          <a:xfrm>
            <a:off x="789938" y="5374173"/>
            <a:ext cx="10202606" cy="1295187"/>
          </a:xfrm>
          <a:prstGeom prst="rightArrow">
            <a:avLst>
              <a:gd name="adj1" fmla="val 50000"/>
              <a:gd name="adj2" fmla="val 54822"/>
            </a:avLst>
          </a:prstGeom>
          <a:solidFill>
            <a:schemeClr val="accent2"/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tx1"/>
                </a:solidFill>
              </a:rPr>
              <a:t>Horizontal Career Development</a:t>
            </a:r>
            <a:br>
              <a:rPr lang="de-DE" b="1" dirty="0">
                <a:solidFill>
                  <a:schemeClr val="tx1"/>
                </a:solidFill>
              </a:rPr>
            </a:b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28878B7D-ADDF-4A70-98D4-BD57B143FDFA}"/>
              </a:ext>
            </a:extLst>
          </p:cNvPr>
          <p:cNvSpPr/>
          <p:nvPr/>
        </p:nvSpPr>
        <p:spPr>
          <a:xfrm rot="10800000">
            <a:off x="1559496" y="2397920"/>
            <a:ext cx="1080120" cy="37925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C97D6A4A-9A42-41E5-BA50-3D0A52F3D1BC}"/>
              </a:ext>
            </a:extLst>
          </p:cNvPr>
          <p:cNvSpPr/>
          <p:nvPr/>
        </p:nvSpPr>
        <p:spPr>
          <a:xfrm rot="5400000">
            <a:off x="7185726" y="4859554"/>
            <a:ext cx="1080120" cy="37925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6FF3EA9-AA00-4A2E-8567-2DB3B60CAF74}"/>
              </a:ext>
            </a:extLst>
          </p:cNvPr>
          <p:cNvSpPr txBox="1"/>
          <p:nvPr/>
        </p:nvSpPr>
        <p:spPr>
          <a:xfrm>
            <a:off x="5807968" y="3501008"/>
            <a:ext cx="396044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Development within the scope of one’s </a:t>
            </a:r>
            <a:r>
              <a:rPr lang="en-US" sz="2400" b="1" dirty="0">
                <a:solidFill>
                  <a:schemeClr val="accent2"/>
                </a:solidFill>
              </a:rPr>
              <a:t>current</a:t>
            </a:r>
            <a:r>
              <a:rPr lang="en-US" sz="2400" b="1" dirty="0"/>
              <a:t> position and tasks</a:t>
            </a:r>
            <a:endParaRPr lang="de-DE" sz="2400" dirty="0" err="1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AACEA4E-4E16-4451-8807-3DEE398285C2}"/>
              </a:ext>
            </a:extLst>
          </p:cNvPr>
          <p:cNvSpPr txBox="1"/>
          <p:nvPr/>
        </p:nvSpPr>
        <p:spPr>
          <a:xfrm>
            <a:off x="2393509" y="2172047"/>
            <a:ext cx="293543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Promotion to </a:t>
            </a:r>
            <a:r>
              <a:rPr lang="en-US" sz="2400" b="1" dirty="0">
                <a:solidFill>
                  <a:schemeClr val="accent2"/>
                </a:solidFill>
              </a:rPr>
              <a:t>new</a:t>
            </a:r>
            <a:r>
              <a:rPr lang="en-US" sz="2400" b="1" dirty="0"/>
              <a:t> tasks /  positions</a:t>
            </a:r>
            <a:endParaRPr lang="de-DE" sz="2400" b="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B0E9F08-0E5C-40BA-8BEA-7CDEEEDFFFEC}"/>
              </a:ext>
            </a:extLst>
          </p:cNvPr>
          <p:cNvSpPr txBox="1"/>
          <p:nvPr/>
        </p:nvSpPr>
        <p:spPr>
          <a:xfrm>
            <a:off x="2236861" y="1585838"/>
            <a:ext cx="3121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accent1"/>
                </a:solidFill>
              </a:rPr>
              <a:t>New Career </a:t>
            </a:r>
            <a:r>
              <a:rPr lang="de-DE" sz="2400" b="1" dirty="0" err="1">
                <a:solidFill>
                  <a:schemeClr val="accent1"/>
                </a:solidFill>
              </a:rPr>
              <a:t>Paths</a:t>
            </a:r>
            <a:endParaRPr lang="de-DE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47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368" y="260648"/>
            <a:ext cx="11137900" cy="451098"/>
          </a:xfrm>
        </p:spPr>
        <p:txBody>
          <a:bodyPr/>
          <a:lstStyle/>
          <a:p>
            <a:r>
              <a:rPr lang="de-DE" dirty="0"/>
              <a:t>Other </a:t>
            </a:r>
            <a:r>
              <a:rPr lang="de-DE" dirty="0" err="1"/>
              <a:t>career</a:t>
            </a:r>
            <a:r>
              <a:rPr lang="de-DE" dirty="0"/>
              <a:t> </a:t>
            </a:r>
            <a:r>
              <a:rPr lang="de-DE" dirty="0" err="1"/>
              <a:t>opportunities</a:t>
            </a:r>
            <a:r>
              <a:rPr lang="de-DE" dirty="0"/>
              <a:t> @ DESY / Helmholtz / ….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692696"/>
            <a:ext cx="11376025" cy="379252"/>
          </a:xfrm>
        </p:spPr>
        <p:txBody>
          <a:bodyPr/>
          <a:lstStyle/>
          <a:p>
            <a:r>
              <a:rPr lang="en-US" dirty="0"/>
              <a:t>DESY career path is a new additional offer integrating existing programs</a:t>
            </a:r>
            <a:endParaRPr lang="de-DE" dirty="0"/>
          </a:p>
        </p:txBody>
      </p:sp>
      <p:sp>
        <p:nvSpPr>
          <p:cNvPr id="8" name="Fußzeilenplatzhalter 1">
            <a:extLst>
              <a:ext uri="{FF2B5EF4-FFF2-40B4-BE49-F238E27FC236}">
                <a16:creationId xmlns:a16="http://schemas.microsoft.com/office/drawing/2014/main" id="{A9946D7C-84FD-43BB-B4C5-4F021C142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1899" y="6573316"/>
            <a:ext cx="9697080" cy="186841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Sustainable Talentmanagement: Career Paths for scientists | WA-Working group| June 15, 2023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29675A66-D766-454B-B89B-748D7A4C9248}"/>
              </a:ext>
            </a:extLst>
          </p:cNvPr>
          <p:cNvGrpSpPr/>
          <p:nvPr/>
        </p:nvGrpSpPr>
        <p:grpSpPr>
          <a:xfrm>
            <a:off x="551382" y="1071948"/>
            <a:ext cx="1080121" cy="4420716"/>
            <a:chOff x="297444" y="1503997"/>
            <a:chExt cx="685988" cy="362226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6" name="Pfeil: nach oben 35">
              <a:extLst>
                <a:ext uri="{FF2B5EF4-FFF2-40B4-BE49-F238E27FC236}">
                  <a16:creationId xmlns:a16="http://schemas.microsoft.com/office/drawing/2014/main" id="{3E62ED94-A8E6-4033-B6C0-4A8D7F489BB4}"/>
                </a:ext>
              </a:extLst>
            </p:cNvPr>
            <p:cNvSpPr/>
            <p:nvPr/>
          </p:nvSpPr>
          <p:spPr>
            <a:xfrm>
              <a:off x="297444" y="1503997"/>
              <a:ext cx="685988" cy="3622266"/>
            </a:xfrm>
            <a:prstGeom prst="upArrow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FEAADC54-B017-491A-B0CB-871B16873F3E}"/>
                </a:ext>
              </a:extLst>
            </p:cNvPr>
            <p:cNvSpPr txBox="1"/>
            <p:nvPr/>
          </p:nvSpPr>
          <p:spPr>
            <a:xfrm rot="16200000">
              <a:off x="-1101237" y="3233854"/>
              <a:ext cx="3447394" cy="207174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r>
                <a:rPr lang="de-DE" sz="2000" b="1" dirty="0" err="1"/>
                <a:t>Vertical</a:t>
              </a:r>
              <a:r>
                <a:rPr lang="de-DE" sz="2000" b="1" dirty="0"/>
                <a:t> Career Development</a:t>
              </a:r>
            </a:p>
          </p:txBody>
        </p:sp>
      </p:grpSp>
      <p:sp>
        <p:nvSpPr>
          <p:cNvPr id="26" name="Pfeil: nach rechts 25">
            <a:extLst>
              <a:ext uri="{FF2B5EF4-FFF2-40B4-BE49-F238E27FC236}">
                <a16:creationId xmlns:a16="http://schemas.microsoft.com/office/drawing/2014/main" id="{A6414D0C-0280-4B45-B8CE-6BE0383973EE}"/>
              </a:ext>
            </a:extLst>
          </p:cNvPr>
          <p:cNvSpPr/>
          <p:nvPr/>
        </p:nvSpPr>
        <p:spPr>
          <a:xfrm>
            <a:off x="789938" y="5374174"/>
            <a:ext cx="10994074" cy="916573"/>
          </a:xfrm>
          <a:prstGeom prst="rightArrow">
            <a:avLst>
              <a:gd name="adj1" fmla="val 50000"/>
              <a:gd name="adj2" fmla="val 54822"/>
            </a:avLst>
          </a:prstGeom>
          <a:solidFill>
            <a:schemeClr val="accent2"/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b="1" dirty="0">
              <a:solidFill>
                <a:schemeClr val="tx1"/>
              </a:solidFill>
            </a:endParaRPr>
          </a:p>
          <a:p>
            <a:r>
              <a:rPr lang="de-DE" b="1" dirty="0">
                <a:solidFill>
                  <a:schemeClr val="tx1"/>
                </a:solidFill>
              </a:rPr>
              <a:t>Horizontal Career Development</a:t>
            </a:r>
            <a:br>
              <a:rPr lang="de-DE" b="1" dirty="0">
                <a:solidFill>
                  <a:schemeClr val="tx1"/>
                </a:solidFill>
              </a:rPr>
            </a:br>
            <a:endParaRPr lang="de-DE" b="1" dirty="0">
              <a:solidFill>
                <a:schemeClr val="tx1"/>
              </a:solidFill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F801AEB-FFC2-4704-A9FB-7A9FF593634F}"/>
              </a:ext>
            </a:extLst>
          </p:cNvPr>
          <p:cNvGrpSpPr/>
          <p:nvPr/>
        </p:nvGrpSpPr>
        <p:grpSpPr>
          <a:xfrm>
            <a:off x="6384032" y="3828783"/>
            <a:ext cx="4464496" cy="1545391"/>
            <a:chOff x="6672064" y="3435699"/>
            <a:chExt cx="4464496" cy="1545391"/>
          </a:xfrm>
        </p:grpSpPr>
        <p:sp>
          <p:nvSpPr>
            <p:cNvPr id="15" name="Pfeil: nach rechts 14">
              <a:extLst>
                <a:ext uri="{FF2B5EF4-FFF2-40B4-BE49-F238E27FC236}">
                  <a16:creationId xmlns:a16="http://schemas.microsoft.com/office/drawing/2014/main" id="{D2BDF633-4512-481C-AF8C-D28EA2AF8438}"/>
                </a:ext>
              </a:extLst>
            </p:cNvPr>
            <p:cNvSpPr/>
            <p:nvPr/>
          </p:nvSpPr>
          <p:spPr>
            <a:xfrm rot="10800000">
              <a:off x="6672064" y="3755996"/>
              <a:ext cx="1080120" cy="379252"/>
            </a:xfrm>
            <a:prstGeom prst="rightArrow">
              <a:avLst>
                <a:gd name="adj1" fmla="val 50000"/>
                <a:gd name="adj2" fmla="val 69549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2" name="Pfeil: nach rechts 11">
              <a:extLst>
                <a:ext uri="{FF2B5EF4-FFF2-40B4-BE49-F238E27FC236}">
                  <a16:creationId xmlns:a16="http://schemas.microsoft.com/office/drawing/2014/main" id="{C97D6A4A-9A42-41E5-BA50-3D0A52F3D1BC}"/>
                </a:ext>
              </a:extLst>
            </p:cNvPr>
            <p:cNvSpPr/>
            <p:nvPr/>
          </p:nvSpPr>
          <p:spPr>
            <a:xfrm rot="5400000">
              <a:off x="8928807" y="4444249"/>
              <a:ext cx="704037" cy="369646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F6FF3EA9-AA00-4A2E-8567-2DB3B60CAF74}"/>
                </a:ext>
              </a:extLst>
            </p:cNvPr>
            <p:cNvSpPr txBox="1"/>
            <p:nvPr/>
          </p:nvSpPr>
          <p:spPr>
            <a:xfrm>
              <a:off x="7439819" y="3435699"/>
              <a:ext cx="3696741" cy="101566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dynaMENT</a:t>
              </a:r>
              <a:br>
                <a:rPr lang="en-US" sz="2400" b="1" dirty="0"/>
              </a:br>
              <a:r>
                <a:rPr lang="en-US" sz="2000" dirty="0"/>
                <a:t>Mentoring program for female scientists</a:t>
              </a:r>
              <a:endParaRPr lang="de-DE" sz="2400" dirty="0" err="1"/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35406F0E-7535-4F26-9BD3-B4AC0EA723DC}"/>
              </a:ext>
            </a:extLst>
          </p:cNvPr>
          <p:cNvGrpSpPr/>
          <p:nvPr/>
        </p:nvGrpSpPr>
        <p:grpSpPr>
          <a:xfrm>
            <a:off x="1641841" y="1879278"/>
            <a:ext cx="3950102" cy="403906"/>
            <a:chOff x="1641841" y="1879278"/>
            <a:chExt cx="3950102" cy="403906"/>
          </a:xfrm>
        </p:grpSpPr>
        <p:sp>
          <p:nvSpPr>
            <p:cNvPr id="5" name="Pfeil: nach rechts 4">
              <a:extLst>
                <a:ext uri="{FF2B5EF4-FFF2-40B4-BE49-F238E27FC236}">
                  <a16:creationId xmlns:a16="http://schemas.microsoft.com/office/drawing/2014/main" id="{28878B7D-ADDF-4A70-98D4-BD57B143FDFA}"/>
                </a:ext>
              </a:extLst>
            </p:cNvPr>
            <p:cNvSpPr/>
            <p:nvPr/>
          </p:nvSpPr>
          <p:spPr>
            <a:xfrm rot="10800000">
              <a:off x="1641841" y="1881785"/>
              <a:ext cx="781751" cy="401399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5AACEA4E-4E16-4451-8807-3DEE398285C2}"/>
                </a:ext>
              </a:extLst>
            </p:cNvPr>
            <p:cNvSpPr txBox="1"/>
            <p:nvPr/>
          </p:nvSpPr>
          <p:spPr>
            <a:xfrm>
              <a:off x="2331724" y="1879278"/>
              <a:ext cx="3260219" cy="40011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Tenure track</a:t>
              </a:r>
              <a:endParaRPr lang="de-DE" sz="2000" b="1" dirty="0"/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992D675-618F-4CCF-A2D4-C54D502DE722}"/>
              </a:ext>
            </a:extLst>
          </p:cNvPr>
          <p:cNvGrpSpPr/>
          <p:nvPr/>
        </p:nvGrpSpPr>
        <p:grpSpPr>
          <a:xfrm>
            <a:off x="1631503" y="2486889"/>
            <a:ext cx="3960440" cy="727520"/>
            <a:chOff x="1631503" y="2486889"/>
            <a:chExt cx="3960440" cy="727520"/>
          </a:xfrm>
        </p:grpSpPr>
        <p:sp>
          <p:nvSpPr>
            <p:cNvPr id="18" name="Pfeil: nach rechts 17">
              <a:extLst>
                <a:ext uri="{FF2B5EF4-FFF2-40B4-BE49-F238E27FC236}">
                  <a16:creationId xmlns:a16="http://schemas.microsoft.com/office/drawing/2014/main" id="{4D135232-190B-4FEC-AB7A-1BAD2BFF977C}"/>
                </a:ext>
              </a:extLst>
            </p:cNvPr>
            <p:cNvSpPr/>
            <p:nvPr/>
          </p:nvSpPr>
          <p:spPr>
            <a:xfrm rot="10800000">
              <a:off x="1631503" y="2646775"/>
              <a:ext cx="781750" cy="379252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19E7F15C-A65B-4858-8454-DC12B1DECFC8}"/>
                </a:ext>
              </a:extLst>
            </p:cNvPr>
            <p:cNvSpPr txBox="1"/>
            <p:nvPr/>
          </p:nvSpPr>
          <p:spPr>
            <a:xfrm>
              <a:off x="2331724" y="2486889"/>
              <a:ext cx="3260219" cy="7275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/>
                <a:t>Helmholtz Young Investigator Groups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0A3129F6-F0FD-4FA4-AE16-20A909BF4FB4}"/>
              </a:ext>
            </a:extLst>
          </p:cNvPr>
          <p:cNvGrpSpPr/>
          <p:nvPr/>
        </p:nvGrpSpPr>
        <p:grpSpPr>
          <a:xfrm>
            <a:off x="1641842" y="3474293"/>
            <a:ext cx="3950102" cy="1538883"/>
            <a:chOff x="1641842" y="3327715"/>
            <a:chExt cx="3950102" cy="1538883"/>
          </a:xfrm>
        </p:grpSpPr>
        <p:sp>
          <p:nvSpPr>
            <p:cNvPr id="20" name="Pfeil: nach rechts 19">
              <a:extLst>
                <a:ext uri="{FF2B5EF4-FFF2-40B4-BE49-F238E27FC236}">
                  <a16:creationId xmlns:a16="http://schemas.microsoft.com/office/drawing/2014/main" id="{47ECAE54-DE23-44BC-A709-1B66E52D25D3}"/>
                </a:ext>
              </a:extLst>
            </p:cNvPr>
            <p:cNvSpPr/>
            <p:nvPr/>
          </p:nvSpPr>
          <p:spPr>
            <a:xfrm rot="10800000">
              <a:off x="1641842" y="3998099"/>
              <a:ext cx="781750" cy="379252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5C26E7CC-974B-4E38-BA53-F0B7E70DEB2E}"/>
                </a:ext>
              </a:extLst>
            </p:cNvPr>
            <p:cNvSpPr txBox="1"/>
            <p:nvPr/>
          </p:nvSpPr>
          <p:spPr>
            <a:xfrm>
              <a:off x="2331725" y="3327715"/>
              <a:ext cx="3260219" cy="153888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Helmholtz Distinguished Professorship </a:t>
              </a:r>
            </a:p>
            <a:p>
              <a:r>
                <a:rPr lang="en-US" dirty="0"/>
                <a:t>Supporting the recruitment of top international women scientists (W3)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D570051B-3E94-49DD-A76A-714CCD977724}"/>
              </a:ext>
            </a:extLst>
          </p:cNvPr>
          <p:cNvGrpSpPr/>
          <p:nvPr/>
        </p:nvGrpSpPr>
        <p:grpSpPr>
          <a:xfrm>
            <a:off x="6456040" y="1946824"/>
            <a:ext cx="4320480" cy="707886"/>
            <a:chOff x="1631503" y="2486889"/>
            <a:chExt cx="3960440" cy="707886"/>
          </a:xfrm>
        </p:grpSpPr>
        <p:sp>
          <p:nvSpPr>
            <p:cNvPr id="27" name="Pfeil: nach rechts 26">
              <a:extLst>
                <a:ext uri="{FF2B5EF4-FFF2-40B4-BE49-F238E27FC236}">
                  <a16:creationId xmlns:a16="http://schemas.microsoft.com/office/drawing/2014/main" id="{80B84525-5D3E-4AD4-8622-22388FCFDCC5}"/>
                </a:ext>
              </a:extLst>
            </p:cNvPr>
            <p:cNvSpPr/>
            <p:nvPr/>
          </p:nvSpPr>
          <p:spPr>
            <a:xfrm rot="10800000">
              <a:off x="1631503" y="2646775"/>
              <a:ext cx="781750" cy="379252"/>
            </a:xfrm>
            <a:prstGeom prst="rightArrow">
              <a:avLst/>
            </a:prstGeom>
            <a:solidFill>
              <a:schemeClr val="accent2"/>
            </a:solidFill>
            <a:ln w="952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29016456-0B17-463F-804D-D9F6D584FB42}"/>
                </a:ext>
              </a:extLst>
            </p:cNvPr>
            <p:cNvSpPr txBox="1"/>
            <p:nvPr/>
          </p:nvSpPr>
          <p:spPr>
            <a:xfrm>
              <a:off x="2331724" y="2486889"/>
              <a:ext cx="3260219" cy="7078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/>
                <a:t>New </a:t>
              </a:r>
              <a:r>
                <a:rPr lang="de-DE" sz="2000" b="1" dirty="0" err="1"/>
                <a:t>career</a:t>
              </a:r>
              <a:r>
                <a:rPr lang="de-DE" sz="2000" b="1" dirty="0"/>
                <a:t> </a:t>
              </a:r>
              <a:r>
                <a:rPr lang="de-DE" sz="2000" b="1" dirty="0" err="1"/>
                <a:t>path</a:t>
              </a:r>
              <a:r>
                <a:rPr lang="de-DE" sz="2000" b="1" dirty="0"/>
                <a:t> at DESY:</a:t>
              </a:r>
            </a:p>
            <a:p>
              <a:pPr algn="ctr"/>
              <a:r>
                <a:rPr lang="de-DE" sz="2000" b="1" dirty="0" err="1"/>
                <a:t>Distinguished</a:t>
              </a:r>
              <a:r>
                <a:rPr lang="de-DE" sz="2000" b="1" dirty="0"/>
                <a:t> </a:t>
              </a:r>
              <a:r>
                <a:rPr lang="de-DE" sz="2000" b="1" dirty="0" err="1"/>
                <a:t>scientist</a:t>
              </a:r>
              <a:endParaRPr lang="de-DE" sz="2000" b="1" dirty="0"/>
            </a:p>
          </p:txBody>
        </p:sp>
      </p:grpSp>
      <p:sp>
        <p:nvSpPr>
          <p:cNvPr id="29" name="Textfeld 28">
            <a:extLst>
              <a:ext uri="{FF2B5EF4-FFF2-40B4-BE49-F238E27FC236}">
                <a16:creationId xmlns:a16="http://schemas.microsoft.com/office/drawing/2014/main" id="{01001402-D575-489A-8841-9AF01294D9EF}"/>
              </a:ext>
            </a:extLst>
          </p:cNvPr>
          <p:cNvSpPr txBox="1"/>
          <p:nvPr/>
        </p:nvSpPr>
        <p:spPr>
          <a:xfrm>
            <a:off x="2589601" y="5074629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….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C242805-A440-4A9D-A406-1724B2BC4748}"/>
              </a:ext>
            </a:extLst>
          </p:cNvPr>
          <p:cNvSpPr txBox="1"/>
          <p:nvPr/>
        </p:nvSpPr>
        <p:spPr>
          <a:xfrm>
            <a:off x="10355864" y="4601479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651808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368" y="186383"/>
            <a:ext cx="11593288" cy="379179"/>
          </a:xfrm>
        </p:spPr>
        <p:txBody>
          <a:bodyPr/>
          <a:lstStyle/>
          <a:p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main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groups</a:t>
            </a:r>
            <a:r>
              <a:rPr lang="de-DE" dirty="0"/>
              <a:t> and multiple </a:t>
            </a:r>
            <a:r>
              <a:rPr lang="de-DE" dirty="0" err="1"/>
              <a:t>career</a:t>
            </a:r>
            <a:r>
              <a:rPr lang="de-DE" dirty="0"/>
              <a:t> </a:t>
            </a:r>
            <a:r>
              <a:rPr lang="de-DE" dirty="0" err="1"/>
              <a:t>interests</a:t>
            </a:r>
            <a:r>
              <a:rPr lang="de-DE" dirty="0"/>
              <a:t> / </a:t>
            </a:r>
            <a:r>
              <a:rPr lang="de-DE" dirty="0" err="1"/>
              <a:t>options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601476"/>
            <a:ext cx="11376025" cy="379252"/>
          </a:xfrm>
        </p:spPr>
        <p:txBody>
          <a:bodyPr/>
          <a:lstStyle/>
          <a:p>
            <a:r>
              <a:rPr lang="de-DE" dirty="0" err="1"/>
              <a:t>Scientists</a:t>
            </a:r>
            <a:r>
              <a:rPr lang="de-DE" dirty="0"/>
              <a:t> at DESY: </a:t>
            </a:r>
            <a:r>
              <a:rPr lang="de-DE" dirty="0" err="1"/>
              <a:t>Examples</a:t>
            </a:r>
            <a:r>
              <a:rPr lang="de-DE" dirty="0"/>
              <a:t> for possible </a:t>
            </a:r>
            <a:r>
              <a:rPr lang="de-DE" dirty="0" err="1"/>
              <a:t>career</a:t>
            </a:r>
            <a:r>
              <a:rPr lang="de-DE" dirty="0"/>
              <a:t> </a:t>
            </a:r>
            <a:r>
              <a:rPr lang="de-DE" dirty="0" err="1"/>
              <a:t>paths</a:t>
            </a:r>
            <a:r>
              <a:rPr lang="de-DE" dirty="0"/>
              <a:t> / </a:t>
            </a:r>
            <a:r>
              <a:rPr lang="de-DE" dirty="0" err="1"/>
              <a:t>interests</a:t>
            </a:r>
            <a:endParaRPr lang="de-DE" dirty="0"/>
          </a:p>
          <a:p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900FAAC2-913C-4679-8BE0-0A9D3324A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5439" y="6580871"/>
            <a:ext cx="9697080" cy="186841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Sustainable Talentmanagement: Career Paths for scientists | WA-Working group| June 15, 2023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DFBC35E-2B5A-4E57-BBEF-A6D7490D263C}"/>
              </a:ext>
            </a:extLst>
          </p:cNvPr>
          <p:cNvSpPr txBox="1"/>
          <p:nvPr/>
        </p:nvSpPr>
        <p:spPr>
          <a:xfrm>
            <a:off x="8662396" y="1887249"/>
            <a:ext cx="298251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Permanent </a:t>
            </a:r>
            <a:r>
              <a:rPr lang="de-DE" b="1" dirty="0" err="1"/>
              <a:t>working</a:t>
            </a:r>
            <a:r>
              <a:rPr lang="de-DE" b="1" dirty="0"/>
              <a:t> </a:t>
            </a:r>
            <a:r>
              <a:rPr lang="de-DE" b="1" dirty="0" err="1"/>
              <a:t>contract</a:t>
            </a:r>
            <a:r>
              <a:rPr lang="de-DE" b="1" dirty="0"/>
              <a:t> at DESY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6746A22-C5F4-4DA7-BECD-6C4610C0D91D}"/>
              </a:ext>
            </a:extLst>
          </p:cNvPr>
          <p:cNvSpPr txBox="1"/>
          <p:nvPr/>
        </p:nvSpPr>
        <p:spPr>
          <a:xfrm>
            <a:off x="4665414" y="1702585"/>
            <a:ext cx="298779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DESY-</a:t>
            </a:r>
            <a:r>
              <a:rPr lang="de-DE" sz="2000" b="1" dirty="0" err="1"/>
              <a:t>Scientists</a:t>
            </a:r>
            <a:r>
              <a:rPr lang="de-DE" sz="2000" b="1" dirty="0"/>
              <a:t> </a:t>
            </a:r>
          </a:p>
          <a:p>
            <a:pPr algn="ctr"/>
            <a:r>
              <a:rPr lang="de-DE" sz="2000" b="1" dirty="0">
                <a:solidFill>
                  <a:schemeClr val="accent2">
                    <a:lumMod val="75000"/>
                  </a:schemeClr>
                </a:solidFill>
              </a:rPr>
              <a:t>at </a:t>
            </a:r>
            <a:r>
              <a:rPr lang="de-DE" sz="2000" b="1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de-DE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000" b="1" dirty="0" err="1">
                <a:solidFill>
                  <a:schemeClr val="accent2">
                    <a:lumMod val="75000"/>
                  </a:schemeClr>
                </a:solidFill>
              </a:rPr>
              <a:t>start</a:t>
            </a:r>
            <a:r>
              <a:rPr lang="de-DE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000" b="1" dirty="0" err="1">
                <a:solidFill>
                  <a:schemeClr val="accent2">
                    <a:lumMod val="75000"/>
                  </a:schemeClr>
                </a:solidFill>
              </a:rPr>
              <a:t>of</a:t>
            </a:r>
            <a:r>
              <a:rPr lang="de-DE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000" b="1" dirty="0" err="1">
                <a:solidFill>
                  <a:schemeClr val="accent2">
                    <a:lumMod val="75000"/>
                  </a:schemeClr>
                </a:solidFill>
              </a:rPr>
              <a:t>their</a:t>
            </a:r>
            <a:r>
              <a:rPr lang="de-DE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000" b="1" dirty="0" err="1">
                <a:solidFill>
                  <a:schemeClr val="accent2">
                    <a:lumMod val="75000"/>
                  </a:schemeClr>
                </a:solidFill>
              </a:rPr>
              <a:t>career</a:t>
            </a:r>
            <a:endParaRPr lang="de-DE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E37DF3F-3D39-4D27-9153-4C3C23EA9B77}"/>
              </a:ext>
            </a:extLst>
          </p:cNvPr>
          <p:cNvSpPr txBox="1"/>
          <p:nvPr/>
        </p:nvSpPr>
        <p:spPr>
          <a:xfrm>
            <a:off x="716073" y="1887249"/>
            <a:ext cx="298251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Leaving</a:t>
            </a:r>
            <a:r>
              <a:rPr lang="de-DE" b="1" dirty="0"/>
              <a:t> </a:t>
            </a:r>
            <a:r>
              <a:rPr lang="de-DE" b="1" dirty="0" err="1"/>
              <a:t>academia</a:t>
            </a:r>
            <a:r>
              <a:rPr lang="de-DE" b="1" dirty="0"/>
              <a:t>: Working in </a:t>
            </a:r>
            <a:r>
              <a:rPr lang="de-DE" b="1" dirty="0" err="1"/>
              <a:t>industry</a:t>
            </a:r>
            <a:endParaRPr lang="de-DE" b="1" dirty="0"/>
          </a:p>
        </p:txBody>
      </p:sp>
      <p:sp>
        <p:nvSpPr>
          <p:cNvPr id="34" name="Pfeil: nach rechts 33">
            <a:extLst>
              <a:ext uri="{FF2B5EF4-FFF2-40B4-BE49-F238E27FC236}">
                <a16:creationId xmlns:a16="http://schemas.microsoft.com/office/drawing/2014/main" id="{CF3EEB73-28A8-44E3-A704-D8333FE9C4B5}"/>
              </a:ext>
            </a:extLst>
          </p:cNvPr>
          <p:cNvSpPr/>
          <p:nvPr/>
        </p:nvSpPr>
        <p:spPr>
          <a:xfrm>
            <a:off x="7783499" y="2011958"/>
            <a:ext cx="756724" cy="396915"/>
          </a:xfrm>
          <a:prstGeom prst="rightArrow">
            <a:avLst/>
          </a:prstGeom>
          <a:solidFill>
            <a:schemeClr val="accent2"/>
          </a:solidFill>
          <a:ln w="952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76219427-3C3D-4597-B265-39E8FC16B164}"/>
              </a:ext>
            </a:extLst>
          </p:cNvPr>
          <p:cNvSpPr txBox="1"/>
          <p:nvPr/>
        </p:nvSpPr>
        <p:spPr>
          <a:xfrm>
            <a:off x="5326688" y="589875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….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D947B10-FFBE-42BC-B51B-1BC5D637241B}"/>
              </a:ext>
            </a:extLst>
          </p:cNvPr>
          <p:cNvSpPr txBox="1"/>
          <p:nvPr/>
        </p:nvSpPr>
        <p:spPr>
          <a:xfrm>
            <a:off x="4668716" y="3099616"/>
            <a:ext cx="298779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DESY-</a:t>
            </a:r>
            <a:r>
              <a:rPr lang="de-DE" sz="2000" b="1" dirty="0" err="1"/>
              <a:t>Scientists</a:t>
            </a:r>
            <a:r>
              <a:rPr lang="de-DE" sz="2000" b="1" dirty="0"/>
              <a:t> </a:t>
            </a:r>
          </a:p>
          <a:p>
            <a:pPr algn="ctr"/>
            <a:r>
              <a:rPr lang="de-DE" sz="2000" b="1" dirty="0" err="1">
                <a:solidFill>
                  <a:schemeClr val="accent2">
                    <a:lumMod val="75000"/>
                  </a:schemeClr>
                </a:solidFill>
              </a:rPr>
              <a:t>with</a:t>
            </a:r>
            <a:r>
              <a:rPr lang="de-DE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000" b="1" dirty="0" err="1">
                <a:solidFill>
                  <a:schemeClr val="accent2">
                    <a:lumMod val="75000"/>
                  </a:schemeClr>
                </a:solidFill>
              </a:rPr>
              <a:t>long</a:t>
            </a:r>
            <a:r>
              <a:rPr lang="de-DE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000" b="1" dirty="0" err="1">
                <a:solidFill>
                  <a:schemeClr val="accent2">
                    <a:lumMod val="75000"/>
                  </a:schemeClr>
                </a:solidFill>
              </a:rPr>
              <a:t>working</a:t>
            </a:r>
            <a:r>
              <a:rPr lang="de-DE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000" b="1" dirty="0" err="1">
                <a:solidFill>
                  <a:schemeClr val="accent2">
                    <a:lumMod val="75000"/>
                  </a:schemeClr>
                </a:solidFill>
              </a:rPr>
              <a:t>experience</a:t>
            </a:r>
            <a:endParaRPr lang="de-DE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63F01D3-DF6D-4018-B217-E3DEFC0E185E}"/>
              </a:ext>
            </a:extLst>
          </p:cNvPr>
          <p:cNvSpPr txBox="1"/>
          <p:nvPr/>
        </p:nvSpPr>
        <p:spPr>
          <a:xfrm>
            <a:off x="8662396" y="3307067"/>
            <a:ext cx="298251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(Lateral) Leadership </a:t>
            </a:r>
            <a:r>
              <a:rPr lang="de-DE" b="1" dirty="0" err="1"/>
              <a:t>position</a:t>
            </a:r>
            <a:r>
              <a:rPr lang="de-DE" b="1" dirty="0"/>
              <a:t> </a:t>
            </a:r>
            <a:r>
              <a:rPr lang="de-DE" b="1" dirty="0" err="1"/>
              <a:t>within</a:t>
            </a:r>
            <a:r>
              <a:rPr lang="de-DE" b="1" dirty="0"/>
              <a:t> DESY</a:t>
            </a:r>
          </a:p>
        </p:txBody>
      </p:sp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D7D4EA6A-C3C8-4425-BBD4-3BF9C3959F29}"/>
              </a:ext>
            </a:extLst>
          </p:cNvPr>
          <p:cNvSpPr/>
          <p:nvPr/>
        </p:nvSpPr>
        <p:spPr>
          <a:xfrm>
            <a:off x="7774960" y="3464133"/>
            <a:ext cx="756724" cy="396915"/>
          </a:xfrm>
          <a:prstGeom prst="rightArrow">
            <a:avLst/>
          </a:prstGeom>
          <a:solidFill>
            <a:schemeClr val="accent2"/>
          </a:solidFill>
          <a:ln w="952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E872B09-B6A1-473F-8609-875479E5921E}"/>
              </a:ext>
            </a:extLst>
          </p:cNvPr>
          <p:cNvSpPr txBox="1"/>
          <p:nvPr/>
        </p:nvSpPr>
        <p:spPr>
          <a:xfrm>
            <a:off x="759998" y="3264954"/>
            <a:ext cx="298251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Enrichment </a:t>
            </a:r>
            <a:r>
              <a:rPr lang="de-DE" b="1" dirty="0" err="1"/>
              <a:t>of</a:t>
            </a:r>
            <a:r>
              <a:rPr lang="de-DE" b="1" dirty="0"/>
              <a:t> own </a:t>
            </a:r>
            <a:r>
              <a:rPr lang="de-DE" b="1" dirty="0" err="1"/>
              <a:t>tasks</a:t>
            </a:r>
            <a:r>
              <a:rPr lang="de-DE" b="1" dirty="0"/>
              <a:t> </a:t>
            </a:r>
            <a:r>
              <a:rPr lang="de-DE" b="1" dirty="0" err="1"/>
              <a:t>by</a:t>
            </a:r>
            <a:r>
              <a:rPr lang="de-DE" b="1" dirty="0"/>
              <a:t> </a:t>
            </a:r>
            <a:r>
              <a:rPr lang="de-DE" b="1" dirty="0" err="1"/>
              <a:t>taking</a:t>
            </a:r>
            <a:r>
              <a:rPr lang="de-DE" b="1" dirty="0"/>
              <a:t> on </a:t>
            </a:r>
            <a:r>
              <a:rPr lang="de-DE" b="1" dirty="0" err="1"/>
              <a:t>new</a:t>
            </a:r>
            <a:r>
              <a:rPr lang="de-DE" b="1" dirty="0"/>
              <a:t> </a:t>
            </a:r>
            <a:r>
              <a:rPr lang="de-DE" b="1" dirty="0" err="1"/>
              <a:t>tasks</a:t>
            </a:r>
            <a:endParaRPr lang="de-DE" b="1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7C954AE-7D61-4EFC-8360-DC5B1D37CA92}"/>
              </a:ext>
            </a:extLst>
          </p:cNvPr>
          <p:cNvSpPr txBox="1"/>
          <p:nvPr/>
        </p:nvSpPr>
        <p:spPr>
          <a:xfrm>
            <a:off x="4584343" y="4481825"/>
            <a:ext cx="3190617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DESY-</a:t>
            </a:r>
            <a:r>
              <a:rPr lang="de-DE" sz="2000" b="1" dirty="0" err="1"/>
              <a:t>Scientists</a:t>
            </a:r>
            <a:r>
              <a:rPr lang="de-DE" sz="2000" b="1" dirty="0"/>
              <a:t> </a:t>
            </a:r>
          </a:p>
          <a:p>
            <a:pPr algn="ctr"/>
            <a:r>
              <a:rPr lang="de-DE" sz="2000" b="1" dirty="0" err="1">
                <a:solidFill>
                  <a:schemeClr val="accent2">
                    <a:lumMod val="75000"/>
                  </a:schemeClr>
                </a:solidFill>
              </a:rPr>
              <a:t>with</a:t>
            </a:r>
            <a:r>
              <a:rPr lang="de-DE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000" b="1" dirty="0" err="1">
                <a:solidFill>
                  <a:schemeClr val="accent2">
                    <a:lumMod val="75000"/>
                  </a:schemeClr>
                </a:solidFill>
              </a:rPr>
              <a:t>outstanding</a:t>
            </a:r>
            <a:r>
              <a:rPr lang="de-DE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000" b="1" dirty="0" err="1">
                <a:solidFill>
                  <a:schemeClr val="accent2">
                    <a:lumMod val="75000"/>
                  </a:schemeClr>
                </a:solidFill>
              </a:rPr>
              <a:t>experience</a:t>
            </a:r>
            <a:endParaRPr lang="de-DE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de-DE" sz="20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de-DE" sz="2000" b="1" dirty="0" err="1">
                <a:solidFill>
                  <a:schemeClr val="accent2">
                    <a:lumMod val="75000"/>
                  </a:schemeClr>
                </a:solidFill>
              </a:rPr>
              <a:t>distinguished</a:t>
            </a:r>
            <a:r>
              <a:rPr lang="de-DE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000" b="1" dirty="0" err="1">
                <a:solidFill>
                  <a:schemeClr val="accent2">
                    <a:lumMod val="75000"/>
                  </a:schemeClr>
                </a:solidFill>
              </a:rPr>
              <a:t>scientist</a:t>
            </a:r>
            <a:r>
              <a:rPr lang="de-DE" sz="20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CD9D03F-0A5B-41CA-8922-5A6CFDA57252}"/>
              </a:ext>
            </a:extLst>
          </p:cNvPr>
          <p:cNvSpPr txBox="1"/>
          <p:nvPr/>
        </p:nvSpPr>
        <p:spPr>
          <a:xfrm>
            <a:off x="695400" y="4869413"/>
            <a:ext cx="298779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Professional </a:t>
            </a:r>
            <a:r>
              <a:rPr lang="de-DE" b="1" dirty="0" err="1"/>
              <a:t>career</a:t>
            </a:r>
            <a:endParaRPr lang="de-DE" b="1" dirty="0"/>
          </a:p>
          <a:p>
            <a:pPr algn="ctr"/>
            <a:r>
              <a:rPr lang="de-DE" b="1" dirty="0"/>
              <a:t>(Scientific </a:t>
            </a:r>
            <a:r>
              <a:rPr lang="de-DE" b="1" dirty="0" err="1"/>
              <a:t>expertise</a:t>
            </a:r>
            <a:r>
              <a:rPr lang="de-DE" b="1" dirty="0"/>
              <a:t>)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5A2F50BC-E479-4B61-B40E-8C6904E147BD}"/>
              </a:ext>
            </a:extLst>
          </p:cNvPr>
          <p:cNvSpPr txBox="1"/>
          <p:nvPr/>
        </p:nvSpPr>
        <p:spPr>
          <a:xfrm>
            <a:off x="8662396" y="4869412"/>
            <a:ext cx="298251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Taking</a:t>
            </a:r>
            <a:r>
              <a:rPr lang="de-DE" b="1" dirty="0"/>
              <a:t> </a:t>
            </a:r>
            <a:r>
              <a:rPr lang="de-DE" b="1" dirty="0" err="1"/>
              <a:t>charge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Coordination</a:t>
            </a:r>
            <a:r>
              <a:rPr lang="de-DE" b="1" dirty="0"/>
              <a:t> </a:t>
            </a:r>
            <a:r>
              <a:rPr lang="de-DE" b="1" dirty="0" err="1"/>
              <a:t>tasks</a:t>
            </a:r>
            <a:endParaRPr lang="de-DE" b="1" dirty="0"/>
          </a:p>
        </p:txBody>
      </p:sp>
      <p:sp>
        <p:nvSpPr>
          <p:cNvPr id="27" name="Pfeil: nach rechts 26">
            <a:extLst>
              <a:ext uri="{FF2B5EF4-FFF2-40B4-BE49-F238E27FC236}">
                <a16:creationId xmlns:a16="http://schemas.microsoft.com/office/drawing/2014/main" id="{1049EA90-AB70-458A-9D8B-1F22259B96A9}"/>
              </a:ext>
            </a:extLst>
          </p:cNvPr>
          <p:cNvSpPr/>
          <p:nvPr/>
        </p:nvSpPr>
        <p:spPr>
          <a:xfrm>
            <a:off x="7810324" y="5013176"/>
            <a:ext cx="756724" cy="396915"/>
          </a:xfrm>
          <a:prstGeom prst="rightArrow">
            <a:avLst/>
          </a:prstGeom>
          <a:solidFill>
            <a:schemeClr val="accent2"/>
          </a:solidFill>
          <a:ln w="952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21925067-B312-468A-93A6-2850C7C07FDE}"/>
              </a:ext>
            </a:extLst>
          </p:cNvPr>
          <p:cNvSpPr/>
          <p:nvPr/>
        </p:nvSpPr>
        <p:spPr>
          <a:xfrm rot="10800000">
            <a:off x="3742512" y="2031865"/>
            <a:ext cx="756724" cy="396915"/>
          </a:xfrm>
          <a:prstGeom prst="rightArrow">
            <a:avLst/>
          </a:prstGeom>
          <a:solidFill>
            <a:schemeClr val="accent2"/>
          </a:solidFill>
          <a:ln w="952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23" name="Pfeil: nach rechts 22">
            <a:extLst>
              <a:ext uri="{FF2B5EF4-FFF2-40B4-BE49-F238E27FC236}">
                <a16:creationId xmlns:a16="http://schemas.microsoft.com/office/drawing/2014/main" id="{E9007C1B-2A92-468C-A370-59B8B16E7AD3}"/>
              </a:ext>
            </a:extLst>
          </p:cNvPr>
          <p:cNvSpPr/>
          <p:nvPr/>
        </p:nvSpPr>
        <p:spPr>
          <a:xfrm rot="10800000">
            <a:off x="3742512" y="3464132"/>
            <a:ext cx="756724" cy="396915"/>
          </a:xfrm>
          <a:prstGeom prst="rightArrow">
            <a:avLst/>
          </a:prstGeom>
          <a:solidFill>
            <a:schemeClr val="accent2"/>
          </a:solidFill>
          <a:ln w="952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28" name="Pfeil: nach rechts 27">
            <a:extLst>
              <a:ext uri="{FF2B5EF4-FFF2-40B4-BE49-F238E27FC236}">
                <a16:creationId xmlns:a16="http://schemas.microsoft.com/office/drawing/2014/main" id="{955A7B78-4F21-461D-8AE3-5925B7D66FCA}"/>
              </a:ext>
            </a:extLst>
          </p:cNvPr>
          <p:cNvSpPr/>
          <p:nvPr/>
        </p:nvSpPr>
        <p:spPr>
          <a:xfrm rot="10800000">
            <a:off x="3742513" y="5048308"/>
            <a:ext cx="756724" cy="396915"/>
          </a:xfrm>
          <a:prstGeom prst="rightArrow">
            <a:avLst/>
          </a:prstGeom>
          <a:solidFill>
            <a:schemeClr val="accent2"/>
          </a:solidFill>
          <a:ln w="952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92F672D-8187-48A4-89B8-9B17C28D41F8}"/>
              </a:ext>
            </a:extLst>
          </p:cNvPr>
          <p:cNvSpPr txBox="1"/>
          <p:nvPr/>
        </p:nvSpPr>
        <p:spPr>
          <a:xfrm>
            <a:off x="4584343" y="1124744"/>
            <a:ext cx="3068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>
                <a:solidFill>
                  <a:schemeClr val="accent1"/>
                </a:solidFill>
              </a:rPr>
              <a:t>Specific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target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groups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0C5F6E6-15B6-43F9-B737-F10F81045073}"/>
              </a:ext>
            </a:extLst>
          </p:cNvPr>
          <p:cNvSpPr txBox="1"/>
          <p:nvPr/>
        </p:nvSpPr>
        <p:spPr>
          <a:xfrm>
            <a:off x="8531684" y="1506270"/>
            <a:ext cx="3113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chemeClr val="accent2"/>
                </a:solidFill>
              </a:rPr>
              <a:t>Examples</a:t>
            </a:r>
            <a:endParaRPr lang="de-DE" sz="1600" b="1" dirty="0">
              <a:solidFill>
                <a:schemeClr val="accent2"/>
              </a:solidFill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CEDF5DE6-959D-4C94-8054-082B8229C326}"/>
              </a:ext>
            </a:extLst>
          </p:cNvPr>
          <p:cNvSpPr txBox="1"/>
          <p:nvPr/>
        </p:nvSpPr>
        <p:spPr>
          <a:xfrm>
            <a:off x="780086" y="1489118"/>
            <a:ext cx="2876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chemeClr val="accent2"/>
                </a:solidFill>
              </a:rPr>
              <a:t>Examples</a:t>
            </a:r>
            <a:endParaRPr lang="de-DE" sz="1600" b="1" dirty="0">
              <a:solidFill>
                <a:schemeClr val="accent2"/>
              </a:solidFill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F7B8FB86-0816-405F-8BA7-268570FEFB50}"/>
              </a:ext>
            </a:extLst>
          </p:cNvPr>
          <p:cNvSpPr txBox="1"/>
          <p:nvPr/>
        </p:nvSpPr>
        <p:spPr>
          <a:xfrm>
            <a:off x="1343472" y="589875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….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F2135D6A-AFE7-43A3-A8A2-D15C0BA3CFA2}"/>
              </a:ext>
            </a:extLst>
          </p:cNvPr>
          <p:cNvSpPr txBox="1"/>
          <p:nvPr/>
        </p:nvSpPr>
        <p:spPr>
          <a:xfrm>
            <a:off x="9336360" y="589875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04857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368" y="260648"/>
            <a:ext cx="11137900" cy="451098"/>
          </a:xfrm>
        </p:spPr>
        <p:txBody>
          <a:bodyPr/>
          <a:lstStyle/>
          <a:p>
            <a:r>
              <a:rPr lang="de-DE" dirty="0"/>
              <a:t>Career Development: Key </a:t>
            </a:r>
            <a:r>
              <a:rPr lang="de-DE" dirty="0" err="1"/>
              <a:t>content</a:t>
            </a:r>
            <a:r>
              <a:rPr lang="de-DE" dirty="0"/>
              <a:t> </a:t>
            </a:r>
            <a:r>
              <a:rPr lang="de-DE" dirty="0" err="1"/>
              <a:t>areas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692696"/>
            <a:ext cx="11376025" cy="379252"/>
          </a:xfrm>
        </p:spPr>
        <p:txBody>
          <a:bodyPr/>
          <a:lstStyle/>
          <a:p>
            <a:r>
              <a:rPr lang="en-US" dirty="0"/>
              <a:t>Three different key content areas for general individual career development</a:t>
            </a:r>
            <a:endParaRPr lang="de-DE" dirty="0"/>
          </a:p>
        </p:txBody>
      </p:sp>
      <p:sp>
        <p:nvSpPr>
          <p:cNvPr id="8" name="Fußzeilenplatzhalter 1">
            <a:extLst>
              <a:ext uri="{FF2B5EF4-FFF2-40B4-BE49-F238E27FC236}">
                <a16:creationId xmlns:a16="http://schemas.microsoft.com/office/drawing/2014/main" id="{A9946D7C-84FD-43BB-B4C5-4F021C142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5553" y="6571527"/>
            <a:ext cx="9697080" cy="186841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Sustainable Talentmanagement: Career Paths for scientists | WA-Working group| June 15, 2023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81AB1CE-9DBC-467E-87CC-A60FC78550CB}"/>
              </a:ext>
            </a:extLst>
          </p:cNvPr>
          <p:cNvGrpSpPr/>
          <p:nvPr/>
        </p:nvGrpSpPr>
        <p:grpSpPr>
          <a:xfrm>
            <a:off x="1052018" y="1483617"/>
            <a:ext cx="10188881" cy="3121618"/>
            <a:chOff x="1052018" y="1915665"/>
            <a:chExt cx="10188881" cy="3121618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F9DFAD92-D9DB-463C-ADC8-0DB4D37C5774}"/>
                </a:ext>
              </a:extLst>
            </p:cNvPr>
            <p:cNvSpPr/>
            <p:nvPr/>
          </p:nvSpPr>
          <p:spPr>
            <a:xfrm>
              <a:off x="1052018" y="2884825"/>
              <a:ext cx="3155429" cy="92413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C83EFDF5-7295-4743-BD97-FB8BC316B762}"/>
                </a:ext>
              </a:extLst>
            </p:cNvPr>
            <p:cNvSpPr txBox="1"/>
            <p:nvPr/>
          </p:nvSpPr>
          <p:spPr>
            <a:xfrm>
              <a:off x="1246560" y="3032891"/>
              <a:ext cx="2742759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/>
                <a:t>Professional </a:t>
              </a:r>
              <a:r>
                <a:rPr lang="de-DE" b="1" dirty="0" err="1"/>
                <a:t>tasks</a:t>
              </a:r>
              <a:r>
                <a:rPr lang="de-DE" b="1" dirty="0"/>
                <a:t> (Scientific Expertise</a:t>
              </a:r>
              <a:r>
                <a:rPr lang="de-DE" sz="1600" b="1" dirty="0"/>
                <a:t>)</a:t>
              </a: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1561A495-976E-4582-9DA7-7BB929D23E78}"/>
                </a:ext>
              </a:extLst>
            </p:cNvPr>
            <p:cNvSpPr/>
            <p:nvPr/>
          </p:nvSpPr>
          <p:spPr>
            <a:xfrm>
              <a:off x="4439928" y="2884825"/>
              <a:ext cx="3155429" cy="92413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BCF3A9F7-D336-4B91-AEE4-559D90B399FD}"/>
                </a:ext>
              </a:extLst>
            </p:cNvPr>
            <p:cNvSpPr txBox="1"/>
            <p:nvPr/>
          </p:nvSpPr>
          <p:spPr>
            <a:xfrm>
              <a:off x="4643030" y="3041822"/>
              <a:ext cx="2808312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/>
                <a:t>Taking</a:t>
              </a:r>
              <a:r>
                <a:rPr lang="de-DE" b="1" dirty="0"/>
                <a:t> </a:t>
              </a:r>
              <a:r>
                <a:rPr lang="de-DE" b="1" dirty="0" err="1"/>
                <a:t>charge</a:t>
              </a:r>
              <a:r>
                <a:rPr lang="de-DE" b="1" dirty="0"/>
                <a:t> </a:t>
              </a:r>
              <a:r>
                <a:rPr lang="de-DE" b="1" dirty="0" err="1"/>
                <a:t>of</a:t>
              </a:r>
              <a:r>
                <a:rPr lang="de-DE" b="1" dirty="0"/>
                <a:t> </a:t>
              </a:r>
              <a:r>
                <a:rPr lang="de-DE" b="1" dirty="0" err="1"/>
                <a:t>coordination</a:t>
              </a:r>
              <a:r>
                <a:rPr lang="de-DE" b="1" dirty="0"/>
                <a:t> </a:t>
              </a:r>
              <a:r>
                <a:rPr lang="de-DE" b="1" dirty="0" err="1"/>
                <a:t>tasks</a:t>
              </a:r>
              <a:endParaRPr lang="de-DE" b="1" dirty="0"/>
            </a:p>
          </p:txBody>
        </p:sp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3FA43D71-87B8-4D72-86D8-54BCF03E7C50}"/>
                </a:ext>
              </a:extLst>
            </p:cNvPr>
            <p:cNvSpPr/>
            <p:nvPr/>
          </p:nvSpPr>
          <p:spPr>
            <a:xfrm>
              <a:off x="7827838" y="2883107"/>
              <a:ext cx="3413061" cy="92413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97FF1795-9F3F-4064-B15B-B8CB8DDA380C}"/>
                </a:ext>
              </a:extLst>
            </p:cNvPr>
            <p:cNvSpPr txBox="1"/>
            <p:nvPr/>
          </p:nvSpPr>
          <p:spPr>
            <a:xfrm>
              <a:off x="8020712" y="3045583"/>
              <a:ext cx="3096344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/>
                <a:t>Taking</a:t>
              </a:r>
              <a:r>
                <a:rPr lang="de-DE" b="1" dirty="0"/>
                <a:t> on </a:t>
              </a:r>
              <a:r>
                <a:rPr lang="de-DE" b="1" dirty="0" err="1"/>
                <a:t>leadership</a:t>
              </a:r>
              <a:r>
                <a:rPr lang="de-DE" b="1" dirty="0"/>
                <a:t> </a:t>
              </a:r>
              <a:r>
                <a:rPr lang="de-DE" b="1" dirty="0" err="1"/>
                <a:t>tasks</a:t>
              </a:r>
              <a:r>
                <a:rPr lang="de-DE" b="1" dirty="0"/>
                <a:t> (</a:t>
              </a:r>
              <a:r>
                <a:rPr lang="de-DE" b="1" dirty="0" err="1"/>
                <a:t>within</a:t>
              </a:r>
              <a:r>
                <a:rPr lang="de-DE" b="1" dirty="0"/>
                <a:t> DESY)</a:t>
              </a:r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73E4A09C-66E0-4EB5-9D3C-37033F50F899}"/>
                </a:ext>
              </a:extLst>
            </p:cNvPr>
            <p:cNvSpPr/>
            <p:nvPr/>
          </p:nvSpPr>
          <p:spPr>
            <a:xfrm>
              <a:off x="6068441" y="4113153"/>
              <a:ext cx="3413061" cy="92413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7CD23BE9-B9CF-41A9-A1C1-C53A2723307E}"/>
                </a:ext>
              </a:extLst>
            </p:cNvPr>
            <p:cNvSpPr txBox="1"/>
            <p:nvPr/>
          </p:nvSpPr>
          <p:spPr>
            <a:xfrm>
              <a:off x="6261315" y="4266046"/>
              <a:ext cx="3096344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/>
                <a:t>Taking</a:t>
              </a:r>
              <a:r>
                <a:rPr lang="de-DE" b="1" dirty="0"/>
                <a:t> on </a:t>
              </a:r>
              <a:r>
                <a:rPr lang="de-DE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lateral</a:t>
              </a:r>
              <a:r>
                <a:rPr lang="de-DE" b="1" dirty="0"/>
                <a:t> </a:t>
              </a:r>
              <a:r>
                <a:rPr lang="de-DE" b="1" dirty="0" err="1"/>
                <a:t>leader-ship</a:t>
              </a:r>
              <a:r>
                <a:rPr lang="de-DE" b="1" dirty="0"/>
                <a:t>  </a:t>
              </a:r>
              <a:r>
                <a:rPr lang="de-DE" b="1" dirty="0" err="1"/>
                <a:t>tasks</a:t>
              </a:r>
              <a:r>
                <a:rPr lang="de-DE" b="1" dirty="0"/>
                <a:t> (</a:t>
              </a:r>
              <a:r>
                <a:rPr lang="de-DE" b="1" dirty="0" err="1"/>
                <a:t>within</a:t>
              </a:r>
              <a:r>
                <a:rPr lang="de-DE" b="1" dirty="0"/>
                <a:t> DESY)</a:t>
              </a:r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57826B0A-09E0-47DD-9FB0-3602CB3DFE5B}"/>
                </a:ext>
              </a:extLst>
            </p:cNvPr>
            <p:cNvSpPr/>
            <p:nvPr/>
          </p:nvSpPr>
          <p:spPr>
            <a:xfrm>
              <a:off x="2338839" y="1915665"/>
              <a:ext cx="765156" cy="71454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b="1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9D46DD2C-02E2-4EF6-9319-19456C52BA2D}"/>
                </a:ext>
              </a:extLst>
            </p:cNvPr>
            <p:cNvSpPr/>
            <p:nvPr/>
          </p:nvSpPr>
          <p:spPr>
            <a:xfrm>
              <a:off x="5651207" y="1919563"/>
              <a:ext cx="765156" cy="71454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b="1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1314811-B520-4A75-BC0C-24E655D24CD1}"/>
                </a:ext>
              </a:extLst>
            </p:cNvPr>
            <p:cNvSpPr/>
            <p:nvPr/>
          </p:nvSpPr>
          <p:spPr>
            <a:xfrm>
              <a:off x="9224675" y="1915665"/>
              <a:ext cx="765156" cy="71454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b="1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6" name="Rechteck 5">
            <a:extLst>
              <a:ext uri="{FF2B5EF4-FFF2-40B4-BE49-F238E27FC236}">
                <a16:creationId xmlns:a16="http://schemas.microsoft.com/office/drawing/2014/main" id="{89EBAE0E-5ED7-43A9-9889-D331E4F6CDBF}"/>
              </a:ext>
            </a:extLst>
          </p:cNvPr>
          <p:cNvSpPr/>
          <p:nvPr/>
        </p:nvSpPr>
        <p:spPr>
          <a:xfrm>
            <a:off x="646732" y="1268760"/>
            <a:ext cx="10898536" cy="3600400"/>
          </a:xfrm>
          <a:prstGeom prst="rect">
            <a:avLst/>
          </a:prstGeom>
          <a:noFill/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3499943-02E5-4A27-A766-2F7017450A09}"/>
              </a:ext>
            </a:extLst>
          </p:cNvPr>
          <p:cNvSpPr txBox="1"/>
          <p:nvPr/>
        </p:nvSpPr>
        <p:spPr>
          <a:xfrm>
            <a:off x="646732" y="5157192"/>
            <a:ext cx="9553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2"/>
                </a:solidFill>
              </a:rPr>
              <a:t>Basis </a:t>
            </a:r>
            <a:r>
              <a:rPr lang="de-DE" sz="2400" b="1" dirty="0" err="1">
                <a:solidFill>
                  <a:schemeClr val="accent2"/>
                </a:solidFill>
              </a:rPr>
              <a:t>for</a:t>
            </a:r>
            <a:r>
              <a:rPr lang="de-DE" sz="2400" b="1" dirty="0">
                <a:solidFill>
                  <a:schemeClr val="accent2"/>
                </a:solidFill>
              </a:rPr>
              <a:t> </a:t>
            </a:r>
            <a:r>
              <a:rPr lang="de-DE" sz="2400" b="1" dirty="0" err="1">
                <a:solidFill>
                  <a:schemeClr val="accent2"/>
                </a:solidFill>
              </a:rPr>
              <a:t>vertical</a:t>
            </a:r>
            <a:r>
              <a:rPr lang="de-DE" sz="2400" b="1" dirty="0">
                <a:solidFill>
                  <a:schemeClr val="accent2"/>
                </a:solidFill>
              </a:rPr>
              <a:t> and horizontal </a:t>
            </a:r>
            <a:r>
              <a:rPr lang="de-DE" sz="2400" b="1" dirty="0" err="1">
                <a:solidFill>
                  <a:schemeClr val="accent2"/>
                </a:solidFill>
              </a:rPr>
              <a:t>career</a:t>
            </a:r>
            <a:r>
              <a:rPr lang="de-DE" sz="2400" b="1" dirty="0">
                <a:solidFill>
                  <a:schemeClr val="accent2"/>
                </a:solidFill>
              </a:rPr>
              <a:t> </a:t>
            </a:r>
            <a:r>
              <a:rPr lang="de-DE" sz="2400" b="1" dirty="0" err="1">
                <a:solidFill>
                  <a:schemeClr val="accent2"/>
                </a:solidFill>
              </a:rPr>
              <a:t>development</a:t>
            </a:r>
            <a:r>
              <a:rPr lang="de-DE" sz="2400" b="1" dirty="0">
                <a:solidFill>
                  <a:schemeClr val="accent2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39690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368" y="260648"/>
            <a:ext cx="11137900" cy="451098"/>
          </a:xfrm>
        </p:spPr>
        <p:txBody>
          <a:bodyPr/>
          <a:lstStyle/>
          <a:p>
            <a:r>
              <a:rPr lang="de-DE" dirty="0"/>
              <a:t>Horizontal Career Development: </a:t>
            </a:r>
            <a:r>
              <a:rPr lang="de-DE" dirty="0" err="1"/>
              <a:t>Advanced</a:t>
            </a:r>
            <a:r>
              <a:rPr lang="de-DE" dirty="0"/>
              <a:t> </a:t>
            </a:r>
            <a:r>
              <a:rPr lang="de-DE" dirty="0" err="1"/>
              <a:t>tasks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692696"/>
            <a:ext cx="11376025" cy="379252"/>
          </a:xfrm>
        </p:spPr>
        <p:txBody>
          <a:bodyPr/>
          <a:lstStyle/>
          <a:p>
            <a:r>
              <a:rPr lang="de-DE" dirty="0" err="1"/>
              <a:t>Developing</a:t>
            </a:r>
            <a:r>
              <a:rPr lang="de-DE" dirty="0"/>
              <a:t> an individual horizontal </a:t>
            </a:r>
            <a:r>
              <a:rPr lang="de-DE" dirty="0" err="1"/>
              <a:t>career</a:t>
            </a:r>
            <a:r>
              <a:rPr lang="de-DE" dirty="0"/>
              <a:t> – </a:t>
            </a:r>
            <a:r>
              <a:rPr lang="de-DE" dirty="0" err="1"/>
              <a:t>examples</a:t>
            </a:r>
            <a:endParaRPr lang="de-DE" dirty="0"/>
          </a:p>
        </p:txBody>
      </p:sp>
      <p:sp>
        <p:nvSpPr>
          <p:cNvPr id="8" name="Fußzeilenplatzhalter 1">
            <a:extLst>
              <a:ext uri="{FF2B5EF4-FFF2-40B4-BE49-F238E27FC236}">
                <a16:creationId xmlns:a16="http://schemas.microsoft.com/office/drawing/2014/main" id="{A9946D7C-84FD-43BB-B4C5-4F021C142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5439" y="6580871"/>
            <a:ext cx="9697080" cy="186841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Sustainable Talentmanagement: Career Paths for scientists | WA-Working group| June 15, 2023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8A8BD216-668B-47B5-BBAE-C7418DA9D1FB}"/>
              </a:ext>
            </a:extLst>
          </p:cNvPr>
          <p:cNvSpPr/>
          <p:nvPr/>
        </p:nvSpPr>
        <p:spPr>
          <a:xfrm>
            <a:off x="4176118" y="5416150"/>
            <a:ext cx="3600399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Beamline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Scientist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in Charge 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8F7ED6A3-E837-49B9-B0D4-A71B00AF3436}"/>
              </a:ext>
            </a:extLst>
          </p:cNvPr>
          <p:cNvSpPr/>
          <p:nvPr/>
        </p:nvSpPr>
        <p:spPr>
          <a:xfrm>
            <a:off x="7882776" y="3016325"/>
            <a:ext cx="358358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Applying for open leader position at DESY </a:t>
            </a:r>
            <a:endParaRPr lang="de-DE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B6E6C2EA-58A4-475D-AB58-A8904D4FE62A}"/>
              </a:ext>
            </a:extLst>
          </p:cNvPr>
          <p:cNvSpPr txBox="1"/>
          <p:nvPr/>
        </p:nvSpPr>
        <p:spPr>
          <a:xfrm>
            <a:off x="4152773" y="3018350"/>
            <a:ext cx="36004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Participation in Helmholtz-, EU- or international projects </a:t>
            </a:r>
            <a:r>
              <a:rPr lang="en-US" sz="1600" dirty="0"/>
              <a:t>with taking over of a work package or, if applicable, the project</a:t>
            </a:r>
            <a:endParaRPr lang="de-DE" sz="1600" dirty="0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A89E598E-922E-41C9-BFD0-0EA9469C319A}"/>
              </a:ext>
            </a:extLst>
          </p:cNvPr>
          <p:cNvSpPr txBox="1"/>
          <p:nvPr/>
        </p:nvSpPr>
        <p:spPr>
          <a:xfrm>
            <a:off x="4152773" y="4977035"/>
            <a:ext cx="3572893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b="1" dirty="0"/>
              <a:t>Helmholtz Topic Speaker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DC159C85-4802-4A8D-938A-9CAD0EE70C14}"/>
              </a:ext>
            </a:extLst>
          </p:cNvPr>
          <p:cNvSpPr txBox="1"/>
          <p:nvPr/>
        </p:nvSpPr>
        <p:spPr>
          <a:xfrm>
            <a:off x="4152773" y="4243914"/>
            <a:ext cx="357289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Organization</a:t>
            </a:r>
            <a:r>
              <a:rPr lang="en-US" sz="1600" dirty="0"/>
              <a:t> of (international) </a:t>
            </a:r>
            <a:r>
              <a:rPr lang="en-US" sz="1600" b="1" dirty="0"/>
              <a:t>scientific conferences </a:t>
            </a:r>
            <a:r>
              <a:rPr lang="en-US" sz="1600" dirty="0"/>
              <a:t>/ workshops</a:t>
            </a:r>
            <a:endParaRPr lang="de-DE" sz="16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9D33A3A-8C21-4CA8-8585-1978DCCE115C}"/>
              </a:ext>
            </a:extLst>
          </p:cNvPr>
          <p:cNvSpPr txBox="1"/>
          <p:nvPr/>
        </p:nvSpPr>
        <p:spPr>
          <a:xfrm>
            <a:off x="4137651" y="2525378"/>
            <a:ext cx="3600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Coordination</a:t>
            </a:r>
            <a:r>
              <a:rPr lang="de-DE" b="1" dirty="0"/>
              <a:t> </a:t>
            </a:r>
            <a:r>
              <a:rPr lang="de-DE" b="1" dirty="0" err="1"/>
              <a:t>scientific</a:t>
            </a:r>
            <a:r>
              <a:rPr lang="de-DE" b="1" dirty="0"/>
              <a:t> </a:t>
            </a:r>
            <a:r>
              <a:rPr lang="de-DE" b="1" dirty="0" err="1"/>
              <a:t>tasks</a:t>
            </a:r>
            <a:endParaRPr lang="de-DE" b="1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AE69F3B-B2A3-46EF-B519-D7EC435E547C}"/>
              </a:ext>
            </a:extLst>
          </p:cNvPr>
          <p:cNvSpPr txBox="1"/>
          <p:nvPr/>
        </p:nvSpPr>
        <p:spPr>
          <a:xfrm>
            <a:off x="407368" y="2525379"/>
            <a:ext cx="3600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Scientific </a:t>
            </a:r>
            <a:r>
              <a:rPr lang="de-DE" b="1" dirty="0" err="1"/>
              <a:t>expertise</a:t>
            </a:r>
            <a:endParaRPr lang="de-DE" b="1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77F2F3A-0936-4340-8730-66B7F04115E6}"/>
              </a:ext>
            </a:extLst>
          </p:cNvPr>
          <p:cNvSpPr txBox="1"/>
          <p:nvPr/>
        </p:nvSpPr>
        <p:spPr>
          <a:xfrm>
            <a:off x="7896200" y="2529747"/>
            <a:ext cx="3600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(Lateral) </a:t>
            </a:r>
            <a:r>
              <a:rPr lang="de-DE" b="1" dirty="0" err="1"/>
              <a:t>scientific</a:t>
            </a:r>
            <a:r>
              <a:rPr lang="de-DE" b="1" dirty="0"/>
              <a:t> </a:t>
            </a:r>
            <a:r>
              <a:rPr lang="de-DE" b="1" dirty="0" err="1"/>
              <a:t>leadership</a:t>
            </a:r>
            <a:endParaRPr lang="de-DE" b="1" dirty="0"/>
          </a:p>
        </p:txBody>
      </p:sp>
      <p:sp>
        <p:nvSpPr>
          <p:cNvPr id="19" name="Pfeil: nach rechts 18">
            <a:extLst>
              <a:ext uri="{FF2B5EF4-FFF2-40B4-BE49-F238E27FC236}">
                <a16:creationId xmlns:a16="http://schemas.microsoft.com/office/drawing/2014/main" id="{1C99EDF5-6D58-45D6-82C4-0AC63F5B6F3F}"/>
              </a:ext>
            </a:extLst>
          </p:cNvPr>
          <p:cNvSpPr/>
          <p:nvPr/>
        </p:nvSpPr>
        <p:spPr>
          <a:xfrm>
            <a:off x="407368" y="1458919"/>
            <a:ext cx="11186346" cy="826310"/>
          </a:xfrm>
          <a:prstGeom prst="rightArrow">
            <a:avLst>
              <a:gd name="adj1" fmla="val 50000"/>
              <a:gd name="adj2" fmla="val 54822"/>
            </a:avLst>
          </a:prstGeom>
          <a:solidFill>
            <a:schemeClr val="accent2"/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err="1">
                <a:solidFill>
                  <a:schemeClr val="tx1"/>
                </a:solidFill>
              </a:rPr>
              <a:t>To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discuss</a:t>
            </a:r>
            <a:r>
              <a:rPr lang="de-DE" b="1" dirty="0">
                <a:solidFill>
                  <a:schemeClr val="tx1"/>
                </a:solidFill>
              </a:rPr>
              <a:t> in annual </a:t>
            </a:r>
            <a:r>
              <a:rPr lang="de-DE" b="1" dirty="0" err="1">
                <a:solidFill>
                  <a:schemeClr val="tx1"/>
                </a:solidFill>
              </a:rPr>
              <a:t>appraisal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interviews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0" name="Pfeil: nach oben 19">
            <a:extLst>
              <a:ext uri="{FF2B5EF4-FFF2-40B4-BE49-F238E27FC236}">
                <a16:creationId xmlns:a16="http://schemas.microsoft.com/office/drawing/2014/main" id="{119A9CB7-1F9C-41FF-8647-1A60CDF03609}"/>
              </a:ext>
            </a:extLst>
          </p:cNvPr>
          <p:cNvSpPr/>
          <p:nvPr/>
        </p:nvSpPr>
        <p:spPr>
          <a:xfrm flipV="1">
            <a:off x="2134986" y="2059587"/>
            <a:ext cx="360614" cy="451283"/>
          </a:xfrm>
          <a:prstGeom prst="upArrow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21" name="Pfeil: nach oben 20">
            <a:extLst>
              <a:ext uri="{FF2B5EF4-FFF2-40B4-BE49-F238E27FC236}">
                <a16:creationId xmlns:a16="http://schemas.microsoft.com/office/drawing/2014/main" id="{B18E4E46-9762-47E4-B141-430902BBE4D6}"/>
              </a:ext>
            </a:extLst>
          </p:cNvPr>
          <p:cNvSpPr/>
          <p:nvPr/>
        </p:nvSpPr>
        <p:spPr>
          <a:xfrm flipV="1">
            <a:off x="5807394" y="2059587"/>
            <a:ext cx="360614" cy="451283"/>
          </a:xfrm>
          <a:prstGeom prst="upArrow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22" name="Pfeil: nach oben 21">
            <a:extLst>
              <a:ext uri="{FF2B5EF4-FFF2-40B4-BE49-F238E27FC236}">
                <a16:creationId xmlns:a16="http://schemas.microsoft.com/office/drawing/2014/main" id="{8F64E865-BA0F-48B9-A2DA-63AE6D203428}"/>
              </a:ext>
            </a:extLst>
          </p:cNvPr>
          <p:cNvSpPr/>
          <p:nvPr/>
        </p:nvSpPr>
        <p:spPr>
          <a:xfrm flipV="1">
            <a:off x="9623818" y="2047851"/>
            <a:ext cx="360614" cy="451283"/>
          </a:xfrm>
          <a:prstGeom prst="upArrow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8E9C7C2F-38A4-4EBD-93DA-0DAC9E310A00}"/>
              </a:ext>
            </a:extLst>
          </p:cNvPr>
          <p:cNvSpPr/>
          <p:nvPr/>
        </p:nvSpPr>
        <p:spPr>
          <a:xfrm>
            <a:off x="7913019" y="3758239"/>
            <a:ext cx="358358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Leading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&amp; managing a (huge) project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F88B3BE-55CE-4FB1-8499-995BB7737C0F}"/>
              </a:ext>
            </a:extLst>
          </p:cNvPr>
          <p:cNvSpPr txBox="1"/>
          <p:nvPr/>
        </p:nvSpPr>
        <p:spPr>
          <a:xfrm>
            <a:off x="386970" y="4228322"/>
            <a:ext cx="36004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Training in a e.g. summer/winter school</a:t>
            </a:r>
            <a:r>
              <a:rPr lang="en-US" sz="1600" dirty="0"/>
              <a:t>. / Teaching about own research work at a university.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AA86D909-1640-41F9-99CF-2BCB04A4A339}"/>
              </a:ext>
            </a:extLst>
          </p:cNvPr>
          <p:cNvSpPr txBox="1"/>
          <p:nvPr/>
        </p:nvSpPr>
        <p:spPr>
          <a:xfrm>
            <a:off x="392528" y="3015884"/>
            <a:ext cx="36004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Application for 3rd party funding </a:t>
            </a:r>
            <a:r>
              <a:rPr lang="en-US" sz="1600" dirty="0"/>
              <a:t>for own research ideas. There is a high variety of grants on all career levels available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D6815768-9E06-40DD-8A45-A1AD42125FE7}"/>
              </a:ext>
            </a:extLst>
          </p:cNvPr>
          <p:cNvSpPr txBox="1"/>
          <p:nvPr/>
        </p:nvSpPr>
        <p:spPr>
          <a:xfrm>
            <a:off x="386970" y="5186180"/>
            <a:ext cx="3600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Participation/advice of </a:t>
            </a:r>
            <a:r>
              <a:rPr lang="en-US" sz="1600" b="1" dirty="0"/>
              <a:t>research activities at other institutes</a:t>
            </a:r>
            <a:r>
              <a:rPr lang="en-US" sz="1600" dirty="0"/>
              <a:t>.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9951516-0FED-4AD2-8628-B1825C53CF3D}"/>
              </a:ext>
            </a:extLst>
          </p:cNvPr>
          <p:cNvSpPr txBox="1"/>
          <p:nvPr/>
        </p:nvSpPr>
        <p:spPr>
          <a:xfrm>
            <a:off x="1039229" y="596377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….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DCB22FD1-AF20-4681-8F60-40419C31EBF5}"/>
              </a:ext>
            </a:extLst>
          </p:cNvPr>
          <p:cNvSpPr/>
          <p:nvPr/>
        </p:nvSpPr>
        <p:spPr>
          <a:xfrm>
            <a:off x="7904609" y="4228322"/>
            <a:ext cx="358358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Supervising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 team, young scientist, postdocs or PhDs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355E831E-2DC7-4A81-9589-7EB4B197FA11}"/>
              </a:ext>
            </a:extLst>
          </p:cNvPr>
          <p:cNvSpPr txBox="1"/>
          <p:nvPr/>
        </p:nvSpPr>
        <p:spPr>
          <a:xfrm>
            <a:off x="5231904" y="597076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….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A71F7F13-D926-49A8-90CF-D457096B1C75}"/>
              </a:ext>
            </a:extLst>
          </p:cNvPr>
          <p:cNvSpPr txBox="1"/>
          <p:nvPr/>
        </p:nvSpPr>
        <p:spPr>
          <a:xfrm>
            <a:off x="8832304" y="5969615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36992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16" grpId="0" animBg="1"/>
      <p:bldP spid="18" grpId="0" animBg="1"/>
      <p:bldP spid="23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368" y="260648"/>
            <a:ext cx="11137900" cy="451098"/>
          </a:xfrm>
        </p:spPr>
        <p:txBody>
          <a:bodyPr/>
          <a:lstStyle/>
          <a:p>
            <a:r>
              <a:rPr lang="de-DE" dirty="0"/>
              <a:t>New </a:t>
            </a:r>
            <a:r>
              <a:rPr lang="de-DE" dirty="0" err="1"/>
              <a:t>vertical</a:t>
            </a:r>
            <a:r>
              <a:rPr lang="de-DE" dirty="0"/>
              <a:t> </a:t>
            </a:r>
            <a:r>
              <a:rPr lang="de-DE" dirty="0" err="1"/>
              <a:t>career</a:t>
            </a:r>
            <a:r>
              <a:rPr lang="de-DE" dirty="0"/>
              <a:t> </a:t>
            </a:r>
            <a:r>
              <a:rPr lang="de-DE" dirty="0" err="1"/>
              <a:t>path</a:t>
            </a:r>
            <a:r>
              <a:rPr lang="de-DE" dirty="0"/>
              <a:t> @ DESY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692696"/>
            <a:ext cx="11376025" cy="379252"/>
          </a:xfrm>
        </p:spPr>
        <p:txBody>
          <a:bodyPr/>
          <a:lstStyle/>
          <a:p>
            <a:r>
              <a:rPr lang="en-US" dirty="0"/>
              <a:t>Three career stages</a:t>
            </a:r>
            <a:endParaRPr lang="de-DE" dirty="0"/>
          </a:p>
        </p:txBody>
      </p:sp>
      <p:sp>
        <p:nvSpPr>
          <p:cNvPr id="8" name="Fußzeilenplatzhalter 1">
            <a:extLst>
              <a:ext uri="{FF2B5EF4-FFF2-40B4-BE49-F238E27FC236}">
                <a16:creationId xmlns:a16="http://schemas.microsoft.com/office/drawing/2014/main" id="{A9946D7C-84FD-43BB-B4C5-4F021C142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5553" y="6571527"/>
            <a:ext cx="9697080" cy="186841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Sustainable Talentmanagement: Career Paths for scientists | WA-Working group| June 15, 2023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E754499-717F-4A5D-B057-BC2910BF2B9A}"/>
              </a:ext>
            </a:extLst>
          </p:cNvPr>
          <p:cNvGrpSpPr/>
          <p:nvPr/>
        </p:nvGrpSpPr>
        <p:grpSpPr>
          <a:xfrm>
            <a:off x="1127448" y="1268481"/>
            <a:ext cx="4032448" cy="4752807"/>
            <a:chOff x="911424" y="1268481"/>
            <a:chExt cx="4032448" cy="4752807"/>
          </a:xfrm>
        </p:grpSpPr>
        <p:sp>
          <p:nvSpPr>
            <p:cNvPr id="5" name="Pfeil: nach oben 4">
              <a:extLst>
                <a:ext uri="{FF2B5EF4-FFF2-40B4-BE49-F238E27FC236}">
                  <a16:creationId xmlns:a16="http://schemas.microsoft.com/office/drawing/2014/main" id="{5F455953-8A35-4E45-8877-1F0B096FC751}"/>
                </a:ext>
              </a:extLst>
            </p:cNvPr>
            <p:cNvSpPr/>
            <p:nvPr/>
          </p:nvSpPr>
          <p:spPr>
            <a:xfrm>
              <a:off x="2279576" y="1268481"/>
              <a:ext cx="1038808" cy="4752807"/>
            </a:xfrm>
            <a:prstGeom prst="upArrow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4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4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8262EDB5-FC75-4ADE-8052-066360A5C8A2}"/>
                </a:ext>
              </a:extLst>
            </p:cNvPr>
            <p:cNvGrpSpPr/>
            <p:nvPr/>
          </p:nvGrpSpPr>
          <p:grpSpPr>
            <a:xfrm>
              <a:off x="939794" y="3429000"/>
              <a:ext cx="3989584" cy="789615"/>
              <a:chOff x="3820114" y="3307859"/>
              <a:chExt cx="3989584" cy="789615"/>
            </a:xfrm>
          </p:grpSpPr>
          <p:sp>
            <p:nvSpPr>
              <p:cNvPr id="24" name="Rechteck 23">
                <a:extLst>
                  <a:ext uri="{FF2B5EF4-FFF2-40B4-BE49-F238E27FC236}">
                    <a16:creationId xmlns:a16="http://schemas.microsoft.com/office/drawing/2014/main" id="{F9DFAD92-D9DB-463C-ADC8-0DB4D37C5774}"/>
                  </a:ext>
                </a:extLst>
              </p:cNvPr>
              <p:cNvSpPr/>
              <p:nvPr/>
            </p:nvSpPr>
            <p:spPr>
              <a:xfrm>
                <a:off x="3820114" y="3307859"/>
                <a:ext cx="3989584" cy="78961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63500" sx="104000" sy="104000" algn="ctr" rotWithShape="0">
                  <a:schemeClr val="accent6">
                    <a:lumMod val="20000"/>
                    <a:lumOff val="8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C83EFDF5-7295-4743-BD97-FB8BC316B762}"/>
                  </a:ext>
                </a:extLst>
              </p:cNvPr>
              <p:cNvSpPr txBox="1"/>
              <p:nvPr/>
            </p:nvSpPr>
            <p:spPr>
              <a:xfrm>
                <a:off x="3820114" y="3379867"/>
                <a:ext cx="3989583" cy="67710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400" b="1" dirty="0"/>
                  <a:t>Senior Scientist</a:t>
                </a:r>
              </a:p>
              <a:p>
                <a:pPr algn="ctr"/>
                <a:r>
                  <a:rPr lang="de-DE" sz="1400" b="1" dirty="0" err="1">
                    <a:solidFill>
                      <a:srgbClr val="C00000"/>
                    </a:solidFill>
                  </a:rPr>
                  <a:t>To</a:t>
                </a:r>
                <a:r>
                  <a:rPr lang="de-DE" sz="1400" b="1" dirty="0">
                    <a:solidFill>
                      <a:srgbClr val="C00000"/>
                    </a:solidFill>
                  </a:rPr>
                  <a:t> </a:t>
                </a:r>
                <a:r>
                  <a:rPr lang="de-DE" sz="1400" b="1" dirty="0" err="1">
                    <a:solidFill>
                      <a:srgbClr val="C00000"/>
                    </a:solidFill>
                  </a:rPr>
                  <a:t>be</a:t>
                </a:r>
                <a:r>
                  <a:rPr lang="de-DE" sz="1400" b="1" dirty="0">
                    <a:solidFill>
                      <a:srgbClr val="C00000"/>
                    </a:solidFill>
                  </a:rPr>
                  <a:t> </a:t>
                </a:r>
                <a:r>
                  <a:rPr lang="de-DE" sz="1400" b="1" dirty="0" err="1">
                    <a:solidFill>
                      <a:srgbClr val="C00000"/>
                    </a:solidFill>
                  </a:rPr>
                  <a:t>introduced</a:t>
                </a:r>
                <a:r>
                  <a:rPr lang="de-DE" sz="1400" b="1" dirty="0">
                    <a:solidFill>
                      <a:srgbClr val="C00000"/>
                    </a:solidFill>
                  </a:rPr>
                  <a:t> </a:t>
                </a:r>
                <a:r>
                  <a:rPr lang="de-DE" sz="1400" b="1" dirty="0" err="1">
                    <a:solidFill>
                      <a:srgbClr val="C00000"/>
                    </a:solidFill>
                  </a:rPr>
                  <a:t>later</a:t>
                </a:r>
                <a:endParaRPr lang="de-DE" sz="1200" b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87058971-AE2A-4F53-84F8-91AD8DCD7B7D}"/>
                </a:ext>
              </a:extLst>
            </p:cNvPr>
            <p:cNvGrpSpPr/>
            <p:nvPr/>
          </p:nvGrpSpPr>
          <p:grpSpPr>
            <a:xfrm>
              <a:off x="911424" y="4797152"/>
              <a:ext cx="4032448" cy="793831"/>
              <a:chOff x="3791744" y="4783311"/>
              <a:chExt cx="4032448" cy="793831"/>
            </a:xfrm>
          </p:grpSpPr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1561A495-976E-4582-9DA7-7BB929D23E78}"/>
                  </a:ext>
                </a:extLst>
              </p:cNvPr>
              <p:cNvSpPr/>
              <p:nvPr/>
            </p:nvSpPr>
            <p:spPr>
              <a:xfrm>
                <a:off x="3806239" y="4783311"/>
                <a:ext cx="4017953" cy="79383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63500" sx="104000" sy="104000" algn="ctr" rotWithShape="0">
                  <a:schemeClr val="accent6">
                    <a:lumMod val="20000"/>
                    <a:lumOff val="8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BCF3A9F7-D336-4B91-AEE4-559D90B399FD}"/>
                  </a:ext>
                </a:extLst>
              </p:cNvPr>
              <p:cNvSpPr txBox="1"/>
              <p:nvPr/>
            </p:nvSpPr>
            <p:spPr>
              <a:xfrm>
                <a:off x="3791744" y="4949393"/>
                <a:ext cx="4032448" cy="46166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400" b="1" dirty="0" err="1"/>
                  <a:t>Staff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scientist</a:t>
                </a:r>
                <a:endParaRPr lang="de-DE" sz="2400" b="1" dirty="0"/>
              </a:p>
            </p:txBody>
          </p:sp>
        </p:grp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62001152-9AB0-4EBF-8BD6-8B02DAE9FBD8}"/>
                </a:ext>
              </a:extLst>
            </p:cNvPr>
            <p:cNvGrpSpPr/>
            <p:nvPr/>
          </p:nvGrpSpPr>
          <p:grpSpPr>
            <a:xfrm>
              <a:off x="911424" y="2113404"/>
              <a:ext cx="4032447" cy="783380"/>
              <a:chOff x="4396636" y="1825372"/>
              <a:chExt cx="3425373" cy="783380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73E4A09C-66E0-4EB5-9D3C-37033F50F899}"/>
                  </a:ext>
                </a:extLst>
              </p:cNvPr>
              <p:cNvSpPr/>
              <p:nvPr/>
            </p:nvSpPr>
            <p:spPr>
              <a:xfrm>
                <a:off x="4396636" y="1825372"/>
                <a:ext cx="3413061" cy="78338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63500" sx="104000" sy="104000" algn="ctr" rotWithShape="0">
                  <a:schemeClr val="accent6">
                    <a:lumMod val="20000"/>
                    <a:lumOff val="8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0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7CD23BE9-B9CF-41A9-A1C1-C53A2723307E}"/>
                  </a:ext>
                </a:extLst>
              </p:cNvPr>
              <p:cNvSpPr txBox="1"/>
              <p:nvPr/>
            </p:nvSpPr>
            <p:spPr>
              <a:xfrm>
                <a:off x="4396636" y="1988840"/>
                <a:ext cx="3425373" cy="46166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400" b="1" dirty="0" err="1">
                    <a:solidFill>
                      <a:schemeClr val="bg1"/>
                    </a:solidFill>
                  </a:rPr>
                  <a:t>Distinguished</a:t>
                </a:r>
                <a:r>
                  <a:rPr lang="de-DE" sz="2400" b="1" dirty="0">
                    <a:solidFill>
                      <a:schemeClr val="bg1"/>
                    </a:solidFill>
                  </a:rPr>
                  <a:t> Scientist</a:t>
                </a:r>
              </a:p>
            </p:txBody>
          </p:sp>
        </p:grp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A8D078D3-03A7-4730-9819-32FA5C7CFFEE}"/>
              </a:ext>
            </a:extLst>
          </p:cNvPr>
          <p:cNvSpPr txBox="1"/>
          <p:nvPr/>
        </p:nvSpPr>
        <p:spPr>
          <a:xfrm>
            <a:off x="5709754" y="1551945"/>
            <a:ext cx="4634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2"/>
                </a:solidFill>
              </a:rPr>
              <a:t>Start </a:t>
            </a:r>
            <a:r>
              <a:rPr lang="de-DE" sz="2400" dirty="0" err="1">
                <a:solidFill>
                  <a:schemeClr val="accent2"/>
                </a:solidFill>
              </a:rPr>
              <a:t>with</a:t>
            </a:r>
            <a:r>
              <a:rPr lang="de-DE" sz="2400" dirty="0">
                <a:solidFill>
                  <a:schemeClr val="accent2"/>
                </a:solidFill>
              </a:rPr>
              <a:t> top </a:t>
            </a:r>
            <a:r>
              <a:rPr lang="de-DE" sz="2400" dirty="0" err="1">
                <a:solidFill>
                  <a:schemeClr val="accent2"/>
                </a:solidFill>
              </a:rPr>
              <a:t>level</a:t>
            </a:r>
            <a:r>
              <a:rPr lang="de-DE" sz="2400" dirty="0">
                <a:solidFill>
                  <a:schemeClr val="accent2"/>
                </a:solidFill>
              </a:rPr>
              <a:t> (</a:t>
            </a:r>
            <a:r>
              <a:rPr lang="de-DE" sz="2400" dirty="0" err="1">
                <a:solidFill>
                  <a:schemeClr val="accent2"/>
                </a:solidFill>
              </a:rPr>
              <a:t>pilot</a:t>
            </a:r>
            <a:r>
              <a:rPr lang="de-DE" sz="2400" dirty="0">
                <a:solidFill>
                  <a:schemeClr val="accent2"/>
                </a:solidFill>
              </a:rPr>
              <a:t>) 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DEDC1B4-E327-43B8-AA20-65DC7C371945}"/>
              </a:ext>
            </a:extLst>
          </p:cNvPr>
          <p:cNvSpPr/>
          <p:nvPr/>
        </p:nvSpPr>
        <p:spPr>
          <a:xfrm>
            <a:off x="5709754" y="2113403"/>
            <a:ext cx="6327727" cy="39078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2400" b="1" dirty="0">
                <a:solidFill>
                  <a:schemeClr val="bg1"/>
                </a:solidFill>
              </a:rPr>
              <a:t>Globe: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mere awarding of a prize - a distinction / title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connected to the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not to the position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Outstanding significance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DESY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Probably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3-5 titles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year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/ proposal must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planning for individual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development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bg1"/>
                </a:solidFill>
              </a:rPr>
              <a:t>Flexible career support </a:t>
            </a:r>
            <a:r>
              <a:rPr lang="en-US" sz="2000" dirty="0">
                <a:solidFill>
                  <a:schemeClr val="bg1"/>
                </a:solidFill>
              </a:rPr>
              <a:t>according to the application request (e.g. allocation to a higher pay group, resources for a research project, permanent contract)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14F615A-BA66-4A79-8CD9-013C20AEFB14}"/>
              </a:ext>
            </a:extLst>
          </p:cNvPr>
          <p:cNvSpPr txBox="1"/>
          <p:nvPr/>
        </p:nvSpPr>
        <p:spPr>
          <a:xfrm>
            <a:off x="103389" y="2314944"/>
            <a:ext cx="1052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Level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E4C5FDC-1057-491A-B249-CDDDDB3B825F}"/>
              </a:ext>
            </a:extLst>
          </p:cNvPr>
          <p:cNvSpPr txBox="1"/>
          <p:nvPr/>
        </p:nvSpPr>
        <p:spPr>
          <a:xfrm>
            <a:off x="119336" y="3645024"/>
            <a:ext cx="1052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Level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9C4DA1A-DBFB-4AF2-8CC9-8B26BDB3ECCF}"/>
              </a:ext>
            </a:extLst>
          </p:cNvPr>
          <p:cNvSpPr txBox="1"/>
          <p:nvPr/>
        </p:nvSpPr>
        <p:spPr>
          <a:xfrm>
            <a:off x="119336" y="5075892"/>
            <a:ext cx="1052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Level</a:t>
            </a:r>
          </a:p>
        </p:txBody>
      </p:sp>
    </p:spTree>
    <p:extLst>
      <p:ext uri="{BB962C8B-B14F-4D97-AF65-F5344CB8AC3E}">
        <p14:creationId xmlns:p14="http://schemas.microsoft.com/office/powerpoint/2010/main" val="218400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368" y="260648"/>
            <a:ext cx="11137900" cy="451098"/>
          </a:xfrm>
        </p:spPr>
        <p:txBody>
          <a:bodyPr/>
          <a:lstStyle/>
          <a:p>
            <a:r>
              <a:rPr lang="de-DE" dirty="0"/>
              <a:t>Career Development: </a:t>
            </a:r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starting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top </a:t>
            </a:r>
            <a:r>
              <a:rPr lang="de-DE" dirty="0" err="1"/>
              <a:t>level</a:t>
            </a:r>
            <a:r>
              <a:rPr lang="de-DE" dirty="0"/>
              <a:t>?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692696"/>
            <a:ext cx="11376025" cy="379252"/>
          </a:xfrm>
        </p:spPr>
        <p:txBody>
          <a:bodyPr/>
          <a:lstStyle/>
          <a:p>
            <a:r>
              <a:rPr lang="de-DE" dirty="0" err="1"/>
              <a:t>Developing</a:t>
            </a:r>
            <a:r>
              <a:rPr lang="de-DE" dirty="0"/>
              <a:t> a </a:t>
            </a:r>
            <a:r>
              <a:rPr lang="de-DE" dirty="0" err="1"/>
              <a:t>distinguished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 @ DESY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4C71A29-FA61-4B57-8162-EFF5FC6198E7}"/>
              </a:ext>
            </a:extLst>
          </p:cNvPr>
          <p:cNvGrpSpPr/>
          <p:nvPr/>
        </p:nvGrpSpPr>
        <p:grpSpPr>
          <a:xfrm>
            <a:off x="650711" y="2499247"/>
            <a:ext cx="10629865" cy="3810073"/>
            <a:chOff x="407244" y="1807281"/>
            <a:chExt cx="10629865" cy="3810073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7893E4F6-3FD7-4688-9EEE-986F24C0389F}"/>
                </a:ext>
              </a:extLst>
            </p:cNvPr>
            <p:cNvSpPr txBox="1"/>
            <p:nvPr/>
          </p:nvSpPr>
          <p:spPr>
            <a:xfrm>
              <a:off x="410605" y="1807281"/>
              <a:ext cx="10626504" cy="400110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e-DE" sz="2000" b="1" dirty="0" err="1">
                  <a:solidFill>
                    <a:schemeClr val="accent2"/>
                  </a:solidFill>
                </a:rPr>
                <a:t>Example</a:t>
              </a:r>
              <a:r>
                <a:rPr lang="de-DE" sz="2000" b="1" dirty="0">
                  <a:solidFill>
                    <a:schemeClr val="accent2"/>
                  </a:solidFill>
                </a:rPr>
                <a:t>: </a:t>
              </a:r>
              <a:r>
                <a:rPr lang="de-DE" sz="2000" b="1" dirty="0"/>
                <a:t>(Large </a:t>
              </a:r>
              <a:r>
                <a:rPr lang="de-DE" sz="2000" b="1" dirty="0" err="1"/>
                <a:t>scale</a:t>
              </a:r>
              <a:r>
                <a:rPr lang="de-DE" sz="2000" b="1" dirty="0"/>
                <a:t>) Project </a:t>
              </a:r>
              <a:r>
                <a:rPr lang="de-DE" sz="2000" b="1" dirty="0" err="1"/>
                <a:t>management</a:t>
              </a:r>
              <a:endParaRPr lang="de-DE" sz="2000" dirty="0"/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4A9D5F9F-0106-4C7B-8D68-F953F4AA5E62}"/>
                </a:ext>
              </a:extLst>
            </p:cNvPr>
            <p:cNvSpPr/>
            <p:nvPr/>
          </p:nvSpPr>
          <p:spPr>
            <a:xfrm>
              <a:off x="407244" y="2939157"/>
              <a:ext cx="2149948" cy="4001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2000" dirty="0"/>
                <a:t>in the own group</a:t>
              </a:r>
              <a:r>
                <a:rPr lang="de-DE" sz="2000" dirty="0"/>
                <a:t> </a:t>
              </a: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D8A83D20-FBD7-493B-9DA8-AF17A15F327C}"/>
                </a:ext>
              </a:extLst>
            </p:cNvPr>
            <p:cNvSpPr/>
            <p:nvPr/>
          </p:nvSpPr>
          <p:spPr>
            <a:xfrm>
              <a:off x="2660907" y="2925001"/>
              <a:ext cx="2351926" cy="4001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2000" dirty="0"/>
                <a:t>in the own division</a:t>
              </a:r>
              <a:r>
                <a:rPr lang="de-DE" sz="2000" dirty="0"/>
                <a:t> </a:t>
              </a:r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DE8BDB4C-E351-46F7-936B-745BA654495C}"/>
                </a:ext>
              </a:extLst>
            </p:cNvPr>
            <p:cNvSpPr/>
            <p:nvPr/>
          </p:nvSpPr>
          <p:spPr>
            <a:xfrm>
              <a:off x="5116548" y="2920491"/>
              <a:ext cx="2436886" cy="4001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de-DE" sz="2000" dirty="0"/>
                <a:t>for </a:t>
              </a:r>
              <a:r>
                <a:rPr lang="de-DE" sz="2000" dirty="0" err="1"/>
                <a:t>several</a:t>
              </a:r>
              <a:r>
                <a:rPr lang="de-DE" sz="2000" dirty="0"/>
                <a:t> </a:t>
              </a:r>
              <a:r>
                <a:rPr lang="de-DE" sz="2000" dirty="0" err="1"/>
                <a:t>divisions</a:t>
              </a:r>
              <a:endParaRPr lang="de-DE" sz="2000" dirty="0"/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C7316CBF-DCDE-491B-8E3C-2C317D98C16C}"/>
                </a:ext>
              </a:extLst>
            </p:cNvPr>
            <p:cNvSpPr/>
            <p:nvPr/>
          </p:nvSpPr>
          <p:spPr>
            <a:xfrm>
              <a:off x="7657149" y="2939157"/>
              <a:ext cx="1475597" cy="4001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de-DE" sz="2000" dirty="0"/>
                <a:t>DESY-</a:t>
              </a:r>
              <a:r>
                <a:rPr lang="de-DE" sz="2000" dirty="0" err="1"/>
                <a:t>wide</a:t>
              </a:r>
              <a:endParaRPr lang="de-DE" sz="2000" dirty="0"/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DE4A9F18-38EF-4A9F-89B9-45FE568BC2F6}"/>
                </a:ext>
              </a:extLst>
            </p:cNvPr>
            <p:cNvSpPr/>
            <p:nvPr/>
          </p:nvSpPr>
          <p:spPr>
            <a:xfrm>
              <a:off x="9236461" y="2920491"/>
              <a:ext cx="1797287" cy="4001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de-DE" sz="2000" dirty="0" err="1"/>
                <a:t>beyond</a:t>
              </a:r>
              <a:r>
                <a:rPr lang="de-DE" sz="2000" dirty="0"/>
                <a:t> DESY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25593C03-8AD1-43A0-8475-665B145A3F2D}"/>
                </a:ext>
              </a:extLst>
            </p:cNvPr>
            <p:cNvSpPr txBox="1"/>
            <p:nvPr/>
          </p:nvSpPr>
          <p:spPr>
            <a:xfrm>
              <a:off x="407244" y="2430180"/>
              <a:ext cx="6260298" cy="40011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Complex project has been completed…</a:t>
              </a:r>
              <a:endParaRPr lang="de-DE" sz="2000" b="1" dirty="0"/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E16B46A7-BD36-4D1E-B762-8266A9484B47}"/>
                </a:ext>
              </a:extLst>
            </p:cNvPr>
            <p:cNvSpPr/>
            <p:nvPr/>
          </p:nvSpPr>
          <p:spPr>
            <a:xfrm>
              <a:off x="407244" y="3524473"/>
              <a:ext cx="10626504" cy="209288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Possible questions for the differentiation of work performance: </a:t>
              </a:r>
            </a:p>
            <a:p>
              <a:pPr marL="285750" indent="-285750">
                <a:spcBef>
                  <a:spcPts val="300"/>
                </a:spcBef>
                <a:buFont typeface="Wingdings" panose="05000000000000000000" pitchFamily="2" charset="2"/>
                <a:buChar char="§"/>
              </a:pPr>
              <a:r>
                <a:rPr lang="en-US" sz="2000" dirty="0"/>
                <a:t>At what level become project management skills distinguished?</a:t>
              </a:r>
            </a:p>
            <a:p>
              <a:pPr marL="285750" indent="-285750">
                <a:spcBef>
                  <a:spcPts val="300"/>
                </a:spcBef>
                <a:buFont typeface="Wingdings" panose="05000000000000000000" pitchFamily="2" charset="2"/>
                <a:buChar char="§"/>
              </a:pPr>
              <a:r>
                <a:rPr lang="en-US" sz="2000" dirty="0"/>
                <a:t>What efficiency must be achieved?</a:t>
              </a:r>
            </a:p>
            <a:p>
              <a:pPr marL="285750" indent="-285750">
                <a:spcBef>
                  <a:spcPts val="300"/>
                </a:spcBef>
                <a:buFont typeface="Wingdings" panose="05000000000000000000" pitchFamily="2" charset="2"/>
                <a:buChar char="§"/>
              </a:pPr>
              <a:r>
                <a:rPr lang="en-US" sz="2000" dirty="0"/>
                <a:t>What impact should the results of the project accomplish for DESY or for science in general?</a:t>
              </a:r>
            </a:p>
            <a:p>
              <a:pPr marL="285750" indent="-285750">
                <a:spcBef>
                  <a:spcPts val="300"/>
                </a:spcBef>
                <a:buFont typeface="Wingdings" panose="05000000000000000000" pitchFamily="2" charset="2"/>
                <a:buChar char="§"/>
              </a:pPr>
              <a:r>
                <a:rPr lang="en-US" sz="2000" dirty="0"/>
                <a:t>…..</a:t>
              </a:r>
              <a:endParaRPr lang="de-DE" sz="2000" dirty="0"/>
            </a:p>
          </p:txBody>
        </p:sp>
      </p:grp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52E38F4-34A7-4204-B22A-0C6EECD2A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Sustainable Talentmanagement: Career Paths for scientists | WA-Working group| June 15, 2023</a:t>
            </a: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A40114B-6680-455E-AC20-CD54282E8254}"/>
              </a:ext>
            </a:extLst>
          </p:cNvPr>
          <p:cNvSpPr/>
          <p:nvPr/>
        </p:nvSpPr>
        <p:spPr>
          <a:xfrm>
            <a:off x="407368" y="2319308"/>
            <a:ext cx="11209908" cy="4134028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8AA00A8-F152-4531-9612-FD3FD3B30A8E}"/>
              </a:ext>
            </a:extLst>
          </p:cNvPr>
          <p:cNvSpPr txBox="1"/>
          <p:nvPr/>
        </p:nvSpPr>
        <p:spPr>
          <a:xfrm>
            <a:off x="334739" y="1379444"/>
            <a:ext cx="11449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To be able to coherently develop requirements for top performance at DESY top-down</a:t>
            </a:r>
            <a:endParaRPr lang="de-DE" sz="2400" b="1" dirty="0" err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92171"/>
      </p:ext>
    </p:extLst>
  </p:cSld>
  <p:clrMapOvr>
    <a:masterClrMapping/>
  </p:clrMapOvr>
</p:sld>
</file>

<file path=ppt/theme/theme1.xml><?xml version="1.0" encoding="utf-8"?>
<a:theme xmlns:a="http://schemas.openxmlformats.org/drawingml/2006/main" name="2_DESY_PowerPoint_V_PE_Vorlage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4x3_en" id="{3CF89BDB-0659-E849-8D13-D70D8CFA5BCD}" vid="{CC185F4F-326D-3949-A293-BD8B2AFA8F49}"/>
    </a:ext>
  </a:extLst>
</a:theme>
</file>

<file path=ppt/theme/theme2.xml><?xml version="1.0" encoding="utf-8"?>
<a:theme xmlns:a="http://schemas.openxmlformats.org/drawingml/2006/main" name="3_DESY_PowerPoint_V_PE_Vorlage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4x3_en" id="{3CF89BDB-0659-E849-8D13-D70D8CFA5BCD}" vid="{CC185F4F-326D-3949-A293-BD8B2AFA8F49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staff unit V-PE_AAC-meeting_25.04.2019</Template>
  <TotalTime>0</TotalTime>
  <Words>1155</Words>
  <Application>Microsoft Office PowerPoint</Application>
  <PresentationFormat>Breitbild</PresentationFormat>
  <Paragraphs>184</Paragraphs>
  <Slides>12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Wingdings</vt:lpstr>
      <vt:lpstr>2_DESY_PowerPoint_V_PE_Vorlage</vt:lpstr>
      <vt:lpstr>3_DESY_PowerPoint_V_PE_Vorlage</vt:lpstr>
      <vt:lpstr>Sustainable Talent Management for Scientists @ DESY </vt:lpstr>
      <vt:lpstr>Goals for new career paths and talent management </vt:lpstr>
      <vt:lpstr>Scientific Career Development @ DESY</vt:lpstr>
      <vt:lpstr>Other career opportunities @ DESY / Helmholtz / ….</vt:lpstr>
      <vt:lpstr>Three main target groups and multiple career interests / options</vt:lpstr>
      <vt:lpstr>Career Development: Key content areas</vt:lpstr>
      <vt:lpstr>Horizontal Career Development: Advanced tasks</vt:lpstr>
      <vt:lpstr>New vertical career path @ DESY</vt:lpstr>
      <vt:lpstr>Career Development: Why starting with the top level?</vt:lpstr>
      <vt:lpstr>First draft: Committee for the Distinguished Scientist Stage </vt:lpstr>
      <vt:lpstr>Committee for Distinguished Scientist Stage II</vt:lpstr>
      <vt:lpstr>Proposal for  further proceeding</vt:lpstr>
    </vt:vector>
  </TitlesOfParts>
  <Company>DESY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start of strategic talent management at DESY</dc:title>
  <dc:creator>Frerks, Katja</dc:creator>
  <cp:lastModifiedBy>Frerks, Katja</cp:lastModifiedBy>
  <cp:revision>342</cp:revision>
  <cp:lastPrinted>2020-09-24T10:21:17Z</cp:lastPrinted>
  <dcterms:created xsi:type="dcterms:W3CDTF">2019-04-22T15:05:55Z</dcterms:created>
  <dcterms:modified xsi:type="dcterms:W3CDTF">2023-06-15T08:10:57Z</dcterms:modified>
</cp:coreProperties>
</file>