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67" r:id="rId2"/>
    <p:sldId id="268" r:id="rId3"/>
    <p:sldId id="271" r:id="rId4"/>
    <p:sldId id="270" r:id="rId5"/>
    <p:sldId id="272" r:id="rId6"/>
    <p:sldId id="26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  <a:srgbClr val="97C3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35" autoAdjust="0"/>
    <p:restoredTop sz="96327" autoAdjust="0"/>
  </p:normalViewPr>
  <p:slideViewPr>
    <p:cSldViewPr showGuides="1">
      <p:cViewPr varScale="1">
        <p:scale>
          <a:sx n="88" d="100"/>
          <a:sy n="88" d="100"/>
        </p:scale>
        <p:origin x="100" y="1772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15.05.2023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15.05.2023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15.05.2023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15.05.2023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15.05.2023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15.05.2023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15.05.2023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15.05.2023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15.05.2023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15.05.2023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15.05.2023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15.05.2023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15.05.2023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15.05.2023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15.05.2023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| ARES Operation Meeting | 15.05.2023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‹Nr.›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ARES Operation Meeting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Summary of week 19 / 2023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/>
              <a:t>Willi Kuropka</a:t>
            </a:r>
            <a:r>
              <a:rPr lang="en-US"/>
              <a:t>, </a:t>
            </a:r>
            <a:r>
              <a:rPr lang="en-US" dirty="0"/>
              <a:t>on behalf of the ARES crew</a:t>
            </a:r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086983-9D0C-CA47-ABF6-7132C0F03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169590"/>
            <a:ext cx="11376024" cy="451098"/>
          </a:xfrm>
        </p:spPr>
        <p:txBody>
          <a:bodyPr/>
          <a:lstStyle/>
          <a:p>
            <a:r>
              <a:rPr lang="en-US" dirty="0"/>
              <a:t>Summary of week 19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474E62B-7FDC-D844-A97B-361C24F51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15.05.2023</a:t>
            </a:r>
            <a:endParaRPr lang="en-US" noProof="0" dirty="0"/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18133723-89A3-AC43-BAD4-5C7FC2B7B3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185372"/>
              </p:ext>
            </p:extLst>
          </p:nvPr>
        </p:nvGraphicFramePr>
        <p:xfrm>
          <a:off x="624632" y="697036"/>
          <a:ext cx="11159380" cy="5756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876">
                  <a:extLst>
                    <a:ext uri="{9D8B030D-6E8A-4147-A177-3AD203B41FA5}">
                      <a16:colId xmlns:a16="http://schemas.microsoft.com/office/drawing/2014/main" val="368922100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65936901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159799957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822430712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1820145738"/>
                    </a:ext>
                  </a:extLst>
                </a:gridCol>
              </a:tblGrid>
              <a:tr h="53836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Mon. 08.05.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Tue. 09.05.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Wed. 10.05.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Thu. 11.05.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Fri. 12.05.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028511"/>
                  </a:ext>
                </a:extLst>
              </a:tr>
              <a:tr h="288183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Tunnel cleaning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FL section pin hole collimator and stages installed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X-band conditioning on load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FL section collimator tests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Tunnel closed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Moderate charge beam transport to FL section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FL collimator tests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Tested pulse shot mode and charge counter tools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Further X-band conditioning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ym typeface="Wingdings" pitchFamily="2" charset="2"/>
                        </a:rPr>
                        <a:t>Dosimetry irradiation run with UKE using the FL section collimator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more X-band conditioning</a:t>
                      </a:r>
                      <a:endParaRPr lang="en-US" sz="1100" dirty="0">
                        <a:sym typeface="Wingdings" pitchFamily="2" charset="2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Setting up maximum charge beam transport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ym typeface="Wingdings" pitchFamily="2" charset="2"/>
                        </a:rPr>
                        <a:t>Even more X-band conditioning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547191"/>
                  </a:ext>
                </a:extLst>
              </a:tr>
              <a:tr h="143831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>
                        <a:sym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>
                        <a:sym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dirty="0">
                          <a:sym typeface="Wingdings" pitchFamily="2" charset="2"/>
                        </a:rPr>
                        <a:t>“High oil level” error on the X-band RF station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6204"/>
                  </a:ext>
                </a:extLst>
              </a:tr>
              <a:tr h="89778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dirty="0">
                          <a:solidFill>
                            <a:schemeClr val="tx1"/>
                          </a:solidFill>
                        </a:rPr>
                        <a:t>Tunnel 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dirty="0">
                          <a:solidFill>
                            <a:schemeClr val="tx1"/>
                          </a:solidFill>
                        </a:rPr>
                        <a:t>X-band conditioning over the weekend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573760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6C374A01-B131-4949-9721-B3DE8D4D54EF}"/>
              </a:ext>
            </a:extLst>
          </p:cNvPr>
          <p:cNvSpPr txBox="1"/>
          <p:nvPr/>
        </p:nvSpPr>
        <p:spPr>
          <a:xfrm rot="16200000">
            <a:off x="-477136" y="2544496"/>
            <a:ext cx="15744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Achievements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72B7B8C-9092-E144-A340-397D67D1263C}"/>
              </a:ext>
            </a:extLst>
          </p:cNvPr>
          <p:cNvSpPr txBox="1"/>
          <p:nvPr/>
        </p:nvSpPr>
        <p:spPr>
          <a:xfrm rot="16200000">
            <a:off x="-308020" y="4729837"/>
            <a:ext cx="12362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Difficulties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9722E93-2694-6C47-92C8-ACF8A2FADB5C}"/>
              </a:ext>
            </a:extLst>
          </p:cNvPr>
          <p:cNvSpPr txBox="1"/>
          <p:nvPr/>
        </p:nvSpPr>
        <p:spPr>
          <a:xfrm rot="16200000">
            <a:off x="-66768" y="5835185"/>
            <a:ext cx="753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184165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22C6AD-4CF7-98C7-A02F-D6A76BE61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FL section collimator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C7FCB3A-5BD5-6908-4F7D-090A844C8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15.05.2023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E17E8E-6240-0E29-2E1D-388A901476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FL.I1 in air screen station</a:t>
            </a:r>
          </a:p>
        </p:txBody>
      </p:sp>
      <p:pic>
        <p:nvPicPr>
          <p:cNvPr id="11" name="Inhaltsplatzhalter 10">
            <a:extLst>
              <a:ext uri="{FF2B5EF4-FFF2-40B4-BE49-F238E27FC236}">
                <a16:creationId xmlns:a16="http://schemas.microsoft.com/office/drawing/2014/main" id="{225B1B15-E9FA-4743-99C7-9FDC715A41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1824" y="800709"/>
            <a:ext cx="5472608" cy="5691514"/>
          </a:xfrm>
        </p:spPr>
      </p:pic>
    </p:spTree>
    <p:extLst>
      <p:ext uri="{BB962C8B-B14F-4D97-AF65-F5344CB8AC3E}">
        <p14:creationId xmlns:p14="http://schemas.microsoft.com/office/powerpoint/2010/main" val="332192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B13508-0F5E-4E45-9490-05C2457D7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Irradiation with </a:t>
            </a:r>
            <a:r>
              <a:rPr lang="en-US" dirty="0" err="1"/>
              <a:t>gaf</a:t>
            </a:r>
            <a:r>
              <a:rPr lang="en-US" dirty="0"/>
              <a:t>-chromatic films with UKE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63E176-DCA9-404B-A7C2-46BAAEDD1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15.05.2023</a:t>
            </a:r>
            <a:endParaRPr lang="en-US" noProof="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72632BD-6B45-457D-8B5B-87E16F4B24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97515" y="1636024"/>
            <a:ext cx="5651172" cy="4238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07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C68D82-F006-46D2-B549-E5A9BC8C8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X-band conditioning on load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03E0C64-D2FF-430E-8D51-EF0752F9F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15.05.2023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B3C77BF-335B-4AC9-92E1-EF4A2BAE12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B6481627-0B1F-4C87-9935-A3C2DDBE8B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656" y="1250807"/>
            <a:ext cx="7620000" cy="493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052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AAC0A9-9FC6-2F44-91BD-86BFD8CE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D01DCD-8CBE-B44E-80C2-A091A3754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15.05.2023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AAADFE7-A8C9-BD4D-B81E-3D07AE08D5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Week 20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hteck: abgerundete Ecken 2">
            <a:extLst>
              <a:ext uri="{FF2B5EF4-FFF2-40B4-BE49-F238E27FC236}">
                <a16:creationId xmlns:a16="http://schemas.microsoft.com/office/drawing/2014/main" id="{D014A472-30FC-4547-BA11-625D54F48708}"/>
              </a:ext>
            </a:extLst>
          </p:cNvPr>
          <p:cNvSpPr/>
          <p:nvPr/>
        </p:nvSpPr>
        <p:spPr>
          <a:xfrm>
            <a:off x="378658" y="5733256"/>
            <a:ext cx="11405353" cy="377503"/>
          </a:xfrm>
          <a:prstGeom prst="roundRect">
            <a:avLst>
              <a:gd name="adj" fmla="val 8456"/>
            </a:avLst>
          </a:prstGeom>
          <a:solidFill>
            <a:srgbClr val="FFC000"/>
          </a:solidFill>
          <a:ln w="952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want to learn or join the shift: please give the shift leader a call (BKR 2840 / SINBAD Box 2454)</a:t>
            </a:r>
          </a:p>
        </p:txBody>
      </p:sp>
      <p:graphicFrame>
        <p:nvGraphicFramePr>
          <p:cNvPr id="3" name="Tabelle 7">
            <a:extLst>
              <a:ext uri="{FF2B5EF4-FFF2-40B4-BE49-F238E27FC236}">
                <a16:creationId xmlns:a16="http://schemas.microsoft.com/office/drawing/2014/main" id="{AF2D3251-B2E0-3A4E-A4CD-AA916845DC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868310"/>
              </p:ext>
            </p:extLst>
          </p:nvPr>
        </p:nvGraphicFramePr>
        <p:xfrm>
          <a:off x="407986" y="1347894"/>
          <a:ext cx="4823917" cy="3289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722">
                  <a:extLst>
                    <a:ext uri="{9D8B030D-6E8A-4147-A177-3AD203B41FA5}">
                      <a16:colId xmlns:a16="http://schemas.microsoft.com/office/drawing/2014/main" val="1623781107"/>
                    </a:ext>
                  </a:extLst>
                </a:gridCol>
                <a:gridCol w="3603195">
                  <a:extLst>
                    <a:ext uri="{9D8B030D-6E8A-4147-A177-3AD203B41FA5}">
                      <a16:colId xmlns:a16="http://schemas.microsoft.com/office/drawing/2014/main" val="3472815013"/>
                    </a:ext>
                  </a:extLst>
                </a:gridCol>
              </a:tblGrid>
              <a:tr h="54817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Shift Leader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144729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15.05.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050636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16.05.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Frank (high charge setup)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362042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17.05.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/>
                        <a:t>Willi (UKE dosimetry run, D3)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479025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18.05.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/>
                        <a:t>Holiday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451787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19.05.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/>
                        <a:t>Max (prep. For Manchester run)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461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71053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äsentation1" id="{FF3377BC-8E16-034C-B37F-4D96C015CDA1}" vid="{4C42B158-ADD8-9242-AD54-4E9401BE2496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</Template>
  <TotalTime>0</TotalTime>
  <Words>243</Words>
  <Application>Microsoft Office PowerPoint</Application>
  <PresentationFormat>Breitbild</PresentationFormat>
  <Paragraphs>52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DESY</vt:lpstr>
      <vt:lpstr>ARES Operation Meeting</vt:lpstr>
      <vt:lpstr>Summary of week 19</vt:lpstr>
      <vt:lpstr>Using FL section collimator</vt:lpstr>
      <vt:lpstr>Irradiation with gaf-chromatic films with UKE</vt:lpstr>
      <vt:lpstr>X-band conditioning on load</vt:lpstr>
      <vt:lpstr>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ARES Operation Meeting</dc:title>
  <dc:creator>Frank Mayet</dc:creator>
  <cp:lastModifiedBy>Kuropka, Willi</cp:lastModifiedBy>
  <cp:revision>407</cp:revision>
  <dcterms:created xsi:type="dcterms:W3CDTF">2021-08-09T09:06:11Z</dcterms:created>
  <dcterms:modified xsi:type="dcterms:W3CDTF">2023-05-15T11:00:14Z</dcterms:modified>
</cp:coreProperties>
</file>